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5" r:id="rId2"/>
    <p:sldId id="354" r:id="rId3"/>
    <p:sldId id="356" r:id="rId4"/>
    <p:sldId id="488" r:id="rId5"/>
    <p:sldId id="449" r:id="rId6"/>
    <p:sldId id="450" r:id="rId7"/>
    <p:sldId id="452" r:id="rId8"/>
    <p:sldId id="491" r:id="rId9"/>
    <p:sldId id="492" r:id="rId10"/>
    <p:sldId id="493" r:id="rId11"/>
    <p:sldId id="490" r:id="rId12"/>
    <p:sldId id="500" r:id="rId13"/>
    <p:sldId id="501" r:id="rId14"/>
    <p:sldId id="495" r:id="rId15"/>
    <p:sldId id="497" r:id="rId16"/>
    <p:sldId id="498" r:id="rId17"/>
    <p:sldId id="499" r:id="rId18"/>
    <p:sldId id="494" r:id="rId19"/>
    <p:sldId id="453" r:id="rId20"/>
    <p:sldId id="502" r:id="rId21"/>
    <p:sldId id="503" r:id="rId22"/>
    <p:sldId id="504" r:id="rId23"/>
    <p:sldId id="505" r:id="rId24"/>
    <p:sldId id="506" r:id="rId25"/>
    <p:sldId id="456" r:id="rId26"/>
    <p:sldId id="457" r:id="rId27"/>
    <p:sldId id="454" r:id="rId28"/>
    <p:sldId id="458" r:id="rId29"/>
    <p:sldId id="459" r:id="rId30"/>
    <p:sldId id="460" r:id="rId31"/>
    <p:sldId id="461" r:id="rId32"/>
    <p:sldId id="462" r:id="rId33"/>
    <p:sldId id="464" r:id="rId34"/>
    <p:sldId id="465" r:id="rId35"/>
    <p:sldId id="467" r:id="rId36"/>
    <p:sldId id="466" r:id="rId37"/>
    <p:sldId id="468" r:id="rId38"/>
    <p:sldId id="469" r:id="rId39"/>
    <p:sldId id="470" r:id="rId40"/>
    <p:sldId id="471" r:id="rId41"/>
    <p:sldId id="472" r:id="rId42"/>
    <p:sldId id="455" r:id="rId43"/>
    <p:sldId id="473" r:id="rId44"/>
    <p:sldId id="474" r:id="rId45"/>
    <p:sldId id="475" r:id="rId46"/>
    <p:sldId id="476" r:id="rId47"/>
    <p:sldId id="443" r:id="rId48"/>
    <p:sldId id="444" r:id="rId49"/>
    <p:sldId id="477" r:id="rId50"/>
    <p:sldId id="478" r:id="rId51"/>
    <p:sldId id="479" r:id="rId52"/>
    <p:sldId id="393" r:id="rId53"/>
    <p:sldId id="267" r:id="rId54"/>
    <p:sldId id="257" r:id="rId55"/>
    <p:sldId id="256" r:id="rId56"/>
    <p:sldId id="484" r:id="rId57"/>
    <p:sldId id="259" r:id="rId58"/>
    <p:sldId id="260" r:id="rId59"/>
    <p:sldId id="261" r:id="rId60"/>
    <p:sldId id="480" r:id="rId61"/>
    <p:sldId id="481" r:id="rId62"/>
    <p:sldId id="508" r:id="rId63"/>
    <p:sldId id="509" r:id="rId64"/>
    <p:sldId id="507" r:id="rId65"/>
    <p:sldId id="399" r:id="rId66"/>
    <p:sldId id="485" r:id="rId67"/>
    <p:sldId id="486" r:id="rId68"/>
    <p:sldId id="487" r:id="rId69"/>
    <p:sldId id="483" r:id="rId70"/>
    <p:sldId id="42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64"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9900"/>
    <a:srgbClr val="FF66CC"/>
    <a:srgbClr val="FF9900"/>
    <a:srgbClr val="00B0F0"/>
    <a:srgbClr val="0000FF"/>
    <a:srgbClr val="99CC00"/>
    <a:srgbClr val="7030A0"/>
    <a:srgbClr val="92D05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9" d="100"/>
          <a:sy n="69" d="100"/>
        </p:scale>
        <p:origin x="780" y="66"/>
      </p:cViewPr>
      <p:guideLst>
        <p:guide pos="3864"/>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35962C-96A0-48F9-2C09-994F979371E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43344FE8-0673-BEAD-96F2-6DC59E1C4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174DF0D-6FAC-EDB8-C5F7-20F6A1196C8A}"/>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5" name="Chỗ dành sẵn cho Chân trang 4">
            <a:extLst>
              <a:ext uri="{FF2B5EF4-FFF2-40B4-BE49-F238E27FC236}">
                <a16:creationId xmlns:a16="http://schemas.microsoft.com/office/drawing/2014/main" id="{4AA2F5CE-D799-8DF7-2336-CD9858367F0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7F8FDB6-9E04-5728-3371-919F7C905E6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612732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F16EAC-E8CF-257C-8DDF-D751DDBCBDE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87A8243-0E60-0CC9-EC2E-2C52365252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85F2C65-AD95-F7D8-94F2-980FC9327ECD}"/>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5" name="Chỗ dành sẵn cho Chân trang 4">
            <a:extLst>
              <a:ext uri="{FF2B5EF4-FFF2-40B4-BE49-F238E27FC236}">
                <a16:creationId xmlns:a16="http://schemas.microsoft.com/office/drawing/2014/main" id="{47B5F90D-269B-A227-AD08-668D5305C37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A0E1838-CF93-B90E-2237-77A37E0D489A}"/>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72922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90A7B4F-D677-BF54-2A3A-9D98E38237B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65C80DE-CF8B-7942-4C5B-DC33097B195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6AEA0-202D-468D-6057-B5FDF8F125A6}"/>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5" name="Chỗ dành sẵn cho Chân trang 4">
            <a:extLst>
              <a:ext uri="{FF2B5EF4-FFF2-40B4-BE49-F238E27FC236}">
                <a16:creationId xmlns:a16="http://schemas.microsoft.com/office/drawing/2014/main" id="{3C9BC67A-42B4-D41A-555C-1106A7B2616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3AAFB70-EBE0-D9FD-D7CC-6E97DA7905CA}"/>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4022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84EEC5-C8C2-7ED5-8DEC-56F709DF5C5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5446622-29AC-D350-F7B8-0C04C856F0B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BC3F2F8-9D79-2A75-ACA7-28876F9F7AD6}"/>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5" name="Chỗ dành sẵn cho Chân trang 4">
            <a:extLst>
              <a:ext uri="{FF2B5EF4-FFF2-40B4-BE49-F238E27FC236}">
                <a16:creationId xmlns:a16="http://schemas.microsoft.com/office/drawing/2014/main" id="{314F02F8-F7C8-EEBF-F0C9-B85B830FCB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A0A97F-B976-48D5-3702-4AFBA092BD3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861863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5928147-9F96-DA57-D354-A3FCB585AFA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2DCFE6C-6835-6A0D-5015-A0F81221E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D6C2114-33B0-14C2-038C-E7D997025C21}"/>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5" name="Chỗ dành sẵn cho Chân trang 4">
            <a:extLst>
              <a:ext uri="{FF2B5EF4-FFF2-40B4-BE49-F238E27FC236}">
                <a16:creationId xmlns:a16="http://schemas.microsoft.com/office/drawing/2014/main" id="{01A0A541-F4B7-6878-823E-9B79CF27A9E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8FC15AA-AF8B-D02B-4B88-E9E49907EF2D}"/>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294239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D38E28-2783-96B0-52E6-BB4D4061282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88CAD65-A5E9-6665-EF05-F6C061A6C8E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BB5DB03-3C9F-97B6-7106-EB34CCC4B6D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CB00AF4-FDEF-B689-9467-F6482A4B5C43}"/>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6" name="Chỗ dành sẵn cho Chân trang 5">
            <a:extLst>
              <a:ext uri="{FF2B5EF4-FFF2-40B4-BE49-F238E27FC236}">
                <a16:creationId xmlns:a16="http://schemas.microsoft.com/office/drawing/2014/main" id="{99980285-2DA5-3106-3E50-E2147DA9820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EE935FD-2E09-0D84-44A4-006081338463}"/>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495870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590C27-7DE9-0CF3-99B3-FB456D21583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03F0142-C7F6-86BF-80C8-EEDA46600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0E66EE-EEB1-27F8-6019-3CC0C3AD3001}"/>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6413D-4EAD-1F40-071C-C43460DC7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5652D3F-A53D-68D1-42F7-24D0F22911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FFAA8B73-5607-FA01-2D21-43FADAA05FE3}"/>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8" name="Chỗ dành sẵn cho Chân trang 7">
            <a:extLst>
              <a:ext uri="{FF2B5EF4-FFF2-40B4-BE49-F238E27FC236}">
                <a16:creationId xmlns:a16="http://schemas.microsoft.com/office/drawing/2014/main" id="{BDD6EFAF-CDE5-38C8-D9FE-10E912DD891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AE053782-F94F-0A1A-7520-0764F9257A26}"/>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211213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3D07C5-D9BA-7681-375B-873545FD6D8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2532A97-9F91-EAFF-B8E6-EFA2EEA0F266}"/>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4" name="Chỗ dành sẵn cho Chân trang 3">
            <a:extLst>
              <a:ext uri="{FF2B5EF4-FFF2-40B4-BE49-F238E27FC236}">
                <a16:creationId xmlns:a16="http://schemas.microsoft.com/office/drawing/2014/main" id="{9CFA0734-52CB-F27D-0D14-01BF40B91DB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904D9CB-97FC-1EFA-0502-34C9165A0E4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89897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DB4E5B0-02F0-FEAC-FC36-4E17495A87C4}"/>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3" name="Chỗ dành sẵn cho Chân trang 2">
            <a:extLst>
              <a:ext uri="{FF2B5EF4-FFF2-40B4-BE49-F238E27FC236}">
                <a16:creationId xmlns:a16="http://schemas.microsoft.com/office/drawing/2014/main" id="{2B12A079-7633-729C-1F81-22928313126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4F49B37-F0F5-5114-B863-46D03769A89F}"/>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73666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A98E4B-11AF-A900-F617-5EB72FF28C2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B7726BA-A184-645F-CBC6-C4C8B7753E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7E2C323-872B-9FC0-A371-4C07C8A9A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277B37-09DF-3598-D75F-F9F93FA92D58}"/>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6" name="Chỗ dành sẵn cho Chân trang 5">
            <a:extLst>
              <a:ext uri="{FF2B5EF4-FFF2-40B4-BE49-F238E27FC236}">
                <a16:creationId xmlns:a16="http://schemas.microsoft.com/office/drawing/2014/main" id="{6D2A3712-809F-3D34-3498-1461D060B27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84BC0C-E25A-6AB6-430B-D89232713B3E}"/>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68777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18551F0-84D3-80AE-0FCE-B6724905EB4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5BD26544-B037-1191-842A-0DC11CF340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4E03688-059F-9A97-7158-917290142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7E5B74-7AD9-4F24-B8BF-A2AD0A6548B4}"/>
              </a:ext>
            </a:extLst>
          </p:cNvPr>
          <p:cNvSpPr>
            <a:spLocks noGrp="1"/>
          </p:cNvSpPr>
          <p:nvPr>
            <p:ph type="dt" sz="half" idx="10"/>
          </p:nvPr>
        </p:nvSpPr>
        <p:spPr/>
        <p:txBody>
          <a:bodyPr/>
          <a:lstStyle/>
          <a:p>
            <a:fld id="{BFAA1385-C9DB-4CF5-815C-AE940AFD3D51}" type="datetimeFigureOut">
              <a:rPr lang="en-US" smtClean="0"/>
              <a:t>24/03/2023</a:t>
            </a:fld>
            <a:endParaRPr lang="en-US"/>
          </a:p>
        </p:txBody>
      </p:sp>
      <p:sp>
        <p:nvSpPr>
          <p:cNvPr id="6" name="Chỗ dành sẵn cho Chân trang 5">
            <a:extLst>
              <a:ext uri="{FF2B5EF4-FFF2-40B4-BE49-F238E27FC236}">
                <a16:creationId xmlns:a16="http://schemas.microsoft.com/office/drawing/2014/main" id="{8A20DBFC-1057-FCE2-24F3-6E7898A818D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0CF429C-4D51-B9C3-809D-B77C2C482CA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7172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60B2771-5568-7BF7-2379-9351CFA6D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A7792FA-FE94-A893-9268-28BDD0ADF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390E0BA-5274-E534-0BA0-F37967124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A1385-C9DB-4CF5-815C-AE940AFD3D51}" type="datetimeFigureOut">
              <a:rPr lang="en-US" smtClean="0"/>
              <a:t>24/03/2023</a:t>
            </a:fld>
            <a:endParaRPr lang="en-US"/>
          </a:p>
        </p:txBody>
      </p:sp>
      <p:sp>
        <p:nvSpPr>
          <p:cNvPr id="5" name="Chỗ dành sẵn cho Chân trang 4">
            <a:extLst>
              <a:ext uri="{FF2B5EF4-FFF2-40B4-BE49-F238E27FC236}">
                <a16:creationId xmlns:a16="http://schemas.microsoft.com/office/drawing/2014/main" id="{5CAC8D73-2ABA-200B-177D-A7FCBF49A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8F8A33E-6FC7-92CC-E315-4A5CA77E91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DEECB-99C2-45DA-AE88-5910C1C75752}" type="slidenum">
              <a:rPr lang="en-US" smtClean="0"/>
              <a:t>‹#›</a:t>
            </a:fld>
            <a:endParaRPr lang="en-US"/>
          </a:p>
        </p:txBody>
      </p:sp>
    </p:spTree>
    <p:extLst>
      <p:ext uri="{BB962C8B-B14F-4D97-AF65-F5344CB8AC3E}">
        <p14:creationId xmlns:p14="http://schemas.microsoft.com/office/powerpoint/2010/main" val="2411767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58.xml"/><Relationship Id="rId18"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slide" Target="slide5.xml"/><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image" Target="../media/image33.jpg"/><Relationship Id="rId16" Type="http://schemas.openxmlformats.org/officeDocument/2006/relationships/slide" Target="slide59.xml"/><Relationship Id="rId20"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2.png"/><Relationship Id="rId10" Type="http://schemas.openxmlformats.org/officeDocument/2006/relationships/slide" Target="slide57.xml"/><Relationship Id="rId19" Type="http://schemas.openxmlformats.org/officeDocument/2006/relationships/image" Target="../media/image45.gif"/><Relationship Id="rId4" Type="http://schemas.openxmlformats.org/officeDocument/2006/relationships/slide" Target="slide55.xml"/><Relationship Id="rId9" Type="http://schemas.openxmlformats.org/officeDocument/2006/relationships/image" Target="../media/image38.png"/><Relationship Id="rId14" Type="http://schemas.openxmlformats.org/officeDocument/2006/relationships/image" Target="../media/image41.png"/></Relationships>
</file>

<file path=ppt/slides/_rels/slide55.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gif"/><Relationship Id="rId3" Type="http://schemas.openxmlformats.org/officeDocument/2006/relationships/audio" Target="../media/audio3.wav"/><Relationship Id="rId7" Type="http://schemas.openxmlformats.org/officeDocument/2006/relationships/image" Target="../media/image36.png"/><Relationship Id="rId12" Type="http://schemas.openxmlformats.org/officeDocument/2006/relationships/image" Target="../media/image51.gif"/><Relationship Id="rId2" Type="http://schemas.openxmlformats.org/officeDocument/2006/relationships/audio" Target="../media/audio2.wav"/><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50.gif"/><Relationship Id="rId5" Type="http://schemas.openxmlformats.org/officeDocument/2006/relationships/image" Target="../media/image47.gif"/><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image" Target="../media/image46.png"/><Relationship Id="rId9" Type="http://schemas.openxmlformats.org/officeDocument/2006/relationships/slide" Target="slide54.xml"/><Relationship Id="rId14" Type="http://schemas.openxmlformats.org/officeDocument/2006/relationships/image" Target="../media/image53.gif"/></Relationships>
</file>

<file path=ppt/slides/_rels/slide5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gif"/><Relationship Id="rId3" Type="http://schemas.openxmlformats.org/officeDocument/2006/relationships/audio" Target="../media/audio3.wav"/><Relationship Id="rId7" Type="http://schemas.openxmlformats.org/officeDocument/2006/relationships/image" Target="../media/image38.png"/><Relationship Id="rId12" Type="http://schemas.openxmlformats.org/officeDocument/2006/relationships/image" Target="../media/image51.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50.gif"/><Relationship Id="rId5" Type="http://schemas.openxmlformats.org/officeDocument/2006/relationships/image" Target="../media/image47.gif"/><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image" Target="../media/image46.png"/><Relationship Id="rId9" Type="http://schemas.openxmlformats.org/officeDocument/2006/relationships/slide" Target="slide54.xml"/><Relationship Id="rId14" Type="http://schemas.openxmlformats.org/officeDocument/2006/relationships/image" Target="../media/image53.gif"/></Relationships>
</file>

<file path=ppt/slides/_rels/slide5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gif"/><Relationship Id="rId3" Type="http://schemas.openxmlformats.org/officeDocument/2006/relationships/audio" Target="../media/audio3.wav"/><Relationship Id="rId7" Type="http://schemas.openxmlformats.org/officeDocument/2006/relationships/image" Target="../media/image40.png"/><Relationship Id="rId12" Type="http://schemas.openxmlformats.org/officeDocument/2006/relationships/image" Target="../media/image51.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0.gif"/><Relationship Id="rId5" Type="http://schemas.openxmlformats.org/officeDocument/2006/relationships/image" Target="../media/image47.gif"/><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image" Target="../media/image46.png"/><Relationship Id="rId9" Type="http://schemas.openxmlformats.org/officeDocument/2006/relationships/slide" Target="slide54.xml"/><Relationship Id="rId14" Type="http://schemas.openxmlformats.org/officeDocument/2006/relationships/image" Target="../media/image53.gif"/></Relationships>
</file>

<file path=ppt/slides/_rels/slide58.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gif"/><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51.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50.gif"/><Relationship Id="rId5" Type="http://schemas.openxmlformats.org/officeDocument/2006/relationships/image" Target="../media/image47.gif"/><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image" Target="../media/image46.png"/><Relationship Id="rId9" Type="http://schemas.openxmlformats.org/officeDocument/2006/relationships/slide" Target="slide54.xml"/><Relationship Id="rId14" Type="http://schemas.openxmlformats.org/officeDocument/2006/relationships/image" Target="../media/image53.gif"/></Relationships>
</file>

<file path=ppt/slides/_rels/slide5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gif"/><Relationship Id="rId3" Type="http://schemas.openxmlformats.org/officeDocument/2006/relationships/audio" Target="../media/audio3.wav"/><Relationship Id="rId7" Type="http://schemas.openxmlformats.org/officeDocument/2006/relationships/image" Target="../media/image44.png"/><Relationship Id="rId12" Type="http://schemas.openxmlformats.org/officeDocument/2006/relationships/image" Target="../media/image51.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50.gif"/><Relationship Id="rId5" Type="http://schemas.openxmlformats.org/officeDocument/2006/relationships/image" Target="../media/image47.gif"/><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image" Target="../media/image46.png"/><Relationship Id="rId9" Type="http://schemas.openxmlformats.org/officeDocument/2006/relationships/slide" Target="slide54.xml"/><Relationship Id="rId14" Type="http://schemas.openxmlformats.org/officeDocument/2006/relationships/image" Target="../media/image53.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6000">
              <a:srgbClr val="00B0F0">
                <a:alpha val="48000"/>
              </a:srgbClr>
            </a:gs>
            <a:gs pos="100000">
              <a:srgbClr val="FF9900">
                <a:alpha val="54000"/>
              </a:srgbClr>
            </a:gs>
          </a:gsLst>
          <a:lin ang="5400000" scaled="1"/>
        </a:grad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DE8F6F3A-0809-AEA3-E37B-20269F5B46A6}"/>
              </a:ext>
            </a:extLst>
          </p:cNvPr>
          <p:cNvSpPr txBox="1"/>
          <p:nvPr/>
        </p:nvSpPr>
        <p:spPr>
          <a:xfrm>
            <a:off x="441578" y="319391"/>
            <a:ext cx="5105401" cy="646331"/>
          </a:xfrm>
          <a:prstGeom prst="rect">
            <a:avLst/>
          </a:prstGeom>
          <a:noFill/>
        </p:spPr>
        <p:txBody>
          <a:bodyPr wrap="square">
            <a:spAutoFit/>
          </a:bodyPr>
          <a:lstStyle/>
          <a:p>
            <a:pPr marL="0" marR="0">
              <a:spcBef>
                <a:spcPts val="0"/>
              </a:spcBef>
              <a:spcAft>
                <a:spcPts val="0"/>
              </a:spcAft>
            </a:pPr>
            <a:r>
              <a:rPr lang="en-US" sz="3600" b="1" dirty="0">
                <a:solidFill>
                  <a:schemeClr val="bg1"/>
                </a:solidFill>
                <a:effectLst/>
                <a:highlight>
                  <a:srgbClr val="00FF00"/>
                </a:highlight>
                <a:latin typeface="Times New Roman" panose="02020603050405020304" pitchFamily="18" charset="0"/>
                <a:ea typeface="MS Mincho" panose="02020609040205080304" pitchFamily="49" charset="-128"/>
              </a:rPr>
              <a:t>ĐỌC HIỂU VĂN BẢN 2</a:t>
            </a:r>
            <a:r>
              <a:rPr lang="en-US" sz="3600" b="1" dirty="0">
                <a:solidFill>
                  <a:schemeClr val="bg1"/>
                </a:solidFill>
                <a:effectLst/>
                <a:latin typeface="Times New Roman" panose="02020603050405020304" pitchFamily="18" charset="0"/>
                <a:ea typeface="MS Mincho" panose="02020609040205080304" pitchFamily="49" charset="-128"/>
              </a:rPr>
              <a:t> </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A347F0D-CBAC-AF92-13AD-0965B62AE9E5}"/>
              </a:ext>
            </a:extLst>
          </p:cNvPr>
          <p:cNvSpPr txBox="1"/>
          <p:nvPr/>
        </p:nvSpPr>
        <p:spPr>
          <a:xfrm>
            <a:off x="3484244" y="1763309"/>
            <a:ext cx="9561196" cy="1546577"/>
          </a:xfrm>
          <a:prstGeom prst="rect">
            <a:avLst/>
          </a:prstGeom>
          <a:noFill/>
        </p:spPr>
        <p:txBody>
          <a:bodyPr wrap="square">
            <a:spAutoFit/>
          </a:bodyPr>
          <a:lstStyle/>
          <a:p>
            <a:pPr marL="704850" marR="727710" algn="ctr">
              <a:spcBef>
                <a:spcPts val="320"/>
              </a:spcBef>
              <a:spcAft>
                <a:spcPts val="0"/>
              </a:spcAft>
            </a:pPr>
            <a:r>
              <a:rPr lang="vi-VN" sz="6000" b="1" dirty="0" err="1">
                <a:solidFill>
                  <a:srgbClr val="FF0000"/>
                </a:solidFill>
                <a:effectLst/>
                <a:latin typeface="Times New Roman" panose="02020603050405020304" pitchFamily="18" charset="0"/>
                <a:ea typeface="Times New Roman" panose="02020603050405020304" pitchFamily="18" charset="0"/>
              </a:rPr>
              <a:t>Ngồi</a:t>
            </a:r>
            <a:r>
              <a:rPr lang="vi-VN" sz="6000" b="1" dirty="0">
                <a:solidFill>
                  <a:srgbClr val="FF0000"/>
                </a:solidFill>
                <a:effectLst/>
                <a:latin typeface="Times New Roman" panose="02020603050405020304" pitchFamily="18" charset="0"/>
                <a:ea typeface="Times New Roman" panose="02020603050405020304" pitchFamily="18" charset="0"/>
              </a:rPr>
              <a:t> </a:t>
            </a:r>
            <a:r>
              <a:rPr lang="vi-VN" sz="6000" b="1" dirty="0" err="1">
                <a:solidFill>
                  <a:srgbClr val="FF0000"/>
                </a:solidFill>
                <a:effectLst/>
                <a:latin typeface="Times New Roman" panose="02020603050405020304" pitchFamily="18" charset="0"/>
                <a:ea typeface="Times New Roman" panose="02020603050405020304" pitchFamily="18" charset="0"/>
              </a:rPr>
              <a:t>đợi</a:t>
            </a:r>
            <a:r>
              <a:rPr lang="vi-VN" sz="6000" b="1" dirty="0">
                <a:solidFill>
                  <a:srgbClr val="FF0000"/>
                </a:solidFill>
                <a:effectLst/>
                <a:latin typeface="Times New Roman" panose="02020603050405020304" pitchFamily="18" charset="0"/>
                <a:ea typeface="Times New Roman" panose="02020603050405020304" pitchFamily="18" charset="0"/>
              </a:rPr>
              <a:t> </a:t>
            </a:r>
            <a:r>
              <a:rPr lang="vi-VN" sz="6000" b="1" dirty="0" err="1">
                <a:solidFill>
                  <a:srgbClr val="FF0000"/>
                </a:solidFill>
                <a:effectLst/>
                <a:latin typeface="Times New Roman" panose="02020603050405020304" pitchFamily="18" charset="0"/>
                <a:ea typeface="Times New Roman" panose="02020603050405020304" pitchFamily="18" charset="0"/>
              </a:rPr>
              <a:t>trước</a:t>
            </a:r>
            <a:r>
              <a:rPr lang="vi-VN" sz="6000" b="1" dirty="0">
                <a:solidFill>
                  <a:srgbClr val="FF0000"/>
                </a:solidFill>
                <a:effectLst/>
                <a:latin typeface="Times New Roman" panose="02020603050405020304" pitchFamily="18" charset="0"/>
                <a:ea typeface="Times New Roman" panose="02020603050405020304" pitchFamily="18" charset="0"/>
              </a:rPr>
              <a:t> hiên </a:t>
            </a:r>
            <a:r>
              <a:rPr lang="vi-VN" sz="6000" b="1" dirty="0" err="1">
                <a:solidFill>
                  <a:srgbClr val="FF0000"/>
                </a:solidFill>
                <a:effectLst/>
                <a:latin typeface="Times New Roman" panose="02020603050405020304" pitchFamily="18" charset="0"/>
                <a:ea typeface="Times New Roman" panose="02020603050405020304" pitchFamily="18" charset="0"/>
              </a:rPr>
              <a:t>nhà</a:t>
            </a:r>
            <a:endParaRPr lang="en-US" sz="2800" dirty="0">
              <a:effectLst/>
              <a:latin typeface="Times New Roman" panose="02020603050405020304" pitchFamily="18" charset="0"/>
              <a:ea typeface="Times New Roman" panose="02020603050405020304" pitchFamily="18" charset="0"/>
            </a:endParaRPr>
          </a:p>
          <a:p>
            <a:pPr marL="704850" marR="727710" algn="ctr">
              <a:spcBef>
                <a:spcPts val="320"/>
              </a:spcBef>
              <a:spcAft>
                <a:spcPts val="0"/>
              </a:spcAft>
            </a:pPr>
            <a:r>
              <a:rPr lang="vi-VN"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Huỳnh</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Như</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Phương</a:t>
            </a:r>
            <a:r>
              <a:rPr lang="fr-FR" sz="32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2B60FBE1-6092-B41B-96E1-36540C6DF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239" y="1691068"/>
            <a:ext cx="5000625" cy="4524375"/>
          </a:xfrm>
          <a:prstGeom prst="rect">
            <a:avLst/>
          </a:prstGeom>
        </p:spPr>
      </p:pic>
      <p:pic>
        <p:nvPicPr>
          <p:cNvPr id="5" name="Hình ảnh 4">
            <a:extLst>
              <a:ext uri="{FF2B5EF4-FFF2-40B4-BE49-F238E27FC236}">
                <a16:creationId xmlns:a16="http://schemas.microsoft.com/office/drawing/2014/main" id="{5B3C4706-2401-A255-4420-27D012F47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73088" y="4107474"/>
            <a:ext cx="2118915" cy="2118915"/>
          </a:xfrm>
          <a:prstGeom prst="rect">
            <a:avLst/>
          </a:prstGeom>
        </p:spPr>
      </p:pic>
      <p:pic>
        <p:nvPicPr>
          <p:cNvPr id="8" name="Hình ảnh 7">
            <a:extLst>
              <a:ext uri="{FF2B5EF4-FFF2-40B4-BE49-F238E27FC236}">
                <a16:creationId xmlns:a16="http://schemas.microsoft.com/office/drawing/2014/main" id="{74E36DE6-BC89-742A-C17D-778CFF6EE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474" y="5267366"/>
            <a:ext cx="948077" cy="948077"/>
          </a:xfrm>
          <a:prstGeom prst="rect">
            <a:avLst/>
          </a:prstGeom>
        </p:spPr>
      </p:pic>
      <p:pic>
        <p:nvPicPr>
          <p:cNvPr id="13" name="Hình ảnh 12">
            <a:extLst>
              <a:ext uri="{FF2B5EF4-FFF2-40B4-BE49-F238E27FC236}">
                <a16:creationId xmlns:a16="http://schemas.microsoft.com/office/drawing/2014/main" id="{4848D5CF-F9E3-5D84-D9FE-43D1BDFC5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875" y="4107474"/>
            <a:ext cx="2402205" cy="1864145"/>
          </a:xfrm>
          <a:prstGeom prst="rect">
            <a:avLst/>
          </a:prstGeom>
        </p:spPr>
      </p:pic>
      <p:pic>
        <p:nvPicPr>
          <p:cNvPr id="15" name="Hình ảnh 14">
            <a:extLst>
              <a:ext uri="{FF2B5EF4-FFF2-40B4-BE49-F238E27FC236}">
                <a16:creationId xmlns:a16="http://schemas.microsoft.com/office/drawing/2014/main" id="{302699E3-DE0E-9F99-D3F6-217D7126B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631" y="-95293"/>
            <a:ext cx="2257425" cy="2028825"/>
          </a:xfrm>
          <a:prstGeom prst="rect">
            <a:avLst/>
          </a:prstGeom>
        </p:spPr>
      </p:pic>
    </p:spTree>
    <p:extLst>
      <p:ext uri="{BB962C8B-B14F-4D97-AF65-F5344CB8AC3E}">
        <p14:creationId xmlns:p14="http://schemas.microsoft.com/office/powerpoint/2010/main" val="6379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 Đọc –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02771" y="912505"/>
            <a:ext cx="6096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B9C159BE-DEEE-92F6-3C93-463D86627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27" y="2674822"/>
            <a:ext cx="6248400" cy="3619500"/>
          </a:xfrm>
          <a:prstGeom prst="rect">
            <a:avLst/>
          </a:prstGeom>
        </p:spPr>
      </p:pic>
      <p:sp>
        <p:nvSpPr>
          <p:cNvPr id="5" name="Bong bóng Ý nghĩ: Hình đám mây 4">
            <a:extLst>
              <a:ext uri="{FF2B5EF4-FFF2-40B4-BE49-F238E27FC236}">
                <a16:creationId xmlns:a16="http://schemas.microsoft.com/office/drawing/2014/main" id="{E4A622D2-E889-6F4F-0F3B-7C84759A15C8}"/>
              </a:ext>
            </a:extLst>
          </p:cNvPr>
          <p:cNvSpPr/>
          <p:nvPr/>
        </p:nvSpPr>
        <p:spPr>
          <a:xfrm>
            <a:off x="4288851" y="1531025"/>
            <a:ext cx="6096000" cy="2512337"/>
          </a:xfrm>
          <a:prstGeom prst="cloudCallout">
            <a:avLst>
              <a:gd name="adj1" fmla="val -62077"/>
              <a:gd name="adj2" fmla="val 23753"/>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Times New Roman" panose="02020603050405020304" pitchFamily="18" charset="0"/>
                <a:cs typeface="Times New Roman" panose="02020603050405020304" pitchFamily="18" charset="0"/>
              </a:rPr>
              <a:t>Nêu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xuất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hoàn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cảnh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15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 Đọc –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866FC9FE-6680-358B-BD09-C2A446B0B3E4}"/>
              </a:ext>
            </a:extLst>
          </p:cNvPr>
          <p:cNvSpPr txBox="1"/>
          <p:nvPr/>
        </p:nvSpPr>
        <p:spPr>
          <a:xfrm>
            <a:off x="402771" y="878760"/>
            <a:ext cx="6096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solidFill>
                <a:srgbClr val="339933"/>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4F5F04D3-AB25-74DE-6094-620EC2074C58}"/>
              </a:ext>
            </a:extLst>
          </p:cNvPr>
          <p:cNvSpPr txBox="1"/>
          <p:nvPr/>
        </p:nvSpPr>
        <p:spPr>
          <a:xfrm>
            <a:off x="960172" y="2121412"/>
            <a:ext cx="9399989" cy="1055608"/>
          </a:xfrm>
          <a:prstGeom prst="roundRect">
            <a:avLst/>
          </a:prstGeom>
          <a:noFill/>
          <a:ln w="38100">
            <a:solidFill>
              <a:srgbClr val="00CC00"/>
            </a:solidFill>
          </a:ln>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phố- những thước phim quay chậm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NXB Trẻ, Thành phố Hồ Chí Minh”.</a:t>
            </a:r>
            <a:endParaRPr lang="en-US" sz="24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2DE4D0AD-48EA-F318-BBC6-AE2B213534E1}"/>
              </a:ext>
            </a:extLst>
          </p:cNvPr>
          <p:cNvSpPr txBox="1"/>
          <p:nvPr/>
        </p:nvSpPr>
        <p:spPr>
          <a:xfrm>
            <a:off x="466163" y="1447561"/>
            <a:ext cx="6096000" cy="523220"/>
          </a:xfrm>
          <a:prstGeom prst="rect">
            <a:avLst/>
          </a:prstGeom>
          <a:noFill/>
        </p:spPr>
        <p:txBody>
          <a:bodyPr wrap="square">
            <a:spAutoFit/>
          </a:bodyPr>
          <a:lstStyle/>
          <a:p>
            <a:r>
              <a:rPr lang="vi-VN"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 Xuất xứ: </a:t>
            </a:r>
            <a:endParaRPr lang="en-US" sz="2800" dirty="0">
              <a:solidFill>
                <a:srgbClr val="00B050"/>
              </a:solidFill>
            </a:endParaRPr>
          </a:p>
        </p:txBody>
      </p:sp>
      <p:sp>
        <p:nvSpPr>
          <p:cNvPr id="9" name="Hộp Văn bản 8">
            <a:extLst>
              <a:ext uri="{FF2B5EF4-FFF2-40B4-BE49-F238E27FC236}">
                <a16:creationId xmlns:a16="http://schemas.microsoft.com/office/drawing/2014/main" id="{6F94579F-3EF8-64DB-AD15-5287A87D8A66}"/>
              </a:ext>
            </a:extLst>
          </p:cNvPr>
          <p:cNvSpPr txBox="1"/>
          <p:nvPr/>
        </p:nvSpPr>
        <p:spPr>
          <a:xfrm>
            <a:off x="545411" y="3419371"/>
            <a:ext cx="6096000" cy="523220"/>
          </a:xfrm>
          <a:prstGeom prst="rect">
            <a:avLst/>
          </a:prstGeom>
          <a:noFill/>
        </p:spPr>
        <p:txBody>
          <a:bodyPr wrap="square">
            <a:spAutoFit/>
          </a:bodyPr>
          <a:lstStyle/>
          <a:p>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khó</a:t>
            </a:r>
            <a:endParaRPr lang="en-US" sz="2800" dirty="0">
              <a:solidFill>
                <a:srgbClr val="00B050"/>
              </a:solidFill>
            </a:endParaRPr>
          </a:p>
        </p:txBody>
      </p:sp>
    </p:spTree>
    <p:extLst>
      <p:ext uri="{BB962C8B-B14F-4D97-AF65-F5344CB8AC3E}">
        <p14:creationId xmlns:p14="http://schemas.microsoft.com/office/powerpoint/2010/main" val="404337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 Đọc –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02771" y="912505"/>
            <a:ext cx="6096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B9C159BE-DEEE-92F6-3C93-463D86627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27" y="2674822"/>
            <a:ext cx="6248400" cy="3619500"/>
          </a:xfrm>
          <a:prstGeom prst="rect">
            <a:avLst/>
          </a:prstGeom>
        </p:spPr>
      </p:pic>
      <p:sp>
        <p:nvSpPr>
          <p:cNvPr id="5" name="Bong bóng Ý nghĩ: Hình đám mây 4">
            <a:extLst>
              <a:ext uri="{FF2B5EF4-FFF2-40B4-BE49-F238E27FC236}">
                <a16:creationId xmlns:a16="http://schemas.microsoft.com/office/drawing/2014/main" id="{E4A622D2-E889-6F4F-0F3B-7C84759A15C8}"/>
              </a:ext>
            </a:extLst>
          </p:cNvPr>
          <p:cNvSpPr/>
          <p:nvPr/>
        </p:nvSpPr>
        <p:spPr>
          <a:xfrm>
            <a:off x="4288851" y="1531025"/>
            <a:ext cx="6096000" cy="2512337"/>
          </a:xfrm>
          <a:prstGeom prst="cloudCallout">
            <a:avLst>
              <a:gd name="adj1" fmla="val -62077"/>
              <a:gd name="adj2" fmla="val 23753"/>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Times New Roman" panose="02020603050405020304" pitchFamily="18" charset="0"/>
                <a:cs typeface="Times New Roman" panose="02020603050405020304" pitchFamily="18" charset="0"/>
              </a:rPr>
              <a:t>Hoàn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thành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phiếu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01</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5F3C0056-42B0-3B83-757E-5AB1421F0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227" y="4225262"/>
            <a:ext cx="3079531" cy="1766407"/>
          </a:xfrm>
          <a:prstGeom prst="rect">
            <a:avLst/>
          </a:prstGeom>
        </p:spPr>
      </p:pic>
    </p:spTree>
    <p:extLst>
      <p:ext uri="{BB962C8B-B14F-4D97-AF65-F5344CB8AC3E}">
        <p14:creationId xmlns:p14="http://schemas.microsoft.com/office/powerpoint/2010/main" val="244255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57545E9C-A136-DE72-0DBE-358C00D0868B}"/>
              </a:ext>
            </a:extLst>
          </p:cNvPr>
          <p:cNvGraphicFramePr>
            <a:graphicFrameLocks noGrp="1"/>
          </p:cNvGraphicFramePr>
          <p:nvPr>
            <p:extLst>
              <p:ext uri="{D42A27DB-BD31-4B8C-83A1-F6EECF244321}">
                <p14:modId xmlns:p14="http://schemas.microsoft.com/office/powerpoint/2010/main" val="588205936"/>
              </p:ext>
            </p:extLst>
          </p:nvPr>
        </p:nvGraphicFramePr>
        <p:xfrm>
          <a:off x="1868350" y="1560787"/>
          <a:ext cx="9246339" cy="5120640"/>
        </p:xfrm>
        <a:graphic>
          <a:graphicData uri="http://schemas.openxmlformats.org/drawingml/2006/table">
            <a:tbl>
              <a:tblPr firstRow="1" firstCol="1" bandRow="1" bandCol="1">
                <a:tableStyleId>{5C22544A-7EE6-4342-B048-85BDC9FD1C3A}</a:tableStyleId>
              </a:tblPr>
              <a:tblGrid>
                <a:gridCol w="5683332">
                  <a:extLst>
                    <a:ext uri="{9D8B030D-6E8A-4147-A177-3AD203B41FA5}">
                      <a16:colId xmlns:a16="http://schemas.microsoft.com/office/drawing/2014/main" val="584913582"/>
                    </a:ext>
                  </a:extLst>
                </a:gridCol>
                <a:gridCol w="3563007">
                  <a:extLst>
                    <a:ext uri="{9D8B030D-6E8A-4147-A177-3AD203B41FA5}">
                      <a16:colId xmlns:a16="http://schemas.microsoft.com/office/drawing/2014/main" val="3745620671"/>
                    </a:ext>
                  </a:extLst>
                </a:gridCol>
              </a:tblGrid>
              <a:tr h="76136">
                <a:tc>
                  <a:txBody>
                    <a:bodyPr/>
                    <a:lstStyle/>
                    <a:p>
                      <a:pPr marL="0" marR="0" algn="ctr">
                        <a:lnSpc>
                          <a:spcPct val="100000"/>
                        </a:lnSpc>
                        <a:spcBef>
                          <a:spcPts val="0"/>
                        </a:spcBef>
                        <a:spcAft>
                          <a:spcPts val="0"/>
                        </a:spcAft>
                      </a:pPr>
                      <a:r>
                        <a:rPr lang="vi-VN" sz="2800" dirty="0">
                          <a:effectLst/>
                          <a:latin typeface="+mj-lt"/>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826694900"/>
                  </a:ext>
                </a:extLst>
              </a:tr>
              <a:tr h="298617">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Người</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ngồi</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đợi</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trước</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hiên</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nhà</a:t>
                      </a:r>
                      <a:r>
                        <a:rPr lang="en-US" sz="2800" i="1" dirty="0">
                          <a:effectLst/>
                          <a:latin typeface="Times New Roman" panose="02020603050405020304" pitchFamily="18" charset="0"/>
                          <a:cs typeface="Times New Roman" panose="02020603050405020304" pitchFamily="18" charset="0"/>
                        </a:rPr>
                        <a:t> </a:t>
                      </a:r>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8357069"/>
                  </a:ext>
                </a:extLst>
              </a:tr>
              <a:tr h="261082">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ngôi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mấy</a:t>
                      </a:r>
                      <a:r>
                        <a:rPr lang="en-US" sz="2800" dirty="0">
                          <a:effectLst/>
                          <a:latin typeface="Times New Roman" panose="02020603050405020304" pitchFamily="18" charset="0"/>
                          <a:cs typeface="Times New Roman" panose="02020603050405020304" pitchFamily="18" charset="0"/>
                        </a:rPr>
                        <a:t>? Ai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Ngôi kể</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9434542"/>
                  </a:ext>
                </a:extLst>
              </a:tr>
              <a:tr h="336152">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Người</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ngồi</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đợi</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trước</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hiên</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nhà</a:t>
                      </a:r>
                      <a:r>
                        <a:rPr lang="en-US" sz="2800" i="1"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ai,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6130648"/>
                  </a:ext>
                </a:extLst>
              </a:tr>
              <a:tr h="448758">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7262992"/>
                  </a:ext>
                </a:extLst>
              </a:tr>
              <a:tr h="155807">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chia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spc="-5" dirty="0" err="1">
                          <a:effectLst/>
                          <a:latin typeface="Times New Roman" panose="02020603050405020304" pitchFamily="18" charset="0"/>
                          <a:cs typeface="Times New Roman" panose="02020603050405020304" pitchFamily="18" charset="0"/>
                        </a:rPr>
                        <a:t>Bố</a:t>
                      </a:r>
                      <a:r>
                        <a:rPr lang="en-US" sz="2800" spc="-5" dirty="0">
                          <a:effectLst/>
                          <a:latin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cs typeface="Times New Roman" panose="02020603050405020304" pitchFamily="18" charset="0"/>
                        </a:rPr>
                        <a:t>cục</a:t>
                      </a:r>
                      <a:r>
                        <a:rPr lang="en-US" sz="2800" spc="-5"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92" marR="6519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9933127"/>
                  </a:ext>
                </a:extLst>
              </a:tr>
            </a:tbl>
          </a:graphicData>
        </a:graphic>
      </p:graphicFrame>
      <p:sp>
        <p:nvSpPr>
          <p:cNvPr id="8" name="Hộp Văn bản 7">
            <a:extLst>
              <a:ext uri="{FF2B5EF4-FFF2-40B4-BE49-F238E27FC236}">
                <a16:creationId xmlns:a16="http://schemas.microsoft.com/office/drawing/2014/main" id="{0D963555-1A1A-FC9F-F54E-68A838140B35}"/>
              </a:ext>
            </a:extLst>
          </p:cNvPr>
          <p:cNvSpPr txBox="1"/>
          <p:nvPr/>
        </p:nvSpPr>
        <p:spPr>
          <a:xfrm>
            <a:off x="4292162" y="562103"/>
            <a:ext cx="6093372" cy="584775"/>
          </a:xfrm>
          <a:prstGeom prst="rect">
            <a:avLst/>
          </a:prstGeom>
          <a:noFill/>
        </p:spPr>
        <p:txBody>
          <a:bodyPr wrap="square">
            <a:spAutoFit/>
          </a:bodyPr>
          <a:lstStyle/>
          <a:p>
            <a:r>
              <a:rPr lang="en-US" sz="3200" b="1" dirty="0">
                <a:solidFill>
                  <a:srgbClr val="00B050"/>
                </a:solidFill>
                <a:effectLst/>
                <a:latin typeface="Times New Roman" panose="02020603050405020304" pitchFamily="18" charset="0"/>
                <a:ea typeface="Times New Roman" panose="02020603050405020304" pitchFamily="18" charset="0"/>
              </a:rPr>
              <a:t>PHIẾU HỌC TẬP 01</a:t>
            </a:r>
            <a:endParaRPr lang="en-US" sz="3200" dirty="0">
              <a:solidFill>
                <a:srgbClr val="00B050"/>
              </a:solidFill>
            </a:endParaRPr>
          </a:p>
        </p:txBody>
      </p:sp>
      <p:pic>
        <p:nvPicPr>
          <p:cNvPr id="10" name="Hình ảnh 9">
            <a:extLst>
              <a:ext uri="{FF2B5EF4-FFF2-40B4-BE49-F238E27FC236}">
                <a16:creationId xmlns:a16="http://schemas.microsoft.com/office/drawing/2014/main" id="{12312913-523E-35BE-30F5-9662B55AA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573"/>
            <a:ext cx="3079531" cy="1766407"/>
          </a:xfrm>
          <a:prstGeom prst="rect">
            <a:avLst/>
          </a:prstGeom>
        </p:spPr>
      </p:pic>
    </p:spTree>
    <p:extLst>
      <p:ext uri="{BB962C8B-B14F-4D97-AF65-F5344CB8AC3E}">
        <p14:creationId xmlns:p14="http://schemas.microsoft.com/office/powerpoint/2010/main" val="24789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 Đọc –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866FC9FE-6680-358B-BD09-C2A446B0B3E4}"/>
              </a:ext>
            </a:extLst>
          </p:cNvPr>
          <p:cNvSpPr txBox="1"/>
          <p:nvPr/>
        </p:nvSpPr>
        <p:spPr>
          <a:xfrm>
            <a:off x="402771" y="836815"/>
            <a:ext cx="6096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solidFill>
                <a:srgbClr val="339933"/>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C056228D-1CC7-9C33-2A36-FDEC68E2CD07}"/>
              </a:ext>
            </a:extLst>
          </p:cNvPr>
          <p:cNvSpPr txBox="1"/>
          <p:nvPr/>
        </p:nvSpPr>
        <p:spPr>
          <a:xfrm>
            <a:off x="1067748" y="1910045"/>
            <a:ext cx="3460709" cy="578882"/>
          </a:xfrm>
          <a:prstGeom prst="roundRect">
            <a:avLst/>
          </a:prstGeom>
          <a:noFill/>
          <a:ln w="38100">
            <a:solidFill>
              <a:srgbClr val="00CC00"/>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0FB1C583-1F05-48AB-3ADE-13952F7FC3D1}"/>
              </a:ext>
            </a:extLst>
          </p:cNvPr>
          <p:cNvSpPr txBox="1"/>
          <p:nvPr/>
        </p:nvSpPr>
        <p:spPr>
          <a:xfrm>
            <a:off x="948875" y="3429000"/>
            <a:ext cx="8976139" cy="2179320"/>
          </a:xfrm>
          <a:prstGeom prst="roundRect">
            <a:avLst/>
          </a:prstGeom>
          <a:noFill/>
          <a:ln w="38100">
            <a:solidFill>
              <a:srgbClr val="00CC00"/>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gn="just">
              <a:spcBef>
                <a:spcPts val="0"/>
              </a:spcBef>
              <a:spcAft>
                <a:spcPts val="12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Bài tản văn viết về dì Bảy. </a:t>
            </a:r>
            <a:endParaRPr lang="en-US" sz="2800" dirty="0">
              <a:latin typeface="Times New Roman" panose="02020603050405020304" pitchFamily="18" charset="0"/>
              <a:ea typeface="Times New Roman" panose="02020603050405020304" pitchFamily="18" charset="0"/>
            </a:endParaRPr>
          </a:p>
          <a:p>
            <a:pPr marL="30480" marR="30480" algn="just">
              <a:spcBef>
                <a:spcPts val="0"/>
              </a:spcBef>
              <a:spcAft>
                <a:spcPts val="12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Viết về hoàn cảnh của dì Bảy khi có chồng tham gia chiến tranh và bỏ mạng ở nơi chiến trường bom đạn ấy.</a:t>
            </a:r>
            <a:endParaRPr lang="en-US" sz="28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E1B78990-156D-316B-6EC6-DC211116B536}"/>
              </a:ext>
            </a:extLst>
          </p:cNvPr>
          <p:cNvSpPr txBox="1"/>
          <p:nvPr/>
        </p:nvSpPr>
        <p:spPr>
          <a:xfrm>
            <a:off x="1067748" y="2571276"/>
            <a:ext cx="6096000" cy="578882"/>
          </a:xfrm>
          <a:prstGeom prst="roundRect">
            <a:avLst/>
          </a:prstGeom>
          <a:noFill/>
          <a:ln w="38100">
            <a:solidFill>
              <a:srgbClr val="00CC00"/>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thứ nhất, tác giả xưng “tôi”</a:t>
            </a:r>
            <a:endParaRPr lang="en-US" sz="2400"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BB2A0372-CCE6-7548-AB6A-562694B28F82}"/>
              </a:ext>
            </a:extLst>
          </p:cNvPr>
          <p:cNvSpPr txBox="1"/>
          <p:nvPr/>
        </p:nvSpPr>
        <p:spPr>
          <a:xfrm>
            <a:off x="728291" y="1379187"/>
            <a:ext cx="6096000" cy="523220"/>
          </a:xfrm>
          <a:prstGeom prst="rect">
            <a:avLst/>
          </a:prstGeom>
          <a:noFill/>
        </p:spPr>
        <p:txBody>
          <a:bodyPr wrap="square">
            <a:spAutoFit/>
          </a:bodyPr>
          <a:lstStyle/>
          <a:p>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800" dirty="0">
              <a:solidFill>
                <a:srgbClr val="00B050"/>
              </a:solidFill>
            </a:endParaRPr>
          </a:p>
        </p:txBody>
      </p:sp>
    </p:spTree>
    <p:extLst>
      <p:ext uri="{BB962C8B-B14F-4D97-AF65-F5344CB8AC3E}">
        <p14:creationId xmlns:p14="http://schemas.microsoft.com/office/powerpoint/2010/main" val="3081392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7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 Đọc –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866FC9FE-6680-358B-BD09-C2A446B0B3E4}"/>
              </a:ext>
            </a:extLst>
          </p:cNvPr>
          <p:cNvSpPr txBox="1"/>
          <p:nvPr/>
        </p:nvSpPr>
        <p:spPr>
          <a:xfrm>
            <a:off x="402771" y="836815"/>
            <a:ext cx="6096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solidFill>
                <a:srgbClr val="339933"/>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C056228D-1CC7-9C33-2A36-FDEC68E2CD07}"/>
              </a:ext>
            </a:extLst>
          </p:cNvPr>
          <p:cNvSpPr txBox="1"/>
          <p:nvPr/>
        </p:nvSpPr>
        <p:spPr>
          <a:xfrm>
            <a:off x="976309" y="2402834"/>
            <a:ext cx="9877620" cy="1532334"/>
          </a:xfrm>
          <a:prstGeom prst="roundRect">
            <a:avLst/>
          </a:prstGeom>
          <a:noFill/>
          <a:ln w="38100">
            <a:solidFill>
              <a:srgbClr val="00CC00"/>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BB2A0372-CCE6-7548-AB6A-562694B28F82}"/>
              </a:ext>
            </a:extLst>
          </p:cNvPr>
          <p:cNvSpPr txBox="1"/>
          <p:nvPr/>
        </p:nvSpPr>
        <p:spPr>
          <a:xfrm>
            <a:off x="728291" y="1379187"/>
            <a:ext cx="6096000" cy="523220"/>
          </a:xfrm>
          <a:prstGeom prst="rect">
            <a:avLst/>
          </a:prstGeom>
          <a:noFill/>
        </p:spPr>
        <p:txBody>
          <a:bodyPr wrap="square">
            <a:spAutoFit/>
          </a:bodyPr>
          <a:lstStyle/>
          <a:p>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800" dirty="0">
              <a:solidFill>
                <a:srgbClr val="00B050"/>
              </a:solidFill>
            </a:endParaRPr>
          </a:p>
        </p:txBody>
      </p:sp>
    </p:spTree>
    <p:extLst>
      <p:ext uri="{BB962C8B-B14F-4D97-AF65-F5344CB8AC3E}">
        <p14:creationId xmlns:p14="http://schemas.microsoft.com/office/powerpoint/2010/main" val="197468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7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 Đọc –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866FC9FE-6680-358B-BD09-C2A446B0B3E4}"/>
              </a:ext>
            </a:extLst>
          </p:cNvPr>
          <p:cNvSpPr txBox="1"/>
          <p:nvPr/>
        </p:nvSpPr>
        <p:spPr>
          <a:xfrm>
            <a:off x="402771" y="836815"/>
            <a:ext cx="6096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solidFill>
                <a:srgbClr val="339933"/>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C056228D-1CC7-9C33-2A36-FDEC68E2CD07}"/>
              </a:ext>
            </a:extLst>
          </p:cNvPr>
          <p:cNvSpPr txBox="1"/>
          <p:nvPr/>
        </p:nvSpPr>
        <p:spPr>
          <a:xfrm>
            <a:off x="1040317" y="2305409"/>
            <a:ext cx="9877620" cy="3139321"/>
          </a:xfrm>
          <a:prstGeom prst="rect">
            <a:avLst/>
          </a:prstGeom>
          <a:noFill/>
          <a:ln w="38100">
            <a:solidFill>
              <a:srgbClr val="00CC00"/>
            </a:solidFill>
          </a:ln>
        </p:spPr>
        <p:txBody>
          <a:bodyPr wrap="square">
            <a:spAutoFit/>
          </a:bodyPr>
          <a:lstStyle/>
          <a:p>
            <a:pPr marL="30480" marR="30480" algn="just">
              <a:spcBef>
                <a:spcPts val="0"/>
              </a:spcBef>
              <a:spcAft>
                <a:spcPts val="1200"/>
              </a:spcAft>
            </a:pPr>
            <a:r>
              <a:rPr lang="en-US" sz="2800" b="1" spc="-5" dirty="0">
                <a:latin typeface="Times New Roman" panose="02020603050405020304" pitchFamily="18" charset="0"/>
                <a:ea typeface="Calibri" panose="020F0502020204030204" pitchFamily="34" charset="0"/>
                <a:cs typeface="Times New Roman" panose="02020603050405020304" pitchFamily="18" charset="0"/>
              </a:rPr>
              <a:t>* </a:t>
            </a:r>
            <a:r>
              <a:rPr lang="en-US" sz="2800" b="1" spc="-5" dirty="0" err="1">
                <a:latin typeface="Times New Roman" panose="02020603050405020304" pitchFamily="18" charset="0"/>
                <a:ea typeface="Calibri" panose="020F0502020204030204" pitchFamily="34" charset="0"/>
                <a:cs typeface="Times New Roman" panose="02020603050405020304" pitchFamily="18" charset="0"/>
              </a:rPr>
              <a:t>Bố</a:t>
            </a:r>
            <a:r>
              <a:rPr lang="en-US" sz="2800" b="1" spc="-5" dirty="0">
                <a:latin typeface="Times New Roman" panose="02020603050405020304" pitchFamily="18" charset="0"/>
                <a:ea typeface="Calibri" panose="020F0502020204030204" pitchFamily="34" charset="0"/>
                <a:cs typeface="Times New Roman" panose="02020603050405020304" pitchFamily="18" charset="0"/>
              </a:rPr>
              <a:t> </a:t>
            </a:r>
            <a:r>
              <a:rPr lang="en-US" sz="2800" b="1" spc="-5" dirty="0" err="1">
                <a:latin typeface="Times New Roman" panose="02020603050405020304" pitchFamily="18" charset="0"/>
                <a:ea typeface="Calibri" panose="020F0502020204030204" pitchFamily="34" charset="0"/>
                <a:cs typeface="Times New Roman" panose="02020603050405020304" pitchFamily="18" charset="0"/>
              </a:rPr>
              <a:t>cục</a:t>
            </a:r>
            <a:r>
              <a:rPr lang="en-US" sz="2800" b="1" spc="-5" dirty="0">
                <a:latin typeface="Times New Roman" panose="02020603050405020304" pitchFamily="18" charset="0"/>
                <a:ea typeface="Calibri" panose="020F0502020204030204" pitchFamily="34" charset="0"/>
                <a:cs typeface="Times New Roman" panose="02020603050405020304" pitchFamily="18" charset="0"/>
              </a:rPr>
              <a:t>:</a:t>
            </a:r>
            <a:r>
              <a:rPr lang="en-US" sz="2800" spc="5"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3</a:t>
            </a:r>
            <a:r>
              <a:rPr lang="en-US" sz="2800" spc="-15" dirty="0">
                <a:latin typeface="Times New Roman" panose="02020603050405020304" pitchFamily="18" charset="0"/>
                <a:ea typeface="Calibri" panose="020F0502020204030204" pitchFamily="34" charset="0"/>
                <a:cs typeface="Times New Roman" panose="02020603050405020304" pitchFamily="18" charset="0"/>
              </a:rPr>
              <a:t> </a:t>
            </a:r>
            <a:r>
              <a:rPr lang="en-US" sz="2800" spc="-5" dirty="0" err="1">
                <a:latin typeface="Times New Roman" panose="02020603050405020304" pitchFamily="18" charset="0"/>
                <a:ea typeface="Calibri" panose="020F0502020204030204" pitchFamily="34" charset="0"/>
                <a:cs typeface="Times New Roman" panose="02020603050405020304" pitchFamily="18" charset="0"/>
              </a:rPr>
              <a:t>phần</a:t>
            </a:r>
            <a:endParaRPr lang="en-US" sz="2800" dirty="0">
              <a:latin typeface="Times New Roman" panose="02020603050405020304" pitchFamily="18" charset="0"/>
              <a:ea typeface="Times New Roman" panose="02020603050405020304" pitchFamily="18" charset="0"/>
            </a:endParaRPr>
          </a:p>
          <a:p>
            <a:pPr marL="30480" marR="30480" algn="just">
              <a:spcBef>
                <a:spcPts val="0"/>
              </a:spcBef>
              <a:spcAft>
                <a:spcPts val="12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Từ đầu đến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đôi người đôi ngả”</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Tình cảnh l</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tán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 Bắc người Nam”</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những gia đình có người tập kết ra Bắc.</a:t>
            </a:r>
            <a:endParaRPr lang="en-US" sz="2800" dirty="0">
              <a:latin typeface="Times New Roman" panose="02020603050405020304" pitchFamily="18" charset="0"/>
              <a:ea typeface="Times New Roman" panose="02020603050405020304" pitchFamily="18" charset="0"/>
            </a:endParaRPr>
          </a:p>
          <a:p>
            <a:pPr marL="30480" marR="30480" algn="just">
              <a:spcBef>
                <a:spcPts val="0"/>
              </a:spcBef>
              <a:spcAft>
                <a:spcPts val="1200"/>
              </a:spcAft>
            </a:pPr>
            <a:r>
              <a:rPr lang="en-US" sz="2800" b="1" spc="-5" dirty="0">
                <a:latin typeface="Times New Roman" panose="02020603050405020304" pitchFamily="18" charset="0"/>
                <a:ea typeface="Calibri" panose="020F0502020204030204" pitchFamily="34" charset="0"/>
                <a:cs typeface="Times New Roman" panose="02020603050405020304" pitchFamily="18" charset="0"/>
              </a:rPr>
              <a:t>+ </a:t>
            </a:r>
            <a:r>
              <a:rPr lang="en-US" sz="2800" b="1" spc="-5"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b="1" spc="-5" dirty="0">
                <a:latin typeface="Times New Roman" panose="02020603050405020304" pitchFamily="18" charset="0"/>
                <a:ea typeface="Calibri" panose="020F0502020204030204" pitchFamily="34" charset="0"/>
                <a:cs typeface="Times New Roman" panose="02020603050405020304" pitchFamily="18" charset="0"/>
              </a:rPr>
              <a:t> 2: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 theo đến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mộ phần của dượng”</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Tình cảnh đáng thương của dì Bảy khi dượng Bảy ra chiến trận.</a:t>
            </a:r>
            <a:endParaRPr lang="en-US" sz="2800" dirty="0">
              <a:latin typeface="Times New Roman" panose="02020603050405020304" pitchFamily="18" charset="0"/>
              <a:ea typeface="Times New Roman" panose="02020603050405020304" pitchFamily="18" charset="0"/>
            </a:endParaRPr>
          </a:p>
          <a:p>
            <a:pPr marR="182880" algn="just">
              <a:tabLst>
                <a:tab pos="233045" algn="l"/>
              </a:tabLs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b="1" spc="-5"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BB2A0372-CCE6-7548-AB6A-562694B28F82}"/>
              </a:ext>
            </a:extLst>
          </p:cNvPr>
          <p:cNvSpPr txBox="1"/>
          <p:nvPr/>
        </p:nvSpPr>
        <p:spPr>
          <a:xfrm>
            <a:off x="728291" y="1379187"/>
            <a:ext cx="6096000" cy="523220"/>
          </a:xfrm>
          <a:prstGeom prst="rect">
            <a:avLst/>
          </a:prstGeom>
          <a:noFill/>
        </p:spPr>
        <p:txBody>
          <a:bodyPr wrap="square">
            <a:spAutoFit/>
          </a:bodyPr>
          <a:lstStyle/>
          <a:p>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800" dirty="0">
              <a:solidFill>
                <a:srgbClr val="00B050"/>
              </a:solidFill>
            </a:endParaRPr>
          </a:p>
        </p:txBody>
      </p:sp>
    </p:spTree>
    <p:extLst>
      <p:ext uri="{BB962C8B-B14F-4D97-AF65-F5344CB8AC3E}">
        <p14:creationId xmlns:p14="http://schemas.microsoft.com/office/powerpoint/2010/main" val="487130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7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 Đọc –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866FC9FE-6680-358B-BD09-C2A446B0B3E4}"/>
              </a:ext>
            </a:extLst>
          </p:cNvPr>
          <p:cNvSpPr txBox="1"/>
          <p:nvPr/>
        </p:nvSpPr>
        <p:spPr>
          <a:xfrm>
            <a:off x="402771" y="836815"/>
            <a:ext cx="6096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solidFill>
                <a:srgbClr val="339933"/>
              </a:solidFill>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BB2A0372-CCE6-7548-AB6A-562694B28F82}"/>
              </a:ext>
            </a:extLst>
          </p:cNvPr>
          <p:cNvSpPr txBox="1"/>
          <p:nvPr/>
        </p:nvSpPr>
        <p:spPr>
          <a:xfrm>
            <a:off x="728291" y="1379187"/>
            <a:ext cx="6096000" cy="523220"/>
          </a:xfrm>
          <a:prstGeom prst="rect">
            <a:avLst/>
          </a:prstGeom>
          <a:noFill/>
        </p:spPr>
        <p:txBody>
          <a:bodyPr wrap="square">
            <a:spAutoFit/>
          </a:bodyPr>
          <a:lstStyle/>
          <a:p>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800" dirty="0">
              <a:solidFill>
                <a:srgbClr val="00B050"/>
              </a:solidFill>
            </a:endParaRPr>
          </a:p>
        </p:txBody>
      </p:sp>
      <p:sp>
        <p:nvSpPr>
          <p:cNvPr id="6" name="Hộp Văn bản 5">
            <a:extLst>
              <a:ext uri="{FF2B5EF4-FFF2-40B4-BE49-F238E27FC236}">
                <a16:creationId xmlns:a16="http://schemas.microsoft.com/office/drawing/2014/main" id="{90B880FD-709C-8048-8816-B456E74DEFB8}"/>
              </a:ext>
            </a:extLst>
          </p:cNvPr>
          <p:cNvSpPr txBox="1"/>
          <p:nvPr/>
        </p:nvSpPr>
        <p:spPr>
          <a:xfrm>
            <a:off x="949873" y="2480270"/>
            <a:ext cx="9944100" cy="2246769"/>
          </a:xfrm>
          <a:prstGeom prst="rect">
            <a:avLst/>
          </a:prstGeom>
          <a:noFill/>
        </p:spPr>
        <p:txBody>
          <a:bodyPr wrap="square">
            <a:spAutoFit/>
          </a:bodyPr>
          <a:lstStyle/>
          <a:p>
            <a:pPr algn="just"/>
            <a:r>
              <a:rPr lang="en-US" sz="2800" b="1" dirty="0" err="1">
                <a:solidFill>
                  <a:srgbClr val="006600"/>
                </a:solidFill>
                <a:latin typeface="Times New Roman" panose="02020603050405020304" pitchFamily="18" charset="0"/>
                <a:ea typeface="Times New Roman" panose="02020603050405020304" pitchFamily="18" charset="0"/>
              </a:rPr>
              <a:t>Bài</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tản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văn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kể</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về</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số</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phận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bất</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hạnh</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của</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dì</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Bảy</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có</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chồng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đi</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tập</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kết</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ra</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Bắc</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Vợ</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chồng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dì</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Bảy</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mới</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lấy</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nhau</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vỏn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vẹn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có</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một</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tháng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Dì</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kiên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nhẫn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chờ</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chồng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mình</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suốt</a:t>
            </a:r>
            <a:r>
              <a:rPr lang="en-US" sz="2800" b="1" dirty="0">
                <a:solidFill>
                  <a:srgbClr val="006600"/>
                </a:solidFill>
                <a:latin typeface="Times New Roman" panose="02020603050405020304" pitchFamily="18" charset="0"/>
                <a:ea typeface="Times New Roman" panose="02020603050405020304" pitchFamily="18" charset="0"/>
              </a:rPr>
              <a:t> 20 </a:t>
            </a:r>
            <a:r>
              <a:rPr lang="en-US" sz="2800" b="1" dirty="0" err="1">
                <a:solidFill>
                  <a:srgbClr val="006600"/>
                </a:solidFill>
                <a:latin typeface="Times New Roman" panose="02020603050405020304" pitchFamily="18" charset="0"/>
                <a:ea typeface="Times New Roman" panose="02020603050405020304" pitchFamily="18" charset="0"/>
              </a:rPr>
              <a:t>năm</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trời</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đến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ngay</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cả</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khi</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dì</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biết</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chồng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mình</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đã</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bỏ</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mạng</a:t>
            </a:r>
            <a:r>
              <a:rPr lang="en-US" sz="2800" b="1" dirty="0">
                <a:solidFill>
                  <a:srgbClr val="006600"/>
                </a:solidFill>
                <a:latin typeface="Times New Roman" panose="02020603050405020304" pitchFamily="18" charset="0"/>
                <a:ea typeface="Times New Roman" panose="02020603050405020304" pitchFamily="18" charset="0"/>
              </a:rPr>
              <a:t> ở </a:t>
            </a:r>
            <a:r>
              <a:rPr lang="en-US" sz="2800" b="1" dirty="0" err="1">
                <a:solidFill>
                  <a:srgbClr val="006600"/>
                </a:solidFill>
                <a:latin typeface="Times New Roman" panose="02020603050405020304" pitchFamily="18" charset="0"/>
                <a:ea typeface="Times New Roman" panose="02020603050405020304" pitchFamily="18" charset="0"/>
              </a:rPr>
              <a:t>chiến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trường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dì</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vẫn</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một</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lòng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chung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thủy</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không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hề</a:t>
            </a:r>
            <a:r>
              <a:rPr lang="en-US" sz="2800" b="1" dirty="0">
                <a:solidFill>
                  <a:srgbClr val="006600"/>
                </a:solidFill>
                <a:latin typeface="Times New Roman" panose="02020603050405020304" pitchFamily="18" charset="0"/>
                <a:ea typeface="Times New Roman" panose="02020603050405020304" pitchFamily="18" charset="0"/>
              </a:rPr>
              <a:t> rung </a:t>
            </a:r>
            <a:r>
              <a:rPr lang="en-US" sz="2800" b="1" dirty="0" err="1">
                <a:solidFill>
                  <a:srgbClr val="006600"/>
                </a:solidFill>
                <a:latin typeface="Times New Roman" panose="02020603050405020304" pitchFamily="18" charset="0"/>
                <a:ea typeface="Times New Roman" panose="02020603050405020304" pitchFamily="18" charset="0"/>
              </a:rPr>
              <a:t>động</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trước</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bất</a:t>
            </a:r>
            <a:r>
              <a:rPr lang="en-US" sz="2800" b="1" dirty="0">
                <a:solidFill>
                  <a:srgbClr val="006600"/>
                </a:solidFill>
                <a:latin typeface="Times New Roman" panose="02020603050405020304" pitchFamily="18" charset="0"/>
                <a:ea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rPr>
              <a:t>kì</a:t>
            </a:r>
            <a:r>
              <a:rPr lang="en-US" sz="2800" b="1" dirty="0">
                <a:solidFill>
                  <a:srgbClr val="006600"/>
                </a:solidFill>
                <a:latin typeface="Times New Roman" panose="02020603050405020304" pitchFamily="18" charset="0"/>
                <a:ea typeface="Times New Roman" panose="02020603050405020304" pitchFamily="18" charset="0"/>
              </a:rPr>
              <a:t> ai. </a:t>
            </a:r>
            <a:endParaRPr lang="en-US" sz="2800" b="1" dirty="0">
              <a:solidFill>
                <a:srgbClr val="006600"/>
              </a:solidFill>
            </a:endParaRPr>
          </a:p>
        </p:txBody>
      </p:sp>
    </p:spTree>
    <p:extLst>
      <p:ext uri="{BB962C8B-B14F-4D97-AF65-F5344CB8AC3E}">
        <p14:creationId xmlns:p14="http://schemas.microsoft.com/office/powerpoint/2010/main" val="28864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250371" y="119182"/>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49663" y="753887"/>
            <a:ext cx="6096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endParaRPr>
          </a:p>
        </p:txBody>
      </p:sp>
      <p:sp>
        <p:nvSpPr>
          <p:cNvPr id="5" name="Hình chữ nhật 4">
            <a:extLst>
              <a:ext uri="{FF2B5EF4-FFF2-40B4-BE49-F238E27FC236}">
                <a16:creationId xmlns:a16="http://schemas.microsoft.com/office/drawing/2014/main" id="{E4A622D2-E889-6F4F-0F3B-7C84759A15C8}"/>
              </a:ext>
            </a:extLst>
          </p:cNvPr>
          <p:cNvSpPr/>
          <p:nvPr/>
        </p:nvSpPr>
        <p:spPr>
          <a:xfrm>
            <a:off x="347924" y="1528369"/>
            <a:ext cx="11496152" cy="4356923"/>
          </a:xfrm>
          <a:prstGeom prst="rect">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Times New Roman" panose="02020603050405020304" pitchFamily="18" charset="0"/>
                <a:cs typeface="Times New Roman" panose="02020603050405020304" pitchFamily="18" charset="0"/>
              </a:rPr>
              <a:t>Yêu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cầu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hỏi</a:t>
            </a:r>
            <a:r>
              <a:rPr lang="en-US" sz="2800" b="1" dirty="0">
                <a:solidFill>
                  <a:schemeClr val="tx1"/>
                </a:solidFill>
                <a:latin typeface="Times New Roman" panose="02020603050405020304" pitchFamily="18" charset="0"/>
                <a:cs typeface="Times New Roman" panose="02020603050405020304" pitchFamily="18" charset="0"/>
              </a:rPr>
              <a:t> 2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cặp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a:t>
            </a:r>
          </a:p>
          <a:p>
            <a:pPr algn="just"/>
            <a:r>
              <a:rPr lang="vi-VN" sz="2800" i="1" dirty="0">
                <a:solidFill>
                  <a:schemeClr val="tx1"/>
                </a:solidFill>
                <a:latin typeface="Times New Roman" panose="02020603050405020304" pitchFamily="18" charset="0"/>
                <a:cs typeface="Times New Roman" panose="02020603050405020304" pitchFamily="18" charset="0"/>
              </a:rPr>
              <a:t>Sắp xếp các sự kiện chính sau đây theo trật tự như tác giả đã kể trong văn bản:</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i="1" dirty="0">
                <a:solidFill>
                  <a:schemeClr val="tx1"/>
                </a:solidFill>
                <a:latin typeface="Times New Roman" panose="02020603050405020304" pitchFamily="18" charset="0"/>
                <a:cs typeface="Times New Roman" panose="02020603050405020304" pitchFamily="18" charset="0"/>
              </a:rPr>
              <a:t>a) Dượng Bảy ngã xuống trong trận đánh ở Xuân Lộc, trên đường tiến vào Sài Gòn.</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i="1" dirty="0">
                <a:solidFill>
                  <a:schemeClr val="tx1"/>
                </a:solidFill>
                <a:latin typeface="Times New Roman" panose="02020603050405020304" pitchFamily="18" charset="0"/>
                <a:cs typeface="Times New Roman" panose="02020603050405020304" pitchFamily="18" charset="0"/>
              </a:rPr>
              <a:t>b) Dì Bảy năm nay tròn 80 tuổi, đang ngồi một mình đợi Tết.</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i="1" dirty="0">
                <a:solidFill>
                  <a:schemeClr val="tx1"/>
                </a:solidFill>
                <a:latin typeface="Times New Roman" panose="02020603050405020304" pitchFamily="18" charset="0"/>
                <a:cs typeface="Times New Roman" panose="02020603050405020304" pitchFamily="18" charset="0"/>
              </a:rPr>
              <a:t>c) Dượng Bảy cùng nhiều người con đất Quảng lên đường ra Bắc tập kết.</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i="1" dirty="0">
                <a:solidFill>
                  <a:schemeClr val="tx1"/>
                </a:solidFill>
                <a:latin typeface="Times New Roman" panose="02020603050405020304" pitchFamily="18" charset="0"/>
                <a:cs typeface="Times New Roman" panose="02020603050405020304" pitchFamily="18" charset="0"/>
              </a:rPr>
              <a:t>d) Ngày hòa bình, dì tôi đã qua tuổi 40. Vẫn có người đàn ông để ý đến dì, nhưng lòng dì không còn rung động.</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i="1" dirty="0">
                <a:solidFill>
                  <a:schemeClr val="tx1"/>
                </a:solidFill>
                <a:latin typeface="Times New Roman" panose="02020603050405020304" pitchFamily="18" charset="0"/>
                <a:cs typeface="Times New Roman" panose="02020603050405020304" pitchFamily="18" charset="0"/>
              </a:rPr>
              <a:t>e) Ra miền Bắc rồi vào lại miền Nam chiến đấu, dượng Bảy vẫn liên lạc với gia đình.</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86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872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02771" y="607710"/>
            <a:ext cx="6096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C056228D-1CC7-9C33-2A36-FDEC68E2CD07}"/>
              </a:ext>
            </a:extLst>
          </p:cNvPr>
          <p:cNvSpPr txBox="1"/>
          <p:nvPr/>
        </p:nvSpPr>
        <p:spPr>
          <a:xfrm>
            <a:off x="774266" y="1182002"/>
            <a:ext cx="10643468" cy="578882"/>
          </a:xfrm>
          <a:prstGeom prst="roundRect">
            <a:avLst/>
          </a:prstGeom>
          <a:noFill/>
          <a:ln w="38100">
            <a:solidFill>
              <a:srgbClr val="00CC00"/>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0FB1C583-1F05-48AB-3ADE-13952F7FC3D1}"/>
              </a:ext>
            </a:extLst>
          </p:cNvPr>
          <p:cNvSpPr txBox="1"/>
          <p:nvPr/>
        </p:nvSpPr>
        <p:spPr>
          <a:xfrm>
            <a:off x="774266" y="1878364"/>
            <a:ext cx="10750077" cy="1055608"/>
          </a:xfrm>
          <a:prstGeom prst="roundRect">
            <a:avLst/>
          </a:prstGeom>
          <a:noFill/>
          <a:ln w="38100">
            <a:solidFill>
              <a:srgbClr val="00CC00"/>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gia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E1B78990-156D-316B-6EC6-DC211116B536}"/>
              </a:ext>
            </a:extLst>
          </p:cNvPr>
          <p:cNvSpPr txBox="1"/>
          <p:nvPr/>
        </p:nvSpPr>
        <p:spPr>
          <a:xfrm>
            <a:off x="774266" y="3077117"/>
            <a:ext cx="10643467" cy="1055608"/>
          </a:xfrm>
          <a:prstGeom prst="roundRect">
            <a:avLst/>
          </a:prstGeom>
          <a:noFill/>
          <a:ln w="38100">
            <a:solidFill>
              <a:srgbClr val="00CC00"/>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Xuân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Sài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Gòn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2CB8A70E-902E-12C5-A823-6388C268F9CD}"/>
              </a:ext>
            </a:extLst>
          </p:cNvPr>
          <p:cNvSpPr txBox="1"/>
          <p:nvPr/>
        </p:nvSpPr>
        <p:spPr>
          <a:xfrm>
            <a:off x="774266" y="4235691"/>
            <a:ext cx="10643467" cy="1055608"/>
          </a:xfrm>
          <a:prstGeom prst="roundRect">
            <a:avLst/>
          </a:prstGeom>
          <a:noFill/>
          <a:ln w="38100">
            <a:solidFill>
              <a:srgbClr val="00CC00"/>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tôi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40.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nhưng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CB2AB7B1-6B4E-B195-B4FD-213C747CE90B}"/>
              </a:ext>
            </a:extLst>
          </p:cNvPr>
          <p:cNvSpPr txBox="1"/>
          <p:nvPr/>
        </p:nvSpPr>
        <p:spPr>
          <a:xfrm>
            <a:off x="808307" y="5428893"/>
            <a:ext cx="8930780" cy="578882"/>
          </a:xfrm>
          <a:prstGeom prst="roundRect">
            <a:avLst/>
          </a:prstGeom>
          <a:noFill/>
          <a:ln w="38100">
            <a:solidFill>
              <a:srgbClr val="00CC00"/>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năm nay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80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đang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603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3000">
              <a:srgbClr val="FFFF00">
                <a:alpha val="40000"/>
              </a:srgbClr>
            </a:gs>
            <a:gs pos="100000">
              <a:srgbClr val="00FFFF">
                <a:alpha val="26000"/>
              </a:srgbClr>
            </a:gs>
          </a:gsLst>
          <a:lin ang="5400000" scaled="1"/>
        </a:gradFill>
        <a:effectLst/>
      </p:bgPr>
    </p:bg>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6FA2358A-4541-AFAE-4DF6-36723366BE59}"/>
              </a:ext>
            </a:extLst>
          </p:cNvPr>
          <p:cNvGrpSpPr/>
          <p:nvPr/>
        </p:nvGrpSpPr>
        <p:grpSpPr>
          <a:xfrm>
            <a:off x="374654" y="443354"/>
            <a:ext cx="7184386" cy="1202566"/>
            <a:chOff x="5550816" y="391243"/>
            <a:chExt cx="5410882" cy="1214867"/>
          </a:xfrm>
        </p:grpSpPr>
        <p:grpSp>
          <p:nvGrpSpPr>
            <p:cNvPr id="28" name="Nhóm 27">
              <a:extLst>
                <a:ext uri="{FF2B5EF4-FFF2-40B4-BE49-F238E27FC236}">
                  <a16:creationId xmlns:a16="http://schemas.microsoft.com/office/drawing/2014/main" id="{8AB0D40C-F0DB-3886-2D7C-C576F7C94546}"/>
                </a:ext>
              </a:extLst>
            </p:cNvPr>
            <p:cNvGrpSpPr/>
            <p:nvPr/>
          </p:nvGrpSpPr>
          <p:grpSpPr>
            <a:xfrm>
              <a:off x="6064972" y="391243"/>
              <a:ext cx="4511783" cy="1214867"/>
              <a:chOff x="6940419" y="1889019"/>
              <a:chExt cx="3607854" cy="1236409"/>
            </a:xfrm>
          </p:grpSpPr>
          <p:sp>
            <p:nvSpPr>
              <p:cNvPr id="24" name="Hình chữ nhật: Góc Trên Tròn 23">
                <a:extLst>
                  <a:ext uri="{FF2B5EF4-FFF2-40B4-BE49-F238E27FC236}">
                    <a16:creationId xmlns:a16="http://schemas.microsoft.com/office/drawing/2014/main" id="{09E66393-C57D-53F5-FF0D-4AE8703C7458}"/>
                  </a:ext>
                </a:extLst>
              </p:cNvPr>
              <p:cNvSpPr/>
              <p:nvPr/>
            </p:nvSpPr>
            <p:spPr>
              <a:xfrm rot="5400000">
                <a:off x="8126141" y="703297"/>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tự do: Hình 26">
                <a:extLst>
                  <a:ext uri="{FF2B5EF4-FFF2-40B4-BE49-F238E27FC236}">
                    <a16:creationId xmlns:a16="http://schemas.microsoft.com/office/drawing/2014/main" id="{53EFD6F1-630E-5249-FBB3-0470E4774635}"/>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 name="Hộp Văn bản 29">
              <a:extLst>
                <a:ext uri="{FF2B5EF4-FFF2-40B4-BE49-F238E27FC236}">
                  <a16:creationId xmlns:a16="http://schemas.microsoft.com/office/drawing/2014/main" id="{BE13473B-C6EA-3497-D568-5233870FDAC4}"/>
                </a:ext>
              </a:extLst>
            </p:cNvPr>
            <p:cNvSpPr txBox="1"/>
            <p:nvPr/>
          </p:nvSpPr>
          <p:spPr>
            <a:xfrm>
              <a:off x="9818200" y="620659"/>
              <a:ext cx="1143498" cy="756034"/>
            </a:xfrm>
            <a:prstGeom prst="rect">
              <a:avLst/>
            </a:prstGeom>
            <a:noFill/>
          </p:spPr>
          <p:txBody>
            <a:bodyPr wrap="square" rtlCol="0">
              <a:spAutoFit/>
            </a:bodyPr>
            <a:lstStyle/>
            <a:p>
              <a:r>
                <a:rPr lang="en-US" sz="4400" b="1" dirty="0">
                  <a:solidFill>
                    <a:schemeClr val="bg1"/>
                  </a:solidFill>
                  <a:latin typeface="Algerian" panose="04020705040A02060702" pitchFamily="82" charset="0"/>
                </a:rPr>
                <a:t>01</a:t>
              </a:r>
            </a:p>
          </p:txBody>
        </p:sp>
        <p:sp>
          <p:nvSpPr>
            <p:cNvPr id="31" name="Hộp Văn bản 30">
              <a:extLst>
                <a:ext uri="{FF2B5EF4-FFF2-40B4-BE49-F238E27FC236}">
                  <a16:creationId xmlns:a16="http://schemas.microsoft.com/office/drawing/2014/main" id="{3E68417A-D44A-B574-CDB4-F4A168AEF320}"/>
                </a:ext>
              </a:extLst>
            </p:cNvPr>
            <p:cNvSpPr txBox="1"/>
            <p:nvPr/>
          </p:nvSpPr>
          <p:spPr>
            <a:xfrm>
              <a:off x="5550816" y="695652"/>
              <a:ext cx="5282567" cy="646331"/>
            </a:xfrm>
            <a:prstGeom prst="rect">
              <a:avLst/>
            </a:prstGeom>
            <a:noFill/>
          </p:spPr>
          <p:txBody>
            <a:bodyPr wrap="square" rtlCol="0">
              <a:spAutoFit/>
            </a:bodyPr>
            <a:lstStyle/>
            <a:p>
              <a:pPr algn="ctr"/>
              <a:r>
                <a:rPr lang="en-US" sz="3600" b="1" dirty="0">
                  <a:solidFill>
                    <a:srgbClr val="0099FF"/>
                  </a:solidFill>
                  <a:latin typeface="Matura MT Script Capitals" panose="03020802060602070202" pitchFamily="66" charset="0"/>
                </a:rPr>
                <a:t>KHỞI ĐỘNG</a:t>
              </a:r>
            </a:p>
          </p:txBody>
        </p:sp>
      </p:grpSp>
      <p:sp>
        <p:nvSpPr>
          <p:cNvPr id="22" name="Hình tự do: Hình 21">
            <a:extLst>
              <a:ext uri="{FF2B5EF4-FFF2-40B4-BE49-F238E27FC236}">
                <a16:creationId xmlns:a16="http://schemas.microsoft.com/office/drawing/2014/main" id="{DFF933AD-8476-1C1D-6F67-7387CDBE5138}"/>
              </a:ext>
            </a:extLst>
          </p:cNvPr>
          <p:cNvSpPr/>
          <p:nvPr/>
        </p:nvSpPr>
        <p:spPr>
          <a:xfrm rot="16200000">
            <a:off x="3012603" y="-1873222"/>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Hình tự do: Hình 22">
            <a:extLst>
              <a:ext uri="{FF2B5EF4-FFF2-40B4-BE49-F238E27FC236}">
                <a16:creationId xmlns:a16="http://schemas.microsoft.com/office/drawing/2014/main" id="{FED8E6DC-A508-3F09-361B-7A728899E1E3}"/>
              </a:ext>
            </a:extLst>
          </p:cNvPr>
          <p:cNvSpPr/>
          <p:nvPr/>
        </p:nvSpPr>
        <p:spPr>
          <a:xfrm rot="16200000">
            <a:off x="3327977" y="-1715373"/>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6" name="Nhóm 105">
            <a:extLst>
              <a:ext uri="{FF2B5EF4-FFF2-40B4-BE49-F238E27FC236}">
                <a16:creationId xmlns:a16="http://schemas.microsoft.com/office/drawing/2014/main" id="{2DEF0017-3B96-4CCD-9710-C8C403F8CD17}"/>
              </a:ext>
            </a:extLst>
          </p:cNvPr>
          <p:cNvGrpSpPr/>
          <p:nvPr/>
        </p:nvGrpSpPr>
        <p:grpSpPr>
          <a:xfrm>
            <a:off x="1057332" y="2091649"/>
            <a:ext cx="6501711" cy="1221752"/>
            <a:chOff x="6064969" y="390606"/>
            <a:chExt cx="4896729" cy="1234248"/>
          </a:xfrm>
        </p:grpSpPr>
        <p:grpSp>
          <p:nvGrpSpPr>
            <p:cNvPr id="107" name="Nhóm 106">
              <a:extLst>
                <a:ext uri="{FF2B5EF4-FFF2-40B4-BE49-F238E27FC236}">
                  <a16:creationId xmlns:a16="http://schemas.microsoft.com/office/drawing/2014/main" id="{85F157E7-0F27-42A8-6210-C86128BA4546}"/>
                </a:ext>
              </a:extLst>
            </p:cNvPr>
            <p:cNvGrpSpPr/>
            <p:nvPr/>
          </p:nvGrpSpPr>
          <p:grpSpPr>
            <a:xfrm>
              <a:off x="6064971" y="390606"/>
              <a:ext cx="4511783" cy="1215505"/>
              <a:chOff x="6940418" y="1888370"/>
              <a:chExt cx="3607854" cy="1237058"/>
            </a:xfrm>
          </p:grpSpPr>
          <p:sp>
            <p:nvSpPr>
              <p:cNvPr id="110" name="Hình chữ nhật: Góc Trên Tròn 109">
                <a:extLst>
                  <a:ext uri="{FF2B5EF4-FFF2-40B4-BE49-F238E27FC236}">
                    <a16:creationId xmlns:a16="http://schemas.microsoft.com/office/drawing/2014/main" id="{2B6F54E5-7A15-0A82-6EE1-779C59033E3D}"/>
                  </a:ext>
                </a:extLst>
              </p:cNvPr>
              <p:cNvSpPr/>
              <p:nvPr/>
            </p:nvSpPr>
            <p:spPr>
              <a:xfrm rot="5400000">
                <a:off x="8126140" y="702648"/>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Hình tự do: Hình 110">
                <a:extLst>
                  <a:ext uri="{FF2B5EF4-FFF2-40B4-BE49-F238E27FC236}">
                    <a16:creationId xmlns:a16="http://schemas.microsoft.com/office/drawing/2014/main" id="{A9EB7DE4-5111-A973-EB8D-EEA22D9B6711}"/>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8" name="Hộp Văn bản 107">
              <a:extLst>
                <a:ext uri="{FF2B5EF4-FFF2-40B4-BE49-F238E27FC236}">
                  <a16:creationId xmlns:a16="http://schemas.microsoft.com/office/drawing/2014/main" id="{E6EEC32D-FE55-D71E-0B43-E3B05BD20E14}"/>
                </a:ext>
              </a:extLst>
            </p:cNvPr>
            <p:cNvSpPr txBox="1"/>
            <p:nvPr/>
          </p:nvSpPr>
          <p:spPr>
            <a:xfrm>
              <a:off x="9818200" y="620659"/>
              <a:ext cx="1143498" cy="777311"/>
            </a:xfrm>
            <a:prstGeom prst="rect">
              <a:avLst/>
            </a:prstGeom>
            <a:noFill/>
          </p:spPr>
          <p:txBody>
            <a:bodyPr wrap="square" rtlCol="0">
              <a:spAutoFit/>
            </a:bodyPr>
            <a:lstStyle/>
            <a:p>
              <a:r>
                <a:rPr lang="en-US" sz="4400" b="1" dirty="0">
                  <a:solidFill>
                    <a:schemeClr val="bg1"/>
                  </a:solidFill>
                  <a:latin typeface="Algerian" panose="04020705040A02060702" pitchFamily="82" charset="0"/>
                </a:rPr>
                <a:t>02</a:t>
              </a:r>
            </a:p>
          </p:txBody>
        </p:sp>
        <p:sp>
          <p:nvSpPr>
            <p:cNvPr id="109" name="Hộp Văn bản 108">
              <a:extLst>
                <a:ext uri="{FF2B5EF4-FFF2-40B4-BE49-F238E27FC236}">
                  <a16:creationId xmlns:a16="http://schemas.microsoft.com/office/drawing/2014/main" id="{D540931F-677D-C177-784F-916A8F6709AC}"/>
                </a:ext>
              </a:extLst>
            </p:cNvPr>
            <p:cNvSpPr txBox="1"/>
            <p:nvPr/>
          </p:nvSpPr>
          <p:spPr>
            <a:xfrm>
              <a:off x="6064969" y="474434"/>
              <a:ext cx="4099361" cy="1150420"/>
            </a:xfrm>
            <a:prstGeom prst="rect">
              <a:avLst/>
            </a:prstGeom>
            <a:noFill/>
          </p:spPr>
          <p:txBody>
            <a:bodyPr wrap="square" rtlCol="0">
              <a:spAutoFit/>
            </a:bodyPr>
            <a:lstStyle/>
            <a:p>
              <a:pPr algn="ctr"/>
              <a:r>
                <a:rPr lang="en-US" sz="3400" b="1" dirty="0">
                  <a:solidFill>
                    <a:srgbClr val="33CC33"/>
                  </a:solidFill>
                  <a:latin typeface="Matura MT Script Capitals" panose="03020802060602070202" pitchFamily="66" charset="0"/>
                </a:rPr>
                <a:t>HÌNH THÀNH KIẾN THỨC</a:t>
              </a:r>
            </a:p>
          </p:txBody>
        </p:sp>
      </p:grpSp>
      <p:sp>
        <p:nvSpPr>
          <p:cNvPr id="112" name="Hình tự do: Hình 111">
            <a:extLst>
              <a:ext uri="{FF2B5EF4-FFF2-40B4-BE49-F238E27FC236}">
                <a16:creationId xmlns:a16="http://schemas.microsoft.com/office/drawing/2014/main" id="{86AE3DB1-1D8D-908B-B342-0E63F7DF6D32}"/>
              </a:ext>
            </a:extLst>
          </p:cNvPr>
          <p:cNvSpPr/>
          <p:nvPr/>
        </p:nvSpPr>
        <p:spPr>
          <a:xfrm rot="16200000">
            <a:off x="3012603" y="-247361"/>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0D861EAB-5D9B-98A3-CD05-BAC8FCB14DCD}"/>
              </a:ext>
            </a:extLst>
          </p:cNvPr>
          <p:cNvSpPr/>
          <p:nvPr/>
        </p:nvSpPr>
        <p:spPr>
          <a:xfrm rot="16200000">
            <a:off x="3327977" y="-89512"/>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0" name="Nhóm 129">
            <a:extLst>
              <a:ext uri="{FF2B5EF4-FFF2-40B4-BE49-F238E27FC236}">
                <a16:creationId xmlns:a16="http://schemas.microsoft.com/office/drawing/2014/main" id="{9EAED0C0-B3BF-DAEC-8D0F-68193B6BA146}"/>
              </a:ext>
            </a:extLst>
          </p:cNvPr>
          <p:cNvGrpSpPr/>
          <p:nvPr/>
        </p:nvGrpSpPr>
        <p:grpSpPr>
          <a:xfrm>
            <a:off x="328933" y="3709385"/>
            <a:ext cx="7230107" cy="1202567"/>
            <a:chOff x="5516382" y="391242"/>
            <a:chExt cx="5445316" cy="1214868"/>
          </a:xfrm>
        </p:grpSpPr>
        <p:grpSp>
          <p:nvGrpSpPr>
            <p:cNvPr id="131" name="Nhóm 130">
              <a:extLst>
                <a:ext uri="{FF2B5EF4-FFF2-40B4-BE49-F238E27FC236}">
                  <a16:creationId xmlns:a16="http://schemas.microsoft.com/office/drawing/2014/main" id="{DD095AED-7595-9B66-8302-C4E8C1213EF9}"/>
                </a:ext>
              </a:extLst>
            </p:cNvPr>
            <p:cNvGrpSpPr/>
            <p:nvPr/>
          </p:nvGrpSpPr>
          <p:grpSpPr>
            <a:xfrm>
              <a:off x="6064973" y="391242"/>
              <a:ext cx="4511783" cy="1214868"/>
              <a:chOff x="6940420" y="1889018"/>
              <a:chExt cx="3607854" cy="1236410"/>
            </a:xfrm>
          </p:grpSpPr>
          <p:sp>
            <p:nvSpPr>
              <p:cNvPr id="134" name="Hình chữ nhật: Góc Trên Tròn 133">
                <a:extLst>
                  <a:ext uri="{FF2B5EF4-FFF2-40B4-BE49-F238E27FC236}">
                    <a16:creationId xmlns:a16="http://schemas.microsoft.com/office/drawing/2014/main" id="{85091060-C393-396D-6B20-DC3E4CDF0DED}"/>
                  </a:ext>
                </a:extLst>
              </p:cNvPr>
              <p:cNvSpPr/>
              <p:nvPr/>
            </p:nvSpPr>
            <p:spPr>
              <a:xfrm rot="5400000">
                <a:off x="8126142" y="703296"/>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Hình tự do: Hình 134">
                <a:extLst>
                  <a:ext uri="{FF2B5EF4-FFF2-40B4-BE49-F238E27FC236}">
                    <a16:creationId xmlns:a16="http://schemas.microsoft.com/office/drawing/2014/main" id="{AC830CBD-8227-1056-2CA0-855D5ADE3240}"/>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2" name="Hộp Văn bản 131">
              <a:extLst>
                <a:ext uri="{FF2B5EF4-FFF2-40B4-BE49-F238E27FC236}">
                  <a16:creationId xmlns:a16="http://schemas.microsoft.com/office/drawing/2014/main" id="{E71B904B-AA7C-43B2-852F-CF4E07CB9955}"/>
                </a:ext>
              </a:extLst>
            </p:cNvPr>
            <p:cNvSpPr txBox="1"/>
            <p:nvPr/>
          </p:nvSpPr>
          <p:spPr>
            <a:xfrm>
              <a:off x="9818200" y="620659"/>
              <a:ext cx="1143498" cy="777312"/>
            </a:xfrm>
            <a:prstGeom prst="rect">
              <a:avLst/>
            </a:prstGeom>
            <a:noFill/>
          </p:spPr>
          <p:txBody>
            <a:bodyPr wrap="square" rtlCol="0">
              <a:spAutoFit/>
            </a:bodyPr>
            <a:lstStyle/>
            <a:p>
              <a:r>
                <a:rPr lang="en-US" sz="4400" b="1" dirty="0">
                  <a:solidFill>
                    <a:schemeClr val="bg1"/>
                  </a:solidFill>
                  <a:latin typeface="Algerian" panose="04020705040A02060702" pitchFamily="82" charset="0"/>
                </a:rPr>
                <a:t>03</a:t>
              </a:r>
            </a:p>
          </p:txBody>
        </p:sp>
        <p:sp>
          <p:nvSpPr>
            <p:cNvPr id="133" name="Hộp Văn bản 132">
              <a:extLst>
                <a:ext uri="{FF2B5EF4-FFF2-40B4-BE49-F238E27FC236}">
                  <a16:creationId xmlns:a16="http://schemas.microsoft.com/office/drawing/2014/main" id="{A23ECC87-980B-0C13-EB8A-E614D6F3800C}"/>
                </a:ext>
              </a:extLst>
            </p:cNvPr>
            <p:cNvSpPr txBox="1"/>
            <p:nvPr/>
          </p:nvSpPr>
          <p:spPr>
            <a:xfrm>
              <a:off x="5516382" y="715077"/>
              <a:ext cx="5282567" cy="652942"/>
            </a:xfrm>
            <a:prstGeom prst="rect">
              <a:avLst/>
            </a:prstGeom>
            <a:noFill/>
          </p:spPr>
          <p:txBody>
            <a:bodyPr wrap="square" rtlCol="0">
              <a:spAutoFit/>
            </a:bodyPr>
            <a:lstStyle/>
            <a:p>
              <a:pPr algn="ctr"/>
              <a:r>
                <a:rPr lang="en-US" sz="3600" b="1" dirty="0">
                  <a:solidFill>
                    <a:srgbClr val="FF3300"/>
                  </a:solidFill>
                  <a:latin typeface="Matura MT Script Capitals" panose="03020802060602070202" pitchFamily="66" charset="0"/>
                </a:rPr>
                <a:t>LUYỆN TẬP</a:t>
              </a:r>
            </a:p>
          </p:txBody>
        </p:sp>
      </p:grpSp>
      <p:sp>
        <p:nvSpPr>
          <p:cNvPr id="136" name="Hình tự do: Hình 135">
            <a:extLst>
              <a:ext uri="{FF2B5EF4-FFF2-40B4-BE49-F238E27FC236}">
                <a16:creationId xmlns:a16="http://schemas.microsoft.com/office/drawing/2014/main" id="{CBBD7423-06A5-79CD-80D3-45AAF6E94031}"/>
              </a:ext>
            </a:extLst>
          </p:cNvPr>
          <p:cNvSpPr/>
          <p:nvPr/>
        </p:nvSpPr>
        <p:spPr>
          <a:xfrm rot="16200000">
            <a:off x="3000543" y="1422134"/>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Hình tự do: Hình 136">
            <a:extLst>
              <a:ext uri="{FF2B5EF4-FFF2-40B4-BE49-F238E27FC236}">
                <a16:creationId xmlns:a16="http://schemas.microsoft.com/office/drawing/2014/main" id="{A58173F2-7B53-3098-E7B0-233603B987DF}"/>
              </a:ext>
            </a:extLst>
          </p:cNvPr>
          <p:cNvSpPr/>
          <p:nvPr/>
        </p:nvSpPr>
        <p:spPr>
          <a:xfrm rot="16200000">
            <a:off x="3315917" y="1579983"/>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8" name="Nhóm 137">
            <a:extLst>
              <a:ext uri="{FF2B5EF4-FFF2-40B4-BE49-F238E27FC236}">
                <a16:creationId xmlns:a16="http://schemas.microsoft.com/office/drawing/2014/main" id="{E4A379E7-1FEB-C6BE-68ED-6392F167FA79}"/>
              </a:ext>
            </a:extLst>
          </p:cNvPr>
          <p:cNvGrpSpPr/>
          <p:nvPr/>
        </p:nvGrpSpPr>
        <p:grpSpPr>
          <a:xfrm>
            <a:off x="433124" y="5378854"/>
            <a:ext cx="7125916" cy="1202566"/>
            <a:chOff x="5594852" y="391243"/>
            <a:chExt cx="5366846" cy="1214867"/>
          </a:xfrm>
        </p:grpSpPr>
        <p:grpSp>
          <p:nvGrpSpPr>
            <p:cNvPr id="139" name="Nhóm 138">
              <a:extLst>
                <a:ext uri="{FF2B5EF4-FFF2-40B4-BE49-F238E27FC236}">
                  <a16:creationId xmlns:a16="http://schemas.microsoft.com/office/drawing/2014/main" id="{933298A8-C55B-654F-8034-6AA08E54F36B}"/>
                </a:ext>
              </a:extLst>
            </p:cNvPr>
            <p:cNvGrpSpPr/>
            <p:nvPr/>
          </p:nvGrpSpPr>
          <p:grpSpPr>
            <a:xfrm>
              <a:off x="6064972" y="391243"/>
              <a:ext cx="4511783" cy="1214867"/>
              <a:chOff x="6940419" y="1889019"/>
              <a:chExt cx="3607854" cy="1236409"/>
            </a:xfrm>
          </p:grpSpPr>
          <p:sp>
            <p:nvSpPr>
              <p:cNvPr id="142" name="Hình chữ nhật: Góc Trên Tròn 141">
                <a:extLst>
                  <a:ext uri="{FF2B5EF4-FFF2-40B4-BE49-F238E27FC236}">
                    <a16:creationId xmlns:a16="http://schemas.microsoft.com/office/drawing/2014/main" id="{22BF84AA-2093-40E3-B94E-A187B5EB0BE3}"/>
                  </a:ext>
                </a:extLst>
              </p:cNvPr>
              <p:cNvSpPr/>
              <p:nvPr/>
            </p:nvSpPr>
            <p:spPr>
              <a:xfrm rot="5400000">
                <a:off x="8126141" y="703297"/>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Hình tự do: Hình 142">
                <a:extLst>
                  <a:ext uri="{FF2B5EF4-FFF2-40B4-BE49-F238E27FC236}">
                    <a16:creationId xmlns:a16="http://schemas.microsoft.com/office/drawing/2014/main" id="{DD1A0EB6-6FFB-FACD-F321-01A2F054C9E3}"/>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0" name="Hộp Văn bản 139">
              <a:extLst>
                <a:ext uri="{FF2B5EF4-FFF2-40B4-BE49-F238E27FC236}">
                  <a16:creationId xmlns:a16="http://schemas.microsoft.com/office/drawing/2014/main" id="{16685C07-B8F0-23F8-EE7E-4129E6520234}"/>
                </a:ext>
              </a:extLst>
            </p:cNvPr>
            <p:cNvSpPr txBox="1"/>
            <p:nvPr/>
          </p:nvSpPr>
          <p:spPr>
            <a:xfrm>
              <a:off x="9818200" y="620659"/>
              <a:ext cx="1143498" cy="777311"/>
            </a:xfrm>
            <a:prstGeom prst="rect">
              <a:avLst/>
            </a:prstGeom>
            <a:noFill/>
          </p:spPr>
          <p:txBody>
            <a:bodyPr wrap="square" rtlCol="0">
              <a:spAutoFit/>
            </a:bodyPr>
            <a:lstStyle/>
            <a:p>
              <a:r>
                <a:rPr lang="en-US" sz="4400" b="1" dirty="0">
                  <a:solidFill>
                    <a:schemeClr val="bg1"/>
                  </a:solidFill>
                  <a:latin typeface="Algerian" panose="04020705040A02060702" pitchFamily="82" charset="0"/>
                </a:rPr>
                <a:t>04</a:t>
              </a:r>
            </a:p>
          </p:txBody>
        </p:sp>
        <p:sp>
          <p:nvSpPr>
            <p:cNvPr id="141" name="Hộp Văn bản 140">
              <a:extLst>
                <a:ext uri="{FF2B5EF4-FFF2-40B4-BE49-F238E27FC236}">
                  <a16:creationId xmlns:a16="http://schemas.microsoft.com/office/drawing/2014/main" id="{4832B0AC-911E-C6B9-ACB9-E79FE5ED47F4}"/>
                </a:ext>
              </a:extLst>
            </p:cNvPr>
            <p:cNvSpPr txBox="1"/>
            <p:nvPr/>
          </p:nvSpPr>
          <p:spPr>
            <a:xfrm>
              <a:off x="5594852" y="680892"/>
              <a:ext cx="5282567" cy="652942"/>
            </a:xfrm>
            <a:prstGeom prst="rect">
              <a:avLst/>
            </a:prstGeom>
            <a:noFill/>
          </p:spPr>
          <p:txBody>
            <a:bodyPr wrap="square" rtlCol="0">
              <a:spAutoFit/>
            </a:bodyPr>
            <a:lstStyle/>
            <a:p>
              <a:pPr algn="ctr"/>
              <a:r>
                <a:rPr lang="en-US" sz="3600" b="1" dirty="0">
                  <a:solidFill>
                    <a:srgbClr val="FF3399"/>
                  </a:solidFill>
                  <a:latin typeface="Matura MT Script Capitals" panose="03020802060602070202" pitchFamily="66" charset="0"/>
                </a:rPr>
                <a:t>VẬN DỤNG</a:t>
              </a:r>
            </a:p>
          </p:txBody>
        </p:sp>
      </p:grpSp>
      <p:sp>
        <p:nvSpPr>
          <p:cNvPr id="144" name="Hình tự do: Hình 143">
            <a:extLst>
              <a:ext uri="{FF2B5EF4-FFF2-40B4-BE49-F238E27FC236}">
                <a16:creationId xmlns:a16="http://schemas.microsoft.com/office/drawing/2014/main" id="{620CF7D6-C7BA-2ADF-6BB3-84FD7D56A0BE}"/>
              </a:ext>
            </a:extLst>
          </p:cNvPr>
          <p:cNvSpPr/>
          <p:nvPr/>
        </p:nvSpPr>
        <p:spPr>
          <a:xfrm rot="16200000">
            <a:off x="2988483" y="3091629"/>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Hình tự do: Hình 144">
            <a:extLst>
              <a:ext uri="{FF2B5EF4-FFF2-40B4-BE49-F238E27FC236}">
                <a16:creationId xmlns:a16="http://schemas.microsoft.com/office/drawing/2014/main" id="{13BB1B78-F7C1-E5A4-E2BC-EFF30D3E2C49}"/>
              </a:ext>
            </a:extLst>
          </p:cNvPr>
          <p:cNvSpPr/>
          <p:nvPr/>
        </p:nvSpPr>
        <p:spPr>
          <a:xfrm rot="16200000">
            <a:off x="3315918" y="3201744"/>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7" name="Hình ảnh 146">
            <a:extLst>
              <a:ext uri="{FF2B5EF4-FFF2-40B4-BE49-F238E27FC236}">
                <a16:creationId xmlns:a16="http://schemas.microsoft.com/office/drawing/2014/main" id="{37965671-0FDB-A67A-B2CB-57D04338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012" y="461084"/>
            <a:ext cx="1197002" cy="977340"/>
          </a:xfrm>
          <a:prstGeom prst="rect">
            <a:avLst/>
          </a:prstGeom>
        </p:spPr>
      </p:pic>
      <p:pic>
        <p:nvPicPr>
          <p:cNvPr id="149" name="Hình ảnh 148">
            <a:extLst>
              <a:ext uri="{FF2B5EF4-FFF2-40B4-BE49-F238E27FC236}">
                <a16:creationId xmlns:a16="http://schemas.microsoft.com/office/drawing/2014/main" id="{CCABE262-4DEE-EC76-903E-EF462EC5F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4658" y="1927435"/>
            <a:ext cx="1202563" cy="1202563"/>
          </a:xfrm>
          <a:prstGeom prst="rect">
            <a:avLst/>
          </a:prstGeom>
        </p:spPr>
      </p:pic>
      <p:pic>
        <p:nvPicPr>
          <p:cNvPr id="151" name="Hình ảnh 150">
            <a:extLst>
              <a:ext uri="{FF2B5EF4-FFF2-40B4-BE49-F238E27FC236}">
                <a16:creationId xmlns:a16="http://schemas.microsoft.com/office/drawing/2014/main" id="{7BC44919-6BDB-997A-20E5-6ED609EB1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276" y="3644019"/>
            <a:ext cx="1461325" cy="1461325"/>
          </a:xfrm>
          <a:prstGeom prst="rect">
            <a:avLst/>
          </a:prstGeom>
        </p:spPr>
      </p:pic>
      <p:pic>
        <p:nvPicPr>
          <p:cNvPr id="153" name="Hình ảnh 152">
            <a:extLst>
              <a:ext uri="{FF2B5EF4-FFF2-40B4-BE49-F238E27FC236}">
                <a16:creationId xmlns:a16="http://schemas.microsoft.com/office/drawing/2014/main" id="{B46A284F-ACCB-C3A4-EB46-6F615B8FF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4665" y="5294549"/>
            <a:ext cx="1232556" cy="1232556"/>
          </a:xfrm>
          <a:prstGeom prst="rect">
            <a:avLst/>
          </a:prstGeom>
        </p:spPr>
      </p:pic>
    </p:spTree>
    <p:extLst>
      <p:ext uri="{BB962C8B-B14F-4D97-AF65-F5344CB8AC3E}">
        <p14:creationId xmlns:p14="http://schemas.microsoft.com/office/powerpoint/2010/main" val="985584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81481E-6 L 0.38659 -0.00231 " pathEditMode="relative" rAng="0" ptsTypes="AA">
                                          <p:cBhvr>
                                            <p:cTn id="6" dur="2000" fill="hold"/>
                                            <p:tgtEl>
                                              <p:spTgt spid="33"/>
                                            </p:tgtEl>
                                            <p:attrNameLst>
                                              <p:attrName>ppt_x</p:attrName>
                                              <p:attrName>ppt_y</p:attrName>
                                            </p:attrNameLst>
                                          </p:cBhvr>
                                          <p:rCtr x="19323" y="-116"/>
                                        </p:animMotion>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nodeType="clickEffect" p14:presetBounceEnd="10000">
                                      <p:stCondLst>
                                        <p:cond delay="0"/>
                                      </p:stCondLst>
                                      <p:childTnLst>
                                        <p:animMotion origin="layout" path="M -0.00274 0.00533 L 0.38385 0.00301 " pathEditMode="relative" rAng="0" ptsTypes="AA" p14:bounceEnd="10000">
                                          <p:cBhvr>
                                            <p:cTn id="10" dur="2000" fill="hold"/>
                                            <p:tgtEl>
                                              <p:spTgt spid="106"/>
                                            </p:tgtEl>
                                            <p:attrNameLst>
                                              <p:attrName>ppt_x</p:attrName>
                                              <p:attrName>ppt_y</p:attrName>
                                            </p:attrNameLst>
                                          </p:cBhvr>
                                          <p:rCtr x="19323" y="-116"/>
                                        </p:animMotion>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22222E-6 L 0.38659 -0.00231 " pathEditMode="relative" rAng="0" ptsTypes="AA">
                                          <p:cBhvr>
                                            <p:cTn id="14" dur="2000" fill="hold"/>
                                            <p:tgtEl>
                                              <p:spTgt spid="130"/>
                                            </p:tgtEl>
                                            <p:attrNameLst>
                                              <p:attrName>ppt_x</p:attrName>
                                              <p:attrName>ppt_y</p:attrName>
                                            </p:attrNameLst>
                                          </p:cBhvr>
                                          <p:rCtr x="19323" y="-116"/>
                                        </p:animMotion>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7.40741E-7 L 0.38659 -0.00231 " pathEditMode="relative" rAng="0" ptsTypes="AA">
                                          <p:cBhvr>
                                            <p:cTn id="18" dur="2000" fill="hold"/>
                                            <p:tgtEl>
                                              <p:spTgt spid="138"/>
                                            </p:tgtEl>
                                            <p:attrNameLst>
                                              <p:attrName>ppt_x</p:attrName>
                                              <p:attrName>ppt_y</p:attrName>
                                            </p:attrNameLst>
                                          </p:cBhvr>
                                          <p:rCtr x="19323" y="-116"/>
                                        </p:animMotion>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81481E-6 L 0.38659 -0.00231 " pathEditMode="relative" rAng="0" ptsTypes="AA">
                                          <p:cBhvr>
                                            <p:cTn id="6" dur="2000" fill="hold"/>
                                            <p:tgtEl>
                                              <p:spTgt spid="33"/>
                                            </p:tgtEl>
                                            <p:attrNameLst>
                                              <p:attrName>ppt_x</p:attrName>
                                              <p:attrName>ppt_y</p:attrName>
                                            </p:attrNameLst>
                                          </p:cBhvr>
                                          <p:rCtr x="19323" y="-116"/>
                                        </p:animMotion>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nodeType="clickEffect">
                                      <p:stCondLst>
                                        <p:cond delay="0"/>
                                      </p:stCondLst>
                                      <p:childTnLst>
                                        <p:animMotion origin="layout" path="M -0.00274 0.00533 L 0.38385 0.00301 " pathEditMode="relative" rAng="0" ptsTypes="AA">
                                          <p:cBhvr>
                                            <p:cTn id="10" dur="2000" fill="hold"/>
                                            <p:tgtEl>
                                              <p:spTgt spid="106"/>
                                            </p:tgtEl>
                                            <p:attrNameLst>
                                              <p:attrName>ppt_x</p:attrName>
                                              <p:attrName>ppt_y</p:attrName>
                                            </p:attrNameLst>
                                          </p:cBhvr>
                                          <p:rCtr x="19323" y="-116"/>
                                        </p:animMotion>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22222E-6 L 0.38659 -0.00231 " pathEditMode="relative" rAng="0" ptsTypes="AA">
                                          <p:cBhvr>
                                            <p:cTn id="14" dur="2000" fill="hold"/>
                                            <p:tgtEl>
                                              <p:spTgt spid="130"/>
                                            </p:tgtEl>
                                            <p:attrNameLst>
                                              <p:attrName>ppt_x</p:attrName>
                                              <p:attrName>ppt_y</p:attrName>
                                            </p:attrNameLst>
                                          </p:cBhvr>
                                          <p:rCtr x="19323" y="-116"/>
                                        </p:animMotion>
                                      </p:childTnLst>
                                      <p:subTnLst>
                                        <p:audio>
                                          <p:cMediaNode>
                                            <p:cTn display="0" masterRel="sameClick">
                                              <p:stCondLst>
                                                <p:cond evt="begin" delay="0">
                                                  <p:tn val="13"/>
                                                </p:cond>
                                              </p:stCondLst>
                                              <p:endCondLst>
                                                <p:cond evt="onStopAudio" delay="0">
                                                  <p:tgtEl>
                                                    <p:sldTgt/>
                                                  </p:tgtEl>
                                                </p:cond>
                                              </p:endCondLst>
                                            </p:cTn>
                                            <p:tgtEl>
                                              <p:sndTgt r:embed="rId7" name="arrow.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7.40741E-7 L 0.38659 -0.00231 " pathEditMode="relative" rAng="0" ptsTypes="AA">
                                          <p:cBhvr>
                                            <p:cTn id="18" dur="2000" fill="hold"/>
                                            <p:tgtEl>
                                              <p:spTgt spid="138"/>
                                            </p:tgtEl>
                                            <p:attrNameLst>
                                              <p:attrName>ppt_x</p:attrName>
                                              <p:attrName>ppt_y</p:attrName>
                                            </p:attrNameLst>
                                          </p:cBhvr>
                                          <p:rCtr x="19323" y="-116"/>
                                        </p:animMotion>
                                      </p:childTnLst>
                                      <p:subTnLst>
                                        <p:audio>
                                          <p:cMediaNode>
                                            <p:cTn display="0" masterRel="sameClick">
                                              <p:stCondLst>
                                                <p:cond evt="begin" delay="0">
                                                  <p:tn val="17"/>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02771" y="912505"/>
            <a:ext cx="6096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dượng</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B9C159BE-DEEE-92F6-3C93-463D86627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27" y="2674822"/>
            <a:ext cx="6248400" cy="3619500"/>
          </a:xfrm>
          <a:prstGeom prst="rect">
            <a:avLst/>
          </a:prstGeom>
        </p:spPr>
      </p:pic>
      <p:sp>
        <p:nvSpPr>
          <p:cNvPr id="5" name="Bong bóng Ý nghĩ: Hình đám mây 4">
            <a:extLst>
              <a:ext uri="{FF2B5EF4-FFF2-40B4-BE49-F238E27FC236}">
                <a16:creationId xmlns:a16="http://schemas.microsoft.com/office/drawing/2014/main" id="{E4A622D2-E889-6F4F-0F3B-7C84759A15C8}"/>
              </a:ext>
            </a:extLst>
          </p:cNvPr>
          <p:cNvSpPr/>
          <p:nvPr/>
        </p:nvSpPr>
        <p:spPr>
          <a:xfrm>
            <a:off x="4288851" y="1531025"/>
            <a:ext cx="4292441" cy="2512337"/>
          </a:xfrm>
          <a:prstGeom prst="cloudCallout">
            <a:avLst>
              <a:gd name="adj1" fmla="val -62077"/>
              <a:gd name="adj2" fmla="val 23753"/>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chemeClr val="tx1"/>
                </a:solidFill>
                <a:latin typeface="Times New Roman" panose="02020603050405020304" pitchFamily="18" charset="0"/>
                <a:cs typeface="Times New Roman" panose="02020603050405020304" pitchFamily="18" charset="0"/>
              </a:rPr>
              <a:t>Hoàn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thành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phiếu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học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tập</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số</a:t>
            </a:r>
            <a:r>
              <a:rPr lang="en-US" sz="2800" b="1" i="1" dirty="0">
                <a:solidFill>
                  <a:schemeClr val="tx1"/>
                </a:solidFill>
                <a:latin typeface="Times New Roman" panose="02020603050405020304" pitchFamily="18" charset="0"/>
                <a:cs typeface="Times New Roman" panose="02020603050405020304" pitchFamily="18" charset="0"/>
              </a:rPr>
              <a:t> 02</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5F3C0056-42B0-3B83-757E-5AB1421F0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227" y="4225262"/>
            <a:ext cx="3079531" cy="1766407"/>
          </a:xfrm>
          <a:prstGeom prst="rect">
            <a:avLst/>
          </a:prstGeom>
        </p:spPr>
      </p:pic>
    </p:spTree>
    <p:extLst>
      <p:ext uri="{BB962C8B-B14F-4D97-AF65-F5344CB8AC3E}">
        <p14:creationId xmlns:p14="http://schemas.microsoft.com/office/powerpoint/2010/main" val="4188190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92B3FC14-1433-01DD-FB64-651487FB80D8}"/>
              </a:ext>
            </a:extLst>
          </p:cNvPr>
          <p:cNvGraphicFramePr>
            <a:graphicFrameLocks noGrp="1"/>
          </p:cNvGraphicFramePr>
          <p:nvPr>
            <p:extLst>
              <p:ext uri="{D42A27DB-BD31-4B8C-83A1-F6EECF244321}">
                <p14:modId xmlns:p14="http://schemas.microsoft.com/office/powerpoint/2010/main" val="2366231901"/>
              </p:ext>
            </p:extLst>
          </p:nvPr>
        </p:nvGraphicFramePr>
        <p:xfrm>
          <a:off x="1414487" y="2079674"/>
          <a:ext cx="9874837" cy="1706880"/>
        </p:xfrm>
        <a:graphic>
          <a:graphicData uri="http://schemas.openxmlformats.org/drawingml/2006/table">
            <a:tbl>
              <a:tblPr firstRow="1" firstCol="1" bandRow="1">
                <a:tableStyleId>{5C22544A-7EE6-4342-B048-85BDC9FD1C3A}</a:tableStyleId>
              </a:tblPr>
              <a:tblGrid>
                <a:gridCol w="2641698">
                  <a:extLst>
                    <a:ext uri="{9D8B030D-6E8A-4147-A177-3AD203B41FA5}">
                      <a16:colId xmlns:a16="http://schemas.microsoft.com/office/drawing/2014/main" val="3451271967"/>
                    </a:ext>
                  </a:extLst>
                </a:gridCol>
                <a:gridCol w="3940797">
                  <a:extLst>
                    <a:ext uri="{9D8B030D-6E8A-4147-A177-3AD203B41FA5}">
                      <a16:colId xmlns:a16="http://schemas.microsoft.com/office/drawing/2014/main" val="3860001598"/>
                    </a:ext>
                  </a:extLst>
                </a:gridCol>
                <a:gridCol w="3292342">
                  <a:extLst>
                    <a:ext uri="{9D8B030D-6E8A-4147-A177-3AD203B41FA5}">
                      <a16:colId xmlns:a16="http://schemas.microsoft.com/office/drawing/2014/main" val="3235715506"/>
                    </a:ext>
                  </a:extLst>
                </a:gridCol>
              </a:tblGrid>
              <a:tr h="189547">
                <a:tc gridSpan="3">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Tìm hiểu nhân vật dượng Bảy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7861350"/>
                  </a:ext>
                </a:extLst>
              </a:tr>
              <a:tr h="306741">
                <a:tc>
                  <a:txBody>
                    <a:bodyPr/>
                    <a:lstStyle/>
                    <a:p>
                      <a:pPr marL="0" marR="0" algn="ctr">
                        <a:spcBef>
                          <a:spcPts val="0"/>
                        </a:spcBef>
                        <a:spcAft>
                          <a:spcPts val="0"/>
                        </a:spcAft>
                      </a:pPr>
                      <a:r>
                        <a:rPr lang="vi-VN" sz="2800" b="1" dirty="0">
                          <a:effectLst/>
                          <a:latin typeface="Times New Roman" panose="02020603050405020304" pitchFamily="18" charset="0"/>
                          <a:cs typeface="Times New Roman" panose="02020603050405020304" pitchFamily="18" charset="0"/>
                        </a:rPr>
                        <a:t>Gia cảnh</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marR="0" algn="ctr">
                        <a:spcBef>
                          <a:spcPts val="0"/>
                        </a:spcBef>
                        <a:spcAft>
                          <a:spcPts val="0"/>
                        </a:spcAft>
                      </a:pPr>
                      <a:r>
                        <a:rPr lang="en-US" sz="2800" b="1" dirty="0" err="1">
                          <a:solidFill>
                            <a:schemeClr val="bg1"/>
                          </a:solidFill>
                          <a:effectLst/>
                          <a:latin typeface="Times New Roman" panose="02020603050405020304" pitchFamily="18" charset="0"/>
                          <a:cs typeface="Times New Roman" panose="02020603050405020304" pitchFamily="18" charset="0"/>
                        </a:rPr>
                        <a:t>Những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cống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hiến</a:t>
                      </a:r>
                      <a:r>
                        <a:rPr lang="en-US" sz="2800" b="1" dirty="0">
                          <a:solidFill>
                            <a:schemeClr val="bg1"/>
                          </a:solidFill>
                          <a:effectLst/>
                          <a:latin typeface="Times New Roman" panose="02020603050405020304" pitchFamily="18" charset="0"/>
                          <a:cs typeface="Times New Roman" panose="02020603050405020304" pitchFamily="18" charset="0"/>
                        </a:rPr>
                        <a:t> hi </a:t>
                      </a:r>
                      <a:r>
                        <a:rPr lang="en-US" sz="2800" b="1" dirty="0" err="1">
                          <a:solidFill>
                            <a:schemeClr val="bg1"/>
                          </a:solidFill>
                          <a:effectLst/>
                          <a:latin typeface="Times New Roman" panose="02020603050405020304" pitchFamily="18" charset="0"/>
                          <a:cs typeface="Times New Roman" panose="02020603050405020304" pitchFamily="18" charset="0"/>
                        </a:rPr>
                        <a:t>sinh</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marR="0" algn="ctr">
                        <a:spcBef>
                          <a:spcPts val="0"/>
                        </a:spcBef>
                        <a:spcAft>
                          <a:spcPts val="0"/>
                        </a:spcAft>
                      </a:pPr>
                      <a:r>
                        <a:rPr lang="vi-VN" sz="2800" b="1" dirty="0">
                          <a:solidFill>
                            <a:schemeClr val="bg1"/>
                          </a:solidFill>
                          <a:effectLst/>
                          <a:latin typeface="Times New Roman" panose="02020603050405020304" pitchFamily="18" charset="0"/>
                          <a:cs typeface="Times New Roman" panose="02020603050405020304" pitchFamily="18" charset="0"/>
                        </a:rPr>
                        <a:t>Yêu thương gia đình</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3280335330"/>
                  </a:ext>
                </a:extLst>
              </a:tr>
              <a:tr h="306741">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546084"/>
                  </a:ext>
                </a:extLst>
              </a:tr>
            </a:tbl>
          </a:graphicData>
        </a:graphic>
      </p:graphicFrame>
      <p:sp>
        <p:nvSpPr>
          <p:cNvPr id="6" name="Rectangle 1">
            <a:extLst>
              <a:ext uri="{FF2B5EF4-FFF2-40B4-BE49-F238E27FC236}">
                <a16:creationId xmlns:a16="http://schemas.microsoft.com/office/drawing/2014/main" id="{245675EE-20E8-CCAA-A8D3-8EADB02C4EBB}"/>
              </a:ext>
            </a:extLst>
          </p:cNvPr>
          <p:cNvSpPr>
            <a:spLocks noChangeArrowheads="1"/>
          </p:cNvSpPr>
          <p:nvPr/>
        </p:nvSpPr>
        <p:spPr bwMode="auto">
          <a:xfrm>
            <a:off x="4240676" y="1056134"/>
            <a:ext cx="42224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3200" b="1" i="0"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kumimoji="0" lang="en-US" altLang="en-US" sz="32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B353C816-A11B-B235-71FE-AAA3C7460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227" y="4225262"/>
            <a:ext cx="3079531" cy="1766407"/>
          </a:xfrm>
          <a:prstGeom prst="rect">
            <a:avLst/>
          </a:prstGeom>
        </p:spPr>
      </p:pic>
    </p:spTree>
    <p:extLst>
      <p:ext uri="{BB962C8B-B14F-4D97-AF65-F5344CB8AC3E}">
        <p14:creationId xmlns:p14="http://schemas.microsoft.com/office/powerpoint/2010/main" val="325227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02771" y="912505"/>
            <a:ext cx="6096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dượng</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C45A8470-B703-92C9-C2DF-522D789CB0B4}"/>
              </a:ext>
            </a:extLst>
          </p:cNvPr>
          <p:cNvSpPr txBox="1"/>
          <p:nvPr/>
        </p:nvSpPr>
        <p:spPr>
          <a:xfrm>
            <a:off x="497532" y="1482283"/>
            <a:ext cx="6142892" cy="523220"/>
          </a:xfrm>
          <a:prstGeom prst="rect">
            <a:avLst/>
          </a:prstGeom>
          <a:noFill/>
        </p:spPr>
        <p:txBody>
          <a:bodyPr wrap="square">
            <a:spAutoFit/>
          </a:bodyPr>
          <a:lstStyle/>
          <a:p>
            <a:pPr marL="30480" marR="30480" algn="just">
              <a:spcBef>
                <a:spcPts val="0"/>
              </a:spcBef>
              <a:spcAft>
                <a:spcPts val="1200"/>
              </a:spcAft>
            </a:pPr>
            <a:r>
              <a:rPr lang="vi-VN"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 Gia cảnh</a:t>
            </a:r>
            <a:endParaRPr lang="en-US" sz="2400" dirty="0">
              <a:solidFill>
                <a:srgbClr val="006600"/>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EADC9263-C21E-4D55-9CEE-8FC6390EA92A}"/>
              </a:ext>
            </a:extLst>
          </p:cNvPr>
          <p:cNvSpPr txBox="1"/>
          <p:nvPr/>
        </p:nvSpPr>
        <p:spPr>
          <a:xfrm>
            <a:off x="911313" y="2249399"/>
            <a:ext cx="10635918" cy="1091677"/>
          </a:xfrm>
          <a:prstGeom prst="roundRect">
            <a:avLst/>
          </a:prstGeom>
          <a:noFill/>
          <a:ln w="38100">
            <a:solidFill>
              <a:srgbClr val="00B050"/>
            </a:solidFill>
          </a:ln>
        </p:spPr>
        <p:txBody>
          <a:bodyPr wrap="square">
            <a:spAutoFit/>
          </a:bodyPr>
          <a:lstStyle/>
          <a:p>
            <a:pPr marL="30480" marR="30480" algn="just">
              <a:spcBef>
                <a:spcPts val="0"/>
              </a:spcBef>
              <a:spcAft>
                <a:spcPts val="12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Dượng Bảy người Tam Kỳ (Quảng Nam), mồ côi cả cha mẹ, đi bộ đội, đóng quân ở làng tôi, thầm yêu dì, rồi đơn vị đứng ra làm lễ cưới</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441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02771" y="912505"/>
            <a:ext cx="6096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dượng</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C45A8470-B703-92C9-C2DF-522D789CB0B4}"/>
              </a:ext>
            </a:extLst>
          </p:cNvPr>
          <p:cNvSpPr txBox="1"/>
          <p:nvPr/>
        </p:nvSpPr>
        <p:spPr>
          <a:xfrm>
            <a:off x="497532" y="1482283"/>
            <a:ext cx="6142892" cy="523220"/>
          </a:xfrm>
          <a:prstGeom prst="rect">
            <a:avLst/>
          </a:prstGeom>
          <a:noFill/>
        </p:spPr>
        <p:txBody>
          <a:bodyPr wrap="square">
            <a:spAutoFit/>
          </a:bodyPr>
          <a:lstStyle/>
          <a:p>
            <a:pPr marL="30480" marR="30480" algn="just">
              <a:spcAft>
                <a:spcPts val="1200"/>
              </a:spcAft>
            </a:pPr>
            <a:r>
              <a:rPr lang="vi-VN" sz="2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cống</a:t>
            </a:r>
            <a:r>
              <a:rPr lang="en-US" sz="2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US" sz="28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2800" dirty="0">
              <a:solidFill>
                <a:srgbClr val="006600"/>
              </a:solidFill>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EADC9263-C21E-4D55-9CEE-8FC6390EA92A}"/>
              </a:ext>
            </a:extLst>
          </p:cNvPr>
          <p:cNvSpPr txBox="1"/>
          <p:nvPr/>
        </p:nvSpPr>
        <p:spPr>
          <a:xfrm>
            <a:off x="911313" y="2249399"/>
            <a:ext cx="10635918" cy="578882"/>
          </a:xfrm>
          <a:prstGeom prst="roundRect">
            <a:avLst/>
          </a:prstGeom>
          <a:noFill/>
          <a:ln w="38100">
            <a:solidFill>
              <a:srgbClr val="00B050"/>
            </a:solidFill>
          </a:ln>
        </p:spPr>
        <p:txBody>
          <a:bodyPr wrap="square">
            <a:spAutoFit/>
          </a:bodyPr>
          <a:lstStyle/>
          <a:p>
            <a:pPr marL="30480" marR="30480" algn="just">
              <a:spcBef>
                <a:spcPts val="0"/>
              </a:spcBef>
              <a:spcAft>
                <a:spcPts val="12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Chỉ một tháng sau khi lấy vợ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đơn vị chuyển đi, đôi người đôi ngả.</a:t>
            </a:r>
            <a:endParaRPr lang="en-US" sz="24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92120933-9E81-4517-7AE5-A61CE326F8FA}"/>
              </a:ext>
            </a:extLst>
          </p:cNvPr>
          <p:cNvSpPr txBox="1"/>
          <p:nvPr/>
        </p:nvSpPr>
        <p:spPr>
          <a:xfrm>
            <a:off x="911313" y="3015567"/>
            <a:ext cx="10635918" cy="1055608"/>
          </a:xfrm>
          <a:prstGeom prst="roundRect">
            <a:avLst/>
          </a:prstGeom>
          <a:noFill/>
          <a:ln w="38100">
            <a:solidFill>
              <a:srgbClr val="00B050"/>
            </a:solidFill>
          </a:ln>
        </p:spPr>
        <p:txBody>
          <a:bodyPr wrap="square">
            <a:spAutoFit/>
          </a:bodyPr>
          <a:lstStyle/>
          <a:p>
            <a:pPr marL="30480" marR="30480" algn="just">
              <a:spcBef>
                <a:spcPts val="0"/>
              </a:spcBef>
              <a:spcAft>
                <a:spcPts val="12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Dượng hi sinh trong trận đánh ở Xuân Lộc, cửa ngõ phía Đông Bắc Sài Gòn, chỉ mươi ngày trước khi chiến tranh ngưng tiếng súng.</a:t>
            </a:r>
            <a:endParaRPr lang="en-US" sz="2400" dirty="0">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E2549AA-4035-9B31-246F-40BE9080F9EE}"/>
              </a:ext>
            </a:extLst>
          </p:cNvPr>
          <p:cNvSpPr txBox="1"/>
          <p:nvPr/>
        </p:nvSpPr>
        <p:spPr>
          <a:xfrm>
            <a:off x="911313" y="4368132"/>
            <a:ext cx="10635918" cy="1815882"/>
          </a:xfrm>
          <a:prstGeom prst="rect">
            <a:avLst/>
          </a:prstGeom>
          <a:noFill/>
          <a:ln w="38100">
            <a:noFill/>
          </a:ln>
        </p:spPr>
        <p:txBody>
          <a:bodyPr wrap="square">
            <a:spAutoFit/>
          </a:bodyPr>
          <a:lstStyle/>
          <a:p>
            <a:pPr marL="30480" marR="30480" algn="just">
              <a:spcBef>
                <a:spcPts val="0"/>
              </a:spcBef>
              <a:spcAft>
                <a:spcPts val="1200"/>
              </a:spcAft>
            </a:pPr>
            <a:r>
              <a:rPr lang="vi-VN" sz="2800"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=&gt; Dượng Bảy đại diện cho những người anh hùng ra đi bỏ lại đằng sau là gia đình, người thân. Chiến đấu để giải phóng dân tộc, để nhân dân được bình yên hạnh phúc. Nhưng lại không có cái may mắn được chứng kiến ngày đất nước được giải phóng</a:t>
            </a:r>
            <a:r>
              <a:rPr lang="en-US" sz="2800"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66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45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02771" y="912505"/>
            <a:ext cx="6096000"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dượng</a:t>
            </a:r>
            <a:r>
              <a:rPr lang="en-US" sz="3200" b="1"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C45A8470-B703-92C9-C2DF-522D789CB0B4}"/>
              </a:ext>
            </a:extLst>
          </p:cNvPr>
          <p:cNvSpPr txBox="1"/>
          <p:nvPr/>
        </p:nvSpPr>
        <p:spPr>
          <a:xfrm>
            <a:off x="497532" y="1482283"/>
            <a:ext cx="6142892" cy="523220"/>
          </a:xfrm>
          <a:prstGeom prst="rect">
            <a:avLst/>
          </a:prstGeom>
          <a:noFill/>
        </p:spPr>
        <p:txBody>
          <a:bodyPr wrap="square">
            <a:spAutoFit/>
          </a:bodyPr>
          <a:lstStyle/>
          <a:p>
            <a:pPr marL="30480" marR="30480" algn="just">
              <a:spcBef>
                <a:spcPts val="0"/>
              </a:spcBef>
              <a:spcAft>
                <a:spcPts val="1200"/>
              </a:spcAft>
            </a:pPr>
            <a:r>
              <a:rPr lang="vi-VN" sz="2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 Yêu thương gia đình.</a:t>
            </a:r>
            <a:endParaRPr lang="en-US" sz="2400" dirty="0">
              <a:solidFill>
                <a:srgbClr val="006600"/>
              </a:solidFill>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EADC9263-C21E-4D55-9CEE-8FC6390EA92A}"/>
              </a:ext>
            </a:extLst>
          </p:cNvPr>
          <p:cNvSpPr txBox="1"/>
          <p:nvPr/>
        </p:nvSpPr>
        <p:spPr>
          <a:xfrm>
            <a:off x="670990" y="2108141"/>
            <a:ext cx="11116564" cy="578882"/>
          </a:xfrm>
          <a:prstGeom prst="roundRect">
            <a:avLst/>
          </a:prstGeom>
          <a:noFill/>
          <a:ln w="38100">
            <a:solidFill>
              <a:srgbClr val="00B050"/>
            </a:solidFill>
          </a:ln>
        </p:spPr>
        <p:txBody>
          <a:bodyPr wrap="square">
            <a:spAutoFit/>
          </a:bodyPr>
          <a:lstStyle/>
          <a:p>
            <a:pPr marL="30480" marR="30480" algn="just">
              <a:spcBef>
                <a:spcPts val="0"/>
              </a:spcBef>
              <a:spcAft>
                <a:spcPts val="12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Thỉnh thoảng dượng lại gửi thư về, lá thư được gói trong bọc ni-lông bé tí</a:t>
            </a:r>
            <a:endParaRPr lang="en-US" sz="24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92120933-9E81-4517-7AE5-A61CE326F8FA}"/>
              </a:ext>
            </a:extLst>
          </p:cNvPr>
          <p:cNvSpPr txBox="1"/>
          <p:nvPr/>
        </p:nvSpPr>
        <p:spPr>
          <a:xfrm>
            <a:off x="670990" y="2901196"/>
            <a:ext cx="11087256" cy="578882"/>
          </a:xfrm>
          <a:prstGeom prst="roundRect">
            <a:avLst/>
          </a:prstGeom>
          <a:noFill/>
          <a:ln w="38100">
            <a:solidFill>
              <a:srgbClr val="00B050"/>
            </a:solidFill>
          </a:ln>
        </p:spPr>
        <p:txBody>
          <a:bodyPr wrap="square">
            <a:spAutoFit/>
          </a:bodyPr>
          <a:lstStyle/>
          <a:p>
            <a:pPr marL="30480" marR="30480" algn="just">
              <a:spcBef>
                <a:spcPts val="0"/>
              </a:spcBef>
              <a:spcAft>
                <a:spcPts val="12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Gần cuối cuộc chiến tranh, tin nhắn của dượng về nhà thường xuyên hơn</a:t>
            </a:r>
            <a:endParaRPr lang="en-US" sz="2400" dirty="0">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E2549AA-4035-9B31-246F-40BE9080F9EE}"/>
              </a:ext>
            </a:extLst>
          </p:cNvPr>
          <p:cNvSpPr txBox="1"/>
          <p:nvPr/>
        </p:nvSpPr>
        <p:spPr>
          <a:xfrm>
            <a:off x="745515" y="4898663"/>
            <a:ext cx="10074885" cy="954107"/>
          </a:xfrm>
          <a:prstGeom prst="rect">
            <a:avLst/>
          </a:prstGeom>
          <a:noFill/>
          <a:ln w="38100">
            <a:noFill/>
          </a:ln>
        </p:spPr>
        <p:txBody>
          <a:bodyPr wrap="square">
            <a:spAutoFit/>
          </a:bodyPr>
          <a:lstStyle/>
          <a:p>
            <a:pPr marL="30480" marR="30480" algn="just">
              <a:spcBef>
                <a:spcPts val="0"/>
              </a:spcBef>
              <a:spcAft>
                <a:spcPts val="1200"/>
              </a:spcAft>
            </a:pPr>
            <a:r>
              <a:rPr lang="vi-VN" sz="2800"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800"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ượng Bảy luôn nhớ tới gia đình, luôn nhớ tới người vợ tảo tần, phải chịu nhiều thiệt thòi, vất vả.</a:t>
            </a:r>
            <a:endParaRPr lang="en-US" sz="2400" dirty="0">
              <a:solidFill>
                <a:srgbClr val="006600"/>
              </a:solidFill>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55589E4F-60EE-7D33-C562-B0FBB69FC45C}"/>
              </a:ext>
            </a:extLst>
          </p:cNvPr>
          <p:cNvSpPr txBox="1"/>
          <p:nvPr/>
        </p:nvSpPr>
        <p:spPr>
          <a:xfrm>
            <a:off x="670990" y="3753789"/>
            <a:ext cx="11087256" cy="1055608"/>
          </a:xfrm>
          <a:prstGeom prst="roundRect">
            <a:avLst/>
          </a:prstGeom>
          <a:noFill/>
          <a:ln w="38100">
            <a:solidFill>
              <a:srgbClr val="00B050"/>
            </a:solidFill>
          </a:ln>
        </p:spPr>
        <p:txBody>
          <a:bodyPr wrap="square">
            <a:spAutoFit/>
          </a:bodyPr>
          <a:lstStyle/>
          <a:p>
            <a:pPr marL="30480" marR="30480" algn="just">
              <a:spcBef>
                <a:spcPts val="0"/>
              </a:spcBef>
              <a:spcAft>
                <a:spcPts val="12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 bị lỡ mất chuyến xe về thăm gia đình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ượng nhờ một người đi đường báo tin cho gia đình và gửi tặng dì chiếc nón bài thơ.</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553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animBg="1"/>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4EF7F70-0D05-A8E3-7671-B73760CCE0F7}"/>
              </a:ext>
            </a:extLst>
          </p:cNvPr>
          <p:cNvSpPr txBox="1"/>
          <p:nvPr/>
        </p:nvSpPr>
        <p:spPr>
          <a:xfrm>
            <a:off x="1037767" y="1135394"/>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3EC2969A-775C-E4A4-67B2-4D29D18D4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135" y="4376587"/>
            <a:ext cx="5121729" cy="2296242"/>
          </a:xfrm>
          <a:prstGeom prst="rect">
            <a:avLst/>
          </a:prstGeom>
        </p:spPr>
      </p:pic>
      <p:sp>
        <p:nvSpPr>
          <p:cNvPr id="17" name="Hộp Văn bản 16">
            <a:extLst>
              <a:ext uri="{FF2B5EF4-FFF2-40B4-BE49-F238E27FC236}">
                <a16:creationId xmlns:a16="http://schemas.microsoft.com/office/drawing/2014/main" id="{3F27BBBD-55C9-75F4-2516-F3BEC86049E2}"/>
              </a:ext>
            </a:extLst>
          </p:cNvPr>
          <p:cNvSpPr txBox="1"/>
          <p:nvPr/>
        </p:nvSpPr>
        <p:spPr>
          <a:xfrm>
            <a:off x="2748749" y="2815225"/>
            <a:ext cx="6694500" cy="578882"/>
          </a:xfrm>
          <a:prstGeom prst="roundRect">
            <a:avLst/>
          </a:prstGeom>
          <a:noFill/>
          <a:ln w="38100">
            <a:solidFill>
              <a:srgbClr val="00B050"/>
            </a:solidFill>
          </a:ln>
        </p:spPr>
        <p:txBody>
          <a:bodyPr wrap="square">
            <a:spAutoFit/>
          </a:bodyPr>
          <a:lstStyle/>
          <a:p>
            <a:pPr algn="just">
              <a:tabLst>
                <a:tab pos="923925" algn="l"/>
              </a:tabLst>
            </a:pP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HOÀN THÀNH PHIẾU HỌC TẬP SỐ 03</a:t>
            </a:r>
            <a:endParaRPr lang="en-US" sz="28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68908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3EC2969A-775C-E4A4-67B2-4D29D18D4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064" y="4884359"/>
            <a:ext cx="4045643" cy="1813797"/>
          </a:xfrm>
          <a:prstGeom prst="rect">
            <a:avLst/>
          </a:prstGeom>
        </p:spPr>
      </p:pic>
      <p:sp>
        <p:nvSpPr>
          <p:cNvPr id="4" name="Hộp Văn bản 3">
            <a:extLst>
              <a:ext uri="{FF2B5EF4-FFF2-40B4-BE49-F238E27FC236}">
                <a16:creationId xmlns:a16="http://schemas.microsoft.com/office/drawing/2014/main" id="{E50C7B78-9A01-FF13-F22C-AA842CF3D5A6}"/>
              </a:ext>
            </a:extLst>
          </p:cNvPr>
          <p:cNvSpPr txBox="1"/>
          <p:nvPr/>
        </p:nvSpPr>
        <p:spPr>
          <a:xfrm>
            <a:off x="2931886" y="2157745"/>
            <a:ext cx="1503936"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ctr">
              <a:tabLst>
                <a:tab pos="923925" algn="l"/>
              </a:tabLst>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1,2</a:t>
            </a:r>
            <a:endParaRPr lang="en-US" sz="2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87A923F7-B448-00E0-2B34-0C9197FAD674}"/>
              </a:ext>
            </a:extLst>
          </p:cNvPr>
          <p:cNvSpPr txBox="1"/>
          <p:nvPr/>
        </p:nvSpPr>
        <p:spPr>
          <a:xfrm>
            <a:off x="2931886" y="513531"/>
            <a:ext cx="6096000" cy="584775"/>
          </a:xfrm>
          <a:prstGeom prst="rect">
            <a:avLst/>
          </a:prstGeom>
          <a:noFill/>
        </p:spPr>
        <p:txBody>
          <a:bodyPr wrap="square">
            <a:spAutoFit/>
          </a:bodyPr>
          <a:lstStyle/>
          <a:p>
            <a:pPr marL="0" marR="0" algn="ctr">
              <a:spcBef>
                <a:spcPts val="0"/>
              </a:spcBef>
              <a:spcAft>
                <a:spcPts val="0"/>
              </a:spcAft>
            </a:pPr>
            <a:r>
              <a:rPr lang="pt-BR" sz="3200" b="1" dirty="0">
                <a:solidFill>
                  <a:srgbClr val="00B050"/>
                </a:solidFill>
                <a:effectLst/>
                <a:latin typeface="Times New Roman" panose="02020603050405020304" pitchFamily="18" charset="0"/>
                <a:ea typeface="Times New Roman" panose="02020603050405020304" pitchFamily="18" charset="0"/>
              </a:rPr>
              <a:t>PHIẾU HỌC TẬP 01</a:t>
            </a:r>
            <a:endParaRPr lang="en-US" sz="3200" dirty="0">
              <a:solidFill>
                <a:srgbClr val="00B050"/>
              </a:solidFill>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088F1976-546E-253A-68AF-C5F3F545CB0C}"/>
              </a:ext>
            </a:extLst>
          </p:cNvPr>
          <p:cNvSpPr txBox="1"/>
          <p:nvPr/>
        </p:nvSpPr>
        <p:spPr>
          <a:xfrm>
            <a:off x="1290404" y="1120129"/>
            <a:ext cx="9856567" cy="954107"/>
          </a:xfrm>
          <a:prstGeom prst="rect">
            <a:avLst/>
          </a:prstGeom>
          <a:noFill/>
        </p:spPr>
        <p:txBody>
          <a:bodyPr wrap="square">
            <a:spAutoFit/>
          </a:bodyPr>
          <a:lstStyle/>
          <a:p>
            <a:pPr marL="0" marR="0" algn="just">
              <a:spcBef>
                <a:spcPts val="0"/>
              </a:spcBef>
              <a:spcAft>
                <a:spcPts val="0"/>
              </a:spcAft>
            </a:pPr>
            <a:r>
              <a:rPr lang="vi-VN" sz="2800" b="1" kern="100" dirty="0">
                <a:effectLst/>
                <a:latin typeface="Times New Roman" panose="02020603050405020304" pitchFamily="18" charset="0"/>
                <a:ea typeface="SimSun" panose="02010600030101010101" pitchFamily="2" charset="-122"/>
              </a:rPr>
              <a:t>1) </a:t>
            </a:r>
            <a:r>
              <a:rPr lang="en-US" sz="2800" b="1" kern="100" dirty="0" err="1">
                <a:effectLst/>
                <a:latin typeface="Times New Roman" panose="02020603050405020304" pitchFamily="18" charset="0"/>
                <a:ea typeface="SimSun" panose="02010600030101010101" pitchFamily="2" charset="-122"/>
              </a:rPr>
              <a:t>Tìm</a:t>
            </a:r>
            <a:r>
              <a:rPr lang="en-US" sz="2800" b="1" kern="100" dirty="0">
                <a:effectLst/>
                <a:latin typeface="Times New Roman" panose="02020603050405020304" pitchFamily="18" charset="0"/>
                <a:ea typeface="SimSun" panose="02010600030101010101" pitchFamily="2" charset="-122"/>
              </a:rPr>
              <a:t> </a:t>
            </a:r>
            <a:r>
              <a:rPr lang="en-US" sz="2800" b="1" kern="100" dirty="0" err="1">
                <a:effectLst/>
                <a:latin typeface="Times New Roman" panose="02020603050405020304" pitchFamily="18" charset="0"/>
                <a:ea typeface="SimSun" panose="02010600030101010101" pitchFamily="2" charset="-122"/>
              </a:rPr>
              <a:t>những</a:t>
            </a:r>
            <a:r>
              <a:rPr lang="en-US" sz="2800" b="1" kern="100" dirty="0">
                <a:effectLst/>
                <a:latin typeface="Times New Roman" panose="02020603050405020304" pitchFamily="18" charset="0"/>
                <a:ea typeface="SimSun" panose="02010600030101010101" pitchFamily="2" charset="-122"/>
              </a:rPr>
              <a:t> chi </a:t>
            </a:r>
            <a:r>
              <a:rPr lang="en-US" sz="2800" b="1" kern="100" dirty="0" err="1">
                <a:effectLst/>
                <a:latin typeface="Times New Roman" panose="02020603050405020304" pitchFamily="18" charset="0"/>
                <a:ea typeface="SimSun" panose="02010600030101010101" pitchFamily="2" charset="-122"/>
              </a:rPr>
              <a:t>tiết</a:t>
            </a:r>
            <a:r>
              <a:rPr lang="en-US" sz="2800" b="1" kern="100" dirty="0">
                <a:effectLst/>
                <a:latin typeface="Times New Roman" panose="02020603050405020304" pitchFamily="18" charset="0"/>
                <a:ea typeface="SimSun" panose="02010600030101010101" pitchFamily="2" charset="-122"/>
              </a:rPr>
              <a:t> </a:t>
            </a:r>
            <a:r>
              <a:rPr lang="en-US" sz="2800" b="1" kern="100" dirty="0" err="1">
                <a:effectLst/>
                <a:latin typeface="Times New Roman" panose="02020603050405020304" pitchFamily="18" charset="0"/>
                <a:ea typeface="SimSun" panose="02010600030101010101" pitchFamily="2" charset="-122"/>
              </a:rPr>
              <a:t>khắc</a:t>
            </a:r>
            <a:r>
              <a:rPr lang="en-US" sz="2800" b="1" kern="100" dirty="0">
                <a:effectLst/>
                <a:latin typeface="Times New Roman" panose="02020603050405020304" pitchFamily="18" charset="0"/>
                <a:ea typeface="SimSun" panose="02010600030101010101" pitchFamily="2" charset="-122"/>
              </a:rPr>
              <a:t> </a:t>
            </a:r>
            <a:r>
              <a:rPr lang="en-US" sz="2800" b="1" kern="100" dirty="0" err="1">
                <a:effectLst/>
                <a:latin typeface="Times New Roman" panose="02020603050405020304" pitchFamily="18" charset="0"/>
                <a:ea typeface="SimSun" panose="02010600030101010101" pitchFamily="2" charset="-122"/>
              </a:rPr>
              <a:t>họa</a:t>
            </a:r>
            <a:r>
              <a:rPr lang="pt-BR" sz="2800" b="1" dirty="0">
                <a:effectLst/>
                <a:latin typeface="Times New Roman" panose="02020603050405020304" pitchFamily="18" charset="0"/>
                <a:ea typeface="Times New Roman" panose="02020603050405020304" pitchFamily="18" charset="0"/>
              </a:rPr>
              <a:t> hi sinh thầm lặng của dì Bảy trong cuộc chiến tranh bảo vệ Tổ quốc?</a:t>
            </a:r>
            <a:endParaRPr lang="en-US" sz="2800" b="1" dirty="0">
              <a:effectLst/>
              <a:latin typeface="Times New Roman" panose="02020603050405020304" pitchFamily="18" charset="0"/>
              <a:ea typeface="Times New Roman" panose="02020603050405020304" pitchFamily="18" charset="0"/>
            </a:endParaRPr>
          </a:p>
        </p:txBody>
      </p:sp>
      <p:sp>
        <p:nvSpPr>
          <p:cNvPr id="12" name="Mũi tên: Phải 11">
            <a:extLst>
              <a:ext uri="{FF2B5EF4-FFF2-40B4-BE49-F238E27FC236}">
                <a16:creationId xmlns:a16="http://schemas.microsoft.com/office/drawing/2014/main" id="{89E804C7-A625-CB2B-7D7E-9421C429659D}"/>
              </a:ext>
            </a:extLst>
          </p:cNvPr>
          <p:cNvSpPr/>
          <p:nvPr/>
        </p:nvSpPr>
        <p:spPr>
          <a:xfrm>
            <a:off x="4452724" y="2567095"/>
            <a:ext cx="522515" cy="330554"/>
          </a:xfrm>
          <a:prstGeom prst="rightArrow">
            <a:avLst/>
          </a:prstGeom>
          <a:gradFill>
            <a:gsLst>
              <a:gs pos="36000">
                <a:srgbClr val="00CC00"/>
              </a:gs>
              <a:gs pos="79000">
                <a:srgbClr val="0099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25FC7AC5-53B8-6947-A587-C9CFD470CE28}"/>
              </a:ext>
            </a:extLst>
          </p:cNvPr>
          <p:cNvSpPr txBox="1"/>
          <p:nvPr/>
        </p:nvSpPr>
        <p:spPr>
          <a:xfrm>
            <a:off x="4958337" y="2204339"/>
            <a:ext cx="4833256" cy="1055608"/>
          </a:xfrm>
          <a:prstGeom prst="roundRect">
            <a:avLst/>
          </a:prstGeom>
          <a:noFill/>
          <a:ln w="38100">
            <a:solidFill>
              <a:srgbClr val="00B050"/>
            </a:solidFill>
          </a:ln>
        </p:spPr>
        <p:txBody>
          <a:bodyPr wrap="square">
            <a:spAutoFit/>
          </a:bodyPr>
          <a:lstStyle/>
          <a:p>
            <a:pPr algn="just">
              <a:spcBef>
                <a:spcPts val="600"/>
              </a:spcBef>
            </a:pPr>
            <a:r>
              <a:rPr lang="en-US" sz="2800" dirty="0">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Khi dượng Bảy ra Bắc tập kết</a:t>
            </a:r>
            <a:endParaRPr lang="en-US" sz="2800" dirty="0">
              <a:effectLst/>
              <a:latin typeface="Times New Roman" panose="02020603050405020304" pitchFamily="18" charset="0"/>
              <a:ea typeface="Times New Roman" panose="02020603050405020304" pitchFamily="18" charset="0"/>
            </a:endParaRPr>
          </a:p>
          <a:p>
            <a:r>
              <a:rPr lang="pt-BR" sz="2800" dirty="0">
                <a:effectLst/>
                <a:latin typeface="Times New Roman" panose="02020603050405020304" pitchFamily="18" charset="0"/>
                <a:ea typeface="Times New Roman" panose="02020603050405020304" pitchFamily="18" charset="0"/>
              </a:rPr>
              <a:t>- Tháng 4 năm 1975</a:t>
            </a:r>
            <a:endParaRPr lang="en-US" sz="28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1AFC48DB-7930-C6B4-0C40-AE0CE27BC28F}"/>
              </a:ext>
            </a:extLst>
          </p:cNvPr>
          <p:cNvSpPr txBox="1"/>
          <p:nvPr/>
        </p:nvSpPr>
        <p:spPr>
          <a:xfrm>
            <a:off x="2931886" y="3610909"/>
            <a:ext cx="1503936"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ctr">
              <a:tabLst>
                <a:tab pos="923925" algn="l"/>
              </a:tabLst>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3,4</a:t>
            </a:r>
            <a:endParaRPr lang="en-US" sz="2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Mũi tên: Phải 14">
            <a:extLst>
              <a:ext uri="{FF2B5EF4-FFF2-40B4-BE49-F238E27FC236}">
                <a16:creationId xmlns:a16="http://schemas.microsoft.com/office/drawing/2014/main" id="{5467983D-0DBE-A431-98AB-5C18101C311F}"/>
              </a:ext>
            </a:extLst>
          </p:cNvPr>
          <p:cNvSpPr/>
          <p:nvPr/>
        </p:nvSpPr>
        <p:spPr>
          <a:xfrm>
            <a:off x="4461562" y="3967873"/>
            <a:ext cx="522515" cy="330554"/>
          </a:xfrm>
          <a:prstGeom prst="rightArrow">
            <a:avLst/>
          </a:prstGeom>
          <a:gradFill>
            <a:gsLst>
              <a:gs pos="36000">
                <a:srgbClr val="00CC00"/>
              </a:gs>
              <a:gs pos="79000">
                <a:srgbClr val="0099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225044EC-0AB1-A422-9633-9807F0125A7D}"/>
              </a:ext>
            </a:extLst>
          </p:cNvPr>
          <p:cNvSpPr txBox="1"/>
          <p:nvPr/>
        </p:nvSpPr>
        <p:spPr>
          <a:xfrm>
            <a:off x="4984077" y="3568344"/>
            <a:ext cx="4833256" cy="1140738"/>
          </a:xfrm>
          <a:prstGeom prst="roundRect">
            <a:avLst/>
          </a:prstGeom>
          <a:noFill/>
          <a:ln w="38100">
            <a:solidFill>
              <a:srgbClr val="00B050"/>
            </a:solidFill>
          </a:ln>
        </p:spPr>
        <p:txBody>
          <a:bodyPr wrap="square">
            <a:spAutoFit/>
          </a:bodyPr>
          <a:lstStyle/>
          <a:p>
            <a:pPr algn="just">
              <a:spcBef>
                <a:spcPts val="600"/>
              </a:spcBef>
            </a:pPr>
            <a:r>
              <a:rPr lang="pt-BR" sz="2800" dirty="0">
                <a:effectLst/>
                <a:latin typeface="Times New Roman" panose="02020603050405020304" pitchFamily="18" charset="0"/>
                <a:ea typeface="Times New Roman" panose="02020603050405020304" pitchFamily="18" charset="0"/>
              </a:rPr>
              <a:t>- Ngày hòa bình</a:t>
            </a:r>
            <a:endParaRPr lang="en-US" sz="2800" dirty="0">
              <a:effectLst/>
              <a:latin typeface="Times New Roman" panose="02020603050405020304" pitchFamily="18" charset="0"/>
              <a:ea typeface="Times New Roman" panose="02020603050405020304" pitchFamily="18" charset="0"/>
            </a:endParaRPr>
          </a:p>
          <a:p>
            <a:pPr algn="just">
              <a:spcBef>
                <a:spcPts val="600"/>
              </a:spcBef>
            </a:pPr>
            <a:r>
              <a:rPr lang="pt-BR"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Hiện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tại</a:t>
            </a:r>
            <a:r>
              <a:rPr lang="vi-VN"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9" name="Hộp Văn bản 18">
            <a:extLst>
              <a:ext uri="{FF2B5EF4-FFF2-40B4-BE49-F238E27FC236}">
                <a16:creationId xmlns:a16="http://schemas.microsoft.com/office/drawing/2014/main" id="{B170E5CD-88DF-785F-66E8-4E89E0A988AD}"/>
              </a:ext>
            </a:extLst>
          </p:cNvPr>
          <p:cNvSpPr txBox="1"/>
          <p:nvPr/>
        </p:nvSpPr>
        <p:spPr>
          <a:xfrm>
            <a:off x="1290404" y="5260817"/>
            <a:ext cx="9856567" cy="954107"/>
          </a:xfrm>
          <a:prstGeom prst="rect">
            <a:avLst/>
          </a:prstGeom>
          <a:noFill/>
        </p:spPr>
        <p:txBody>
          <a:bodyPr wrap="square">
            <a:spAutoFit/>
          </a:bodyPr>
          <a:lstStyle/>
          <a:p>
            <a:pPr marL="0" marR="0" algn="just">
              <a:spcBef>
                <a:spcPts val="600"/>
              </a:spcBef>
              <a:spcAft>
                <a:spcPts val="0"/>
              </a:spcAft>
            </a:pPr>
            <a:r>
              <a:rPr lang="pt-BR" sz="2800" b="1" dirty="0">
                <a:effectLst/>
                <a:latin typeface="Times New Roman" panose="02020603050405020304" pitchFamily="18" charset="0"/>
                <a:ea typeface="Times New Roman" panose="02020603050405020304" pitchFamily="18" charset="0"/>
              </a:rPr>
              <a:t>Câu hỏi chung của các nhóm:</a:t>
            </a:r>
            <a:endParaRPr lang="en-US" sz="2800" b="1"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pt-BR" sz="2800" b="1" i="1" dirty="0">
                <a:effectLst/>
                <a:latin typeface="Times New Roman" panose="02020603050405020304" pitchFamily="18" charset="0"/>
                <a:ea typeface="Times New Roman" panose="02020603050405020304" pitchFamily="18" charset="0"/>
              </a:rPr>
              <a:t>2) Từ đó, giúp em hiểu gì về dì Bảy?</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7787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animBg="1"/>
      <p:bldP spid="14" grpId="0" animBg="1"/>
      <p:bldP spid="15" grpId="0" animBg="1"/>
      <p:bldP spid="18"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7730AA7-B169-BFE1-690A-B29C869E3681}"/>
              </a:ext>
            </a:extLst>
          </p:cNvPr>
          <p:cNvSpPr txBox="1"/>
          <p:nvPr/>
        </p:nvSpPr>
        <p:spPr>
          <a:xfrm>
            <a:off x="3918857" y="497908"/>
            <a:ext cx="6096000" cy="707886"/>
          </a:xfrm>
          <a:prstGeom prst="rect">
            <a:avLst/>
          </a:prstGeom>
          <a:noFill/>
        </p:spPr>
        <p:txBody>
          <a:bodyPr wrap="square">
            <a:spAutoFit/>
          </a:bodyPr>
          <a:lstStyle/>
          <a:p>
            <a:pPr marL="0" marR="0" algn="ctr">
              <a:spcBef>
                <a:spcPts val="0"/>
              </a:spcBef>
              <a:spcAft>
                <a:spcPts val="0"/>
              </a:spcAft>
            </a:pPr>
            <a:r>
              <a:rPr lang="pt-BR" sz="4000" b="1" dirty="0">
                <a:solidFill>
                  <a:srgbClr val="00B050"/>
                </a:solidFill>
                <a:effectLst/>
                <a:latin typeface="Times New Roman" panose="02020603050405020304" pitchFamily="18" charset="0"/>
                <a:ea typeface="Times New Roman" panose="02020603050405020304" pitchFamily="18" charset="0"/>
              </a:rPr>
              <a:t>PHIẾU HỌC TẬP 03</a:t>
            </a:r>
            <a:endParaRPr lang="en-US" sz="4000" dirty="0">
              <a:solidFill>
                <a:srgbClr val="00B050"/>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F18F3469-66C3-A4F6-C40E-B7655EF41763}"/>
              </a:ext>
            </a:extLst>
          </p:cNvPr>
          <p:cNvGraphicFramePr>
            <a:graphicFrameLocks noGrp="1"/>
          </p:cNvGraphicFramePr>
          <p:nvPr>
            <p:extLst>
              <p:ext uri="{D42A27DB-BD31-4B8C-83A1-F6EECF244321}">
                <p14:modId xmlns:p14="http://schemas.microsoft.com/office/powerpoint/2010/main" val="2441950575"/>
              </p:ext>
            </p:extLst>
          </p:nvPr>
        </p:nvGraphicFramePr>
        <p:xfrm>
          <a:off x="397510" y="1873614"/>
          <a:ext cx="11518719" cy="4193357"/>
        </p:xfrm>
        <a:graphic>
          <a:graphicData uri="http://schemas.openxmlformats.org/drawingml/2006/table">
            <a:tbl>
              <a:tblPr firstRow="1" firstCol="1" bandRow="1">
                <a:tableStyleId>{5C22544A-7EE6-4342-B048-85BDC9FD1C3A}</a:tableStyleId>
              </a:tblPr>
              <a:tblGrid>
                <a:gridCol w="2638216">
                  <a:extLst>
                    <a:ext uri="{9D8B030D-6E8A-4147-A177-3AD203B41FA5}">
                      <a16:colId xmlns:a16="http://schemas.microsoft.com/office/drawing/2014/main" val="1766936233"/>
                    </a:ext>
                  </a:extLst>
                </a:gridCol>
                <a:gridCol w="4714903">
                  <a:extLst>
                    <a:ext uri="{9D8B030D-6E8A-4147-A177-3AD203B41FA5}">
                      <a16:colId xmlns:a16="http://schemas.microsoft.com/office/drawing/2014/main" val="853439052"/>
                    </a:ext>
                  </a:extLst>
                </a:gridCol>
                <a:gridCol w="4165600">
                  <a:extLst>
                    <a:ext uri="{9D8B030D-6E8A-4147-A177-3AD203B41FA5}">
                      <a16:colId xmlns:a16="http://schemas.microsoft.com/office/drawing/2014/main" val="3431611639"/>
                    </a:ext>
                  </a:extLst>
                </a:gridCol>
              </a:tblGrid>
              <a:tr h="892462">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Thời gian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Chi tiết thể hiện sự hi sinh thầm lặng của dì Bảy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Suy nghĩ của em về dì Bảy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611425589"/>
                  </a:ext>
                </a:extLst>
              </a:tr>
              <a:tr h="947481">
                <a:tc>
                  <a:txBody>
                    <a:bodyPr/>
                    <a:lstStyle/>
                    <a:p>
                      <a:pPr marL="0" marR="0">
                        <a:spcBef>
                          <a:spcPts val="0"/>
                        </a:spcBef>
                        <a:spcAft>
                          <a:spcPts val="0"/>
                        </a:spcAft>
                      </a:pPr>
                      <a:r>
                        <a:rPr lang="pt-BR" sz="2800">
                          <a:effectLst/>
                          <a:latin typeface="Times New Roman" panose="02020603050405020304" pitchFamily="18" charset="0"/>
                          <a:cs typeface="Times New Roman" panose="02020603050405020304" pitchFamily="18" charset="0"/>
                        </a:rPr>
                        <a:t>Khi dượng Bảy ra Bắc tập kết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1597321"/>
                  </a:ext>
                </a:extLst>
              </a:tr>
              <a:tr h="1338694">
                <a:tc>
                  <a:txBody>
                    <a:bodyPr/>
                    <a:lstStyle/>
                    <a:p>
                      <a:pPr marL="0" marR="0">
                        <a:spcBef>
                          <a:spcPts val="0"/>
                        </a:spcBef>
                        <a:spcAft>
                          <a:spcPts val="0"/>
                        </a:spcAft>
                      </a:pPr>
                      <a:r>
                        <a:rPr lang="pt-BR" sz="2800">
                          <a:effectLst/>
                          <a:latin typeface="Times New Roman" panose="02020603050405020304" pitchFamily="18" charset="0"/>
                          <a:cs typeface="Times New Roman" panose="02020603050405020304" pitchFamily="18" charset="0"/>
                        </a:rPr>
                        <a:t>Tháng 4 năm 1975</a:t>
                      </a:r>
                      <a:endParaRPr lang="en-US" sz="280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1260776"/>
                  </a:ext>
                </a:extLst>
              </a:tr>
              <a:tr h="568489">
                <a:tc>
                  <a:txBody>
                    <a:bodyPr/>
                    <a:lstStyle/>
                    <a:p>
                      <a:pPr marL="0" marR="0">
                        <a:spcBef>
                          <a:spcPts val="0"/>
                        </a:spcBef>
                        <a:spcAft>
                          <a:spcPts val="0"/>
                        </a:spcAft>
                      </a:pPr>
                      <a:r>
                        <a:rPr lang="pt-BR" sz="2800">
                          <a:effectLst/>
                          <a:latin typeface="Times New Roman" panose="02020603050405020304" pitchFamily="18" charset="0"/>
                          <a:cs typeface="Times New Roman" panose="02020603050405020304" pitchFamily="18" charset="0"/>
                        </a:rPr>
                        <a:t>Ngày hòa bình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7265959"/>
                  </a:ext>
                </a:extLst>
              </a:tr>
              <a:tr h="446231">
                <a:tc>
                  <a:txBody>
                    <a:bodyPr/>
                    <a:lstStyle/>
                    <a:p>
                      <a:pPr marL="0" marR="0">
                        <a:spcBef>
                          <a:spcPts val="0"/>
                        </a:spcBef>
                        <a:spcAft>
                          <a:spcPts val="0"/>
                        </a:spcAft>
                      </a:pPr>
                      <a:r>
                        <a:rPr lang="vi-VN" sz="2800" dirty="0" err="1">
                          <a:effectLst/>
                          <a:latin typeface="Times New Roman" panose="02020603050405020304" pitchFamily="18" charset="0"/>
                          <a:cs typeface="Times New Roman" panose="02020603050405020304" pitchFamily="18" charset="0"/>
                        </a:rPr>
                        <a:t>Hiện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0866061"/>
                  </a:ext>
                </a:extLst>
              </a:tr>
            </a:tbl>
          </a:graphicData>
        </a:graphic>
      </p:graphicFrame>
      <p:pic>
        <p:nvPicPr>
          <p:cNvPr id="9" name="Hình ảnh 8">
            <a:extLst>
              <a:ext uri="{FF2B5EF4-FFF2-40B4-BE49-F238E27FC236}">
                <a16:creationId xmlns:a16="http://schemas.microsoft.com/office/drawing/2014/main" id="{09F8B357-2D6F-4CED-72E6-6AD57DD8E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265" y="225890"/>
            <a:ext cx="3532307" cy="1583651"/>
          </a:xfrm>
          <a:prstGeom prst="rect">
            <a:avLst/>
          </a:prstGeom>
        </p:spPr>
      </p:pic>
    </p:spTree>
    <p:extLst>
      <p:ext uri="{BB962C8B-B14F-4D97-AF65-F5344CB8AC3E}">
        <p14:creationId xmlns:p14="http://schemas.microsoft.com/office/powerpoint/2010/main" val="1532858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4EF7F70-0D05-A8E3-7671-B73760CCE0F7}"/>
              </a:ext>
            </a:extLst>
          </p:cNvPr>
          <p:cNvSpPr txBox="1"/>
          <p:nvPr/>
        </p:nvSpPr>
        <p:spPr>
          <a:xfrm>
            <a:off x="1037767" y="1135394"/>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3F27BBBD-55C9-75F4-2516-F3BEC86049E2}"/>
              </a:ext>
            </a:extLst>
          </p:cNvPr>
          <p:cNvSpPr txBox="1"/>
          <p:nvPr/>
        </p:nvSpPr>
        <p:spPr>
          <a:xfrm>
            <a:off x="1509487" y="3412219"/>
            <a:ext cx="9637486" cy="1055608"/>
          </a:xfrm>
          <a:prstGeom prst="roundRect">
            <a:avLst/>
          </a:prstGeom>
          <a:noFill/>
          <a:ln w="38100">
            <a:solidFill>
              <a:srgbClr val="00B050"/>
            </a:solidFill>
          </a:ln>
        </p:spPr>
        <p:txBody>
          <a:bodyPr wrap="square">
            <a:spAutoFit/>
          </a:bodyPr>
          <a:lstStyle/>
          <a:p>
            <a:pPr algn="just">
              <a:tabLst>
                <a:tab pos="1386840" algn="l"/>
              </a:tabLst>
            </a:pPr>
            <a:r>
              <a:rPr lang="pt-BR" sz="2800" i="1" dirty="0">
                <a:effectLst/>
                <a:latin typeface="Times New Roman" panose="02020603050405020304" pitchFamily="18" charset="0"/>
                <a:ea typeface="Times New Roman" panose="02020603050405020304" pitchFamily="18" charset="0"/>
              </a:rPr>
              <a:t>+ Hai mươi năm dì chờ đợi mỏi mòn; có người ngỏ ý, dạm hỏi, dì vẫn hông lung lạc, với niềm tin sẽ có ngày dượng trở về.</a:t>
            </a:r>
            <a:endParaRPr lang="en-US" sz="24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F57EDEAF-F2F5-6EF4-F066-26722D087218}"/>
              </a:ext>
            </a:extLst>
          </p:cNvPr>
          <p:cNvSpPr txBox="1"/>
          <p:nvPr/>
        </p:nvSpPr>
        <p:spPr>
          <a:xfrm>
            <a:off x="1509487" y="2171906"/>
            <a:ext cx="7750628"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tabLst>
                <a:tab pos="1386840" algn="l"/>
              </a:tabLst>
            </a:pPr>
            <a:r>
              <a:rPr lang="en-US" sz="2800" b="1" dirty="0">
                <a:solidFill>
                  <a:schemeClr val="bg1"/>
                </a:solidFill>
                <a:effectLst/>
                <a:latin typeface="Times New Roman" panose="02020603050405020304" pitchFamily="18" charset="0"/>
                <a:ea typeface="MS Mincho" panose="02020609040205080304" pitchFamily="49" charset="-128"/>
              </a:rPr>
              <a:t>- </a:t>
            </a:r>
            <a:r>
              <a:rPr lang="pt-BR" sz="2800" b="1" dirty="0">
                <a:solidFill>
                  <a:schemeClr val="bg1"/>
                </a:solidFill>
                <a:effectLst/>
                <a:latin typeface="Times New Roman" panose="02020603050405020304" pitchFamily="18" charset="0"/>
                <a:ea typeface="Times New Roman" panose="02020603050405020304" pitchFamily="18" charset="0"/>
              </a:rPr>
              <a:t>Khi dượng Bảy ra Bắc tập kết</a:t>
            </a:r>
            <a:r>
              <a:rPr lang="pt-BR" sz="2800" dirty="0">
                <a:solidFill>
                  <a:schemeClr val="bg1"/>
                </a:solidFill>
                <a:effectLst/>
                <a:latin typeface="Times New Roman" panose="02020603050405020304" pitchFamily="18" charset="0"/>
                <a:ea typeface="Times New Roman" panose="02020603050405020304" pitchFamily="18" charset="0"/>
              </a:rPr>
              <a:t>: dì mới 20 tuổi, mới kết hôn với dượng Bảy được một tháng.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56607EBE-F420-08B4-9688-78A22DC53C96}"/>
              </a:ext>
            </a:extLst>
          </p:cNvPr>
          <p:cNvSpPr txBox="1"/>
          <p:nvPr/>
        </p:nvSpPr>
        <p:spPr>
          <a:xfrm>
            <a:off x="1636271" y="1648686"/>
            <a:ext cx="6756400" cy="523220"/>
          </a:xfrm>
          <a:prstGeom prst="rect">
            <a:avLst/>
          </a:prstGeom>
          <a:noFill/>
        </p:spPr>
        <p:txBody>
          <a:bodyPr wrap="square">
            <a:spAutoFit/>
          </a:bodyPr>
          <a:lstStyle/>
          <a:p>
            <a:pPr marL="0" marR="0" algn="just">
              <a:spcBef>
                <a:spcPts val="0"/>
              </a:spcBef>
              <a:spcAft>
                <a:spcPts val="0"/>
              </a:spcAft>
              <a:tabLst>
                <a:tab pos="1386840" algn="l"/>
              </a:tabLst>
            </a:pPr>
            <a:r>
              <a:rPr lang="en-US" sz="2800" b="1" dirty="0">
                <a:effectLst/>
                <a:latin typeface="Times New Roman" panose="02020603050405020304" pitchFamily="18" charset="0"/>
                <a:ea typeface="MS Mincho" panose="02020609040205080304" pitchFamily="49" charset="-128"/>
              </a:rPr>
              <a:t>* Chi </a:t>
            </a:r>
            <a:r>
              <a:rPr lang="en-US" sz="2800" b="1" dirty="0" err="1">
                <a:effectLst/>
                <a:latin typeface="Times New Roman" panose="02020603050405020304" pitchFamily="18" charset="0"/>
                <a:ea typeface="MS Mincho" panose="02020609040205080304" pitchFamily="49" charset="-128"/>
              </a:rPr>
              <a:t>tiết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kể</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về</a:t>
            </a:r>
            <a:r>
              <a:rPr lang="en-US" sz="2800" b="1" dirty="0">
                <a:effectLst/>
                <a:latin typeface="Times New Roman" panose="02020603050405020304" pitchFamily="18" charset="0"/>
                <a:ea typeface="MS Mincho" panose="02020609040205080304" pitchFamily="49" charset="-128"/>
              </a:rPr>
              <a:t> hi </a:t>
            </a:r>
            <a:r>
              <a:rPr lang="en-US" sz="2800" b="1" dirty="0" err="1">
                <a:effectLst/>
                <a:latin typeface="Times New Roman" panose="02020603050405020304" pitchFamily="18" charset="0"/>
                <a:ea typeface="MS Mincho" panose="02020609040205080304" pitchFamily="49" charset="-128"/>
              </a:rPr>
              <a:t>sinh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thầm</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lặng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dì</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Bảy</a:t>
            </a:r>
            <a:r>
              <a:rPr lang="en-US" sz="2800" b="1" dirty="0">
                <a:effectLst/>
                <a:latin typeface="Times New Roman" panose="02020603050405020304" pitchFamily="18" charset="0"/>
                <a:ea typeface="MS Mincho" panose="02020609040205080304" pitchFamily="49" charset="-128"/>
              </a:rPr>
              <a:t>: </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E8DE363B-0500-4DEF-0845-1C871F0F5D03}"/>
              </a:ext>
            </a:extLst>
          </p:cNvPr>
          <p:cNvSpPr txBox="1"/>
          <p:nvPr/>
        </p:nvSpPr>
        <p:spPr>
          <a:xfrm>
            <a:off x="1509487" y="4638146"/>
            <a:ext cx="9637486" cy="1055608"/>
          </a:xfrm>
          <a:prstGeom prst="roundRect">
            <a:avLst/>
          </a:prstGeom>
          <a:noFill/>
          <a:ln w="38100">
            <a:solidFill>
              <a:srgbClr val="00B050"/>
            </a:solidFill>
          </a:ln>
        </p:spPr>
        <p:txBody>
          <a:bodyPr wrap="square">
            <a:spAutoFit/>
          </a:bodyPr>
          <a:lstStyle/>
          <a:p>
            <a:pPr algn="just">
              <a:tabLst>
                <a:tab pos="1386840" algn="l"/>
              </a:tabLst>
            </a:pPr>
            <a:r>
              <a:rPr lang="pt-BR" sz="2800" i="1" dirty="0">
                <a:effectLst/>
                <a:latin typeface="Times New Roman" panose="02020603050405020304" pitchFamily="18" charset="0"/>
                <a:ea typeface="Times New Roman" panose="02020603050405020304" pitchFamily="18" charset="0"/>
              </a:rPr>
              <a:t>+ Dì thường ngồi trên bộ phản gỗ ngoài hiên nhìn ra con ngõ nhỏ, nơi xưa dượng lần đầu đến...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869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4EF7F70-0D05-A8E3-7671-B73760CCE0F7}"/>
              </a:ext>
            </a:extLst>
          </p:cNvPr>
          <p:cNvSpPr txBox="1"/>
          <p:nvPr/>
        </p:nvSpPr>
        <p:spPr>
          <a:xfrm>
            <a:off x="1037767" y="1135394"/>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3F27BBBD-55C9-75F4-2516-F3BEC86049E2}"/>
              </a:ext>
            </a:extLst>
          </p:cNvPr>
          <p:cNvSpPr txBox="1"/>
          <p:nvPr/>
        </p:nvSpPr>
        <p:spPr>
          <a:xfrm>
            <a:off x="1407887" y="2927303"/>
            <a:ext cx="5297713" cy="578882"/>
          </a:xfrm>
          <a:prstGeom prst="roundRect">
            <a:avLst/>
          </a:prstGeom>
          <a:noFill/>
          <a:ln w="38100">
            <a:solidFill>
              <a:srgbClr val="00B050"/>
            </a:solidFill>
          </a:ln>
        </p:spPr>
        <p:txBody>
          <a:bodyPr wrap="square">
            <a:spAutoFit/>
          </a:bodyPr>
          <a:lstStyle/>
          <a:p>
            <a:r>
              <a:rPr lang="pt-BR" sz="2800" i="1" dirty="0">
                <a:effectLst/>
                <a:latin typeface="Times New Roman" panose="02020603050405020304" pitchFamily="18" charset="0"/>
                <a:ea typeface="Times New Roman" panose="02020603050405020304" pitchFamily="18" charset="0"/>
              </a:rPr>
              <a:t>+ Náo nức trong niềm vui chờ đợi.</a:t>
            </a:r>
            <a:endParaRPr lang="en-US" sz="24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F57EDEAF-F2F5-6EF4-F066-26722D087218}"/>
              </a:ext>
            </a:extLst>
          </p:cNvPr>
          <p:cNvSpPr txBox="1"/>
          <p:nvPr/>
        </p:nvSpPr>
        <p:spPr>
          <a:xfrm>
            <a:off x="1277257" y="2213180"/>
            <a:ext cx="9637485"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tabLst>
                <a:tab pos="1386840" algn="l"/>
              </a:tabLst>
            </a:pPr>
            <a:r>
              <a:rPr lang="pt-BR" sz="2800" dirty="0">
                <a:solidFill>
                  <a:schemeClr val="bg1"/>
                </a:solidFill>
                <a:effectLst/>
                <a:latin typeface="Times New Roman" panose="02020603050405020304" pitchFamily="18" charset="0"/>
                <a:ea typeface="Times New Roman" panose="02020603050405020304" pitchFamily="18" charset="0"/>
              </a:rPr>
              <a:t>- </a:t>
            </a:r>
            <a:r>
              <a:rPr lang="pt-BR" sz="2800" b="1" dirty="0">
                <a:solidFill>
                  <a:schemeClr val="bg1"/>
                </a:solidFill>
                <a:effectLst/>
                <a:latin typeface="Times New Roman" panose="02020603050405020304" pitchFamily="18" charset="0"/>
                <a:ea typeface="Times New Roman" panose="02020603050405020304" pitchFamily="18" charset="0"/>
              </a:rPr>
              <a:t>Tháng 4 năm 1975, khi dượng trở lại miền Nam chiến đấu</a:t>
            </a:r>
            <a:r>
              <a:rPr lang="pt-BR" sz="2800" dirty="0">
                <a:solidFill>
                  <a:schemeClr val="bg1"/>
                </a:solidFill>
                <a:effectLst/>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56607EBE-F420-08B4-9688-78A22DC53C96}"/>
              </a:ext>
            </a:extLst>
          </p:cNvPr>
          <p:cNvSpPr txBox="1"/>
          <p:nvPr/>
        </p:nvSpPr>
        <p:spPr>
          <a:xfrm>
            <a:off x="1636271" y="1648686"/>
            <a:ext cx="6756400" cy="523220"/>
          </a:xfrm>
          <a:prstGeom prst="rect">
            <a:avLst/>
          </a:prstGeom>
          <a:noFill/>
        </p:spPr>
        <p:txBody>
          <a:bodyPr wrap="square">
            <a:spAutoFit/>
          </a:bodyPr>
          <a:lstStyle/>
          <a:p>
            <a:pPr marL="0" marR="0" algn="just">
              <a:spcBef>
                <a:spcPts val="0"/>
              </a:spcBef>
              <a:spcAft>
                <a:spcPts val="0"/>
              </a:spcAft>
              <a:tabLst>
                <a:tab pos="1386840" algn="l"/>
              </a:tabLst>
            </a:pPr>
            <a:r>
              <a:rPr lang="en-US" sz="2800" b="1" dirty="0">
                <a:effectLst/>
                <a:latin typeface="Times New Roman" panose="02020603050405020304" pitchFamily="18" charset="0"/>
                <a:ea typeface="MS Mincho" panose="02020609040205080304" pitchFamily="49" charset="-128"/>
              </a:rPr>
              <a:t>* Chi </a:t>
            </a:r>
            <a:r>
              <a:rPr lang="en-US" sz="2800" b="1" dirty="0" err="1">
                <a:effectLst/>
                <a:latin typeface="Times New Roman" panose="02020603050405020304" pitchFamily="18" charset="0"/>
                <a:ea typeface="MS Mincho" panose="02020609040205080304" pitchFamily="49" charset="-128"/>
              </a:rPr>
              <a:t>tiết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kể</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về</a:t>
            </a:r>
            <a:r>
              <a:rPr lang="en-US" sz="2800" b="1" dirty="0">
                <a:effectLst/>
                <a:latin typeface="Times New Roman" panose="02020603050405020304" pitchFamily="18" charset="0"/>
                <a:ea typeface="MS Mincho" panose="02020609040205080304" pitchFamily="49" charset="-128"/>
              </a:rPr>
              <a:t> hi </a:t>
            </a:r>
            <a:r>
              <a:rPr lang="en-US" sz="2800" b="1" dirty="0" err="1">
                <a:effectLst/>
                <a:latin typeface="Times New Roman" panose="02020603050405020304" pitchFamily="18" charset="0"/>
                <a:ea typeface="MS Mincho" panose="02020609040205080304" pitchFamily="49" charset="-128"/>
              </a:rPr>
              <a:t>sinh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thầm</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lặng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dì</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Bảy</a:t>
            </a:r>
            <a:r>
              <a:rPr lang="en-US" sz="2800" b="1" dirty="0">
                <a:effectLst/>
                <a:latin typeface="Times New Roman" panose="02020603050405020304" pitchFamily="18" charset="0"/>
                <a:ea typeface="MS Mincho" panose="02020609040205080304" pitchFamily="49" charset="-128"/>
              </a:rPr>
              <a:t>: </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E8DE363B-0500-4DEF-0845-1C871F0F5D03}"/>
              </a:ext>
            </a:extLst>
          </p:cNvPr>
          <p:cNvSpPr txBox="1"/>
          <p:nvPr/>
        </p:nvSpPr>
        <p:spPr>
          <a:xfrm>
            <a:off x="1407887" y="3677071"/>
            <a:ext cx="9637486" cy="1055608"/>
          </a:xfrm>
          <a:prstGeom prst="roundRect">
            <a:avLst/>
          </a:prstGeom>
          <a:noFill/>
          <a:ln w="38100">
            <a:solidFill>
              <a:srgbClr val="00B050"/>
            </a:solidFill>
          </a:ln>
        </p:spPr>
        <p:txBody>
          <a:bodyPr wrap="square">
            <a:spAutoFit/>
          </a:bodyPr>
          <a:lstStyle/>
          <a:p>
            <a:r>
              <a:rPr lang="pt-BR" sz="2800" i="1" dirty="0">
                <a:effectLst/>
                <a:latin typeface="Times New Roman" panose="02020603050405020304" pitchFamily="18" charset="0"/>
                <a:ea typeface="Times New Roman" panose="02020603050405020304" pitchFamily="18" charset="0"/>
              </a:rPr>
              <a:t>+ dì ngồi trước hiên nhà mỏi mắt nhìn ra đường cái...để ngóng chờ tin tức của dượng.</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1B3FC01-A2FC-A87D-13DB-921118CA9873}"/>
              </a:ext>
            </a:extLst>
          </p:cNvPr>
          <p:cNvSpPr txBox="1"/>
          <p:nvPr/>
        </p:nvSpPr>
        <p:spPr>
          <a:xfrm>
            <a:off x="1407887" y="4902998"/>
            <a:ext cx="9637486" cy="1055608"/>
          </a:xfrm>
          <a:prstGeom prst="roundRect">
            <a:avLst/>
          </a:prstGeom>
          <a:noFill/>
          <a:ln w="38100">
            <a:solidFill>
              <a:srgbClr val="00B050"/>
            </a:solidFill>
          </a:ln>
        </p:spPr>
        <p:txBody>
          <a:bodyPr wrap="square">
            <a:spAutoFit/>
          </a:bodyPr>
          <a:lstStyle/>
          <a:p>
            <a:r>
              <a:rPr lang="pt-BR" sz="2800" i="1" dirty="0">
                <a:effectLst/>
                <a:latin typeface="Times New Roman" panose="02020603050405020304" pitchFamily="18" charset="0"/>
                <a:ea typeface="Times New Roman" panose="02020603050405020304" pitchFamily="18" charset="0"/>
              </a:rPr>
              <a:t>+ Khi biết dượng hi sinh: dì nén nỗi đau vào trong, lập bàn thờ cho dượng.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4383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11"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7CFC29E-BCF0-A0DB-8253-A51434A16B3F}"/>
              </a:ext>
            </a:extLst>
          </p:cNvPr>
          <p:cNvSpPr txBox="1"/>
          <p:nvPr/>
        </p:nvSpPr>
        <p:spPr>
          <a:xfrm>
            <a:off x="4406677" y="444657"/>
            <a:ext cx="4254946"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KHỞI ĐỘNG</a:t>
            </a:r>
          </a:p>
        </p:txBody>
      </p:sp>
      <p:pic>
        <p:nvPicPr>
          <p:cNvPr id="7" name="Hình ảnh 6">
            <a:extLst>
              <a:ext uri="{FF2B5EF4-FFF2-40B4-BE49-F238E27FC236}">
                <a16:creationId xmlns:a16="http://schemas.microsoft.com/office/drawing/2014/main" id="{B6D9D756-17DA-8132-AC3A-5FAD12B12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594" y="1641661"/>
            <a:ext cx="4124325" cy="4124325"/>
          </a:xfrm>
          <a:prstGeom prst="rect">
            <a:avLst/>
          </a:prstGeom>
        </p:spPr>
      </p:pic>
      <p:sp>
        <p:nvSpPr>
          <p:cNvPr id="6" name="Bong bóng Ý nghĩ: Hình đám mây 5">
            <a:extLst>
              <a:ext uri="{FF2B5EF4-FFF2-40B4-BE49-F238E27FC236}">
                <a16:creationId xmlns:a16="http://schemas.microsoft.com/office/drawing/2014/main" id="{D0C2F8D3-A707-6D22-6414-696D62B4BBD8}"/>
              </a:ext>
            </a:extLst>
          </p:cNvPr>
          <p:cNvSpPr/>
          <p:nvPr/>
        </p:nvSpPr>
        <p:spPr>
          <a:xfrm>
            <a:off x="6810157" y="1941120"/>
            <a:ext cx="3494249" cy="1623688"/>
          </a:xfrm>
          <a:prstGeom prst="cloudCallout">
            <a:avLst>
              <a:gd name="adj1" fmla="val -46507"/>
              <a:gd name="adj2" fmla="val 54685"/>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7150" algn="ctr">
              <a:spcBef>
                <a:spcPts val="600"/>
              </a:spcBef>
              <a:spcAft>
                <a:spcPts val="600"/>
              </a:spcAft>
              <a:tabLst>
                <a:tab pos="0" algn="l"/>
                <a:tab pos="57150" algn="l"/>
                <a:tab pos="152400" algn="l"/>
              </a:tabLst>
            </a:pP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sau</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85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4EF7F70-0D05-A8E3-7671-B73760CCE0F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3F27BBBD-55C9-75F4-2516-F3BEC86049E2}"/>
              </a:ext>
            </a:extLst>
          </p:cNvPr>
          <p:cNvSpPr txBox="1"/>
          <p:nvPr/>
        </p:nvSpPr>
        <p:spPr>
          <a:xfrm>
            <a:off x="1407887" y="2738621"/>
            <a:ext cx="9956799" cy="1532334"/>
          </a:xfrm>
          <a:prstGeom prst="roundRect">
            <a:avLst/>
          </a:prstGeom>
          <a:noFill/>
          <a:ln w="38100">
            <a:solidFill>
              <a:srgbClr val="00B050"/>
            </a:solidFill>
          </a:ln>
        </p:spPr>
        <p:txBody>
          <a:bodyPr wrap="square">
            <a:spAutoFit/>
          </a:bodyPr>
          <a:lstStyle/>
          <a:p>
            <a:pPr algn="just">
              <a:tabLst>
                <a:tab pos="1386840" algn="l"/>
              </a:tabLst>
            </a:pPr>
            <a:r>
              <a:rPr lang="pt-BR" sz="2800" i="1" dirty="0">
                <a:effectLst/>
                <a:latin typeface="Times New Roman" panose="02020603050405020304" pitchFamily="18" charset="0"/>
                <a:ea typeface="Times New Roman" panose="02020603050405020304" pitchFamily="18" charset="0"/>
              </a:rPr>
              <a:t>+ dì đã ngoài 40 tuổi, không còn rung động với ai, dì có vào thành phố Hồ Chí Minh ít lâu nhưng nhớ quê, dì lại trở về chăm sóc bà, trông coi nhà thờ, vườn tược..</a:t>
            </a:r>
            <a:endParaRPr lang="en-US" sz="24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F57EDEAF-F2F5-6EF4-F066-26722D087218}"/>
              </a:ext>
            </a:extLst>
          </p:cNvPr>
          <p:cNvSpPr txBox="1"/>
          <p:nvPr/>
        </p:nvSpPr>
        <p:spPr>
          <a:xfrm>
            <a:off x="1277257" y="2053526"/>
            <a:ext cx="2902857"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tabLst>
                <a:tab pos="1386840" algn="l"/>
              </a:tabLst>
            </a:pPr>
            <a:r>
              <a:rPr lang="en-US" sz="2800" b="1" dirty="0">
                <a:solidFill>
                  <a:schemeClr val="bg1"/>
                </a:solidFill>
                <a:effectLst/>
                <a:latin typeface="Times New Roman" panose="02020603050405020304" pitchFamily="18" charset="0"/>
                <a:ea typeface="MS Mincho" panose="02020609040205080304" pitchFamily="49" charset="-128"/>
              </a:rPr>
              <a:t>- </a:t>
            </a:r>
            <a:r>
              <a:rPr lang="pt-BR" sz="2800" b="1" dirty="0">
                <a:solidFill>
                  <a:schemeClr val="bg1"/>
                </a:solidFill>
                <a:effectLst/>
                <a:latin typeface="Times New Roman" panose="02020603050405020304" pitchFamily="18" charset="0"/>
                <a:ea typeface="Times New Roman" panose="02020603050405020304" pitchFamily="18" charset="0"/>
              </a:rPr>
              <a:t>Ngày hòa bình:</a:t>
            </a:r>
            <a:r>
              <a:rPr lang="pt-BR" sz="2800" dirty="0">
                <a:solidFill>
                  <a:schemeClr val="bg1"/>
                </a:solidFill>
                <a:effectLst/>
                <a:latin typeface="Times New Roman" panose="02020603050405020304" pitchFamily="18" charset="0"/>
                <a:ea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56607EBE-F420-08B4-9688-78A22DC53C96}"/>
              </a:ext>
            </a:extLst>
          </p:cNvPr>
          <p:cNvSpPr txBox="1"/>
          <p:nvPr/>
        </p:nvSpPr>
        <p:spPr>
          <a:xfrm>
            <a:off x="1636271" y="1532574"/>
            <a:ext cx="6756400" cy="523220"/>
          </a:xfrm>
          <a:prstGeom prst="rect">
            <a:avLst/>
          </a:prstGeom>
          <a:noFill/>
        </p:spPr>
        <p:txBody>
          <a:bodyPr wrap="square">
            <a:spAutoFit/>
          </a:bodyPr>
          <a:lstStyle/>
          <a:p>
            <a:pPr marL="0" marR="0" algn="just">
              <a:spcBef>
                <a:spcPts val="0"/>
              </a:spcBef>
              <a:spcAft>
                <a:spcPts val="0"/>
              </a:spcAft>
              <a:tabLst>
                <a:tab pos="1386840" algn="l"/>
              </a:tabLst>
            </a:pPr>
            <a:r>
              <a:rPr lang="en-US" sz="2800" b="1" dirty="0">
                <a:effectLst/>
                <a:latin typeface="Times New Roman" panose="02020603050405020304" pitchFamily="18" charset="0"/>
                <a:ea typeface="MS Mincho" panose="02020609040205080304" pitchFamily="49" charset="-128"/>
              </a:rPr>
              <a:t>* Chi </a:t>
            </a:r>
            <a:r>
              <a:rPr lang="en-US" sz="2800" b="1" dirty="0" err="1">
                <a:effectLst/>
                <a:latin typeface="Times New Roman" panose="02020603050405020304" pitchFamily="18" charset="0"/>
                <a:ea typeface="MS Mincho" panose="02020609040205080304" pitchFamily="49" charset="-128"/>
              </a:rPr>
              <a:t>tiết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kể</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về</a:t>
            </a:r>
            <a:r>
              <a:rPr lang="en-US" sz="2800" b="1" dirty="0">
                <a:effectLst/>
                <a:latin typeface="Times New Roman" panose="02020603050405020304" pitchFamily="18" charset="0"/>
                <a:ea typeface="MS Mincho" panose="02020609040205080304" pitchFamily="49" charset="-128"/>
              </a:rPr>
              <a:t> hi </a:t>
            </a:r>
            <a:r>
              <a:rPr lang="en-US" sz="2800" b="1" dirty="0" err="1">
                <a:effectLst/>
                <a:latin typeface="Times New Roman" panose="02020603050405020304" pitchFamily="18" charset="0"/>
                <a:ea typeface="MS Mincho" panose="02020609040205080304" pitchFamily="49" charset="-128"/>
              </a:rPr>
              <a:t>sinh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thầm</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lặng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dì</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Bảy</a:t>
            </a:r>
            <a:r>
              <a:rPr lang="en-US" sz="2800" b="1" dirty="0">
                <a:effectLst/>
                <a:latin typeface="Times New Roman" panose="02020603050405020304" pitchFamily="18" charset="0"/>
                <a:ea typeface="MS Mincho" panose="02020609040205080304" pitchFamily="49" charset="-128"/>
              </a:rPr>
              <a:t>: </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1B3FC01-A2FC-A87D-13DB-921118CA9873}"/>
              </a:ext>
            </a:extLst>
          </p:cNvPr>
          <p:cNvSpPr txBox="1"/>
          <p:nvPr/>
        </p:nvSpPr>
        <p:spPr>
          <a:xfrm>
            <a:off x="1407887" y="4362654"/>
            <a:ext cx="9637486" cy="1055608"/>
          </a:xfrm>
          <a:prstGeom prst="roundRect">
            <a:avLst/>
          </a:prstGeom>
          <a:noFill/>
          <a:ln w="38100">
            <a:solidFill>
              <a:srgbClr val="00B050"/>
            </a:solidFill>
          </a:ln>
        </p:spPr>
        <p:txBody>
          <a:bodyPr wrap="square">
            <a:spAutoFit/>
          </a:bodyPr>
          <a:lstStyle/>
          <a:p>
            <a:r>
              <a:rPr lang="pt-BR" sz="2800" i="1" dirty="0">
                <a:effectLst/>
                <a:latin typeface="Times New Roman" panose="02020603050405020304" pitchFamily="18" charset="0"/>
                <a:ea typeface="Times New Roman" panose="02020603050405020304" pitchFamily="18" charset="0"/>
              </a:rPr>
              <a:t>+ buổi chiều muộn dì lại ngồi trước hiên nhìn ra con đường kéo dài như nỗi chờ mong vô vọng..</a:t>
            </a:r>
            <a:endParaRPr lang="en-US" sz="24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E66108F6-D654-8CCB-E9F5-E918BFBAF0AF}"/>
              </a:ext>
            </a:extLst>
          </p:cNvPr>
          <p:cNvSpPr txBox="1"/>
          <p:nvPr/>
        </p:nvSpPr>
        <p:spPr>
          <a:xfrm>
            <a:off x="1491131" y="5562952"/>
            <a:ext cx="9637487"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88900" algn="just">
              <a:tabLst>
                <a:tab pos="215900" algn="l"/>
              </a:tabLst>
            </a:pPr>
            <a:r>
              <a:rPr lang="pt-BR" sz="2800" dirty="0">
                <a:solidFill>
                  <a:schemeClr val="bg1"/>
                </a:solidFill>
                <a:effectLst/>
                <a:latin typeface="Times New Roman" panose="02020603050405020304" pitchFamily="18" charset="0"/>
                <a:ea typeface="Times New Roman" panose="02020603050405020304" pitchFamily="18" charset="0"/>
              </a:rPr>
              <a:t>- </a:t>
            </a:r>
            <a:r>
              <a:rPr lang="pt-BR" sz="2800" b="1" dirty="0">
                <a:solidFill>
                  <a:schemeClr val="bg1"/>
                </a:solidFill>
                <a:effectLst/>
                <a:latin typeface="Times New Roman" panose="02020603050405020304" pitchFamily="18" charset="0"/>
                <a:ea typeface="Times New Roman" panose="02020603050405020304" pitchFamily="18" charset="0"/>
              </a:rPr>
              <a:t>Bây giờ:</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Sống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căn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cũ</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rPr>
              <a:t> 80 </a:t>
            </a:r>
            <a:r>
              <a:rPr lang="en-US" sz="2800" dirty="0" err="1">
                <a:solidFill>
                  <a:schemeClr val="bg1"/>
                </a:solidFill>
                <a:effectLst/>
                <a:latin typeface="Times New Roman" panose="02020603050405020304" pitchFamily="18" charset="0"/>
                <a:ea typeface="Times New Roman" panose="02020603050405020304" pitchFamily="18" charset="0"/>
              </a:rPr>
              <a:t>tuổi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đợi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Tết</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018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4EF7F70-0D05-A8E3-7671-B73760CCE0F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F57EDEAF-F2F5-6EF4-F066-26722D087218}"/>
              </a:ext>
            </a:extLst>
          </p:cNvPr>
          <p:cNvSpPr txBox="1"/>
          <p:nvPr/>
        </p:nvSpPr>
        <p:spPr>
          <a:xfrm>
            <a:off x="1417062" y="2654873"/>
            <a:ext cx="9851361"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tabLst>
                <a:tab pos="1386840" algn="l"/>
              </a:tabLst>
            </a:pP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thương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ới</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chia li;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đi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hi sinh)</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56607EBE-F420-08B4-9688-78A22DC53C96}"/>
              </a:ext>
            </a:extLst>
          </p:cNvPr>
          <p:cNvSpPr txBox="1"/>
          <p:nvPr/>
        </p:nvSpPr>
        <p:spPr>
          <a:xfrm>
            <a:off x="1190171" y="1739947"/>
            <a:ext cx="6756400" cy="523220"/>
          </a:xfrm>
          <a:prstGeom prst="rect">
            <a:avLst/>
          </a:prstGeom>
          <a:noFill/>
        </p:spPr>
        <p:txBody>
          <a:bodyPr wrap="square">
            <a:spAutoFit/>
          </a:bodyPr>
          <a:lstStyle/>
          <a:p>
            <a:pPr marL="0" marR="0" algn="just">
              <a:spcBef>
                <a:spcPts val="0"/>
              </a:spcBef>
              <a:spcAft>
                <a:spcPts val="0"/>
              </a:spcAft>
              <a:tabLst>
                <a:tab pos="1386840" algn="l"/>
              </a:tabLst>
            </a:pP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Nhận</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xét</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dì</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Bảy</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8459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4EF7F70-0D05-A8E3-7671-B73760CCE0F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56607EBE-F420-08B4-9688-78A22DC53C96}"/>
              </a:ext>
            </a:extLst>
          </p:cNvPr>
          <p:cNvSpPr txBox="1"/>
          <p:nvPr/>
        </p:nvSpPr>
        <p:spPr>
          <a:xfrm>
            <a:off x="1211938" y="1534629"/>
            <a:ext cx="6756400" cy="523220"/>
          </a:xfrm>
          <a:prstGeom prst="rect">
            <a:avLst/>
          </a:prstGeom>
          <a:noFill/>
        </p:spPr>
        <p:txBody>
          <a:bodyPr wrap="square">
            <a:spAutoFit/>
          </a:bodyPr>
          <a:lstStyle/>
          <a:p>
            <a:pPr marL="0" marR="0" algn="just">
              <a:spcBef>
                <a:spcPts val="0"/>
              </a:spcBef>
              <a:spcAft>
                <a:spcPts val="0"/>
              </a:spcAft>
              <a:tabLst>
                <a:tab pos="1386840" algn="l"/>
              </a:tabLst>
            </a:pP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Nhận</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xét</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dì</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Bảy</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1B3FC01-A2FC-A87D-13DB-921118CA9873}"/>
              </a:ext>
            </a:extLst>
          </p:cNvPr>
          <p:cNvSpPr txBox="1"/>
          <p:nvPr/>
        </p:nvSpPr>
        <p:spPr>
          <a:xfrm>
            <a:off x="1295184" y="2792347"/>
            <a:ext cx="9637486" cy="1055608"/>
          </a:xfrm>
          <a:prstGeom prst="roundRect">
            <a:avLst/>
          </a:prstGeom>
          <a:noFill/>
          <a:ln w="38100">
            <a:solidFill>
              <a:srgbClr val="00B050"/>
            </a:solidFill>
          </a:ln>
        </p:spPr>
        <p:txBody>
          <a:bodyPr wrap="square">
            <a:spAutoFit/>
          </a:bodyPr>
          <a:lstStyle/>
          <a:p>
            <a:pPr algn="just"/>
            <a:r>
              <a:rPr lang="vi-VN" sz="2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Yêu thương </a:t>
            </a:r>
            <a:r>
              <a:rPr lang="vi-VN" sz="2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vi-VN" sz="2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Luôn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chờ</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dượng</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Bảy</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nguyện</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dượng</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hòn</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tên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đạn</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nơi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vi-VN"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E66108F6-D654-8CCB-E9F5-E918BFBAF0AF}"/>
              </a:ext>
            </a:extLst>
          </p:cNvPr>
          <p:cNvSpPr txBox="1"/>
          <p:nvPr/>
        </p:nvSpPr>
        <p:spPr>
          <a:xfrm>
            <a:off x="1081310" y="2066090"/>
            <a:ext cx="3701144"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cao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F241BD8-6F16-A902-ED39-2F0CFA8DCAE7}"/>
              </a:ext>
            </a:extLst>
          </p:cNvPr>
          <p:cNvSpPr txBox="1"/>
          <p:nvPr/>
        </p:nvSpPr>
        <p:spPr>
          <a:xfrm>
            <a:off x="1295184" y="3995330"/>
            <a:ext cx="4329098" cy="578882"/>
          </a:xfrm>
          <a:prstGeom prst="roundRect">
            <a:avLst/>
          </a:prstGeom>
          <a:noFill/>
          <a:ln w="38100">
            <a:solidFill>
              <a:srgbClr val="00B050"/>
            </a:solidFill>
          </a:ln>
        </p:spPr>
        <p:txBody>
          <a:bodyPr wrap="square">
            <a:spAutoFit/>
          </a:bodyPr>
          <a:lstStyle/>
          <a:p>
            <a:pPr algn="just"/>
            <a:r>
              <a:rPr lang="vi-VN" sz="2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vi-VN" sz="2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chung, </a:t>
            </a:r>
            <a:r>
              <a:rPr lang="vi-VN" sz="2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vi-VN" sz="2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3C03261E-8C06-D1BA-931C-0898E123CDD5}"/>
              </a:ext>
            </a:extLst>
          </p:cNvPr>
          <p:cNvSpPr txBox="1"/>
          <p:nvPr/>
        </p:nvSpPr>
        <p:spPr>
          <a:xfrm>
            <a:off x="1295184" y="4720906"/>
            <a:ext cx="8451154" cy="578882"/>
          </a:xfrm>
          <a:prstGeom prst="roundRect">
            <a:avLst/>
          </a:prstGeom>
          <a:noFill/>
          <a:ln w="38100">
            <a:solidFill>
              <a:srgbClr val="00B050"/>
            </a:solidFill>
          </a:ln>
        </p:spPr>
        <p:txBody>
          <a:bodyPr wrap="square">
            <a:spAutoFit/>
          </a:bodyPr>
          <a:lstStyle/>
          <a:p>
            <a:pPr marL="69850" marR="0" algn="just">
              <a:spcBef>
                <a:spcPts val="600"/>
              </a:spcBef>
              <a:spcAft>
                <a:spcPts val="0"/>
              </a:spcAft>
              <a:tabLst>
                <a:tab pos="202565"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1ABB76A0-9C89-7179-64F4-F80140D29F6F}"/>
              </a:ext>
            </a:extLst>
          </p:cNvPr>
          <p:cNvSpPr txBox="1"/>
          <p:nvPr/>
        </p:nvSpPr>
        <p:spPr>
          <a:xfrm>
            <a:off x="1295184" y="5446480"/>
            <a:ext cx="5301554" cy="578882"/>
          </a:xfrm>
          <a:prstGeom prst="roundRect">
            <a:avLst/>
          </a:prstGeom>
          <a:noFill/>
          <a:ln w="38100">
            <a:solidFill>
              <a:srgbClr val="00B050"/>
            </a:solidFill>
          </a:ln>
        </p:spPr>
        <p:txBody>
          <a:bodyPr wrap="square">
            <a:spAutoFit/>
          </a:bodyPr>
          <a:lstStyle/>
          <a:p>
            <a:pPr marL="69850" marR="0" algn="just">
              <a:spcBef>
                <a:spcPts val="600"/>
              </a:spcBef>
              <a:spcAft>
                <a:spcPts val="0"/>
              </a:spcAft>
              <a:tabLst>
                <a:tab pos="202565"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17EFE44E-12ED-1DE2-CE9C-6A5AD4EA700C}"/>
              </a:ext>
            </a:extLst>
          </p:cNvPr>
          <p:cNvSpPr txBox="1"/>
          <p:nvPr/>
        </p:nvSpPr>
        <p:spPr>
          <a:xfrm>
            <a:off x="1295184" y="6172054"/>
            <a:ext cx="4329098" cy="578882"/>
          </a:xfrm>
          <a:prstGeom prst="roundRect">
            <a:avLst/>
          </a:prstGeom>
          <a:noFill/>
          <a:ln w="38100">
            <a:solidFill>
              <a:srgbClr val="00B050"/>
            </a:solidFill>
          </a:ln>
        </p:spPr>
        <p:txBody>
          <a:bodyPr wrap="square">
            <a:spAutoFit/>
          </a:bodyPr>
          <a:lstStyle/>
          <a:p>
            <a:pPr marL="69850" marR="0" algn="just">
              <a:spcBef>
                <a:spcPts val="600"/>
              </a:spcBef>
              <a:spcAft>
                <a:spcPts val="0"/>
              </a:spcAft>
              <a:tabLst>
                <a:tab pos="202565"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474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4EF7F70-0D05-A8E3-7671-B73760CCE0F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0C8E0640-496A-B643-7660-B4E5478EDA51}"/>
              </a:ext>
            </a:extLst>
          </p:cNvPr>
          <p:cNvSpPr txBox="1"/>
          <p:nvPr/>
        </p:nvSpPr>
        <p:spPr>
          <a:xfrm>
            <a:off x="2528899" y="6673157"/>
            <a:ext cx="11727543" cy="1681486"/>
          </a:xfrm>
          <a:prstGeom prst="rect">
            <a:avLst/>
          </a:prstGeom>
          <a:noFill/>
        </p:spPr>
        <p:txBody>
          <a:bodyPr wrap="square">
            <a:spAutoFit/>
          </a:bodyPr>
          <a:lstStyle/>
          <a:p>
            <a:pPr marL="0" marR="0">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pt-BR"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1800" b="1" dirty="0">
                <a:effectLst/>
                <a:latin typeface="Times New Roman" panose="02020603050405020304" pitchFamily="18" charset="0"/>
                <a:ea typeface="MS Mincho" panose="02020609040205080304" pitchFamily="49" charset="-128"/>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1800" b="1" dirty="0">
                <a:effectLst/>
                <a:latin typeface="Times New Roman" panose="02020603050405020304" pitchFamily="18" charset="0"/>
                <a:ea typeface="MS Mincho" panose="02020609040205080304" pitchFamily="49" charset="-128"/>
              </a:rPr>
              <a:t> </a:t>
            </a:r>
            <a:endParaRPr lang="en-US" sz="1600" dirty="0">
              <a:effectLst/>
              <a:latin typeface="Times New Roman" panose="02020603050405020304" pitchFamily="18" charset="0"/>
              <a:ea typeface="Times New Roman" panose="02020603050405020304" pitchFamily="18" charset="0"/>
            </a:endParaRPr>
          </a:p>
          <a:p>
            <a:pPr marL="0" marR="0" algn="just">
              <a:lnSpc>
                <a:spcPts val="2160"/>
              </a:lnSpc>
              <a:spcBef>
                <a:spcPts val="0"/>
              </a:spcBef>
              <a:spcAft>
                <a:spcPts val="0"/>
              </a:spcAft>
            </a:pPr>
            <a:r>
              <a:rPr lang="vi-VN"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1ABB76A0-9C89-7179-64F4-F80140D29F6F}"/>
              </a:ext>
            </a:extLst>
          </p:cNvPr>
          <p:cNvSpPr txBox="1"/>
          <p:nvPr/>
        </p:nvSpPr>
        <p:spPr>
          <a:xfrm>
            <a:off x="1483868" y="2514176"/>
            <a:ext cx="9735673" cy="2009061"/>
          </a:xfrm>
          <a:prstGeom prst="roundRect">
            <a:avLst/>
          </a:prstGeom>
          <a:noFill/>
          <a:ln w="38100">
            <a:solidFill>
              <a:srgbClr val="00B050"/>
            </a:solidFill>
          </a:ln>
        </p:spPr>
        <p:txBody>
          <a:bodyPr wrap="square">
            <a:spAutoFit/>
          </a:bodyPr>
          <a:lstStyle/>
          <a:p>
            <a:pPr algn="just"/>
            <a:r>
              <a:rPr lang="vi-VN" sz="2800"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339933"/>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800"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ì Bảy là người phụ nữ đức hạnh, đại diện cho phẩm chất của những người mẹ, người vợ Việt Nam anh hùng hi sinh cả thanh xuân, tuổi trẻ của mình, nén nỗi đau cá nhân vào bên trong, âm thầm góp sức vào sự nghiệp giải phóng dân tộc.</a:t>
            </a:r>
            <a:endParaRPr lang="en-US" sz="2400" dirty="0">
              <a:solidFill>
                <a:srgbClr val="339933"/>
              </a:solidFill>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B79DE248-3727-111A-7DDB-73586A347DD2}"/>
              </a:ext>
            </a:extLst>
          </p:cNvPr>
          <p:cNvSpPr txBox="1"/>
          <p:nvPr/>
        </p:nvSpPr>
        <p:spPr>
          <a:xfrm>
            <a:off x="1211938" y="1665255"/>
            <a:ext cx="6756400" cy="523220"/>
          </a:xfrm>
          <a:prstGeom prst="rect">
            <a:avLst/>
          </a:prstGeom>
          <a:noFill/>
        </p:spPr>
        <p:txBody>
          <a:bodyPr wrap="square">
            <a:spAutoFit/>
          </a:bodyPr>
          <a:lstStyle/>
          <a:p>
            <a:pPr marL="0" marR="0" algn="just">
              <a:spcBef>
                <a:spcPts val="0"/>
              </a:spcBef>
              <a:spcAft>
                <a:spcPts val="0"/>
              </a:spcAft>
              <a:tabLst>
                <a:tab pos="1386840" algn="l"/>
              </a:tabLst>
            </a:pP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Nhận</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xét</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dì</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err="1">
                <a:effectLst/>
                <a:latin typeface="Times New Roman" panose="02020603050405020304" pitchFamily="18" charset="0"/>
                <a:ea typeface="MS Mincho" panose="02020609040205080304" pitchFamily="49" charset="-128"/>
                <a:cs typeface="Times New Roman" panose="02020603050405020304" pitchFamily="18" charset="0"/>
              </a:rPr>
              <a:t>Bảy</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8885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4EF7F70-0D05-A8E3-7671-B73760CCE0F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0C8E0640-496A-B643-7660-B4E5478EDA51}"/>
              </a:ext>
            </a:extLst>
          </p:cNvPr>
          <p:cNvSpPr txBox="1"/>
          <p:nvPr/>
        </p:nvSpPr>
        <p:spPr>
          <a:xfrm>
            <a:off x="2528899" y="6673157"/>
            <a:ext cx="11727543" cy="1681486"/>
          </a:xfrm>
          <a:prstGeom prst="rect">
            <a:avLst/>
          </a:prstGeom>
          <a:noFill/>
        </p:spPr>
        <p:txBody>
          <a:bodyPr wrap="square">
            <a:spAutoFit/>
          </a:bodyPr>
          <a:lstStyle/>
          <a:p>
            <a:pPr marL="0" marR="0">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pt-BR"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1800" b="1" dirty="0">
                <a:effectLst/>
                <a:latin typeface="Times New Roman" panose="02020603050405020304" pitchFamily="18" charset="0"/>
                <a:ea typeface="MS Mincho" panose="02020609040205080304" pitchFamily="49" charset="-128"/>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1800" b="1" dirty="0">
                <a:effectLst/>
                <a:latin typeface="Times New Roman" panose="02020603050405020304" pitchFamily="18" charset="0"/>
                <a:ea typeface="MS Mincho" panose="02020609040205080304" pitchFamily="49" charset="-128"/>
              </a:rPr>
              <a:t> </a:t>
            </a:r>
            <a:endParaRPr lang="en-US" sz="1600" dirty="0">
              <a:effectLst/>
              <a:latin typeface="Times New Roman" panose="02020603050405020304" pitchFamily="18" charset="0"/>
              <a:ea typeface="Times New Roman" panose="02020603050405020304" pitchFamily="18" charset="0"/>
            </a:endParaRPr>
          </a:p>
          <a:p>
            <a:pPr marL="0" marR="0" algn="just">
              <a:lnSpc>
                <a:spcPts val="2160"/>
              </a:lnSpc>
              <a:spcBef>
                <a:spcPts val="0"/>
              </a:spcBef>
              <a:spcAft>
                <a:spcPts val="0"/>
              </a:spcAft>
            </a:pPr>
            <a:r>
              <a:rPr lang="vi-VN"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pic>
        <p:nvPicPr>
          <p:cNvPr id="13" name="Hình ảnh 12">
            <a:extLst>
              <a:ext uri="{FF2B5EF4-FFF2-40B4-BE49-F238E27FC236}">
                <a16:creationId xmlns:a16="http://schemas.microsoft.com/office/drawing/2014/main" id="{4711ABF7-7A99-00B2-4A4B-A0478374D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972" y="2428801"/>
            <a:ext cx="4217599" cy="4217599"/>
          </a:xfrm>
          <a:prstGeom prst="rect">
            <a:avLst/>
          </a:prstGeom>
        </p:spPr>
      </p:pic>
      <p:sp>
        <p:nvSpPr>
          <p:cNvPr id="14" name="Hộp Văn bản 13">
            <a:extLst>
              <a:ext uri="{FF2B5EF4-FFF2-40B4-BE49-F238E27FC236}">
                <a16:creationId xmlns:a16="http://schemas.microsoft.com/office/drawing/2014/main" id="{EAA0121F-CC28-52FE-09D1-52F067E8786B}"/>
              </a:ext>
            </a:extLst>
          </p:cNvPr>
          <p:cNvSpPr txBox="1"/>
          <p:nvPr/>
        </p:nvSpPr>
        <p:spPr>
          <a:xfrm>
            <a:off x="2748750" y="2158679"/>
            <a:ext cx="6694500" cy="578882"/>
          </a:xfrm>
          <a:prstGeom prst="roundRect">
            <a:avLst/>
          </a:prstGeom>
          <a:noFill/>
          <a:ln w="38100">
            <a:solidFill>
              <a:srgbClr val="00B050"/>
            </a:solidFill>
          </a:ln>
        </p:spPr>
        <p:txBody>
          <a:bodyPr wrap="square">
            <a:spAutoFit/>
          </a:bodyPr>
          <a:lstStyle/>
          <a:p>
            <a:pPr algn="just">
              <a:tabLst>
                <a:tab pos="923925" algn="l"/>
              </a:tabLst>
            </a:pP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Thảo</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luận</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cặp</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đôi</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sau</a:t>
            </a:r>
            <a:endParaRPr lang="en-US" sz="2800" dirty="0">
              <a:solidFill>
                <a:srgbClr val="00B05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7948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book Powerpoint Template | Notebook paper template, Notebook paper,  Powerpoint template free">
            <a:extLst>
              <a:ext uri="{FF2B5EF4-FFF2-40B4-BE49-F238E27FC236}">
                <a16:creationId xmlns:a16="http://schemas.microsoft.com/office/drawing/2014/main" id="{4562622D-F7BD-D63E-29DA-8A976A867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0C8E0640-496A-B643-7660-B4E5478EDA51}"/>
              </a:ext>
            </a:extLst>
          </p:cNvPr>
          <p:cNvSpPr txBox="1"/>
          <p:nvPr/>
        </p:nvSpPr>
        <p:spPr>
          <a:xfrm>
            <a:off x="2528899" y="6673157"/>
            <a:ext cx="11727543" cy="1681486"/>
          </a:xfrm>
          <a:prstGeom prst="rect">
            <a:avLst/>
          </a:prstGeom>
          <a:noFill/>
        </p:spPr>
        <p:txBody>
          <a:bodyPr wrap="square">
            <a:spAutoFit/>
          </a:bodyPr>
          <a:lstStyle/>
          <a:p>
            <a:pPr marL="0" marR="0">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pt-BR"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1800" b="1" dirty="0">
                <a:effectLst/>
                <a:latin typeface="Times New Roman" panose="02020603050405020304" pitchFamily="18" charset="0"/>
                <a:ea typeface="MS Mincho" panose="02020609040205080304" pitchFamily="49" charset="-128"/>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1800" b="1" dirty="0">
                <a:effectLst/>
                <a:latin typeface="Times New Roman" panose="02020603050405020304" pitchFamily="18" charset="0"/>
                <a:ea typeface="MS Mincho" panose="02020609040205080304" pitchFamily="49" charset="-128"/>
              </a:rPr>
              <a:t> </a:t>
            </a:r>
            <a:endParaRPr lang="en-US" sz="1600" dirty="0">
              <a:effectLst/>
              <a:latin typeface="Times New Roman" panose="02020603050405020304" pitchFamily="18" charset="0"/>
              <a:ea typeface="Times New Roman" panose="02020603050405020304" pitchFamily="18" charset="0"/>
            </a:endParaRPr>
          </a:p>
          <a:p>
            <a:pPr marL="0" marR="0" algn="just">
              <a:lnSpc>
                <a:spcPts val="2160"/>
              </a:lnSpc>
              <a:spcBef>
                <a:spcPts val="0"/>
              </a:spcBef>
              <a:spcAft>
                <a:spcPts val="0"/>
              </a:spcAft>
            </a:pPr>
            <a:r>
              <a:rPr lang="vi-VN"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pic>
        <p:nvPicPr>
          <p:cNvPr id="4" name="Picture 5" descr="Tóm tắt Người ngồi đợi trước hiên nhà hay, ngắn nhất | Ngữ văn lớp 7 Cánh diều">
            <a:extLst>
              <a:ext uri="{FF2B5EF4-FFF2-40B4-BE49-F238E27FC236}">
                <a16:creationId xmlns:a16="http://schemas.microsoft.com/office/drawing/2014/main" id="{4F69A6B9-0692-D13E-AE4A-0C781DF475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499" y="468312"/>
            <a:ext cx="5633889" cy="4005489"/>
          </a:xfrm>
          <a:prstGeom prst="rect">
            <a:avLst/>
          </a:prstGeom>
          <a:noFill/>
          <a:ln>
            <a:noFill/>
          </a:ln>
        </p:spPr>
      </p:pic>
      <p:sp>
        <p:nvSpPr>
          <p:cNvPr id="6" name="Bong bóng Ý nghĩ: Hình đám mây 5">
            <a:extLst>
              <a:ext uri="{FF2B5EF4-FFF2-40B4-BE49-F238E27FC236}">
                <a16:creationId xmlns:a16="http://schemas.microsoft.com/office/drawing/2014/main" id="{08A9B351-22A7-F892-B884-ACA6D6CB43DE}"/>
              </a:ext>
            </a:extLst>
          </p:cNvPr>
          <p:cNvSpPr/>
          <p:nvPr/>
        </p:nvSpPr>
        <p:spPr>
          <a:xfrm>
            <a:off x="6885519" y="682171"/>
            <a:ext cx="4725910" cy="2506473"/>
          </a:xfrm>
          <a:prstGeom prst="cloudCallout">
            <a:avLst>
              <a:gd name="adj1" fmla="val 29074"/>
              <a:gd name="adj2" fmla="val 81502"/>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7150" algn="ctr">
              <a:spcBef>
                <a:spcPts val="600"/>
              </a:spcBef>
              <a:spcAft>
                <a:spcPts val="600"/>
              </a:spcAft>
              <a:tabLst>
                <a:tab pos="0" algn="l"/>
                <a:tab pos="57150" algn="l"/>
                <a:tab pos="152400" algn="l"/>
              </a:tabLst>
            </a:pPr>
            <a:r>
              <a:rPr lang="en-US" sz="2800" dirty="0">
                <a:solidFill>
                  <a:schemeClr val="tx1"/>
                </a:solidFill>
                <a:latin typeface="Times New Roman" panose="02020603050405020304" pitchFamily="18" charset="0"/>
                <a:cs typeface="Times New Roman" panose="02020603050405020304" pitchFamily="18" charset="0"/>
              </a:rPr>
              <a:t>Q</a:t>
            </a:r>
            <a:r>
              <a:rPr lang="vi-VN" sz="2800" dirty="0" err="1">
                <a:solidFill>
                  <a:schemeClr val="tx1"/>
                </a:solidFill>
                <a:latin typeface="Times New Roman" panose="02020603050405020304" pitchFamily="18" charset="0"/>
                <a:cs typeface="Times New Roman" panose="02020603050405020304" pitchFamily="18" charset="0"/>
              </a:rPr>
              <a:t>uan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sát</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và</a:t>
            </a:r>
            <a:r>
              <a:rPr lang="vi-VN" sz="2800" dirty="0">
                <a:solidFill>
                  <a:schemeClr val="tx1"/>
                </a:solidFill>
                <a:latin typeface="Times New Roman" panose="02020603050405020304" pitchFamily="18" charset="0"/>
                <a:cs typeface="Times New Roman" panose="02020603050405020304" pitchFamily="18" charset="0"/>
              </a:rPr>
              <a:t> cho </a:t>
            </a:r>
            <a:r>
              <a:rPr lang="vi-VN" sz="2800" dirty="0" err="1">
                <a:solidFill>
                  <a:schemeClr val="tx1"/>
                </a:solidFill>
                <a:latin typeface="Times New Roman" panose="02020603050405020304" pitchFamily="18" charset="0"/>
                <a:cs typeface="Times New Roman" panose="02020603050405020304" pitchFamily="18" charset="0"/>
              </a:rPr>
              <a:t>biết</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bức</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hình</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gợi</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nhớ</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đến</a:t>
            </a:r>
            <a:r>
              <a:rPr lang="vi-VN" sz="2800" dirty="0">
                <a:solidFill>
                  <a:schemeClr val="tx1"/>
                </a:solidFill>
                <a:latin typeface="Times New Roman" panose="02020603050405020304" pitchFamily="18" charset="0"/>
                <a:cs typeface="Times New Roman" panose="02020603050405020304" pitchFamily="18" charset="0"/>
              </a:rPr>
              <a:t> chi </a:t>
            </a:r>
            <a:r>
              <a:rPr lang="vi-VN" sz="2800" dirty="0" err="1">
                <a:solidFill>
                  <a:schemeClr val="tx1"/>
                </a:solidFill>
                <a:latin typeface="Times New Roman" panose="02020603050405020304" pitchFamily="18" charset="0"/>
                <a:cs typeface="Times New Roman" panose="02020603050405020304" pitchFamily="18" charset="0"/>
              </a:rPr>
              <a:t>tiết</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nào</a:t>
            </a:r>
            <a:r>
              <a:rPr lang="vi-VN" sz="2800" dirty="0">
                <a:solidFill>
                  <a:schemeClr val="tx1"/>
                </a:solidFill>
                <a:latin typeface="Times New Roman" panose="02020603050405020304" pitchFamily="18" charset="0"/>
                <a:cs typeface="Times New Roman" panose="02020603050405020304" pitchFamily="18" charset="0"/>
              </a:rPr>
              <a:t> trong văn </a:t>
            </a:r>
            <a:r>
              <a:rPr lang="vi-VN" sz="2800" dirty="0" err="1">
                <a:solidFill>
                  <a:schemeClr val="tx1"/>
                </a:solidFill>
                <a:latin typeface="Times New Roman" panose="02020603050405020304" pitchFamily="18" charset="0"/>
                <a:cs typeface="Times New Roman" panose="02020603050405020304" pitchFamily="18" charset="0"/>
              </a:rPr>
              <a:t>bản</a:t>
            </a:r>
            <a:r>
              <a:rPr lang="vi-VN" sz="2800" dirty="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563F15E9-82A8-C02D-8E10-7C9CB2FC1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00686" y="3669356"/>
            <a:ext cx="5504606" cy="3188644"/>
          </a:xfrm>
          <a:prstGeom prst="rect">
            <a:avLst/>
          </a:prstGeom>
        </p:spPr>
      </p:pic>
      <p:sp>
        <p:nvSpPr>
          <p:cNvPr id="10" name="Hộp Văn bản 9">
            <a:extLst>
              <a:ext uri="{FF2B5EF4-FFF2-40B4-BE49-F238E27FC236}">
                <a16:creationId xmlns:a16="http://schemas.microsoft.com/office/drawing/2014/main" id="{242E1165-C7FB-49D0-091A-4F1334025FA6}"/>
              </a:ext>
            </a:extLst>
          </p:cNvPr>
          <p:cNvSpPr txBox="1"/>
          <p:nvPr/>
        </p:nvSpPr>
        <p:spPr>
          <a:xfrm>
            <a:off x="1411298" y="5388000"/>
            <a:ext cx="6121616" cy="578882"/>
          </a:xfrm>
          <a:prstGeom prst="roundRect">
            <a:avLst/>
          </a:prstGeom>
          <a:noFill/>
          <a:ln w="38100">
            <a:solidFill>
              <a:srgbClr val="00B050"/>
            </a:solidFill>
          </a:ln>
        </p:spPr>
        <p:txBody>
          <a:bodyPr wrap="square">
            <a:spAutoFit/>
          </a:bodyPr>
          <a:lstStyle/>
          <a:p>
            <a:pPr algn="ctr"/>
            <a:r>
              <a:rPr lang="en-US" sz="2800" b="1" i="1" dirty="0">
                <a:latin typeface="Times New Roman" panose="02020603050405020304" pitchFamily="18" charset="0"/>
                <a:cs typeface="Times New Roman" panose="02020603050405020304" pitchFamily="18" charset="0"/>
              </a:rPr>
              <a:t>Chi </a:t>
            </a:r>
            <a:r>
              <a:rPr lang="en-US" sz="2800" b="1" i="1" dirty="0" err="1">
                <a:latin typeface="Times New Roman" panose="02020603050405020304" pitchFamily="18" charset="0"/>
                <a:cs typeface="Times New Roman" panose="02020603050405020304" pitchFamily="18" charset="0"/>
              </a:rPr>
              <a:t>tiết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ngồi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đợi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trước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nhà</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432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Bong bóng Ý nghĩ: Hình đám mây 3">
            <a:extLst>
              <a:ext uri="{FF2B5EF4-FFF2-40B4-BE49-F238E27FC236}">
                <a16:creationId xmlns:a16="http://schemas.microsoft.com/office/drawing/2014/main" id="{210AE2F2-BACB-0C9E-28DB-7A9A06A47292}"/>
              </a:ext>
            </a:extLst>
          </p:cNvPr>
          <p:cNvSpPr/>
          <p:nvPr/>
        </p:nvSpPr>
        <p:spPr>
          <a:xfrm>
            <a:off x="2110318" y="488953"/>
            <a:ext cx="9341453" cy="4416876"/>
          </a:xfrm>
          <a:prstGeom prst="cloudCallout">
            <a:avLst>
              <a:gd name="adj1" fmla="val -50475"/>
              <a:gd name="adj2" fmla="val 5134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tx1"/>
                </a:solidFill>
                <a:latin typeface="Times New Roman" panose="02020603050405020304" pitchFamily="18" charset="0"/>
                <a:cs typeface="Times New Roman" panose="02020603050405020304" pitchFamily="18" charset="0"/>
              </a:rPr>
              <a:t>3)Chi </a:t>
            </a:r>
            <a:r>
              <a:rPr lang="en-US" sz="2800" i="1" dirty="0" err="1">
                <a:solidFill>
                  <a:schemeClr val="tx1"/>
                </a:solidFill>
                <a:latin typeface="Times New Roman" panose="02020603050405020304" pitchFamily="18" charset="0"/>
                <a:cs typeface="Times New Roman" panose="02020603050405020304" pitchFamily="18" charset="0"/>
              </a:rPr>
              <a:t>tiết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ngồi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đợi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trước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nhắc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nhiều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i="1" dirty="0">
                <a:solidFill>
                  <a:schemeClr val="tx1"/>
                </a:solidFill>
                <a:latin typeface="Times New Roman" panose="02020603050405020304" pitchFamily="18" charset="0"/>
                <a:cs typeface="Times New Roman" panose="02020603050405020304" pitchFamily="18" charset="0"/>
              </a:rPr>
              <a:t>4) </a:t>
            </a:r>
            <a:r>
              <a:rPr lang="en-US" sz="2800" i="1" dirty="0" err="1">
                <a:solidFill>
                  <a:schemeClr val="tx1"/>
                </a:solidFill>
                <a:latin typeface="Times New Roman" panose="02020603050405020304" pitchFamily="18" charset="0"/>
                <a:cs typeface="Times New Roman" panose="02020603050405020304" pitchFamily="18" charset="0"/>
              </a:rPr>
              <a:t>Cuối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cung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cấp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thông</a:t>
            </a:r>
            <a:r>
              <a:rPr lang="en-US" sz="2800" i="1" dirty="0">
                <a:solidFill>
                  <a:schemeClr val="tx1"/>
                </a:solidFill>
                <a:latin typeface="Times New Roman" panose="02020603050405020304" pitchFamily="18" charset="0"/>
                <a:cs typeface="Times New Roman" panose="02020603050405020304" pitchFamily="18" charset="0"/>
              </a:rPr>
              <a:t> tin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thông</a:t>
            </a:r>
            <a:r>
              <a:rPr lang="en-US" sz="2800" i="1" dirty="0">
                <a:solidFill>
                  <a:schemeClr val="tx1"/>
                </a:solidFill>
                <a:latin typeface="Times New Roman" panose="02020603050405020304" pitchFamily="18" charset="0"/>
                <a:cs typeface="Times New Roman" panose="02020603050405020304" pitchFamily="18" charset="0"/>
              </a:rPr>
              <a:t> tin </a:t>
            </a:r>
            <a:r>
              <a:rPr lang="en-US" sz="2800" i="1" dirty="0" err="1">
                <a:solidFill>
                  <a:schemeClr val="tx1"/>
                </a:solidFill>
                <a:latin typeface="Times New Roman" panose="02020603050405020304" pitchFamily="18" charset="0"/>
                <a:cs typeface="Times New Roman" panose="02020603050405020304" pitchFamily="18" charset="0"/>
              </a:rPr>
              <a:t>ấy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Việc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thông</a:t>
            </a:r>
            <a:r>
              <a:rPr lang="en-US" sz="2800" i="1" dirty="0">
                <a:solidFill>
                  <a:schemeClr val="tx1"/>
                </a:solidFill>
                <a:latin typeface="Times New Roman" panose="02020603050405020304" pitchFamily="18" charset="0"/>
                <a:cs typeface="Times New Roman" panose="02020603050405020304" pitchFamily="18" charset="0"/>
              </a:rPr>
              <a:t> tin </a:t>
            </a:r>
            <a:r>
              <a:rPr lang="en-US" sz="2800" i="1" dirty="0" err="1">
                <a:solidFill>
                  <a:schemeClr val="tx1"/>
                </a:solidFill>
                <a:latin typeface="Times New Roman" panose="02020603050405020304" pitchFamily="18" charset="0"/>
                <a:cs typeface="Times New Roman" panose="02020603050405020304" pitchFamily="18" charset="0"/>
              </a:rPr>
              <a:t>ấy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dụng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E2E51F83-71B4-C1F0-3FC7-FE94D42EF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 y="3669356"/>
            <a:ext cx="5504606" cy="3188644"/>
          </a:xfrm>
          <a:prstGeom prst="rect">
            <a:avLst/>
          </a:prstGeom>
        </p:spPr>
      </p:pic>
    </p:spTree>
    <p:extLst>
      <p:ext uri="{BB962C8B-B14F-4D97-AF65-F5344CB8AC3E}">
        <p14:creationId xmlns:p14="http://schemas.microsoft.com/office/powerpoint/2010/main" val="17507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16781"/>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8E6C29DE-2454-C4ED-28E6-C3B244111231}"/>
              </a:ext>
            </a:extLst>
          </p:cNvPr>
          <p:cNvSpPr txBox="1"/>
          <p:nvPr/>
        </p:nvSpPr>
        <p:spPr>
          <a:xfrm>
            <a:off x="910771" y="464660"/>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BA077364-1E46-A151-0C53-28F32739BE5E}"/>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05258044-DAD4-6A53-0F14-3CF28ABBD776}"/>
              </a:ext>
            </a:extLst>
          </p:cNvPr>
          <p:cNvSpPr txBox="1"/>
          <p:nvPr/>
        </p:nvSpPr>
        <p:spPr>
          <a:xfrm>
            <a:off x="1037767" y="1593635"/>
            <a:ext cx="10334173" cy="954107"/>
          </a:xfrm>
          <a:prstGeom prst="rect">
            <a:avLst/>
          </a:prstGeom>
          <a:noFill/>
        </p:spPr>
        <p:txBody>
          <a:bodyPr wrap="square">
            <a:spAutoFit/>
          </a:bodyPr>
          <a:lstStyle/>
          <a:p>
            <a:pPr marL="69850" marR="0" algn="just">
              <a:spcBef>
                <a:spcPts val="600"/>
              </a:spcBef>
              <a:spcAft>
                <a:spcPts val="0"/>
              </a:spcAft>
              <a:tabLst>
                <a:tab pos="202565" algn="l"/>
              </a:tabLst>
            </a:pPr>
            <a:r>
              <a:rPr lang="en-US" sz="2800" b="1" dirty="0">
                <a:effectLst/>
                <a:latin typeface="Times New Roman" panose="02020603050405020304" pitchFamily="18" charset="0"/>
                <a:ea typeface="Times New Roman" panose="02020603050405020304" pitchFamily="18" charset="0"/>
              </a:rPr>
              <a:t>* Chi </a:t>
            </a:r>
            <a:r>
              <a:rPr lang="en-US" sz="2800" b="1" dirty="0" err="1">
                <a:effectLst/>
                <a:latin typeface="Times New Roman" panose="02020603050405020304" pitchFamily="18" charset="0"/>
                <a:ea typeface="Times New Roman" panose="02020603050405020304" pitchFamily="18" charset="0"/>
              </a:rPr>
              <a:t>tiết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dì</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ngồi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đợi</a:t>
            </a:r>
            <a:r>
              <a:rPr lang="en-US" sz="2800" b="1" dirty="0">
                <a:effectLst/>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a:t>
            </a:r>
            <a:r>
              <a:rPr lang="en-US" sz="2800" b="1" dirty="0" err="1">
                <a:effectLst/>
                <a:latin typeface="Times New Roman" panose="02020603050405020304" pitchFamily="18" charset="0"/>
                <a:ea typeface="Times New Roman" panose="02020603050405020304" pitchFamily="18" charset="0"/>
              </a:rPr>
              <a:t>ượng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lặp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lặp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CEC578F3-E8EC-D4FC-27D4-C87FDEFF0919}"/>
              </a:ext>
            </a:extLst>
          </p:cNvPr>
          <p:cNvSpPr txBox="1"/>
          <p:nvPr/>
        </p:nvSpPr>
        <p:spPr>
          <a:xfrm>
            <a:off x="1233713" y="2646802"/>
            <a:ext cx="8534401" cy="523220"/>
          </a:xfrm>
          <a:prstGeom prst="rect">
            <a:avLst/>
          </a:prstGeom>
          <a:noFill/>
        </p:spPr>
        <p:txBody>
          <a:bodyPr wrap="square">
            <a:spAutoFit/>
          </a:bodyPr>
          <a:lstStyle/>
          <a:p>
            <a:pPr marL="69850" marR="0" algn="just">
              <a:spcBef>
                <a:spcPts val="600"/>
              </a:spcBef>
              <a:spcAft>
                <a:spcPts val="0"/>
              </a:spcAft>
              <a:tabLst>
                <a:tab pos="202565" algn="l"/>
              </a:tabLst>
            </a:pPr>
            <a:r>
              <a:rPr lang="en-US" sz="2800" dirty="0">
                <a:solidFill>
                  <a:srgbClr val="009900"/>
                </a:solidFill>
                <a:effectLst/>
                <a:latin typeface="Times New Roman" panose="02020603050405020304" pitchFamily="18" charset="0"/>
                <a:ea typeface="Times New Roman" panose="02020603050405020304" pitchFamily="18" charset="0"/>
              </a:rPr>
              <a:t>=&gt; </a:t>
            </a:r>
            <a:r>
              <a:rPr lang="en-US" sz="2800" dirty="0" err="1">
                <a:solidFill>
                  <a:srgbClr val="009900"/>
                </a:solidFill>
                <a:effectLst/>
                <a:latin typeface="Times New Roman" panose="02020603050405020304" pitchFamily="18" charset="0"/>
                <a:ea typeface="Times New Roman" panose="02020603050405020304" pitchFamily="18" charset="0"/>
              </a:rPr>
              <a:t>Khắc</a:t>
            </a:r>
            <a:r>
              <a:rPr lang="en-US" sz="2800" dirty="0">
                <a:solidFill>
                  <a:srgbClr val="009900"/>
                </a:solidFill>
                <a:effectLst/>
                <a:latin typeface="Times New Roman" panose="02020603050405020304" pitchFamily="18" charset="0"/>
                <a:ea typeface="Times New Roman" panose="02020603050405020304" pitchFamily="18" charset="0"/>
              </a:rPr>
              <a:t> </a:t>
            </a:r>
            <a:r>
              <a:rPr lang="en-US" sz="2800" dirty="0" err="1">
                <a:solidFill>
                  <a:srgbClr val="009900"/>
                </a:solidFill>
                <a:effectLst/>
                <a:latin typeface="Times New Roman" panose="02020603050405020304" pitchFamily="18" charset="0"/>
                <a:ea typeface="Times New Roman" panose="02020603050405020304" pitchFamily="18" charset="0"/>
              </a:rPr>
              <a:t>họa</a:t>
            </a:r>
            <a:r>
              <a:rPr lang="en-US" sz="2800" dirty="0">
                <a:solidFill>
                  <a:srgbClr val="009900"/>
                </a:solidFill>
                <a:effectLst/>
                <a:latin typeface="Times New Roman" panose="02020603050405020304" pitchFamily="18" charset="0"/>
                <a:ea typeface="Times New Roman" panose="02020603050405020304" pitchFamily="18" charset="0"/>
              </a:rPr>
              <a:t> </a:t>
            </a:r>
            <a:r>
              <a:rPr lang="en-US" sz="2800" dirty="0" err="1">
                <a:solidFill>
                  <a:srgbClr val="009900"/>
                </a:solidFill>
                <a:effectLst/>
                <a:latin typeface="Times New Roman" panose="02020603050405020304" pitchFamily="18" charset="0"/>
                <a:ea typeface="Times New Roman" panose="02020603050405020304" pitchFamily="18" charset="0"/>
              </a:rPr>
              <a:t>chân</a:t>
            </a:r>
            <a:r>
              <a:rPr lang="en-US" sz="2800" dirty="0">
                <a:solidFill>
                  <a:srgbClr val="009900"/>
                </a:solidFill>
                <a:effectLst/>
                <a:latin typeface="Times New Roman" panose="02020603050405020304" pitchFamily="18" charset="0"/>
                <a:ea typeface="Times New Roman" panose="02020603050405020304" pitchFamily="18" charset="0"/>
              </a:rPr>
              <a:t> </a:t>
            </a:r>
            <a:r>
              <a:rPr lang="en-US" sz="2800" dirty="0" err="1">
                <a:solidFill>
                  <a:srgbClr val="009900"/>
                </a:solidFill>
                <a:effectLst/>
                <a:latin typeface="Times New Roman" panose="02020603050405020304" pitchFamily="18" charset="0"/>
                <a:ea typeface="Times New Roman" panose="02020603050405020304" pitchFamily="18" charset="0"/>
              </a:rPr>
              <a:t>thực</a:t>
            </a:r>
            <a:r>
              <a:rPr lang="en-US" sz="2800" dirty="0">
                <a:solidFill>
                  <a:srgbClr val="009900"/>
                </a:solidFill>
                <a:effectLst/>
                <a:latin typeface="Times New Roman" panose="02020603050405020304" pitchFamily="18" charset="0"/>
                <a:ea typeface="Times New Roman" panose="02020603050405020304" pitchFamily="18" charset="0"/>
              </a:rPr>
              <a:t> </a:t>
            </a:r>
            <a:r>
              <a:rPr lang="en-US" sz="2800" dirty="0" err="1">
                <a:solidFill>
                  <a:srgbClr val="009900"/>
                </a:solidFill>
                <a:effectLst/>
                <a:latin typeface="Times New Roman" panose="02020603050405020304" pitchFamily="18" charset="0"/>
                <a:ea typeface="Times New Roman" panose="02020603050405020304" pitchFamily="18" charset="0"/>
              </a:rPr>
              <a:t>hành</a:t>
            </a:r>
            <a:r>
              <a:rPr lang="en-US" sz="2800" dirty="0">
                <a:solidFill>
                  <a:srgbClr val="009900"/>
                </a:solidFill>
                <a:effectLst/>
                <a:latin typeface="Times New Roman" panose="02020603050405020304" pitchFamily="18" charset="0"/>
                <a:ea typeface="Times New Roman" panose="02020603050405020304" pitchFamily="18" charset="0"/>
              </a:rPr>
              <a:t> </a:t>
            </a:r>
            <a:r>
              <a:rPr lang="en-US" sz="2800" dirty="0" err="1">
                <a:solidFill>
                  <a:srgbClr val="009900"/>
                </a:solidFill>
                <a:effectLst/>
                <a:latin typeface="Times New Roman" panose="02020603050405020304" pitchFamily="18" charset="0"/>
                <a:ea typeface="Times New Roman" panose="02020603050405020304" pitchFamily="18" charset="0"/>
              </a:rPr>
              <a:t>động</a:t>
            </a:r>
            <a:r>
              <a:rPr lang="en-US" sz="2800" dirty="0">
                <a:solidFill>
                  <a:srgbClr val="009900"/>
                </a:solidFill>
                <a:effectLst/>
                <a:latin typeface="Times New Roman" panose="02020603050405020304" pitchFamily="18" charset="0"/>
                <a:ea typeface="Times New Roman" panose="02020603050405020304" pitchFamily="18" charset="0"/>
              </a:rPr>
              <a:t> </a:t>
            </a:r>
            <a:r>
              <a:rPr lang="en-US" sz="2800" dirty="0" err="1">
                <a:solidFill>
                  <a:srgbClr val="009900"/>
                </a:solidFill>
                <a:effectLst/>
                <a:latin typeface="Times New Roman" panose="02020603050405020304" pitchFamily="18" charset="0"/>
                <a:ea typeface="Times New Roman" panose="02020603050405020304" pitchFamily="18" charset="0"/>
              </a:rPr>
              <a:t>thường</a:t>
            </a:r>
            <a:r>
              <a:rPr lang="en-US" sz="2800" dirty="0">
                <a:solidFill>
                  <a:srgbClr val="009900"/>
                </a:solidFill>
                <a:effectLst/>
                <a:latin typeface="Times New Roman" panose="02020603050405020304" pitchFamily="18" charset="0"/>
                <a:ea typeface="Times New Roman" panose="02020603050405020304" pitchFamily="18" charset="0"/>
              </a:rPr>
              <a:t> </a:t>
            </a:r>
            <a:r>
              <a:rPr lang="en-US" sz="2800" dirty="0" err="1">
                <a:solidFill>
                  <a:srgbClr val="009900"/>
                </a:solidFill>
                <a:effectLst/>
                <a:latin typeface="Times New Roman" panose="02020603050405020304" pitchFamily="18" charset="0"/>
                <a:ea typeface="Times New Roman" panose="02020603050405020304" pitchFamily="18" charset="0"/>
              </a:rPr>
              <a:t>ngày</a:t>
            </a:r>
            <a:r>
              <a:rPr lang="en-US" sz="2800" dirty="0">
                <a:solidFill>
                  <a:srgbClr val="009900"/>
                </a:solidFill>
                <a:effectLst/>
                <a:latin typeface="Times New Roman" panose="02020603050405020304" pitchFamily="18" charset="0"/>
                <a:ea typeface="Times New Roman" panose="02020603050405020304" pitchFamily="18" charset="0"/>
              </a:rPr>
              <a:t> </a:t>
            </a:r>
            <a:r>
              <a:rPr lang="en-US" sz="2800" dirty="0" err="1">
                <a:solidFill>
                  <a:srgbClr val="009900"/>
                </a:solidFill>
                <a:effectLst/>
                <a:latin typeface="Times New Roman" panose="02020603050405020304" pitchFamily="18" charset="0"/>
                <a:ea typeface="Times New Roman" panose="02020603050405020304" pitchFamily="18" charset="0"/>
              </a:rPr>
              <a:t>của</a:t>
            </a:r>
            <a:r>
              <a:rPr lang="en-US" sz="2800" dirty="0">
                <a:solidFill>
                  <a:srgbClr val="009900"/>
                </a:solidFill>
                <a:effectLst/>
                <a:latin typeface="Times New Roman" panose="02020603050405020304" pitchFamily="18" charset="0"/>
                <a:ea typeface="Times New Roman" panose="02020603050405020304" pitchFamily="18" charset="0"/>
              </a:rPr>
              <a:t> </a:t>
            </a:r>
            <a:r>
              <a:rPr lang="en-US" sz="2800" dirty="0" err="1">
                <a:solidFill>
                  <a:srgbClr val="009900"/>
                </a:solidFill>
                <a:effectLst/>
                <a:latin typeface="Times New Roman" panose="02020603050405020304" pitchFamily="18" charset="0"/>
                <a:ea typeface="Times New Roman" panose="02020603050405020304" pitchFamily="18" charset="0"/>
              </a:rPr>
              <a:t>dì</a:t>
            </a:r>
            <a:r>
              <a:rPr lang="en-US" sz="2800" dirty="0">
                <a:solidFill>
                  <a:srgbClr val="009900"/>
                </a:solidFill>
                <a:effectLst/>
                <a:latin typeface="Times New Roman" panose="02020603050405020304" pitchFamily="18" charset="0"/>
                <a:ea typeface="Times New Roman" panose="02020603050405020304" pitchFamily="18" charset="0"/>
              </a:rPr>
              <a:t>.</a:t>
            </a:r>
          </a:p>
        </p:txBody>
      </p:sp>
      <p:sp>
        <p:nvSpPr>
          <p:cNvPr id="14" name="Hộp Văn bản 13">
            <a:extLst>
              <a:ext uri="{FF2B5EF4-FFF2-40B4-BE49-F238E27FC236}">
                <a16:creationId xmlns:a16="http://schemas.microsoft.com/office/drawing/2014/main" id="{E00981E4-9F69-7272-A2AE-549E20B3160C}"/>
              </a:ext>
            </a:extLst>
          </p:cNvPr>
          <p:cNvSpPr txBox="1"/>
          <p:nvPr/>
        </p:nvSpPr>
        <p:spPr>
          <a:xfrm>
            <a:off x="1320801" y="3374194"/>
            <a:ext cx="9637486" cy="1055608"/>
          </a:xfrm>
          <a:prstGeom prst="roundRect">
            <a:avLst/>
          </a:prstGeom>
          <a:noFill/>
          <a:ln w="38100">
            <a:solidFill>
              <a:srgbClr val="00B050"/>
            </a:solidFill>
          </a:ln>
        </p:spPr>
        <p:txBody>
          <a:bodyPr wrap="square">
            <a:spAutoFit/>
          </a:bodyPr>
          <a:lstStyle/>
          <a:p>
            <a:pPr marL="69850" marR="0" algn="just">
              <a:spcBef>
                <a:spcPts val="600"/>
              </a:spcBef>
              <a:spcAft>
                <a:spcPts val="0"/>
              </a:spcAft>
              <a:tabLst>
                <a:tab pos="202565"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Nhấn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niềm</a:t>
            </a:r>
            <a:r>
              <a:rPr lang="en-US" sz="2800" dirty="0">
                <a:effectLst/>
                <a:latin typeface="Times New Roman" panose="02020603050405020304" pitchFamily="18" charset="0"/>
                <a:ea typeface="Times New Roman" panose="02020603050405020304" pitchFamily="18" charset="0"/>
              </a:rPr>
              <a:t> hi </a:t>
            </a:r>
            <a:r>
              <a:rPr lang="en-US" sz="2800" dirty="0" err="1">
                <a:effectLst/>
                <a:latin typeface="Times New Roman" panose="02020603050405020304" pitchFamily="18" charset="0"/>
                <a:ea typeface="Times New Roman" panose="02020603050405020304" pitchFamily="18" charset="0"/>
              </a:rPr>
              <a:t>vọng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niềm</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a:t>
            </a:r>
            <a:r>
              <a:rPr lang="en-US" sz="2800" dirty="0" err="1">
                <a:effectLst/>
                <a:latin typeface="Times New Roman" panose="02020603050405020304" pitchFamily="18" charset="0"/>
                <a:ea typeface="Times New Roman" panose="02020603050405020304" pitchFamily="18" charset="0"/>
              </a:rPr>
              <a: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Bảy</a:t>
            </a:r>
            <a:r>
              <a:rPr lang="en-US" sz="28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0BA3B43A-C8EA-81E0-354D-102530642195}"/>
              </a:ext>
            </a:extLst>
          </p:cNvPr>
          <p:cNvSpPr txBox="1"/>
          <p:nvPr/>
        </p:nvSpPr>
        <p:spPr>
          <a:xfrm>
            <a:off x="1310254" y="4728450"/>
            <a:ext cx="9637486" cy="1532334"/>
          </a:xfrm>
          <a:prstGeom prst="roundRect">
            <a:avLst/>
          </a:prstGeom>
          <a:noFill/>
          <a:ln w="38100">
            <a:solidFill>
              <a:srgbClr val="00B050"/>
            </a:solidFill>
          </a:ln>
        </p:spPr>
        <p:txBody>
          <a:bodyPr wrap="square">
            <a:spAutoFit/>
          </a:bodyPr>
          <a:lstStyle/>
          <a:p>
            <a:pPr marL="69850" marR="0" algn="just">
              <a:spcBef>
                <a:spcPts val="600"/>
              </a:spcBef>
              <a:spcAft>
                <a:spcPts val="0"/>
              </a:spcAft>
              <a:tabLst>
                <a:tab pos="202565"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đậm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chân</a:t>
            </a:r>
            <a:r>
              <a:rPr lang="en-US" sz="2800" dirty="0">
                <a:effectLst/>
                <a:latin typeface="Times New Roman" panose="02020603050405020304" pitchFamily="18" charset="0"/>
                <a:ea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rPr>
              <a:t>dì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rPr>
              <a:t> Nam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đức</a:t>
            </a:r>
            <a:r>
              <a:rPr lang="en-US" sz="2800" dirty="0">
                <a:effectLst/>
                <a:latin typeface="Times New Roman" panose="02020603050405020304" pitchFamily="18" charset="0"/>
                <a:ea typeface="Times New Roman" panose="02020603050405020304" pitchFamily="18" charset="0"/>
              </a:rPr>
              <a:t> hi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chung</a:t>
            </a:r>
            <a:r>
              <a:rPr lang="en-US" sz="28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166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16781"/>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8E6C29DE-2454-C4ED-28E6-C3B244111231}"/>
              </a:ext>
            </a:extLst>
          </p:cNvPr>
          <p:cNvSpPr txBox="1"/>
          <p:nvPr/>
        </p:nvSpPr>
        <p:spPr>
          <a:xfrm>
            <a:off x="910771" y="464660"/>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BA077364-1E46-A151-0C53-28F32739BE5E}"/>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05258044-DAD4-6A53-0F14-3CF28ABBD776}"/>
              </a:ext>
            </a:extLst>
          </p:cNvPr>
          <p:cNvSpPr txBox="1"/>
          <p:nvPr/>
        </p:nvSpPr>
        <p:spPr>
          <a:xfrm>
            <a:off x="1037767" y="1664487"/>
            <a:ext cx="10334173" cy="523220"/>
          </a:xfrm>
          <a:prstGeom prst="rect">
            <a:avLst/>
          </a:prstGeom>
          <a:noFill/>
        </p:spPr>
        <p:txBody>
          <a:bodyPr wrap="square">
            <a:spAutoFit/>
          </a:bodyPr>
          <a:lstStyle/>
          <a:p>
            <a:pPr marR="88900" algn="just"/>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Thông</a:t>
            </a:r>
            <a:r>
              <a:rPr lang="en-US" sz="2800" b="1" dirty="0">
                <a:effectLst/>
                <a:latin typeface="Times New Roman" panose="02020603050405020304" pitchFamily="18" charset="0"/>
                <a:ea typeface="Times New Roman" panose="02020603050405020304" pitchFamily="18" charset="0"/>
              </a:rPr>
              <a:t> tin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họ</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địa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chỉ</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dì</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Bảy</a:t>
            </a:r>
            <a:r>
              <a:rPr lang="en-US" sz="28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E00981E4-9F69-7272-A2AE-549E20B3160C}"/>
              </a:ext>
            </a:extLst>
          </p:cNvPr>
          <p:cNvSpPr txBox="1"/>
          <p:nvPr/>
        </p:nvSpPr>
        <p:spPr>
          <a:xfrm>
            <a:off x="1255823" y="2343342"/>
            <a:ext cx="6132284" cy="578882"/>
          </a:xfrm>
          <a:prstGeom prst="roundRect">
            <a:avLst/>
          </a:prstGeom>
          <a:noFill/>
          <a:ln w="38100">
            <a:solidFill>
              <a:srgbClr val="00B050"/>
            </a:solidFill>
          </a:ln>
        </p:spPr>
        <p:txBody>
          <a:bodyPr wrap="square">
            <a:spAutoFit/>
          </a:bodyPr>
          <a:lstStyle/>
          <a:p>
            <a:pPr marR="88900" algn="just"/>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Bà</a:t>
            </a:r>
            <a:r>
              <a:rPr lang="en-US" sz="2800" i="1" dirty="0">
                <a:effectLst/>
                <a:latin typeface="Times New Roman" panose="02020603050405020304" pitchFamily="18" charset="0"/>
                <a:ea typeface="Times New Roman" panose="02020603050405020304" pitchFamily="18" charset="0"/>
              </a:rPr>
              <a:t> Lê </a:t>
            </a:r>
            <a:r>
              <a:rPr lang="en-US" sz="2800" i="1" dirty="0" err="1">
                <a:effectLst/>
                <a:latin typeface="Times New Roman" panose="02020603050405020304" pitchFamily="18" charset="0"/>
                <a:ea typeface="Times New Roman" panose="02020603050405020304" pitchFamily="18" charset="0"/>
              </a:rPr>
              <a:t>Thị</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Thỏa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năm</a:t>
            </a:r>
            <a:r>
              <a:rPr lang="en-US" sz="2800" i="1" dirty="0">
                <a:effectLst/>
                <a:latin typeface="Times New Roman" panose="02020603050405020304" pitchFamily="18" charset="0"/>
                <a:ea typeface="Times New Roman" panose="02020603050405020304" pitchFamily="18" charset="0"/>
              </a:rPr>
              <a:t> nay </a:t>
            </a:r>
            <a:r>
              <a:rPr lang="en-US" sz="2800" i="1" dirty="0" err="1">
                <a:effectLst/>
                <a:latin typeface="Times New Roman" panose="02020603050405020304" pitchFamily="18" charset="0"/>
                <a:ea typeface="Times New Roman" panose="02020603050405020304" pitchFamily="18" charset="0"/>
              </a:rPr>
              <a:t>tròn</a:t>
            </a:r>
            <a:r>
              <a:rPr lang="en-US" sz="2800" i="1" dirty="0">
                <a:effectLst/>
                <a:latin typeface="Times New Roman" panose="02020603050405020304" pitchFamily="18" charset="0"/>
                <a:ea typeface="Times New Roman" panose="02020603050405020304" pitchFamily="18" charset="0"/>
              </a:rPr>
              <a:t> 80 </a:t>
            </a:r>
            <a:r>
              <a:rPr lang="en-US" sz="2800" i="1" dirty="0" err="1">
                <a:effectLst/>
                <a:latin typeface="Times New Roman" panose="02020603050405020304" pitchFamily="18" charset="0"/>
                <a:ea typeface="Times New Roman" panose="02020603050405020304" pitchFamily="18" charset="0"/>
              </a:rPr>
              <a:t>tuổi</a:t>
            </a:r>
            <a:r>
              <a:rPr lang="en-US" sz="28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0BA3B43A-C8EA-81E0-354D-102530642195}"/>
              </a:ext>
            </a:extLst>
          </p:cNvPr>
          <p:cNvSpPr txBox="1"/>
          <p:nvPr/>
        </p:nvSpPr>
        <p:spPr>
          <a:xfrm>
            <a:off x="1255823" y="3077859"/>
            <a:ext cx="8831606" cy="1055608"/>
          </a:xfrm>
          <a:prstGeom prst="roundRect">
            <a:avLst/>
          </a:prstGeom>
          <a:noFill/>
          <a:ln w="38100">
            <a:solidFill>
              <a:srgbClr val="00B050"/>
            </a:solidFill>
          </a:ln>
        </p:spPr>
        <p:txBody>
          <a:bodyPr wrap="square">
            <a:spAutoFit/>
          </a:bodyPr>
          <a:lstStyle/>
          <a:p>
            <a:pPr marR="88900" algn="just">
              <a:tabLst>
                <a:tab pos="215900" algn="l"/>
              </a:tabLst>
            </a:pPr>
            <a:r>
              <a:rPr lang="en-US" sz="2800" i="1" dirty="0">
                <a:effectLst/>
                <a:latin typeface="Times New Roman" panose="02020603050405020304" pitchFamily="18" charset="0"/>
                <a:ea typeface="Times New Roman" panose="02020603050405020304" pitchFamily="18" charset="0"/>
              </a:rPr>
              <a:t>+ Ở </a:t>
            </a:r>
            <a:r>
              <a:rPr lang="en-US" sz="2800" i="1" dirty="0" err="1">
                <a:effectLst/>
                <a:latin typeface="Times New Roman" panose="02020603050405020304" pitchFamily="18" charset="0"/>
                <a:ea typeface="Times New Roman" panose="02020603050405020304" pitchFamily="18" charset="0"/>
              </a:rPr>
              <a:t>ngôi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gần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cầu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Vĩnh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Phú</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thuộc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thị</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trấn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Mộ</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Đức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tỉnh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Quảng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Ngãi</a:t>
            </a:r>
            <a:r>
              <a:rPr lang="en-US" sz="2800" i="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272A97F1-9C27-3CF5-903E-DBBD44DC7296}"/>
              </a:ext>
            </a:extLst>
          </p:cNvPr>
          <p:cNvSpPr txBox="1"/>
          <p:nvPr/>
        </p:nvSpPr>
        <p:spPr>
          <a:xfrm>
            <a:off x="1255823" y="4357236"/>
            <a:ext cx="10334173" cy="523220"/>
          </a:xfrm>
          <a:prstGeom prst="rect">
            <a:avLst/>
          </a:prstGeom>
          <a:noFill/>
        </p:spPr>
        <p:txBody>
          <a:bodyPr wrap="square">
            <a:spAutoFit/>
          </a:bodyPr>
          <a:lstStyle/>
          <a:p>
            <a:pPr marL="342900" marR="0" lvl="0" indent="-342900" algn="just">
              <a:spcBef>
                <a:spcPts val="600"/>
              </a:spcBef>
              <a:spcAft>
                <a:spcPts val="0"/>
              </a:spcAft>
              <a:buFont typeface="Wingdings" panose="05000000000000000000" pitchFamily="2" charset="2"/>
              <a:buChar char=""/>
              <a:tabLst>
                <a:tab pos="202565" algn="l"/>
              </a:tabLst>
            </a:pPr>
            <a:r>
              <a:rPr lang="vi-VN" sz="2800"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Đây </a:t>
            </a:r>
            <a:r>
              <a:rPr lang="vi-VN" sz="2800" dirty="0" err="1">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 thông tin </a:t>
            </a:r>
            <a:r>
              <a:rPr lang="vi-VN" sz="2800" dirty="0" err="1">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2800"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vi-VN" sz="2800"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vi-VN" sz="2800"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2800"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vi-VN" sz="2800"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Bảy</a:t>
            </a:r>
            <a:r>
              <a:rPr lang="vi-VN" sz="2800"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875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63144"/>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8E6C29DE-2454-C4ED-28E6-C3B244111231}"/>
              </a:ext>
            </a:extLst>
          </p:cNvPr>
          <p:cNvSpPr txBox="1"/>
          <p:nvPr/>
        </p:nvSpPr>
        <p:spPr>
          <a:xfrm>
            <a:off x="910771" y="464660"/>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5400BE23-8D89-7EEA-26A4-CAD9FB352D69}"/>
              </a:ext>
            </a:extLst>
          </p:cNvPr>
          <p:cNvSpPr txBox="1"/>
          <p:nvPr/>
        </p:nvSpPr>
        <p:spPr>
          <a:xfrm>
            <a:off x="-2728687" y="5957172"/>
            <a:ext cx="6132284" cy="1015663"/>
          </a:xfrm>
          <a:prstGeom prst="rect">
            <a:avLst/>
          </a:prstGeom>
          <a:noFill/>
        </p:spPr>
        <p:txBody>
          <a:bodyPr wrap="square">
            <a:spAutoFit/>
          </a:bodyPr>
          <a:lstStyle/>
          <a:p>
            <a:pPr marL="69850" marR="0" algn="just">
              <a:spcBef>
                <a:spcPts val="600"/>
              </a:spcBef>
              <a:spcAft>
                <a:spcPts val="0"/>
              </a:spcAft>
              <a:tabLst>
                <a:tab pos="202565" algn="l"/>
              </a:tabLst>
            </a:pPr>
            <a:endParaRPr lang="en-US" sz="1400" dirty="0">
              <a:effectLst/>
              <a:latin typeface="Times New Roman" panose="02020603050405020304" pitchFamily="18" charset="0"/>
              <a:ea typeface="Times New Roman" panose="02020603050405020304" pitchFamily="18" charset="0"/>
            </a:endParaRPr>
          </a:p>
          <a:p>
            <a:pPr marL="69850" marR="0" algn="just">
              <a:spcBef>
                <a:spcPts val="600"/>
              </a:spcBef>
              <a:spcAft>
                <a:spcPts val="0"/>
              </a:spcAft>
              <a:tabLst>
                <a:tab pos="202565" algn="l"/>
              </a:tabLst>
            </a:pPr>
            <a:r>
              <a:rPr lang="en-US" sz="1800"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69850" marR="0" algn="just">
              <a:spcBef>
                <a:spcPts val="600"/>
              </a:spcBef>
              <a:spcAft>
                <a:spcPts val="0"/>
              </a:spcAft>
              <a:tabLst>
                <a:tab pos="202565" algn="l"/>
              </a:tabLst>
            </a:pPr>
            <a:r>
              <a:rPr lang="vi-VN" sz="1800"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BA077364-1E46-A151-0C53-28F32739BE5E}"/>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Bảy</a:t>
            </a:r>
            <a:endParaRPr lang="en-US" sz="28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05258044-DAD4-6A53-0F14-3CF28ABBD776}"/>
              </a:ext>
            </a:extLst>
          </p:cNvPr>
          <p:cNvSpPr txBox="1"/>
          <p:nvPr/>
        </p:nvSpPr>
        <p:spPr>
          <a:xfrm>
            <a:off x="1037767" y="1664487"/>
            <a:ext cx="10334173" cy="523220"/>
          </a:xfrm>
          <a:prstGeom prst="rect">
            <a:avLst/>
          </a:prstGeom>
          <a:noFill/>
        </p:spPr>
        <p:txBody>
          <a:bodyPr wrap="square">
            <a:spAutoFit/>
          </a:bodyPr>
          <a:lstStyle/>
          <a:p>
            <a:pPr marR="88900" algn="just"/>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Thông</a:t>
            </a:r>
            <a:r>
              <a:rPr lang="en-US" sz="2800" b="1" dirty="0">
                <a:effectLst/>
                <a:latin typeface="Times New Roman" panose="02020603050405020304" pitchFamily="18" charset="0"/>
                <a:ea typeface="Times New Roman" panose="02020603050405020304" pitchFamily="18" charset="0"/>
              </a:rPr>
              <a:t> tin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họ</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địa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chỉ</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dì</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Bảy</a:t>
            </a:r>
            <a:r>
              <a:rPr lang="en-US" sz="28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E00981E4-9F69-7272-A2AE-549E20B3160C}"/>
              </a:ext>
            </a:extLst>
          </p:cNvPr>
          <p:cNvSpPr txBox="1"/>
          <p:nvPr/>
        </p:nvSpPr>
        <p:spPr>
          <a:xfrm>
            <a:off x="1332022" y="2982231"/>
            <a:ext cx="9981861" cy="1055608"/>
          </a:xfrm>
          <a:prstGeom prst="roundRect">
            <a:avLst/>
          </a:prstGeom>
          <a:noFill/>
          <a:ln w="38100">
            <a:solidFill>
              <a:srgbClr val="00B050"/>
            </a:solidFill>
          </a:ln>
        </p:spPr>
        <p:txBody>
          <a:bodyPr wrap="square">
            <a:spAutoFit/>
          </a:bodyPr>
          <a:lstStyle/>
          <a:p>
            <a:pPr marL="69850" marR="0" algn="just">
              <a:spcBef>
                <a:spcPts val="600"/>
              </a:spcBef>
              <a:spcAft>
                <a:spcPts val="0"/>
              </a:spcAft>
              <a:tabLst>
                <a:tab pos="202565" algn="l"/>
              </a:tabLst>
            </a:pPr>
            <a:r>
              <a:rPr lang="en-US" sz="2800" dirty="0">
                <a:effectLst/>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L</a:t>
            </a:r>
            <a:r>
              <a:rPr lang="vi-VN" sz="2800" dirty="0" err="1">
                <a:effectLst/>
                <a:latin typeface="Times New Roman" panose="02020603050405020304" pitchFamily="18" charset="0"/>
                <a:ea typeface="Times New Roman" panose="02020603050405020304" pitchFamily="18" charset="0"/>
              </a:rPr>
              <a:t>àm</a:t>
            </a:r>
            <a:r>
              <a:rPr lang="vi-VN" sz="2800" dirty="0">
                <a:effectLst/>
                <a:latin typeface="Times New Roman" panose="02020603050405020304" pitchFamily="18" charset="0"/>
                <a:ea typeface="Times New Roman" panose="02020603050405020304" pitchFamily="18" charset="0"/>
              </a:rPr>
              <a:t> tăng </a:t>
            </a:r>
            <a:r>
              <a:rPr lang="vi-VN" sz="2800" dirty="0" err="1">
                <a:effectLst/>
                <a:latin typeface="Times New Roman" panose="02020603050405020304" pitchFamily="18" charset="0"/>
                <a:ea typeface="Times New Roman" panose="02020603050405020304" pitchFamily="18" charset="0"/>
              </a:rPr>
              <a:t>tính</a:t>
            </a:r>
            <a:r>
              <a:rPr lang="vi-VN" sz="2800" dirty="0">
                <a:effectLst/>
                <a:latin typeface="Times New Roman" panose="02020603050405020304" pitchFamily="18" charset="0"/>
                <a:ea typeface="Times New Roman" panose="02020603050405020304" pitchFamily="18" charset="0"/>
              </a:rPr>
              <a:t> chân </a:t>
            </a:r>
            <a:r>
              <a:rPr lang="vi-VN" sz="2800" dirty="0" err="1">
                <a:effectLst/>
                <a:latin typeface="Times New Roman" panose="02020603050405020304" pitchFamily="18" charset="0"/>
                <a:ea typeface="Times New Roman" panose="02020603050405020304" pitchFamily="18" charset="0"/>
              </a:rPr>
              <a:t>thực</a:t>
            </a:r>
            <a:r>
              <a:rPr lang="vi-VN" sz="2800" dirty="0">
                <a:effectLst/>
                <a:latin typeface="Times New Roman" panose="02020603050405020304" pitchFamily="18" charset="0"/>
                <a:ea typeface="Times New Roman" panose="02020603050405020304" pitchFamily="18" charset="0"/>
              </a:rPr>
              <a:t>, tin </a:t>
            </a:r>
            <a:r>
              <a:rPr lang="vi-VN" sz="2800" dirty="0" err="1">
                <a:effectLst/>
                <a:latin typeface="Times New Roman" panose="02020603050405020304" pitchFamily="18" charset="0"/>
                <a:ea typeface="Times New Roman" panose="02020603050405020304" pitchFamily="18" charset="0"/>
              </a:rPr>
              <a:t>cậy</a:t>
            </a:r>
            <a:r>
              <a:rPr lang="vi-VN" sz="2800" dirty="0">
                <a:effectLst/>
                <a:latin typeface="Times New Roman" panose="02020603050405020304" pitchFamily="18" charset="0"/>
                <a:ea typeface="Times New Roman" panose="02020603050405020304" pitchFamily="18" charset="0"/>
              </a:rPr>
              <a:t> cho </a:t>
            </a:r>
            <a:r>
              <a:rPr lang="vi-VN" sz="2800" dirty="0" err="1">
                <a:effectLst/>
                <a:latin typeface="Times New Roman" panose="02020603050405020304" pitchFamily="18" charset="0"/>
                <a:ea typeface="Times New Roman" panose="02020603050405020304" pitchFamily="18" charset="0"/>
              </a:rPr>
              <a:t>sự</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việc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được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kể</a:t>
            </a:r>
            <a:r>
              <a:rPr lang="vi-VN" sz="2800" dirty="0">
                <a:effectLst/>
                <a:latin typeface="Times New Roman" panose="02020603050405020304" pitchFamily="18" charset="0"/>
                <a:ea typeface="Times New Roman" panose="02020603050405020304" pitchFamily="18" charset="0"/>
              </a:rPr>
              <a:t>. Đây </a:t>
            </a:r>
            <a:r>
              <a:rPr lang="vi-VN" sz="2800" dirty="0" err="1">
                <a:effectLst/>
                <a:latin typeface="Times New Roman" panose="02020603050405020304" pitchFamily="18" charset="0"/>
                <a:ea typeface="Times New Roman" panose="02020603050405020304" pitchFamily="18" charset="0"/>
              </a:rPr>
              <a:t>chính</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đặc</a:t>
            </a:r>
            <a:r>
              <a:rPr lang="vi-VN" sz="2800" dirty="0">
                <a:effectLst/>
                <a:latin typeface="Times New Roman" panose="02020603050405020304" pitchFamily="18" charset="0"/>
                <a:ea typeface="Times New Roman" panose="02020603050405020304" pitchFamily="18" charset="0"/>
              </a:rPr>
              <a:t> trưng </a:t>
            </a:r>
            <a:r>
              <a:rPr lang="vi-VN" sz="2800" dirty="0" err="1">
                <a:effectLst/>
                <a:latin typeface="Times New Roman" panose="02020603050405020304" pitchFamily="18" charset="0"/>
                <a:ea typeface="Times New Roman" panose="02020603050405020304" pitchFamily="18" charset="0"/>
              </a:rPr>
              <a:t>của</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tản</a:t>
            </a:r>
            <a:r>
              <a:rPr lang="vi-VN" sz="2800" dirty="0">
                <a:effectLst/>
                <a:latin typeface="Times New Roman" panose="02020603050405020304" pitchFamily="18" charset="0"/>
                <a:ea typeface="Times New Roman" panose="02020603050405020304" pitchFamily="18" charset="0"/>
              </a:rPr>
              <a:t> văn, </a:t>
            </a:r>
            <a:r>
              <a:rPr lang="vi-VN" sz="2800" dirty="0" err="1">
                <a:effectLst/>
                <a:latin typeface="Times New Roman" panose="02020603050405020304" pitchFamily="18" charset="0"/>
                <a:ea typeface="Times New Roman" panose="02020603050405020304" pitchFamily="18" charset="0"/>
              </a:rPr>
              <a:t>tạo</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màu</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sắc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cá</a:t>
            </a:r>
            <a:r>
              <a:rPr lang="vi-VN" sz="2800" dirty="0">
                <a:effectLst/>
                <a:latin typeface="Times New Roman" panose="02020603050405020304" pitchFamily="18" charset="0"/>
                <a:ea typeface="Times New Roman" panose="02020603050405020304" pitchFamily="18" charset="0"/>
              </a:rPr>
              <a:t> nhân cho </a:t>
            </a:r>
            <a:r>
              <a:rPr lang="vi-VN" sz="2800" dirty="0" err="1">
                <a:effectLst/>
                <a:latin typeface="Times New Roman" panose="02020603050405020304" pitchFamily="18" charset="0"/>
                <a:ea typeface="Times New Roman" panose="02020603050405020304" pitchFamily="18" charset="0"/>
              </a:rPr>
              <a:t>bài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tản</a:t>
            </a:r>
            <a:r>
              <a:rPr lang="vi-VN" sz="2800" dirty="0">
                <a:effectLst/>
                <a:latin typeface="Times New Roman" panose="02020603050405020304" pitchFamily="18" charset="0"/>
                <a:ea typeface="Times New Roman" panose="02020603050405020304" pitchFamily="18" charset="0"/>
              </a:rPr>
              <a:t> văn;</a:t>
            </a:r>
            <a:endParaRPr lang="en-US" sz="20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0BA3B43A-C8EA-81E0-354D-102530642195}"/>
              </a:ext>
            </a:extLst>
          </p:cNvPr>
          <p:cNvSpPr txBox="1"/>
          <p:nvPr/>
        </p:nvSpPr>
        <p:spPr>
          <a:xfrm>
            <a:off x="1357424" y="4287046"/>
            <a:ext cx="9981861" cy="1532334"/>
          </a:xfrm>
          <a:prstGeom prst="roundRect">
            <a:avLst/>
          </a:prstGeom>
          <a:noFill/>
          <a:ln w="38100">
            <a:solidFill>
              <a:srgbClr val="00B050"/>
            </a:solidFill>
          </a:ln>
        </p:spPr>
        <p:txBody>
          <a:bodyPr wrap="square">
            <a:spAutoFit/>
          </a:bodyPr>
          <a:lstStyle/>
          <a:p>
            <a:pPr marR="88900" algn="just">
              <a:tabLst>
                <a:tab pos="215900" algn="l"/>
              </a:tabLst>
            </a:pPr>
            <a:r>
              <a:rPr lang="en-US" sz="2800" dirty="0">
                <a:latin typeface="Times New Roman" panose="02020603050405020304" pitchFamily="18" charset="0"/>
                <a:ea typeface="Times New Roman" panose="02020603050405020304" pitchFamily="18" charset="0"/>
              </a:rPr>
              <a:t>- T</a:t>
            </a:r>
            <a:r>
              <a:rPr lang="vi-VN" sz="2800" dirty="0" err="1">
                <a:effectLst/>
                <a:latin typeface="Times New Roman" panose="02020603050405020304" pitchFamily="18" charset="0"/>
                <a:ea typeface="Times New Roman" panose="02020603050405020304" pitchFamily="18" charset="0"/>
              </a:rPr>
              <a:t>ạo</a:t>
            </a:r>
            <a:r>
              <a:rPr lang="vi-VN" sz="2800" dirty="0">
                <a:effectLst/>
                <a:latin typeface="Times New Roman" panose="02020603050405020304" pitchFamily="18" charset="0"/>
                <a:ea typeface="Times New Roman" panose="02020603050405020304" pitchFamily="18" charset="0"/>
              </a:rPr>
              <a:t> nên </a:t>
            </a:r>
            <a:r>
              <a:rPr lang="vi-VN" sz="2800" dirty="0" err="1">
                <a:effectLst/>
                <a:latin typeface="Times New Roman" panose="02020603050405020304" pitchFamily="18" charset="0"/>
                <a:ea typeface="Times New Roman" panose="02020603050405020304" pitchFamily="18" charset="0"/>
              </a:rPr>
              <a:t>sức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hấp</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dẫn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về</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một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vấn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đề</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có</a:t>
            </a:r>
            <a:r>
              <a:rPr lang="vi-VN" sz="2800" dirty="0">
                <a:effectLst/>
                <a:latin typeface="Times New Roman" panose="02020603050405020304" pitchFamily="18" charset="0"/>
                <a:ea typeface="Times New Roman" panose="02020603050405020304" pitchFamily="18" charset="0"/>
              </a:rPr>
              <a:t> ý </a:t>
            </a:r>
            <a:r>
              <a:rPr lang="vi-VN" sz="2800" dirty="0" err="1">
                <a:effectLst/>
                <a:latin typeface="Times New Roman" panose="02020603050405020304" pitchFamily="18" charset="0"/>
                <a:ea typeface="Times New Roman" panose="02020603050405020304" pitchFamily="18" charset="0"/>
              </a:rPr>
              <a:t>nghĩa</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xã</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hội</a:t>
            </a:r>
            <a:r>
              <a:rPr lang="vi-VN"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ki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lặng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rPr>
              <a:t> Nam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C3602B02-4913-8CDB-9D31-8E05F64A8D8B}"/>
              </a:ext>
            </a:extLst>
          </p:cNvPr>
          <p:cNvSpPr txBox="1"/>
          <p:nvPr/>
        </p:nvSpPr>
        <p:spPr>
          <a:xfrm>
            <a:off x="1357424" y="2257897"/>
            <a:ext cx="2147774" cy="523220"/>
          </a:xfrm>
          <a:prstGeom prst="rect">
            <a:avLst/>
          </a:prstGeom>
          <a:noFill/>
        </p:spPr>
        <p:txBody>
          <a:bodyPr wrap="square">
            <a:spAutoFit/>
          </a:bodyPr>
          <a:lstStyle/>
          <a:p>
            <a:pPr marL="342900" marR="0" lvl="0" indent="-342900" algn="just">
              <a:spcBef>
                <a:spcPts val="600"/>
              </a:spcBef>
              <a:spcAft>
                <a:spcPts val="0"/>
              </a:spcAft>
              <a:buFont typeface="Wingdings" panose="05000000000000000000" pitchFamily="2" charset="2"/>
              <a:buChar char=""/>
              <a:tabLst>
                <a:tab pos="202565" algn="l"/>
              </a:tabLst>
            </a:pPr>
            <a:r>
              <a:rPr lang="vi-VN" sz="2800" b="1" dirty="0" err="1">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2800" b="1"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2800" b="1"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099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40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m Vẫn Đợi Anh Về - NSND Thái Bảo Nhạc sĩ Hoàng Hiệp - Em vẫn đợi anh về như buồm căng đợi gió(1)">
            <a:hlinkClick r:id="" action="ppaction://media"/>
            <a:extLst>
              <a:ext uri="{FF2B5EF4-FFF2-40B4-BE49-F238E27FC236}">
                <a16:creationId xmlns:a16="http://schemas.microsoft.com/office/drawing/2014/main" id="{9956B49A-68CB-5264-DB5C-FCBB87C6BA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755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8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Bong bóng Ý nghĩ: Hình đám mây 3">
            <a:extLst>
              <a:ext uri="{FF2B5EF4-FFF2-40B4-BE49-F238E27FC236}">
                <a16:creationId xmlns:a16="http://schemas.microsoft.com/office/drawing/2014/main" id="{210AE2F2-BACB-0C9E-28DB-7A9A06A47292}"/>
              </a:ext>
            </a:extLst>
          </p:cNvPr>
          <p:cNvSpPr/>
          <p:nvPr/>
        </p:nvSpPr>
        <p:spPr>
          <a:xfrm>
            <a:off x="4741787" y="1680127"/>
            <a:ext cx="6409568" cy="2239732"/>
          </a:xfrm>
          <a:prstGeom prst="cloudCallout">
            <a:avLst>
              <a:gd name="adj1" fmla="val -50475"/>
              <a:gd name="adj2" fmla="val 5134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Times New Roman" panose="02020603050405020304" pitchFamily="18" charset="0"/>
                <a:cs typeface="Times New Roman" panose="02020603050405020304" pitchFamily="18" charset="0"/>
              </a:rPr>
              <a:t>THẢO LUẬN NHÓM HOÀN THÀNH PHIẾU HỌC TẬP SỐ 04</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E2E51F83-71B4-C1F0-3FC7-FE94D42EF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94" y="3175668"/>
            <a:ext cx="5504606" cy="3188644"/>
          </a:xfrm>
          <a:prstGeom prst="rect">
            <a:avLst/>
          </a:prstGeom>
        </p:spPr>
      </p:pic>
      <p:sp>
        <p:nvSpPr>
          <p:cNvPr id="2" name="Hộp Văn bản 1">
            <a:extLst>
              <a:ext uri="{FF2B5EF4-FFF2-40B4-BE49-F238E27FC236}">
                <a16:creationId xmlns:a16="http://schemas.microsoft.com/office/drawing/2014/main" id="{8D5260D4-5975-608E-84F8-CAACBC7640DF}"/>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AAEACA9-5591-9277-BAF6-E64732308C8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DC24E756-82F2-8F36-65DB-828EC5BC2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680" y="4286930"/>
            <a:ext cx="3838684" cy="2309609"/>
          </a:xfrm>
          <a:prstGeom prst="rect">
            <a:avLst/>
          </a:prstGeom>
        </p:spPr>
      </p:pic>
    </p:spTree>
    <p:extLst>
      <p:ext uri="{BB962C8B-B14F-4D97-AF65-F5344CB8AC3E}">
        <p14:creationId xmlns:p14="http://schemas.microsoft.com/office/powerpoint/2010/main" val="3328028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77371" y="-339183"/>
            <a:ext cx="12801600" cy="7197183"/>
          </a:xfrm>
          <a:prstGeom prst="rect">
            <a:avLst/>
          </a:prstGeom>
          <a:noFill/>
          <a:extLst>
            <a:ext uri="{909E8E84-426E-40DD-AFC4-6F175D3DCCD1}">
              <a14:hiddenFill xmlns:a14="http://schemas.microsoft.com/office/drawing/2010/main">
                <a:solidFill>
                  <a:srgbClr val="FFFFFF"/>
                </a:solidFill>
              </a14:hiddenFill>
            </a:ext>
          </a:extLst>
        </p:spPr>
      </p:pic>
      <p:sp>
        <p:nvSpPr>
          <p:cNvPr id="4" name="Bong bóng Lời nói: Hình chữ nhật với Góc Tròn 3">
            <a:extLst>
              <a:ext uri="{FF2B5EF4-FFF2-40B4-BE49-F238E27FC236}">
                <a16:creationId xmlns:a16="http://schemas.microsoft.com/office/drawing/2014/main" id="{210AE2F2-BACB-0C9E-28DB-7A9A06A47292}"/>
              </a:ext>
            </a:extLst>
          </p:cNvPr>
          <p:cNvSpPr/>
          <p:nvPr/>
        </p:nvSpPr>
        <p:spPr>
          <a:xfrm>
            <a:off x="827314" y="731215"/>
            <a:ext cx="10871200" cy="3753698"/>
          </a:xfrm>
          <a:prstGeom prst="wedgeRoundRectCallout">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bày</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tỏ</a:t>
            </a:r>
            <a:r>
              <a:rPr lang="vi-VN" sz="2800" i="1" dirty="0">
                <a:solidFill>
                  <a:schemeClr val="tx1"/>
                </a:solidFill>
                <a:latin typeface="Times New Roman" panose="02020603050405020304" pitchFamily="18" charset="0"/>
                <a:cs typeface="Times New Roman" panose="02020603050405020304" pitchFamily="18" charset="0"/>
              </a:rPr>
              <a:t> </a:t>
            </a:r>
            <a:r>
              <a:rPr lang="pt-BR" sz="2800" i="1" dirty="0">
                <a:solidFill>
                  <a:schemeClr val="tx1"/>
                </a:solidFill>
                <a:latin typeface="Times New Roman" panose="02020603050405020304" pitchFamily="18" charset="0"/>
                <a:cs typeface="Times New Roman" panose="02020603050405020304" pitchFamily="18" charset="0"/>
              </a:rPr>
              <a:t>suy nghĩ, cảm xúc của </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về</a:t>
            </a:r>
            <a:r>
              <a:rPr lang="vi-VN" sz="2800" i="1" dirty="0">
                <a:solidFill>
                  <a:schemeClr val="tx1"/>
                </a:solidFill>
                <a:latin typeface="Times New Roman" panose="02020603050405020304" pitchFamily="18" charset="0"/>
                <a:cs typeface="Times New Roman" panose="02020603050405020304" pitchFamily="18" charset="0"/>
              </a:rPr>
              <a:t> câu </a:t>
            </a:r>
            <a:r>
              <a:rPr lang="vi-VN" sz="2800" i="1" dirty="0" err="1">
                <a:solidFill>
                  <a:schemeClr val="tx1"/>
                </a:solidFill>
                <a:latin typeface="Times New Roman" panose="02020603050405020304" pitchFamily="18" charset="0"/>
                <a:cs typeface="Times New Roman" panose="02020603050405020304" pitchFamily="18" charset="0"/>
              </a:rPr>
              <a:t>chuyện</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của</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dì</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Bảy</a:t>
            </a:r>
            <a:r>
              <a:rPr lang="vi-VN" sz="2800" i="1" dirty="0">
                <a:solidFill>
                  <a:schemeClr val="tx1"/>
                </a:solidFill>
                <a:latin typeface="Times New Roman" panose="02020603050405020304" pitchFamily="18" charset="0"/>
                <a:cs typeface="Times New Roman" panose="02020603050405020304" pitchFamily="18" charset="0"/>
              </a:rPr>
              <a:t> qua </a:t>
            </a:r>
            <a:r>
              <a:rPr lang="vi-VN" sz="2800" i="1" dirty="0" err="1">
                <a:solidFill>
                  <a:schemeClr val="tx1"/>
                </a:solidFill>
                <a:latin typeface="Times New Roman" panose="02020603050405020304" pitchFamily="18" charset="0"/>
                <a:cs typeface="Times New Roman" panose="02020603050405020304" pitchFamily="18" charset="0"/>
              </a:rPr>
              <a:t>những</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ci</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tiết</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nào</a:t>
            </a:r>
            <a:r>
              <a:rPr lang="vi-VN" sz="2800" i="1"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b="1" dirty="0" err="1">
                <a:solidFill>
                  <a:schemeClr val="tx1"/>
                </a:solidFill>
                <a:latin typeface="Times New Roman" panose="02020603050405020304" pitchFamily="18" charset="0"/>
                <a:cs typeface="Times New Roman" panose="02020603050405020304" pitchFamily="18" charset="0"/>
              </a:rPr>
              <a:t>Nhóm</a:t>
            </a:r>
            <a:r>
              <a:rPr lang="vi-VN" sz="2800" b="1" dirty="0">
                <a:solidFill>
                  <a:schemeClr val="tx1"/>
                </a:solidFill>
                <a:latin typeface="Times New Roman" panose="02020603050405020304" pitchFamily="18" charset="0"/>
                <a:cs typeface="Times New Roman" panose="02020603050405020304" pitchFamily="18" charset="0"/>
              </a:rPr>
              <a:t> </a:t>
            </a:r>
            <a:r>
              <a:rPr lang="vi-VN" sz="2800" b="1" dirty="0" err="1">
                <a:solidFill>
                  <a:schemeClr val="tx1"/>
                </a:solidFill>
                <a:latin typeface="Times New Roman" panose="02020603050405020304" pitchFamily="18" charset="0"/>
                <a:cs typeface="Times New Roman" panose="02020603050405020304" pitchFamily="18" charset="0"/>
              </a:rPr>
              <a:t>chẵn</a:t>
            </a:r>
            <a:r>
              <a:rPr lang="vi-VN" sz="2800" b="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Tìm</a:t>
            </a:r>
            <a:r>
              <a:rPr lang="vi-VN" sz="2800" i="1" dirty="0">
                <a:solidFill>
                  <a:schemeClr val="tx1"/>
                </a:solidFill>
                <a:latin typeface="Times New Roman" panose="02020603050405020304" pitchFamily="18" charset="0"/>
                <a:cs typeface="Times New Roman" panose="02020603050405020304" pitchFamily="18" charset="0"/>
              </a:rPr>
              <a:t> chi </a:t>
            </a:r>
            <a:r>
              <a:rPr lang="vi-VN" sz="2800" i="1" dirty="0" err="1">
                <a:solidFill>
                  <a:schemeClr val="tx1"/>
                </a:solidFill>
                <a:latin typeface="Times New Roman" panose="02020603050405020304" pitchFamily="18" charset="0"/>
                <a:cs typeface="Times New Roman" panose="02020603050405020304" pitchFamily="18" charset="0"/>
              </a:rPr>
              <a:t>tiết</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tác</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giả</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bày</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tỏ</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cảm</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xúc</a:t>
            </a:r>
            <a:r>
              <a:rPr lang="vi-VN" sz="2800" i="1" dirty="0">
                <a:solidFill>
                  <a:schemeClr val="tx1"/>
                </a:solidFill>
                <a:latin typeface="Times New Roman" panose="02020603050405020304" pitchFamily="18" charset="0"/>
                <a:cs typeface="Times New Roman" panose="02020603050405020304" pitchFamily="18" charset="0"/>
              </a:rPr>
              <a:t> suy </a:t>
            </a:r>
            <a:r>
              <a:rPr lang="vi-VN" sz="2800" i="1" dirty="0" err="1">
                <a:solidFill>
                  <a:schemeClr val="tx1"/>
                </a:solidFill>
                <a:latin typeface="Times New Roman" panose="02020603050405020304" pitchFamily="18" charset="0"/>
                <a:cs typeface="Times New Roman" panose="02020603050405020304" pitchFamily="18" charset="0"/>
              </a:rPr>
              <a:t>nghĩ</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trực</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tiếp</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về</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dì</a:t>
            </a:r>
            <a:r>
              <a:rPr lang="vi-VN"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b="1" dirty="0" err="1">
                <a:solidFill>
                  <a:schemeClr val="tx1"/>
                </a:solidFill>
                <a:latin typeface="Times New Roman" panose="02020603050405020304" pitchFamily="18" charset="0"/>
                <a:cs typeface="Times New Roman" panose="02020603050405020304" pitchFamily="18" charset="0"/>
              </a:rPr>
              <a:t>Nhóm</a:t>
            </a:r>
            <a:r>
              <a:rPr lang="vi-VN" sz="2800" b="1" dirty="0">
                <a:solidFill>
                  <a:schemeClr val="tx1"/>
                </a:solidFill>
                <a:latin typeface="Times New Roman" panose="02020603050405020304" pitchFamily="18" charset="0"/>
                <a:cs typeface="Times New Roman" panose="02020603050405020304" pitchFamily="18" charset="0"/>
              </a:rPr>
              <a:t> </a:t>
            </a:r>
            <a:r>
              <a:rPr lang="vi-VN" sz="2800" b="1" dirty="0" err="1">
                <a:solidFill>
                  <a:schemeClr val="tx1"/>
                </a:solidFill>
                <a:latin typeface="Times New Roman" panose="02020603050405020304" pitchFamily="18" charset="0"/>
                <a:cs typeface="Times New Roman" panose="02020603050405020304" pitchFamily="18" charset="0"/>
              </a:rPr>
              <a:t>lẻ</a:t>
            </a:r>
            <a:r>
              <a:rPr lang="vi-VN" sz="2800" b="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Tìm</a:t>
            </a:r>
            <a:r>
              <a:rPr lang="vi-VN" sz="2800" i="1" dirty="0">
                <a:solidFill>
                  <a:schemeClr val="tx1"/>
                </a:solidFill>
                <a:latin typeface="Times New Roman" panose="02020603050405020304" pitchFamily="18" charset="0"/>
                <a:cs typeface="Times New Roman" panose="02020603050405020304" pitchFamily="18" charset="0"/>
              </a:rPr>
              <a:t> chi </a:t>
            </a:r>
            <a:r>
              <a:rPr lang="vi-VN" sz="2800" i="1" dirty="0" err="1">
                <a:solidFill>
                  <a:schemeClr val="tx1"/>
                </a:solidFill>
                <a:latin typeface="Times New Roman" panose="02020603050405020304" pitchFamily="18" charset="0"/>
                <a:cs typeface="Times New Roman" panose="02020603050405020304" pitchFamily="18" charset="0"/>
              </a:rPr>
              <a:t>tiết</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tác</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giả</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bày</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tỏ</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cảm</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xúc</a:t>
            </a:r>
            <a:r>
              <a:rPr lang="vi-VN" sz="2800" i="1" dirty="0">
                <a:solidFill>
                  <a:schemeClr val="tx1"/>
                </a:solidFill>
                <a:latin typeface="Times New Roman" panose="02020603050405020304" pitchFamily="18" charset="0"/>
                <a:cs typeface="Times New Roman" panose="02020603050405020304" pitchFamily="18" charset="0"/>
              </a:rPr>
              <a:t> suy </a:t>
            </a:r>
            <a:r>
              <a:rPr lang="vi-VN" sz="2800" i="1" dirty="0" err="1">
                <a:solidFill>
                  <a:schemeClr val="tx1"/>
                </a:solidFill>
                <a:latin typeface="Times New Roman" panose="02020603050405020304" pitchFamily="18" charset="0"/>
                <a:cs typeface="Times New Roman" panose="02020603050405020304" pitchFamily="18" charset="0"/>
              </a:rPr>
              <a:t>nghĩ</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gián</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tiếp</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về</a:t>
            </a:r>
            <a:r>
              <a:rPr lang="vi-VN" sz="2800" i="1" dirty="0">
                <a:solidFill>
                  <a:schemeClr val="tx1"/>
                </a:solidFill>
                <a:latin typeface="Times New Roman" panose="02020603050405020304" pitchFamily="18" charset="0"/>
                <a:cs typeface="Times New Roman" panose="02020603050405020304" pitchFamily="18" charset="0"/>
              </a:rPr>
              <a:t> </a:t>
            </a:r>
            <a:r>
              <a:rPr lang="vi-VN" sz="2800" i="1" dirty="0" err="1">
                <a:solidFill>
                  <a:schemeClr val="tx1"/>
                </a:solidFill>
                <a:latin typeface="Times New Roman" panose="02020603050405020304" pitchFamily="18" charset="0"/>
                <a:cs typeface="Times New Roman" panose="02020603050405020304" pitchFamily="18" charset="0"/>
              </a:rPr>
              <a:t>dì</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Đặc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sắc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nghệ</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thuật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chuyện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giả</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3)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cảm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cảm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xúc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với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nhân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vật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sự</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việc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kể</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E2E51F83-71B4-C1F0-3FC7-FE94D42EF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06" y="4484914"/>
            <a:ext cx="4096694" cy="2373085"/>
          </a:xfrm>
          <a:prstGeom prst="rect">
            <a:avLst/>
          </a:prstGeom>
        </p:spPr>
      </p:pic>
      <p:pic>
        <p:nvPicPr>
          <p:cNvPr id="8" name="Hình ảnh 7">
            <a:extLst>
              <a:ext uri="{FF2B5EF4-FFF2-40B4-BE49-F238E27FC236}">
                <a16:creationId xmlns:a16="http://schemas.microsoft.com/office/drawing/2014/main" id="{C3039AA7-B01A-E2DC-A2CC-67647CEE0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1222" y="4580130"/>
            <a:ext cx="3838684" cy="2309609"/>
          </a:xfrm>
          <a:prstGeom prst="rect">
            <a:avLst/>
          </a:prstGeom>
        </p:spPr>
      </p:pic>
    </p:spTree>
    <p:extLst>
      <p:ext uri="{BB962C8B-B14F-4D97-AF65-F5344CB8AC3E}">
        <p14:creationId xmlns:p14="http://schemas.microsoft.com/office/powerpoint/2010/main" val="4233753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4512DFBE-313B-9DA5-9577-591F524462E5}"/>
              </a:ext>
            </a:extLst>
          </p:cNvPr>
          <p:cNvSpPr txBox="1"/>
          <p:nvPr/>
        </p:nvSpPr>
        <p:spPr>
          <a:xfrm>
            <a:off x="2322285" y="250148"/>
            <a:ext cx="7547429" cy="1077218"/>
          </a:xfrm>
          <a:prstGeom prst="rect">
            <a:avLst/>
          </a:prstGeom>
          <a:noFill/>
        </p:spPr>
        <p:txBody>
          <a:bodyPr wrap="square">
            <a:spAutoFit/>
          </a:bodyPr>
          <a:lstStyle/>
          <a:p>
            <a:pPr marL="0" marR="0" algn="ctr">
              <a:spcBef>
                <a:spcPts val="0"/>
              </a:spcBef>
              <a:spcAft>
                <a:spcPts val="0"/>
              </a:spcAft>
            </a:pPr>
            <a:r>
              <a:rPr lang="pt-BR" sz="3200" b="1" dirty="0">
                <a:solidFill>
                  <a:srgbClr val="00B050"/>
                </a:solidFill>
                <a:effectLst/>
                <a:latin typeface="Times New Roman" panose="02020603050405020304" pitchFamily="18" charset="0"/>
                <a:ea typeface="Times New Roman" panose="02020603050405020304" pitchFamily="18" charset="0"/>
              </a:rPr>
              <a:t>PHIẾU HỌC TẬP SỐ </a:t>
            </a:r>
            <a:r>
              <a:rPr lang="pt-BR" sz="3200" b="1" dirty="0">
                <a:solidFill>
                  <a:srgbClr val="00B050"/>
                </a:solidFill>
                <a:latin typeface="Times New Roman" panose="02020603050405020304" pitchFamily="18" charset="0"/>
                <a:ea typeface="Times New Roman" panose="02020603050405020304" pitchFamily="18" charset="0"/>
              </a:rPr>
              <a:t>04</a:t>
            </a:r>
            <a:endParaRPr lang="en-US" sz="3200" dirty="0">
              <a:solidFill>
                <a:srgbClr val="00B05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pt-BR" sz="3200" b="1" dirty="0">
                <a:solidFill>
                  <a:srgbClr val="00B050"/>
                </a:solidFill>
                <a:effectLst/>
                <a:latin typeface="Times New Roman" panose="02020603050405020304" pitchFamily="18" charset="0"/>
                <a:ea typeface="Times New Roman" panose="02020603050405020304" pitchFamily="18" charset="0"/>
              </a:rPr>
              <a:t>Tìm hiểu về cái tôi trữ tình của tác giả</a:t>
            </a:r>
            <a:endParaRPr lang="en-US" sz="3200" dirty="0">
              <a:solidFill>
                <a:srgbClr val="00B050"/>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5363B533-5C9E-3A28-F508-D42F15063165}"/>
              </a:ext>
            </a:extLst>
          </p:cNvPr>
          <p:cNvGraphicFramePr>
            <a:graphicFrameLocks noGrp="1"/>
          </p:cNvGraphicFramePr>
          <p:nvPr/>
        </p:nvGraphicFramePr>
        <p:xfrm>
          <a:off x="896620" y="1526608"/>
          <a:ext cx="10976065" cy="4595283"/>
        </p:xfrm>
        <a:graphic>
          <a:graphicData uri="http://schemas.openxmlformats.org/drawingml/2006/table">
            <a:tbl>
              <a:tblPr firstRow="1" firstCol="1" bandRow="1">
                <a:tableStyleId>{5C22544A-7EE6-4342-B048-85BDC9FD1C3A}</a:tableStyleId>
              </a:tblPr>
              <a:tblGrid>
                <a:gridCol w="1418269">
                  <a:extLst>
                    <a:ext uri="{9D8B030D-6E8A-4147-A177-3AD203B41FA5}">
                      <a16:colId xmlns:a16="http://schemas.microsoft.com/office/drawing/2014/main" val="1263969749"/>
                    </a:ext>
                  </a:extLst>
                </a:gridCol>
                <a:gridCol w="4492201">
                  <a:extLst>
                    <a:ext uri="{9D8B030D-6E8A-4147-A177-3AD203B41FA5}">
                      <a16:colId xmlns:a16="http://schemas.microsoft.com/office/drawing/2014/main" val="2812757276"/>
                    </a:ext>
                  </a:extLst>
                </a:gridCol>
                <a:gridCol w="2410449">
                  <a:extLst>
                    <a:ext uri="{9D8B030D-6E8A-4147-A177-3AD203B41FA5}">
                      <a16:colId xmlns:a16="http://schemas.microsoft.com/office/drawing/2014/main" val="384217119"/>
                    </a:ext>
                  </a:extLst>
                </a:gridCol>
                <a:gridCol w="2655146">
                  <a:extLst>
                    <a:ext uri="{9D8B030D-6E8A-4147-A177-3AD203B41FA5}">
                      <a16:colId xmlns:a16="http://schemas.microsoft.com/office/drawing/2014/main" val="1179036540"/>
                    </a:ext>
                  </a:extLst>
                </a:gridCol>
              </a:tblGrid>
              <a:tr h="1181523">
                <a:tc gridSpan="2">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Chi tiết thể hiện suy nghĩ, cảm xúc của tác giả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Yếu tố nghệ thuật đặc sắc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Nhân xét về cái “tôi” của tác giả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103791159"/>
                  </a:ext>
                </a:extLst>
              </a:tr>
              <a:tr h="1378443">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Trực tiếp (Nhóm chẵn)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2277096"/>
                  </a:ext>
                </a:extLst>
              </a:tr>
              <a:tr h="1181523">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Gián tiếp (Nhóm lẻ)</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9367541"/>
                  </a:ext>
                </a:extLst>
              </a:tr>
            </a:tbl>
          </a:graphicData>
        </a:graphic>
      </p:graphicFrame>
      <p:pic>
        <p:nvPicPr>
          <p:cNvPr id="3" name="Hình ảnh 2">
            <a:extLst>
              <a:ext uri="{FF2B5EF4-FFF2-40B4-BE49-F238E27FC236}">
                <a16:creationId xmlns:a16="http://schemas.microsoft.com/office/drawing/2014/main" id="{AE679147-EB08-FF66-2443-FFCCC06FB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15" y="65908"/>
            <a:ext cx="2427755" cy="1460700"/>
          </a:xfrm>
          <a:prstGeom prst="rect">
            <a:avLst/>
          </a:prstGeom>
        </p:spPr>
      </p:pic>
    </p:spTree>
    <p:extLst>
      <p:ext uri="{BB962C8B-B14F-4D97-AF65-F5344CB8AC3E}">
        <p14:creationId xmlns:p14="http://schemas.microsoft.com/office/powerpoint/2010/main" val="1380707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8D5260D4-5975-608E-84F8-CAACBC7640DF}"/>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AAEACA9-5591-9277-BAF6-E64732308C8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A8F06EEA-9A55-2653-D8E7-024C2F43CAB0}"/>
              </a:ext>
            </a:extLst>
          </p:cNvPr>
          <p:cNvSpPr txBox="1"/>
          <p:nvPr/>
        </p:nvSpPr>
        <p:spPr>
          <a:xfrm>
            <a:off x="1277257" y="2646052"/>
            <a:ext cx="9637486" cy="1532334"/>
          </a:xfrm>
          <a:prstGeom prst="roundRect">
            <a:avLst/>
          </a:prstGeom>
          <a:noFill/>
          <a:ln w="38100">
            <a:solidFill>
              <a:srgbClr val="00B050"/>
            </a:solidFill>
          </a:ln>
        </p:spPr>
        <p:txBody>
          <a:bodyPr wrap="square">
            <a:spAutoFit/>
          </a:bodyPr>
          <a:lstStyle/>
          <a:p>
            <a:pPr algn="just"/>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Mỗi</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lần</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về</a:t>
            </a:r>
            <a:r>
              <a:rPr lang="vi-VN" sz="2800" i="1" dirty="0">
                <a:solidFill>
                  <a:srgbClr val="000000"/>
                </a:solidFill>
                <a:effectLst/>
                <a:latin typeface="Times New Roman" panose="02020603050405020304" pitchFamily="18" charset="0"/>
                <a:ea typeface="Times New Roman" panose="02020603050405020304" pitchFamily="18" charset="0"/>
              </a:rPr>
              <a:t> thăm, </a:t>
            </a:r>
            <a:r>
              <a:rPr lang="vi-VN" sz="2800" i="1" dirty="0" err="1">
                <a:solidFill>
                  <a:srgbClr val="000000"/>
                </a:solidFill>
                <a:effectLst/>
                <a:latin typeface="Times New Roman" panose="02020603050405020304" pitchFamily="18" charset="0"/>
                <a:ea typeface="Times New Roman" panose="02020603050405020304" pitchFamily="18" charset="0"/>
              </a:rPr>
              <a:t>ngồi</a:t>
            </a:r>
            <a:r>
              <a:rPr lang="vi-VN" sz="2800" i="1" dirty="0">
                <a:solidFill>
                  <a:srgbClr val="000000"/>
                </a:solidFill>
                <a:effectLst/>
                <a:latin typeface="Times New Roman" panose="02020603050405020304" pitchFamily="18" charset="0"/>
                <a:ea typeface="Times New Roman" panose="02020603050405020304" pitchFamily="18" charset="0"/>
              </a:rPr>
              <a:t> bên mâm cơm </a:t>
            </a:r>
            <a:r>
              <a:rPr lang="vi-VN" sz="2800" i="1" dirty="0" err="1">
                <a:solidFill>
                  <a:srgbClr val="000000"/>
                </a:solidFill>
                <a:effectLst/>
                <a:latin typeface="Times New Roman" panose="02020603050405020304" pitchFamily="18" charset="0"/>
                <a:ea typeface="Times New Roman" panose="02020603050405020304" pitchFamily="18" charset="0"/>
              </a:rPr>
              <a:t>đạm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bạc</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với</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dì</a:t>
            </a:r>
            <a:r>
              <a:rPr lang="vi-VN" sz="2800" i="1" dirty="0">
                <a:solidFill>
                  <a:srgbClr val="000000"/>
                </a:solidFill>
                <a:effectLst/>
                <a:latin typeface="Times New Roman" panose="02020603050405020304" pitchFamily="18" charset="0"/>
                <a:ea typeface="Times New Roman" panose="02020603050405020304" pitchFamily="18" charset="0"/>
              </a:rPr>
              <a:t>, tôi </a:t>
            </a:r>
            <a:r>
              <a:rPr lang="vi-VN" sz="2800" i="1" dirty="0" err="1">
                <a:solidFill>
                  <a:srgbClr val="000000"/>
                </a:solidFill>
                <a:effectLst/>
                <a:latin typeface="Times New Roman" panose="02020603050405020304" pitchFamily="18" charset="0"/>
                <a:ea typeface="Times New Roman" panose="02020603050405020304" pitchFamily="18" charset="0"/>
              </a:rPr>
              <a:t>chợt</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nghĩ</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nếu</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ngày</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đó</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dì</a:t>
            </a:r>
            <a:r>
              <a:rPr lang="vi-VN" sz="2800" i="1" dirty="0">
                <a:solidFill>
                  <a:srgbClr val="000000"/>
                </a:solidFill>
                <a:effectLst/>
                <a:latin typeface="Times New Roman" panose="02020603050405020304" pitchFamily="18" charset="0"/>
                <a:ea typeface="Times New Roman" panose="02020603050405020304" pitchFamily="18" charset="0"/>
              </a:rPr>
              <a:t> đi </a:t>
            </a:r>
            <a:r>
              <a:rPr lang="vi-VN" sz="2800" i="1" dirty="0" err="1">
                <a:solidFill>
                  <a:srgbClr val="000000"/>
                </a:solidFill>
                <a:effectLst/>
                <a:latin typeface="Times New Roman" panose="02020603050405020304" pitchFamily="18" charset="0"/>
                <a:ea typeface="Times New Roman" panose="02020603050405020304" pitchFamily="18" charset="0"/>
              </a:rPr>
              <a:t>bước</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nữa</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thì</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liệu</a:t>
            </a:r>
            <a:r>
              <a:rPr lang="vi-VN" sz="2800" i="1" dirty="0">
                <a:solidFill>
                  <a:srgbClr val="000000"/>
                </a:solidFill>
                <a:effectLst/>
                <a:latin typeface="Times New Roman" panose="02020603050405020304" pitchFamily="18" charset="0"/>
                <a:ea typeface="Times New Roman" panose="02020603050405020304" pitchFamily="18" charset="0"/>
              </a:rPr>
              <a:t> bây </a:t>
            </a:r>
            <a:r>
              <a:rPr lang="vi-VN" sz="2800" i="1" dirty="0" err="1">
                <a:solidFill>
                  <a:srgbClr val="000000"/>
                </a:solidFill>
                <a:effectLst/>
                <a:latin typeface="Times New Roman" panose="02020603050405020304" pitchFamily="18" charset="0"/>
                <a:ea typeface="Times New Roman" panose="02020603050405020304" pitchFamily="18" charset="0"/>
              </a:rPr>
              <a:t>giờ</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dì</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có</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được</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hạnh</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phúc</a:t>
            </a:r>
            <a:r>
              <a:rPr lang="vi-VN" sz="2800" i="1" dirty="0">
                <a:solidFill>
                  <a:srgbClr val="000000"/>
                </a:solidFill>
                <a:effectLst/>
                <a:latin typeface="Times New Roman" panose="02020603050405020304" pitchFamily="18" charset="0"/>
                <a:ea typeface="Times New Roman" panose="02020603050405020304" pitchFamily="18" charset="0"/>
              </a:rPr>
              <a:t> hay không. [...]"</a:t>
            </a:r>
            <a:endParaRPr lang="en-US" sz="24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601CBA51-F13B-BE81-5A42-DFC9D2FA23D4}"/>
              </a:ext>
            </a:extLst>
          </p:cNvPr>
          <p:cNvSpPr txBox="1"/>
          <p:nvPr/>
        </p:nvSpPr>
        <p:spPr>
          <a:xfrm>
            <a:off x="1299024" y="1687276"/>
            <a:ext cx="8875490"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r>
              <a:rPr lang="en-US" sz="2800" b="1" dirty="0">
                <a:solidFill>
                  <a:schemeClr val="bg1"/>
                </a:solidFill>
                <a:effectLst/>
                <a:latin typeface="Times New Roman" panose="02020603050405020304" pitchFamily="18" charset="0"/>
                <a:ea typeface="Times New Roman" panose="02020603050405020304" pitchFamily="18" charset="0"/>
              </a:rPr>
              <a:t>- </a:t>
            </a:r>
            <a:r>
              <a:rPr lang="vi-VN" sz="2800" b="1" dirty="0">
                <a:solidFill>
                  <a:schemeClr val="bg1"/>
                </a:solidFill>
                <a:effectLst/>
                <a:latin typeface="Times New Roman" panose="02020603050405020304" pitchFamily="18" charset="0"/>
                <a:ea typeface="Times New Roman" panose="02020603050405020304" pitchFamily="18" charset="0"/>
              </a:rPr>
              <a:t>Chi </a:t>
            </a:r>
            <a:r>
              <a:rPr lang="vi-VN" sz="2800" b="1" dirty="0" err="1">
                <a:solidFill>
                  <a:schemeClr val="bg1"/>
                </a:solidFill>
                <a:effectLst/>
                <a:latin typeface="Times New Roman" panose="02020603050405020304" pitchFamily="18" charset="0"/>
                <a:ea typeface="Times New Roman" panose="02020603050405020304" pitchFamily="18" charset="0"/>
              </a:rPr>
              <a:t>tiết</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trực</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tiếp</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bộc</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lộ</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tình</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cảm</a:t>
            </a:r>
            <a:r>
              <a:rPr lang="vi-VN" sz="2800" b="1" dirty="0">
                <a:solidFill>
                  <a:schemeClr val="bg1"/>
                </a:solidFill>
                <a:effectLst/>
                <a:latin typeface="Times New Roman" panose="02020603050405020304" pitchFamily="18" charset="0"/>
                <a:ea typeface="Times New Roman" panose="02020603050405020304" pitchFamily="18" charset="0"/>
              </a:rPr>
              <a:t>, suy </a:t>
            </a:r>
            <a:r>
              <a:rPr lang="vi-VN" sz="2800" b="1" dirty="0" err="1">
                <a:solidFill>
                  <a:schemeClr val="bg1"/>
                </a:solidFill>
                <a:effectLst/>
                <a:latin typeface="Times New Roman" panose="02020603050405020304" pitchFamily="18" charset="0"/>
                <a:ea typeface="Times New Roman" panose="02020603050405020304" pitchFamily="18" charset="0"/>
              </a:rPr>
              <a:t>nghĩ</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của</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tác</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giả</a:t>
            </a:r>
            <a:r>
              <a:rPr lang="vi-VN" sz="2800" b="1" dirty="0">
                <a:solidFill>
                  <a:schemeClr val="bg1"/>
                </a:solidFill>
                <a:effectLst/>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3184FD32-EB34-0E94-4CEC-A51B02C5A659}"/>
              </a:ext>
            </a:extLst>
          </p:cNvPr>
          <p:cNvSpPr txBox="1"/>
          <p:nvPr/>
        </p:nvSpPr>
        <p:spPr>
          <a:xfrm>
            <a:off x="1310254" y="4413462"/>
            <a:ext cx="9637486" cy="1055608"/>
          </a:xfrm>
          <a:prstGeom prst="roundRect">
            <a:avLst/>
          </a:prstGeom>
          <a:noFill/>
          <a:ln w="38100">
            <a:solidFill>
              <a:srgbClr val="00B050"/>
            </a:solidFill>
          </a:ln>
        </p:spPr>
        <p:txBody>
          <a:bodyPr wrap="square">
            <a:spAutoFit/>
          </a:bodyPr>
          <a:lstStyle/>
          <a:p>
            <a:pPr algn="just"/>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Nguyện</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cầu</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hồn</a:t>
            </a:r>
            <a:r>
              <a:rPr lang="vi-VN" sz="2800" i="1" dirty="0">
                <a:solidFill>
                  <a:srgbClr val="000000"/>
                </a:solidFill>
                <a:effectLst/>
                <a:latin typeface="Times New Roman" panose="02020603050405020304" pitchFamily="18" charset="0"/>
                <a:ea typeface="Times New Roman" panose="02020603050405020304" pitchFamily="18" charset="0"/>
              </a:rPr>
              <a:t> thiêng </a:t>
            </a:r>
            <a:r>
              <a:rPr lang="vi-VN" sz="2800" i="1" dirty="0" err="1">
                <a:solidFill>
                  <a:srgbClr val="000000"/>
                </a:solidFill>
                <a:effectLst/>
                <a:latin typeface="Times New Roman" panose="02020603050405020304" pitchFamily="18" charset="0"/>
                <a:ea typeface="Times New Roman" panose="02020603050405020304" pitchFamily="18" charset="0"/>
              </a:rPr>
              <a:t>những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người</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đã</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ngã</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xuống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độ</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trì</a:t>
            </a:r>
            <a:r>
              <a:rPr lang="vi-VN" sz="2800" i="1" dirty="0">
                <a:solidFill>
                  <a:srgbClr val="000000"/>
                </a:solidFill>
                <a:effectLst/>
                <a:latin typeface="Times New Roman" panose="02020603050405020304" pitchFamily="18" charset="0"/>
                <a:ea typeface="Times New Roman" panose="02020603050405020304" pitchFamily="18" charset="0"/>
              </a:rPr>
              <a:t> cho </a:t>
            </a:r>
            <a:r>
              <a:rPr lang="vi-VN" sz="2800" i="1" dirty="0" err="1">
                <a:solidFill>
                  <a:srgbClr val="000000"/>
                </a:solidFill>
                <a:effectLst/>
                <a:latin typeface="Times New Roman" panose="02020603050405020304" pitchFamily="18" charset="0"/>
                <a:ea typeface="Times New Roman" panose="02020603050405020304" pitchFamily="18" charset="0"/>
              </a:rPr>
              <a:t>dì</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bình</a:t>
            </a:r>
            <a:r>
              <a:rPr lang="vi-VN" sz="2800" i="1" dirty="0">
                <a:solidFill>
                  <a:srgbClr val="000000"/>
                </a:solidFill>
                <a:effectLst/>
                <a:latin typeface="Times New Roman" panose="02020603050405020304" pitchFamily="18" charset="0"/>
                <a:ea typeface="Times New Roman" panose="02020603050405020304" pitchFamily="18" charset="0"/>
              </a:rPr>
              <a:t> an, </a:t>
            </a:r>
            <a:r>
              <a:rPr lang="vi-VN" sz="2800" i="1" dirty="0" err="1">
                <a:solidFill>
                  <a:srgbClr val="000000"/>
                </a:solidFill>
                <a:effectLst/>
                <a:latin typeface="Times New Roman" panose="02020603050405020304" pitchFamily="18" charset="0"/>
                <a:ea typeface="Times New Roman" panose="02020603050405020304" pitchFamily="18" charset="0"/>
              </a:rPr>
              <a:t>trường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thọ</a:t>
            </a:r>
            <a:r>
              <a:rPr lang="vi-VN"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370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8D5260D4-5975-608E-84F8-CAACBC7640DF}"/>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AAEACA9-5591-9277-BAF6-E64732308C8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A8F06EEA-9A55-2653-D8E7-024C2F43CAB0}"/>
              </a:ext>
            </a:extLst>
          </p:cNvPr>
          <p:cNvSpPr txBox="1"/>
          <p:nvPr/>
        </p:nvSpPr>
        <p:spPr>
          <a:xfrm>
            <a:off x="1277257" y="2418459"/>
            <a:ext cx="10116456" cy="1532334"/>
          </a:xfrm>
          <a:prstGeom prst="roundRect">
            <a:avLst/>
          </a:prstGeom>
          <a:noFill/>
          <a:ln w="38100">
            <a:solidFill>
              <a:srgbClr val="00B050"/>
            </a:solidFill>
          </a:ln>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rPr>
              <a:t>Không </a:t>
            </a:r>
            <a:r>
              <a:rPr lang="vi-VN" sz="2800" i="1" dirty="0" err="1">
                <a:solidFill>
                  <a:srgbClr val="000000"/>
                </a:solidFill>
                <a:effectLst/>
                <a:latin typeface="Times New Roman" panose="02020603050405020304" pitchFamily="18" charset="0"/>
                <a:ea typeface="Times New Roman" panose="02020603050405020304" pitchFamily="18" charset="0"/>
              </a:rPr>
              <a:t>khí</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làng</a:t>
            </a:r>
            <a:r>
              <a:rPr lang="vi-VN" sz="2800" i="1" dirty="0">
                <a:solidFill>
                  <a:srgbClr val="000000"/>
                </a:solidFill>
                <a:effectLst/>
                <a:latin typeface="Times New Roman" panose="02020603050405020304" pitchFamily="18" charset="0"/>
                <a:ea typeface="Times New Roman" panose="02020603050405020304" pitchFamily="18" charset="0"/>
              </a:rPr>
              <a:t> quê </a:t>
            </a:r>
            <a:r>
              <a:rPr lang="vi-VN" sz="2800" i="1" dirty="0" err="1">
                <a:solidFill>
                  <a:srgbClr val="000000"/>
                </a:solidFill>
                <a:effectLst/>
                <a:latin typeface="Times New Roman" panose="02020603050405020304" pitchFamily="18" charset="0"/>
                <a:ea typeface="Times New Roman" panose="02020603050405020304" pitchFamily="18" charset="0"/>
              </a:rPr>
              <a:t>chùng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xuống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vì</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tình</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cảnh</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kẻ</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Bắc</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người</a:t>
            </a:r>
            <a:r>
              <a:rPr lang="vi-VN" sz="2800" i="1" dirty="0">
                <a:solidFill>
                  <a:srgbClr val="000000"/>
                </a:solidFill>
                <a:effectLst/>
                <a:latin typeface="Times New Roman" panose="02020603050405020304" pitchFamily="18" charset="0"/>
                <a:ea typeface="Times New Roman" panose="02020603050405020304" pitchFamily="18" charset="0"/>
              </a:rPr>
              <a:t> Nam. </a:t>
            </a:r>
            <a:r>
              <a:rPr lang="vi-VN" sz="2800" i="1" dirty="0" err="1">
                <a:solidFill>
                  <a:srgbClr val="000000"/>
                </a:solidFill>
                <a:effectLst/>
                <a:latin typeface="Times New Roman" panose="02020603050405020304" pitchFamily="18" charset="0"/>
                <a:ea typeface="Times New Roman" panose="02020603050405020304" pitchFamily="18" charset="0"/>
              </a:rPr>
              <a:t>Những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người</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đàn</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bà</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tiễn</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chồng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tiễn</a:t>
            </a:r>
            <a:r>
              <a:rPr lang="vi-VN" sz="2800" i="1" dirty="0">
                <a:solidFill>
                  <a:srgbClr val="000000"/>
                </a:solidFill>
                <a:effectLst/>
                <a:latin typeface="Times New Roman" panose="02020603050405020304" pitchFamily="18" charset="0"/>
                <a:ea typeface="Times New Roman" panose="02020603050405020304" pitchFamily="18" charset="0"/>
              </a:rPr>
              <a:t> con ra đi, </a:t>
            </a:r>
            <a:r>
              <a:rPr lang="vi-VN" sz="2800" i="1" dirty="0" err="1">
                <a:solidFill>
                  <a:srgbClr val="000000"/>
                </a:solidFill>
                <a:effectLst/>
                <a:latin typeface="Times New Roman" panose="02020603050405020304" pitchFamily="18" charset="0"/>
                <a:ea typeface="Times New Roman" panose="02020603050405020304" pitchFamily="18" charset="0"/>
              </a:rPr>
              <a:t>mắt</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đẫm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lệ</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hẹn</a:t>
            </a:r>
            <a:r>
              <a:rPr lang="vi-VN" sz="2800" i="1" dirty="0">
                <a:solidFill>
                  <a:srgbClr val="000000"/>
                </a:solidFill>
                <a:effectLst/>
                <a:latin typeface="Times New Roman" panose="02020603050405020304" pitchFamily="18" charset="0"/>
                <a:ea typeface="Times New Roman" panose="02020603050405020304" pitchFamily="18" charset="0"/>
              </a:rPr>
              <a:t> hai năm </a:t>
            </a:r>
            <a:r>
              <a:rPr lang="vi-VN" sz="2800" i="1" dirty="0" err="1">
                <a:solidFill>
                  <a:srgbClr val="000000"/>
                </a:solidFill>
                <a:effectLst/>
                <a:latin typeface="Times New Roman" panose="02020603050405020304" pitchFamily="18" charset="0"/>
                <a:ea typeface="Times New Roman" panose="02020603050405020304" pitchFamily="18" charset="0"/>
              </a:rPr>
              <a:t>trở</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về</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mà</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lòng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còn</a:t>
            </a:r>
            <a:r>
              <a:rPr lang="vi-VN" sz="2800" i="1" dirty="0">
                <a:solidFill>
                  <a:srgbClr val="000000"/>
                </a:solidFill>
                <a:effectLst/>
                <a:latin typeface="Times New Roman" panose="02020603050405020304" pitchFamily="18" charset="0"/>
                <a:ea typeface="Times New Roman" panose="02020603050405020304" pitchFamily="18" charset="0"/>
              </a:rPr>
              <a:t> nghi </a:t>
            </a:r>
            <a:r>
              <a:rPr lang="vi-VN" sz="2800" i="1" dirty="0" err="1">
                <a:solidFill>
                  <a:srgbClr val="000000"/>
                </a:solidFill>
                <a:effectLst/>
                <a:latin typeface="Times New Roman" panose="02020603050405020304" pitchFamily="18" charset="0"/>
                <a:ea typeface="Times New Roman" panose="02020603050405020304" pitchFamily="18" charset="0"/>
              </a:rPr>
              <a:t>ngại</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601CBA51-F13B-BE81-5A42-DFC9D2FA23D4}"/>
              </a:ext>
            </a:extLst>
          </p:cNvPr>
          <p:cNvSpPr txBox="1"/>
          <p:nvPr/>
        </p:nvSpPr>
        <p:spPr>
          <a:xfrm>
            <a:off x="1299024" y="1687276"/>
            <a:ext cx="8875490"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r>
              <a:rPr lang="en-US" sz="2800" b="1" dirty="0">
                <a:solidFill>
                  <a:schemeClr val="bg1"/>
                </a:solidFill>
                <a:effectLst/>
                <a:latin typeface="Times New Roman" panose="02020603050405020304" pitchFamily="18" charset="0"/>
                <a:ea typeface="Times New Roman" panose="02020603050405020304" pitchFamily="18" charset="0"/>
              </a:rPr>
              <a:t>- </a:t>
            </a:r>
            <a:r>
              <a:rPr lang="vi-VN" sz="2800" b="1" dirty="0">
                <a:solidFill>
                  <a:schemeClr val="bg1"/>
                </a:solidFill>
                <a:effectLst/>
                <a:latin typeface="Times New Roman" panose="02020603050405020304" pitchFamily="18" charset="0"/>
                <a:ea typeface="Times New Roman" panose="02020603050405020304" pitchFamily="18" charset="0"/>
              </a:rPr>
              <a:t>Chi </a:t>
            </a:r>
            <a:r>
              <a:rPr lang="vi-VN" sz="2800" b="1" dirty="0" err="1">
                <a:solidFill>
                  <a:schemeClr val="bg1"/>
                </a:solidFill>
                <a:effectLst/>
                <a:latin typeface="Times New Roman" panose="02020603050405020304" pitchFamily="18" charset="0"/>
                <a:ea typeface="Times New Roman" panose="02020603050405020304" pitchFamily="18" charset="0"/>
              </a:rPr>
              <a:t>tiết</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gián</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tiếp</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bộc</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lộ</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tình</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cảm</a:t>
            </a:r>
            <a:r>
              <a:rPr lang="vi-VN" sz="2800" b="1" dirty="0">
                <a:solidFill>
                  <a:schemeClr val="bg1"/>
                </a:solidFill>
                <a:effectLst/>
                <a:latin typeface="Times New Roman" panose="02020603050405020304" pitchFamily="18" charset="0"/>
                <a:ea typeface="Times New Roman" panose="02020603050405020304" pitchFamily="18" charset="0"/>
              </a:rPr>
              <a:t>, suy </a:t>
            </a:r>
            <a:r>
              <a:rPr lang="vi-VN" sz="2800" b="1" dirty="0" err="1">
                <a:solidFill>
                  <a:schemeClr val="bg1"/>
                </a:solidFill>
                <a:effectLst/>
                <a:latin typeface="Times New Roman" panose="02020603050405020304" pitchFamily="18" charset="0"/>
                <a:ea typeface="Times New Roman" panose="02020603050405020304" pitchFamily="18" charset="0"/>
              </a:rPr>
              <a:t>nghĩ</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của</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tác</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giả</a:t>
            </a:r>
            <a:r>
              <a:rPr lang="vi-VN" sz="2800" b="1" dirty="0">
                <a:solidFill>
                  <a:schemeClr val="bg1"/>
                </a:solidFill>
                <a:effectLst/>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3184FD32-EB34-0E94-4CEC-A51B02C5A659}"/>
              </a:ext>
            </a:extLst>
          </p:cNvPr>
          <p:cNvSpPr txBox="1"/>
          <p:nvPr/>
        </p:nvSpPr>
        <p:spPr>
          <a:xfrm>
            <a:off x="1299024" y="4121751"/>
            <a:ext cx="10094689" cy="1055608"/>
          </a:xfrm>
          <a:prstGeom prst="roundRect">
            <a:avLst/>
          </a:prstGeom>
          <a:noFill/>
          <a:ln w="38100">
            <a:solidFill>
              <a:srgbClr val="00B050"/>
            </a:solidFill>
          </a:ln>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rPr>
              <a:t>Đêm </a:t>
            </a:r>
            <a:r>
              <a:rPr lang="vi-VN" sz="2800" i="1" dirty="0" err="1">
                <a:solidFill>
                  <a:srgbClr val="000000"/>
                </a:solidFill>
                <a:effectLst/>
                <a:latin typeface="Times New Roman" panose="02020603050405020304" pitchFamily="18" charset="0"/>
                <a:ea typeface="Times New Roman" panose="02020603050405020304" pitchFamily="18" charset="0"/>
              </a:rPr>
              <a:t>đêm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ngọn</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đèn</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dầu</a:t>
            </a:r>
            <a:r>
              <a:rPr lang="vi-VN" sz="2800" i="1" dirty="0">
                <a:solidFill>
                  <a:srgbClr val="000000"/>
                </a:solidFill>
                <a:effectLst/>
                <a:latin typeface="Times New Roman" panose="02020603050405020304" pitchFamily="18" charset="0"/>
                <a:ea typeface="Times New Roman" panose="02020603050405020304" pitchFamily="18" charset="0"/>
              </a:rPr>
              <a:t> trên gian </a:t>
            </a:r>
            <a:r>
              <a:rPr lang="vi-VN" sz="2800" i="1" dirty="0" err="1">
                <a:solidFill>
                  <a:srgbClr val="000000"/>
                </a:solidFill>
                <a:effectLst/>
                <a:latin typeface="Times New Roman" panose="02020603050405020304" pitchFamily="18" charset="0"/>
                <a:ea typeface="Times New Roman" panose="02020603050405020304" pitchFamily="18" charset="0"/>
              </a:rPr>
              <a:t>thờ</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lập</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lòe</a:t>
            </a:r>
            <a:r>
              <a:rPr lang="vi-VN" sz="2800" i="1" dirty="0">
                <a:solidFill>
                  <a:srgbClr val="000000"/>
                </a:solidFill>
                <a:effectLst/>
                <a:latin typeface="Times New Roman" panose="02020603050405020304" pitchFamily="18" charset="0"/>
                <a:ea typeface="Times New Roman" panose="02020603050405020304" pitchFamily="18" charset="0"/>
              </a:rPr>
              <a:t> theo </a:t>
            </a:r>
            <a:r>
              <a:rPr lang="vi-VN" sz="2800" i="1" dirty="0" err="1">
                <a:solidFill>
                  <a:srgbClr val="000000"/>
                </a:solidFill>
                <a:effectLst/>
                <a:latin typeface="Times New Roman" panose="02020603050405020304" pitchFamily="18" charset="0"/>
                <a:ea typeface="Times New Roman" panose="02020603050405020304" pitchFamily="18" charset="0"/>
              </a:rPr>
              <a:t>tiếng</a:t>
            </a:r>
            <a:r>
              <a:rPr lang="vi-VN" sz="2800" i="1" dirty="0">
                <a:solidFill>
                  <a:srgbClr val="000000"/>
                </a:solidFill>
                <a:effectLst/>
                <a:latin typeface="Times New Roman" panose="02020603050405020304" pitchFamily="18" charset="0"/>
                <a:ea typeface="Times New Roman" panose="02020603050405020304" pitchFamily="18" charset="0"/>
              </a:rPr>
              <a:t> kêu </a:t>
            </a:r>
            <a:r>
              <a:rPr lang="vi-VN" sz="2800" i="1" dirty="0" err="1">
                <a:solidFill>
                  <a:srgbClr val="000000"/>
                </a:solidFill>
                <a:effectLst/>
                <a:latin typeface="Times New Roman" panose="02020603050405020304" pitchFamily="18" charset="0"/>
                <a:ea typeface="Times New Roman" panose="02020603050405020304" pitchFamily="18" charset="0"/>
              </a:rPr>
              <a:t>của</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thạch</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sùng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có</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cảm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giác</a:t>
            </a:r>
            <a:r>
              <a:rPr lang="vi-VN" sz="2800" i="1" dirty="0">
                <a:solidFill>
                  <a:srgbClr val="000000"/>
                </a:solidFill>
                <a:effectLst/>
                <a:latin typeface="Times New Roman" panose="02020603050405020304" pitchFamily="18" charset="0"/>
                <a:ea typeface="Times New Roman" panose="02020603050405020304" pitchFamily="18" charset="0"/>
              </a:rPr>
              <a:t> như </a:t>
            </a:r>
            <a:r>
              <a:rPr lang="vi-VN" sz="2800" i="1" dirty="0" err="1">
                <a:solidFill>
                  <a:srgbClr val="000000"/>
                </a:solidFill>
                <a:effectLst/>
                <a:latin typeface="Times New Roman" panose="02020603050405020304" pitchFamily="18" charset="0"/>
                <a:ea typeface="Times New Roman" panose="02020603050405020304" pitchFamily="18" charset="0"/>
              </a:rPr>
              <a:t>thời</a:t>
            </a:r>
            <a:r>
              <a:rPr lang="vi-VN" sz="2800" i="1" dirty="0">
                <a:solidFill>
                  <a:srgbClr val="000000"/>
                </a:solidFill>
                <a:effectLst/>
                <a:latin typeface="Times New Roman" panose="02020603050405020304" pitchFamily="18" charset="0"/>
                <a:ea typeface="Times New Roman" panose="02020603050405020304" pitchFamily="18" charset="0"/>
              </a:rPr>
              <a:t> gian </a:t>
            </a:r>
            <a:r>
              <a:rPr lang="vi-VN" sz="2800" i="1" dirty="0" err="1">
                <a:solidFill>
                  <a:srgbClr val="000000"/>
                </a:solidFill>
                <a:effectLst/>
                <a:latin typeface="Times New Roman" panose="02020603050405020304" pitchFamily="18" charset="0"/>
                <a:ea typeface="Times New Roman" panose="02020603050405020304" pitchFamily="18" charset="0"/>
              </a:rPr>
              <a:t>đã</a:t>
            </a:r>
            <a:r>
              <a:rPr lang="vi-VN" sz="2800" i="1" dirty="0">
                <a:solidFill>
                  <a:srgbClr val="000000"/>
                </a:solidFill>
                <a:effectLst/>
                <a:latin typeface="Times New Roman" panose="02020603050405020304" pitchFamily="18" charset="0"/>
                <a:ea typeface="Times New Roman" panose="02020603050405020304" pitchFamily="18" charset="0"/>
              </a:rPr>
              <a:t> ngưng </a:t>
            </a:r>
            <a:r>
              <a:rPr lang="vi-VN" sz="2800" i="1" dirty="0" err="1">
                <a:solidFill>
                  <a:srgbClr val="000000"/>
                </a:solidFill>
                <a:effectLst/>
                <a:latin typeface="Times New Roman" panose="02020603050405020304" pitchFamily="18" charset="0"/>
                <a:ea typeface="Times New Roman" panose="02020603050405020304" pitchFamily="18" charset="0"/>
              </a:rPr>
              <a:t>đọng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từ</a:t>
            </a:r>
            <a:r>
              <a:rPr lang="vi-VN" sz="2800" i="1" dirty="0">
                <a:solidFill>
                  <a:srgbClr val="000000"/>
                </a:solidFill>
                <a:effectLst/>
                <a:latin typeface="Times New Roman" panose="02020603050405020304" pitchFamily="18" charset="0"/>
                <a:ea typeface="Times New Roman" panose="02020603050405020304" pitchFamily="18" charset="0"/>
              </a:rPr>
              <a:t> lâu </a:t>
            </a:r>
            <a:r>
              <a:rPr lang="vi-VN" sz="2800" i="1" dirty="0" err="1">
                <a:solidFill>
                  <a:srgbClr val="000000"/>
                </a:solidFill>
                <a:effectLst/>
                <a:latin typeface="Times New Roman" panose="02020603050405020304" pitchFamily="18" charset="0"/>
                <a:ea typeface="Times New Roman" panose="02020603050405020304" pitchFamily="18" charset="0"/>
              </a:rPr>
              <a:t>lắm</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BBAE4B45-F3E0-C9E0-8728-C6527F86BB95}"/>
              </a:ext>
            </a:extLst>
          </p:cNvPr>
          <p:cNvSpPr txBox="1"/>
          <p:nvPr/>
        </p:nvSpPr>
        <p:spPr>
          <a:xfrm>
            <a:off x="1422396" y="5489875"/>
            <a:ext cx="10094689" cy="1055608"/>
          </a:xfrm>
          <a:prstGeom prst="roundRect">
            <a:avLst/>
          </a:prstGeom>
          <a:noFill/>
          <a:ln w="38100">
            <a:solidFill>
              <a:srgbClr val="00B050"/>
            </a:solidFill>
          </a:ln>
        </p:spPr>
        <p:txBody>
          <a:bodyPr wrap="square">
            <a:spAutoFit/>
          </a:bodyPr>
          <a:lstStyle/>
          <a:p>
            <a:pPr marR="88900" algn="just"/>
            <a:r>
              <a:rPr lang="vi-VN"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Mùa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lũ</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dữ</a:t>
            </a:r>
            <a:r>
              <a:rPr lang="en-US" sz="2800" i="1" dirty="0">
                <a:effectLst/>
                <a:latin typeface="Times New Roman" panose="02020603050405020304" pitchFamily="18" charset="0"/>
                <a:ea typeface="Times New Roman" panose="02020603050405020304" pitchFamily="18" charset="0"/>
              </a:rPr>
              <a:t> qua, </a:t>
            </a:r>
            <a:r>
              <a:rPr lang="en-US" sz="2800" i="1" dirty="0" err="1">
                <a:effectLst/>
                <a:latin typeface="Times New Roman" panose="02020603050405020304" pitchFamily="18" charset="0"/>
                <a:ea typeface="Times New Roman" panose="02020603050405020304" pitchFamily="18" charset="0"/>
              </a:rPr>
              <a:t>vườn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rau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xanh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trở</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lại</a:t>
            </a:r>
            <a:endParaRPr lang="en-US" sz="2400" dirty="0">
              <a:effectLst/>
              <a:latin typeface="Times New Roman" panose="02020603050405020304" pitchFamily="18" charset="0"/>
              <a:ea typeface="Times New Roman" panose="02020603050405020304" pitchFamily="18" charset="0"/>
            </a:endParaRPr>
          </a:p>
          <a:p>
            <a:pPr marR="88900" algn="ctr"/>
            <a:r>
              <a:rPr lang="en-US" sz="2800" i="1" dirty="0">
                <a:solidFill>
                  <a:srgbClr val="0000FF"/>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478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8D5260D4-5975-608E-84F8-CAACBC7640DF}"/>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AAEACA9-5591-9277-BAF6-E64732308C8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A8F06EEA-9A55-2653-D8E7-024C2F43CAB0}"/>
              </a:ext>
            </a:extLst>
          </p:cNvPr>
          <p:cNvSpPr txBox="1"/>
          <p:nvPr/>
        </p:nvSpPr>
        <p:spPr>
          <a:xfrm>
            <a:off x="1277257" y="2418459"/>
            <a:ext cx="6908800" cy="578882"/>
          </a:xfrm>
          <a:prstGeom prst="roundRect">
            <a:avLst/>
          </a:prstGeom>
          <a:noFill/>
          <a:ln w="38100">
            <a:solidFill>
              <a:srgbClr val="00B050"/>
            </a:solidFill>
          </a:ln>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hợp</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kể</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rPr>
              <a:t> miêu </a:t>
            </a:r>
            <a:r>
              <a:rPr lang="vi-VN" sz="2800" dirty="0" err="1">
                <a:solidFill>
                  <a:srgbClr val="000000"/>
                </a:solidFill>
                <a:effectLst/>
                <a:latin typeface="Times New Roman" panose="02020603050405020304" pitchFamily="18" charset="0"/>
                <a:ea typeface="Times New Roman" panose="02020603050405020304" pitchFamily="18" charset="0"/>
              </a:rPr>
              <a:t>tả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nghị</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endParaRPr lang="en-US" sz="24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601CBA51-F13B-BE81-5A42-DFC9D2FA23D4}"/>
              </a:ext>
            </a:extLst>
          </p:cNvPr>
          <p:cNvSpPr txBox="1"/>
          <p:nvPr/>
        </p:nvSpPr>
        <p:spPr>
          <a:xfrm>
            <a:off x="1299024" y="1687276"/>
            <a:ext cx="2256976"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r>
              <a:rPr lang="en-US" sz="2800" b="1" dirty="0">
                <a:solidFill>
                  <a:schemeClr val="bg1"/>
                </a:solidFill>
                <a:effectLst/>
                <a:latin typeface="Times New Roman" panose="02020603050405020304" pitchFamily="18" charset="0"/>
                <a:ea typeface="Times New Roman" panose="02020603050405020304" pitchFamily="18" charset="0"/>
              </a:rPr>
              <a:t>*</a:t>
            </a:r>
            <a:r>
              <a:rPr lang="vi-VN" sz="2800" b="1" dirty="0" err="1">
                <a:solidFill>
                  <a:schemeClr val="bg1"/>
                </a:solidFill>
                <a:effectLst/>
                <a:latin typeface="Times New Roman" panose="02020603050405020304" pitchFamily="18" charset="0"/>
                <a:ea typeface="Times New Roman" panose="02020603050405020304" pitchFamily="18" charset="0"/>
              </a:rPr>
              <a:t>Nghệ</a:t>
            </a:r>
            <a:r>
              <a:rPr lang="vi-VN" sz="2800" b="1" dirty="0">
                <a:solidFill>
                  <a:schemeClr val="bg1"/>
                </a:solidFill>
                <a:effectLst/>
                <a:latin typeface="Times New Roman" panose="02020603050405020304" pitchFamily="18" charset="0"/>
                <a:ea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rPr>
              <a:t>thuật</a:t>
            </a:r>
            <a:r>
              <a:rPr lang="vi-VN" sz="2800" b="1" dirty="0">
                <a:solidFill>
                  <a:schemeClr val="bg1"/>
                </a:solidFill>
                <a:effectLst/>
                <a:latin typeface="Times New Roman" panose="02020603050405020304" pitchFamily="18" charset="0"/>
                <a:ea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3184FD32-EB34-0E94-4CEC-A51B02C5A659}"/>
              </a:ext>
            </a:extLst>
          </p:cNvPr>
          <p:cNvSpPr txBox="1"/>
          <p:nvPr/>
        </p:nvSpPr>
        <p:spPr>
          <a:xfrm>
            <a:off x="1299024" y="3220173"/>
            <a:ext cx="10094689" cy="1055608"/>
          </a:xfrm>
          <a:prstGeom prst="roundRect">
            <a:avLst/>
          </a:prstGeom>
          <a:noFill/>
          <a:ln w="38100">
            <a:solidFill>
              <a:srgbClr val="00B050"/>
            </a:solidFill>
          </a:ln>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Giọng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kể</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nhỏ</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nhẹ</a:t>
            </a:r>
            <a:r>
              <a:rPr lang="vi-VN" sz="2800" dirty="0">
                <a:solidFill>
                  <a:srgbClr val="000000"/>
                </a:solidFill>
                <a:effectLst/>
                <a:latin typeface="Times New Roman" panose="02020603050405020304" pitchFamily="18" charset="0"/>
                <a:ea typeface="Times New Roman" panose="02020603050405020304" pitchFamily="18" charset="0"/>
              </a:rPr>
              <a:t>, sâu </a:t>
            </a:r>
            <a:r>
              <a:rPr lang="vi-VN" sz="2800" dirty="0" err="1">
                <a:solidFill>
                  <a:srgbClr val="000000"/>
                </a:solidFill>
                <a:effectLst/>
                <a:latin typeface="Times New Roman" panose="02020603050405020304" pitchFamily="18" charset="0"/>
                <a:ea typeface="Times New Roman" panose="02020603050405020304" pitchFamily="18" charset="0"/>
              </a:rPr>
              <a:t>lắng</a:t>
            </a:r>
            <a:r>
              <a:rPr lang="vi-VN" sz="2800" dirty="0">
                <a:solidFill>
                  <a:srgbClr val="000000"/>
                </a:solidFill>
                <a:effectLst/>
                <a:latin typeface="Times New Roman" panose="02020603050405020304" pitchFamily="18" charset="0"/>
                <a:ea typeface="Times New Roman" panose="02020603050405020304" pitchFamily="18" charset="0"/>
              </a:rPr>
              <a:t>, câu văn </a:t>
            </a:r>
            <a:r>
              <a:rPr lang="vi-VN" sz="2800" dirty="0" err="1">
                <a:solidFill>
                  <a:srgbClr val="000000"/>
                </a:solidFill>
                <a:effectLst/>
                <a:latin typeface="Times New Roman" panose="02020603050405020304" pitchFamily="18" charset="0"/>
                <a:ea typeface="Times New Roman" panose="02020603050405020304" pitchFamily="18" charset="0"/>
              </a:rPr>
              <a:t>dài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diễn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cảm</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xúc</a:t>
            </a:r>
            <a:r>
              <a:rPr lang="vi-VN" sz="2800" dirty="0">
                <a:solidFill>
                  <a:srgbClr val="000000"/>
                </a:solidFill>
                <a:effectLst/>
                <a:latin typeface="Times New Roman" panose="02020603050405020304" pitchFamily="18" charset="0"/>
                <a:ea typeface="Times New Roman" panose="02020603050405020304" pitchFamily="18" charset="0"/>
              </a:rPr>
              <a:t> miên man, suy tư, trăn </a:t>
            </a:r>
            <a:r>
              <a:rPr lang="vi-VN" sz="2800" dirty="0" err="1">
                <a:solidFill>
                  <a:srgbClr val="000000"/>
                </a:solidFill>
                <a:effectLst/>
                <a:latin typeface="Times New Roman" panose="02020603050405020304" pitchFamily="18" charset="0"/>
                <a:ea typeface="Times New Roman" panose="02020603050405020304" pitchFamily="18" charset="0"/>
              </a:rPr>
              <a:t>trở</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cháu</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BBAE4B45-F3E0-C9E0-8728-C6527F86BB95}"/>
              </a:ext>
            </a:extLst>
          </p:cNvPr>
          <p:cNvSpPr txBox="1"/>
          <p:nvPr/>
        </p:nvSpPr>
        <p:spPr>
          <a:xfrm>
            <a:off x="1299024" y="4449771"/>
            <a:ext cx="4463147" cy="578882"/>
          </a:xfrm>
          <a:prstGeom prst="roundRect">
            <a:avLst/>
          </a:prstGeom>
          <a:noFill/>
          <a:ln w="38100">
            <a:solidFill>
              <a:srgbClr val="00B050"/>
            </a:solidFill>
          </a:ln>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Phép</a:t>
            </a:r>
            <a:r>
              <a:rPr lang="vi-VN" sz="2800" dirty="0">
                <a:solidFill>
                  <a:srgbClr val="000000"/>
                </a:solidFill>
                <a:effectLst/>
                <a:latin typeface="Times New Roman" panose="02020603050405020304" pitchFamily="18" charset="0"/>
                <a:ea typeface="Times New Roman" panose="02020603050405020304" pitchFamily="18" charset="0"/>
              </a:rPr>
              <a:t> tu </a:t>
            </a:r>
            <a:r>
              <a:rPr lang="vi-VN" sz="2800" dirty="0" err="1">
                <a:solidFill>
                  <a:srgbClr val="000000"/>
                </a:solidFill>
                <a:effectLst/>
                <a:latin typeface="Times New Roman" panose="02020603050405020304" pitchFamily="18" charset="0"/>
                <a:ea typeface="Times New Roman" panose="02020603050405020304" pitchFamily="18" charset="0"/>
              </a:rPr>
              <a:t>từ</a:t>
            </a:r>
            <a:r>
              <a:rPr lang="vi-VN" sz="2800" dirty="0">
                <a:solidFill>
                  <a:srgbClr val="000000"/>
                </a:solidFill>
                <a:effectLst/>
                <a:latin typeface="Times New Roman" panose="02020603050405020304" pitchFamily="18" charset="0"/>
                <a:ea typeface="Times New Roman" panose="02020603050405020304" pitchFamily="18" charset="0"/>
              </a:rPr>
              <a:t> so </a:t>
            </a:r>
            <a:r>
              <a:rPr lang="vi-VN" sz="2800" dirty="0" err="1">
                <a:solidFill>
                  <a:srgbClr val="000000"/>
                </a:solidFill>
                <a:effectLst/>
                <a:latin typeface="Times New Roman" panose="02020603050405020304" pitchFamily="18" charset="0"/>
                <a:ea typeface="Times New Roman" panose="02020603050405020304" pitchFamily="18" charset="0"/>
              </a:rPr>
              <a:t>sánh</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ẩn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dụ</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03A1C340-4DBC-2701-34B2-E92B02FDD070}"/>
              </a:ext>
            </a:extLst>
          </p:cNvPr>
          <p:cNvSpPr txBox="1"/>
          <p:nvPr/>
        </p:nvSpPr>
        <p:spPr>
          <a:xfrm>
            <a:off x="1324426" y="5195603"/>
            <a:ext cx="9953174" cy="1532334"/>
          </a:xfrm>
          <a:prstGeom prst="roundRect">
            <a:avLst/>
          </a:prstGeom>
          <a:noFill/>
          <a:ln w="38100">
            <a:solidFill>
              <a:srgbClr val="00B050"/>
            </a:solidFill>
          </a:ln>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 Câu văn giàu hình ảnh (âm thanh tiếng thạch sùng gợi cái yên tĩnh, sâu lắng trong tâm hồn, vườn rau xanh trở lại diễn tả nỗi đau ch</a:t>
            </a:r>
            <a:r>
              <a:rPr lang="en-US" sz="2800" dirty="0" err="1">
                <a:solidFill>
                  <a:srgbClr val="000000"/>
                </a:solidFill>
                <a:effectLst/>
                <a:latin typeface="Times New Roman" panose="02020603050405020304" pitchFamily="18" charset="0"/>
                <a:ea typeface="Times New Roman" panose="02020603050405020304" pitchFamily="18" charset="0"/>
              </a:rPr>
              <a:t>iến</a:t>
            </a:r>
            <a:r>
              <a:rPr lang="vi-VN" sz="2800" dirty="0">
                <a:solidFill>
                  <a:srgbClr val="000000"/>
                </a:solidFill>
                <a:effectLst/>
                <a:latin typeface="Times New Roman" panose="02020603050405020304" pitchFamily="18" charset="0"/>
                <a:ea typeface="Times New Roman" panose="02020603050405020304" pitchFamily="18" charset="0"/>
              </a:rPr>
              <a:t> tranh dịu dần theo tháng năm, cuộc sống mới tiếp tục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66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C83EF85C-5882-57E0-812F-7262B9DBE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8D5260D4-5975-608E-84F8-CAACBC7640DF}"/>
              </a:ext>
            </a:extLst>
          </p:cNvPr>
          <p:cNvSpPr txBox="1"/>
          <p:nvPr/>
        </p:nvSpPr>
        <p:spPr>
          <a:xfrm>
            <a:off x="910771" y="493688"/>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II. Đọc – hiểu văn bản</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AAEACA9-5591-9277-BAF6-E64732308C87}"/>
              </a:ext>
            </a:extLst>
          </p:cNvPr>
          <p:cNvSpPr txBox="1"/>
          <p:nvPr/>
        </p:nvSpPr>
        <p:spPr>
          <a:xfrm>
            <a:off x="1037767" y="1033796"/>
            <a:ext cx="6524176" cy="584775"/>
          </a:xfrm>
          <a:prstGeom prst="rect">
            <a:avLst/>
          </a:prstGeom>
          <a:noFill/>
        </p:spPr>
        <p:txBody>
          <a:bodyPr wrap="square">
            <a:spAutoFit/>
          </a:bodyPr>
          <a:lstStyle/>
          <a:p>
            <a:pPr marL="0" marR="0" algn="just">
              <a:spcBef>
                <a:spcPts val="0"/>
              </a:spcBef>
              <a:spcAft>
                <a:spcPts val="0"/>
              </a:spcAft>
            </a:pP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601CBA51-F13B-BE81-5A42-DFC9D2FA23D4}"/>
              </a:ext>
            </a:extLst>
          </p:cNvPr>
          <p:cNvSpPr txBox="1"/>
          <p:nvPr/>
        </p:nvSpPr>
        <p:spPr>
          <a:xfrm>
            <a:off x="1299023" y="1687276"/>
            <a:ext cx="3984177"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342900" marR="0" lvl="0" indent="-342900" algn="just">
              <a:spcBef>
                <a:spcPts val="0"/>
              </a:spcBef>
              <a:spcAft>
                <a:spcPts val="0"/>
              </a:spcAft>
              <a:buFont typeface="Wingdings" panose="05000000000000000000" pitchFamily="2" charset="2"/>
              <a:buChar char=""/>
            </a:pP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BBAE4B45-F3E0-C9E0-8728-C6527F86BB95}"/>
              </a:ext>
            </a:extLst>
          </p:cNvPr>
          <p:cNvSpPr txBox="1"/>
          <p:nvPr/>
        </p:nvSpPr>
        <p:spPr>
          <a:xfrm>
            <a:off x="1139708" y="2501824"/>
            <a:ext cx="10257974" cy="1532334"/>
          </a:xfrm>
          <a:prstGeom prst="roundRect">
            <a:avLst/>
          </a:prstGeom>
          <a:noFill/>
          <a:ln w="38100">
            <a:solidFill>
              <a:srgbClr val="00B050"/>
            </a:solidFill>
          </a:ln>
        </p:spPr>
        <p:txBody>
          <a:bodyPr wrap="square">
            <a:spAutoFit/>
          </a:bodyPr>
          <a:lstStyle/>
          <a:p>
            <a:pPr marL="69850" marR="0" algn="just">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thủy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rPr>
              <a:t>, son </a:t>
            </a:r>
            <a:r>
              <a:rPr lang="en-US" sz="2800" dirty="0" err="1">
                <a:solidFill>
                  <a:srgbClr val="000000"/>
                </a:solidFill>
                <a:effectLst/>
                <a:latin typeface="Times New Roman" panose="02020603050405020304" pitchFamily="18" charset="0"/>
                <a:ea typeface="Times New Roman" panose="02020603050405020304" pitchFamily="18" charset="0"/>
              </a:rPr>
              <a:t>sắt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riêng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03A1C340-4DBC-2701-34B2-E92B02FDD070}"/>
              </a:ext>
            </a:extLst>
          </p:cNvPr>
          <p:cNvSpPr txBox="1"/>
          <p:nvPr/>
        </p:nvSpPr>
        <p:spPr>
          <a:xfrm>
            <a:off x="1159324" y="4356176"/>
            <a:ext cx="10257974" cy="1055608"/>
          </a:xfrm>
          <a:prstGeom prst="roundRect">
            <a:avLst/>
          </a:prstGeom>
          <a:noFill/>
          <a:ln w="38100">
            <a:solidFill>
              <a:srgbClr val="00B050"/>
            </a:solidFill>
          </a:ln>
        </p:spPr>
        <p:txBody>
          <a:bodyPr wrap="square">
            <a:spAutoFit/>
          </a:bodyPr>
          <a:lstStyle/>
          <a:p>
            <a:pPr marL="69850" marR="0" algn="just">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xót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nữ</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691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3804" r="4044"/>
          <a:stretch/>
        </p:blipFill>
        <p:spPr bwMode="auto">
          <a:xfrm>
            <a:off x="0" y="-3781"/>
            <a:ext cx="12192000"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4AEA33F0-BB96-5982-93D1-D71255EB7353}"/>
              </a:ext>
            </a:extLst>
          </p:cNvPr>
          <p:cNvSpPr txBox="1"/>
          <p:nvPr/>
        </p:nvSpPr>
        <p:spPr>
          <a:xfrm>
            <a:off x="1816100" y="1364913"/>
            <a:ext cx="8911771" cy="2485787"/>
          </a:xfrm>
          <a:prstGeom prst="wedgeRoundRectCallout">
            <a:avLst/>
          </a:prstGeom>
          <a:noFill/>
          <a:ln w="38100">
            <a:solidFill>
              <a:srgbClr val="00CC00"/>
            </a:solidFill>
          </a:ln>
        </p:spPr>
        <p:txBody>
          <a:bodyPr wrap="square">
            <a:spAutoFit/>
          </a:bodyPr>
          <a:lstStyle/>
          <a:p>
            <a:r>
              <a:rPr lang="en-US" sz="2800" i="1" dirty="0">
                <a:latin typeface="Times New Roman" panose="02020603050405020304" pitchFamily="18" charset="0"/>
                <a:cs typeface="Times New Roman" panose="02020603050405020304" pitchFamily="18" charset="0"/>
              </a:rPr>
              <a:t>1) </a:t>
            </a:r>
            <a:r>
              <a:rPr lang="en-US" sz="2800" i="1" dirty="0" err="1">
                <a:latin typeface="Times New Roman" panose="02020603050405020304" pitchFamily="18" charset="0"/>
                <a:cs typeface="Times New Roman" panose="02020603050405020304" pitchFamily="18" charset="0"/>
              </a:rPr>
              <a:t>Khái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2)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điệp</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3)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1" name="Hình ảnh 10">
            <a:extLst>
              <a:ext uri="{FF2B5EF4-FFF2-40B4-BE49-F238E27FC236}">
                <a16:creationId xmlns:a16="http://schemas.microsoft.com/office/drawing/2014/main" id="{DF4A461F-A527-5915-EB61-A50CAC85E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1300" y="3850700"/>
            <a:ext cx="3149600" cy="3149600"/>
          </a:xfrm>
          <a:prstGeom prst="rect">
            <a:avLst/>
          </a:prstGeom>
        </p:spPr>
      </p:pic>
      <p:pic>
        <p:nvPicPr>
          <p:cNvPr id="4" name="Hình ảnh 3">
            <a:extLst>
              <a:ext uri="{FF2B5EF4-FFF2-40B4-BE49-F238E27FC236}">
                <a16:creationId xmlns:a16="http://schemas.microsoft.com/office/drawing/2014/main" id="{790D0BDB-AEDF-56FE-1062-FA73FED6A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4112680"/>
            <a:ext cx="2471525" cy="2760813"/>
          </a:xfrm>
          <a:prstGeom prst="rect">
            <a:avLst/>
          </a:prstGeom>
        </p:spPr>
      </p:pic>
    </p:spTree>
    <p:extLst>
      <p:ext uri="{BB962C8B-B14F-4D97-AF65-F5344CB8AC3E}">
        <p14:creationId xmlns:p14="http://schemas.microsoft.com/office/powerpoint/2010/main" val="381624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3804" r="4044"/>
          <a:stretch/>
        </p:blipFill>
        <p:spPr bwMode="auto">
          <a:xfrm>
            <a:off x="0" y="-3781"/>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276626" y="893274"/>
            <a:ext cx="9017000" cy="523220"/>
          </a:xfrm>
          <a:prstGeom prst="rect">
            <a:avLst/>
          </a:prstGeom>
          <a:noFill/>
        </p:spPr>
        <p:txBody>
          <a:bodyPr wrap="square">
            <a:spAutoFit/>
          </a:bodyPr>
          <a:lstStyle/>
          <a:p>
            <a:pPr algn="just"/>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92F0747F-1333-E776-FC31-5D25257762F9}"/>
              </a:ext>
            </a:extLst>
          </p:cNvPr>
          <p:cNvSpPr txBox="1"/>
          <p:nvPr/>
        </p:nvSpPr>
        <p:spPr>
          <a:xfrm>
            <a:off x="1316382" y="1422171"/>
            <a:ext cx="9507488" cy="1055608"/>
          </a:xfrm>
          <a:prstGeom prst="roundRect">
            <a:avLst/>
          </a:prstGeom>
          <a:noFill/>
          <a:ln w="38100">
            <a:solidFill>
              <a:srgbClr val="00CC00"/>
            </a:solidFill>
          </a:ln>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đậm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khẩu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84646638-AC51-026D-4F72-CA42B7D2C12E}"/>
              </a:ext>
            </a:extLst>
          </p:cNvPr>
          <p:cNvSpPr txBox="1"/>
          <p:nvPr/>
        </p:nvSpPr>
        <p:spPr>
          <a:xfrm>
            <a:off x="1276626" y="2634294"/>
            <a:ext cx="6256288" cy="578882"/>
          </a:xfrm>
          <a:prstGeom prst="roundRect">
            <a:avLst/>
          </a:prstGeom>
          <a:noFill/>
          <a:ln w="38100">
            <a:solidFill>
              <a:srgbClr val="00CC00"/>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4738D2E9-A218-55CB-BABA-A296AF2FC561}"/>
              </a:ext>
            </a:extLst>
          </p:cNvPr>
          <p:cNvSpPr txBox="1"/>
          <p:nvPr/>
        </p:nvSpPr>
        <p:spPr>
          <a:xfrm>
            <a:off x="1263375" y="3505772"/>
            <a:ext cx="8374112" cy="578882"/>
          </a:xfrm>
          <a:prstGeom prst="roundRect">
            <a:avLst/>
          </a:prstGeom>
          <a:noFill/>
          <a:ln w="38100">
            <a:solidFill>
              <a:srgbClr val="00CC00"/>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8AE887D-0ABF-3225-CFCB-6DA54B50C3CC}"/>
              </a:ext>
            </a:extLst>
          </p:cNvPr>
          <p:cNvSpPr txBox="1"/>
          <p:nvPr/>
        </p:nvSpPr>
        <p:spPr>
          <a:xfrm>
            <a:off x="1276626" y="4295590"/>
            <a:ext cx="6581913" cy="578882"/>
          </a:xfrm>
          <a:prstGeom prst="roundRect">
            <a:avLst/>
          </a:prstGeom>
          <a:noFill/>
          <a:ln w="38100">
            <a:solidFill>
              <a:srgbClr val="00CC00"/>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rPr>
              <a:t>sánh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ẩn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88591E31-BC13-F940-556F-9953CD256CCF}"/>
              </a:ext>
            </a:extLst>
          </p:cNvPr>
          <p:cNvSpPr txBox="1"/>
          <p:nvPr/>
        </p:nvSpPr>
        <p:spPr>
          <a:xfrm>
            <a:off x="1316382" y="5052707"/>
            <a:ext cx="5664989" cy="578882"/>
          </a:xfrm>
          <a:prstGeom prst="roundRect">
            <a:avLst/>
          </a:prstGeom>
          <a:noFill/>
          <a:ln w="38100">
            <a:solidFill>
              <a:srgbClr val="00CC00"/>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5497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3804" r="4044"/>
          <a:stretch/>
        </p:blipFill>
        <p:spPr bwMode="auto">
          <a:xfrm>
            <a:off x="-35339" y="-3781"/>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276626" y="835218"/>
            <a:ext cx="9017000" cy="523220"/>
          </a:xfrm>
          <a:prstGeom prst="rect">
            <a:avLst/>
          </a:prstGeom>
          <a:noFill/>
        </p:spPr>
        <p:txBody>
          <a:bodyPr wrap="square">
            <a:spAutoFit/>
          </a:bodyPr>
          <a:lstStyle/>
          <a:p>
            <a:pPr algn="just"/>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dung – Ý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nghĩa</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92F0747F-1333-E776-FC31-5D25257762F9}"/>
              </a:ext>
            </a:extLst>
          </p:cNvPr>
          <p:cNvSpPr txBox="1"/>
          <p:nvPr/>
        </p:nvSpPr>
        <p:spPr>
          <a:xfrm>
            <a:off x="1282621" y="1355079"/>
            <a:ext cx="10019275" cy="1532334"/>
          </a:xfrm>
          <a:prstGeom prst="roundRect">
            <a:avLst/>
          </a:prstGeom>
          <a:noFill/>
          <a:ln w="38100">
            <a:solidFill>
              <a:srgbClr val="00CC00"/>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rPr>
              <a:t>ngợi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 hi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thủy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4738D2E9-A218-55CB-BABA-A296AF2FC561}"/>
              </a:ext>
            </a:extLst>
          </p:cNvPr>
          <p:cNvSpPr txBox="1"/>
          <p:nvPr/>
        </p:nvSpPr>
        <p:spPr>
          <a:xfrm>
            <a:off x="1276626" y="2969153"/>
            <a:ext cx="10019274" cy="1055608"/>
          </a:xfrm>
          <a:prstGeom prst="roundRect">
            <a:avLst/>
          </a:prstGeom>
          <a:noFill/>
          <a:ln w="38100">
            <a:solidFill>
              <a:srgbClr val="00CC00"/>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thía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a:t>
            </a:r>
            <a:endParaRPr lang="en-US" sz="2400" dirty="0">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8AE887D-0ABF-3225-CFCB-6DA54B50C3CC}"/>
              </a:ext>
            </a:extLst>
          </p:cNvPr>
          <p:cNvSpPr txBox="1"/>
          <p:nvPr/>
        </p:nvSpPr>
        <p:spPr>
          <a:xfrm>
            <a:off x="1276626" y="4092394"/>
            <a:ext cx="10019274" cy="1532334"/>
          </a:xfrm>
          <a:prstGeom prst="roundRect">
            <a:avLst/>
          </a:prstGeom>
          <a:noFill/>
          <a:ln w="38100">
            <a:solidFill>
              <a:srgbClr val="00CC00"/>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niềm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hi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bao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88591E31-BC13-F940-556F-9953CD256CCF}"/>
              </a:ext>
            </a:extLst>
          </p:cNvPr>
          <p:cNvSpPr txBox="1"/>
          <p:nvPr/>
        </p:nvSpPr>
        <p:spPr>
          <a:xfrm>
            <a:off x="1276627" y="5733994"/>
            <a:ext cx="10019274" cy="1055608"/>
          </a:xfrm>
          <a:prstGeom prst="roundRect">
            <a:avLst/>
          </a:prstGeom>
          <a:noFill/>
          <a:ln w="38100">
            <a:solidFill>
              <a:srgbClr val="00CC00"/>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nhớ</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212529"/>
                </a:solidFill>
                <a:effectLst/>
                <a:latin typeface="Arial" panose="020B0604020202020204" pitchFamily="34"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697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ng bóng Ý nghĩ: Hình đám mây 7">
            <a:extLst>
              <a:ext uri="{FF2B5EF4-FFF2-40B4-BE49-F238E27FC236}">
                <a16:creationId xmlns:a16="http://schemas.microsoft.com/office/drawing/2014/main" id="{4B9F6020-75D7-0508-5E56-C8B952B315DE}"/>
              </a:ext>
            </a:extLst>
          </p:cNvPr>
          <p:cNvSpPr/>
          <p:nvPr/>
        </p:nvSpPr>
        <p:spPr>
          <a:xfrm>
            <a:off x="674339" y="1134296"/>
            <a:ext cx="3494249" cy="1623688"/>
          </a:xfrm>
          <a:prstGeom prst="cloudCallout">
            <a:avLst>
              <a:gd name="adj1" fmla="val -46507"/>
              <a:gd name="adj2" fmla="val 54685"/>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7150" algn="ctr">
              <a:spcBef>
                <a:spcPts val="600"/>
              </a:spcBef>
              <a:spcAft>
                <a:spcPts val="600"/>
              </a:spcAft>
              <a:tabLst>
                <a:tab pos="0" algn="l"/>
                <a:tab pos="57150" algn="l"/>
                <a:tab pos="152400" algn="l"/>
              </a:tabLst>
            </a:pP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dõi</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cảnh</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9">
            <a:extLst>
              <a:ext uri="{FF2B5EF4-FFF2-40B4-BE49-F238E27FC236}">
                <a16:creationId xmlns:a16="http://schemas.microsoft.com/office/drawing/2014/main" id="{EE338359-60EA-6307-305A-010CC455B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12" y="2757984"/>
            <a:ext cx="6248400" cy="3619500"/>
          </a:xfrm>
          <a:prstGeom prst="rect">
            <a:avLst/>
          </a:prstGeom>
        </p:spPr>
      </p:pic>
      <p:pic>
        <p:nvPicPr>
          <p:cNvPr id="3" name="Hình ảnh 2">
            <a:extLst>
              <a:ext uri="{FF2B5EF4-FFF2-40B4-BE49-F238E27FC236}">
                <a16:creationId xmlns:a16="http://schemas.microsoft.com/office/drawing/2014/main" id="{94F02F55-D41C-8C15-0A93-B2462649F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709" y="480516"/>
            <a:ext cx="8360477" cy="8360477"/>
          </a:xfrm>
          <a:prstGeom prst="rect">
            <a:avLst/>
          </a:prstGeom>
        </p:spPr>
      </p:pic>
      <p:sp>
        <p:nvSpPr>
          <p:cNvPr id="5" name="Hộp Văn bản 4">
            <a:extLst>
              <a:ext uri="{FF2B5EF4-FFF2-40B4-BE49-F238E27FC236}">
                <a16:creationId xmlns:a16="http://schemas.microsoft.com/office/drawing/2014/main" id="{9BAF8FA0-21A5-E53C-7F4B-8BBC3BA0D4DE}"/>
              </a:ext>
            </a:extLst>
          </p:cNvPr>
          <p:cNvSpPr txBox="1"/>
          <p:nvPr/>
        </p:nvSpPr>
        <p:spPr>
          <a:xfrm>
            <a:off x="4308871" y="751344"/>
            <a:ext cx="7569363" cy="2246769"/>
          </a:xfrm>
          <a:prstGeom prst="rect">
            <a:avLst/>
          </a:prstGeom>
          <a:noFill/>
          <a:ln w="38100">
            <a:solidFill>
              <a:srgbClr val="009900"/>
            </a:solidFill>
          </a:ln>
        </p:spPr>
        <p:txBody>
          <a:bodyPr wrap="square">
            <a:spAutoFit/>
          </a:bodyPr>
          <a:lstStyle/>
          <a:p>
            <a:pPr marL="0" marR="0" algn="just">
              <a:spcBef>
                <a:spcPts val="0"/>
              </a:spcBef>
              <a:spcAft>
                <a:spcPts val="0"/>
              </a:spcAft>
              <a:tabLst>
                <a:tab pos="152400" algn="l"/>
              </a:tabLs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Tình huống: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diễn một trích đoạn cảnh người vợ tiễn chồng đi chiến trường trong kháng chiến. </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52400" algn="l"/>
              </a:tabLs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 viên: </a:t>
            </a:r>
            <a:endPar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152400" algn="l"/>
              </a:tabLs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 nam: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 người chồng/ trang phục người lính, </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52400" algn="l"/>
              </a:tabLs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 nữ: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vợ: chia tay chồng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0611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3804" r="4044"/>
          <a:stretch/>
        </p:blipFill>
        <p:spPr bwMode="auto">
          <a:xfrm>
            <a:off x="-35339" y="-3781"/>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8157803-084F-5F2A-624A-6D92DAEA6453}"/>
              </a:ext>
            </a:extLst>
          </p:cNvPr>
          <p:cNvSpPr txBox="1"/>
          <p:nvPr/>
        </p:nvSpPr>
        <p:spPr>
          <a:xfrm>
            <a:off x="1276626" y="835218"/>
            <a:ext cx="9017000" cy="523220"/>
          </a:xfrm>
          <a:prstGeom prst="rect">
            <a:avLst/>
          </a:prstGeom>
          <a:noFill/>
        </p:spPr>
        <p:txBody>
          <a:bodyPr wrap="square">
            <a:spAutoFit/>
          </a:bodyPr>
          <a:lstStyle/>
          <a:p>
            <a:pPr algn="just"/>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tản</a:t>
            </a:r>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văn</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92F0747F-1333-E776-FC31-5D25257762F9}"/>
              </a:ext>
            </a:extLst>
          </p:cNvPr>
          <p:cNvSpPr txBox="1"/>
          <p:nvPr/>
        </p:nvSpPr>
        <p:spPr>
          <a:xfrm>
            <a:off x="1282621" y="1355079"/>
            <a:ext cx="10019275" cy="1055608"/>
          </a:xfrm>
          <a:prstGeom prst="roundRect">
            <a:avLst/>
          </a:prstGeom>
          <a:noFill/>
          <a:ln w="38100">
            <a:solidFill>
              <a:srgbClr val="00CC00"/>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Cần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xác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định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được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tài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tản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viết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ai?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sự</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việc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gì</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Chỉ</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ra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sự</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chính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bản</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4738D2E9-A218-55CB-BABA-A296AF2FC561}"/>
              </a:ext>
            </a:extLst>
          </p:cNvPr>
          <p:cNvSpPr txBox="1"/>
          <p:nvPr/>
        </p:nvSpPr>
        <p:spPr>
          <a:xfrm>
            <a:off x="1234897" y="2613510"/>
            <a:ext cx="10019274" cy="1055608"/>
          </a:xfrm>
          <a:prstGeom prst="roundRect">
            <a:avLst/>
          </a:prstGeom>
          <a:noFill/>
          <a:ln w="38100">
            <a:solidFill>
              <a:srgbClr val="00CC00"/>
            </a:solidFill>
          </a:ln>
        </p:spPr>
        <p:txBody>
          <a:bodyPr wrap="square">
            <a:spAutoFit/>
          </a:bodyPr>
          <a:lstStyle/>
          <a:p>
            <a:pPr algn="just"/>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Chỉ</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ra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được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phương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biểu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đạt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ngôi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yếu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tố</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làm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nên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chất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trữ</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tình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cho</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bản</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8AE887D-0ABF-3225-CFCB-6DA54B50C3CC}"/>
              </a:ext>
            </a:extLst>
          </p:cNvPr>
          <p:cNvSpPr txBox="1"/>
          <p:nvPr/>
        </p:nvSpPr>
        <p:spPr>
          <a:xfrm>
            <a:off x="1234897" y="3823173"/>
            <a:ext cx="10019274" cy="1055608"/>
          </a:xfrm>
          <a:prstGeom prst="roundRect">
            <a:avLst/>
          </a:prstGeom>
          <a:noFill/>
          <a:ln w="38100">
            <a:solidFill>
              <a:srgbClr val="00CC00"/>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Xác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định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được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cảm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xúc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suy</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nghĩ</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tôi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giả</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ra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sao</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mang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dấu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ấn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nhân</a:t>
            </a:r>
            <a:r>
              <a:rPr lang="en-US" sz="2800" dirty="0">
                <a:solidFill>
                  <a:srgbClr val="0D0D0D"/>
                </a:solidFill>
                <a:effectLst/>
                <a:latin typeface="Times New Roman" panose="02020603050405020304" pitchFamily="18" charset="0"/>
                <a:ea typeface="MS Mincho" panose="02020609040205080304" pitchFamily="49" charset="-128"/>
              </a:rPr>
              <a:t> ở </a:t>
            </a:r>
            <a:r>
              <a:rPr lang="en-US" sz="2800" dirty="0" err="1">
                <a:solidFill>
                  <a:srgbClr val="0D0D0D"/>
                </a:solidFill>
                <a:effectLst/>
                <a:latin typeface="Times New Roman" panose="02020603050405020304" pitchFamily="18" charset="0"/>
                <a:ea typeface="MS Mincho" panose="02020609040205080304" pitchFamily="49" charset="-128"/>
              </a:rPr>
              <a:t>chỗ</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nào</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88591E31-BC13-F940-556F-9953CD256CCF}"/>
              </a:ext>
            </a:extLst>
          </p:cNvPr>
          <p:cNvSpPr txBox="1"/>
          <p:nvPr/>
        </p:nvSpPr>
        <p:spPr>
          <a:xfrm>
            <a:off x="1234897" y="5000067"/>
            <a:ext cx="6559274" cy="578882"/>
          </a:xfrm>
          <a:prstGeom prst="roundRect">
            <a:avLst/>
          </a:prstGeom>
          <a:noFill/>
          <a:ln w="38100">
            <a:solidFill>
              <a:srgbClr val="00CC00"/>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Rút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ra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được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thông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điệp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bài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học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F3EA7571-7B67-F553-239B-E0BB5F854A6B}"/>
              </a:ext>
            </a:extLst>
          </p:cNvPr>
          <p:cNvSpPr txBox="1"/>
          <p:nvPr/>
        </p:nvSpPr>
        <p:spPr>
          <a:xfrm>
            <a:off x="1234897" y="5700235"/>
            <a:ext cx="6718932" cy="578882"/>
          </a:xfrm>
          <a:prstGeom prst="roundRect">
            <a:avLst/>
          </a:prstGeom>
          <a:noFill/>
          <a:ln w="38100">
            <a:solidFill>
              <a:srgbClr val="00CC00"/>
            </a:solidFill>
          </a:ln>
        </p:spPr>
        <p:txBody>
          <a:bodyPr wrap="square">
            <a:spAutoFit/>
          </a:bodyPr>
          <a:lstStyle/>
          <a:p>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Liên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với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bản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cuộc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sống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thực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tại</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800" dirty="0"/>
          </a:p>
        </p:txBody>
      </p:sp>
    </p:spTree>
    <p:extLst>
      <p:ext uri="{BB962C8B-B14F-4D97-AF65-F5344CB8AC3E}">
        <p14:creationId xmlns:p14="http://schemas.microsoft.com/office/powerpoint/2010/main" val="3026328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3804" r="4044"/>
          <a:stretch/>
        </p:blipFill>
        <p:spPr bwMode="auto">
          <a:xfrm>
            <a:off x="-35339" y="-3781"/>
            <a:ext cx="12227339" cy="6861781"/>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24C2CEF-45B9-DB47-277D-C0DA78B81A92}"/>
              </a:ext>
            </a:extLst>
          </p:cNvPr>
          <p:cNvSpPr txBox="1"/>
          <p:nvPr/>
        </p:nvSpPr>
        <p:spPr>
          <a:xfrm>
            <a:off x="1041400" y="246943"/>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effectLst/>
                <a:highlight>
                  <a:srgbClr val="339933"/>
                </a:highligh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3" descr="Tượng đài Mẹ Thứ">
            <a:extLst>
              <a:ext uri="{FF2B5EF4-FFF2-40B4-BE49-F238E27FC236}">
                <a16:creationId xmlns:a16="http://schemas.microsoft.com/office/drawing/2014/main" id="{8724C89B-BD5D-BC84-CCDB-F05C1EAB14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1631" y="1394835"/>
            <a:ext cx="6408738" cy="4961604"/>
          </a:xfrm>
          <a:prstGeom prst="rect">
            <a:avLst/>
          </a:prstGeom>
          <a:noFill/>
          <a:ln>
            <a:noFill/>
          </a:ln>
        </p:spPr>
      </p:pic>
    </p:spTree>
    <p:extLst>
      <p:ext uri="{BB962C8B-B14F-4D97-AF65-F5344CB8AC3E}">
        <p14:creationId xmlns:p14="http://schemas.microsoft.com/office/powerpoint/2010/main" val="2989413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5103" y="-16781"/>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21B94C3-3306-4E48-D70D-3A75B8B0EBAB}"/>
              </a:ext>
            </a:extLst>
          </p:cNvPr>
          <p:cNvSpPr txBox="1"/>
          <p:nvPr/>
        </p:nvSpPr>
        <p:spPr>
          <a:xfrm>
            <a:off x="4293847" y="599682"/>
            <a:ext cx="3670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LUYỆN TẬP</a:t>
            </a:r>
          </a:p>
        </p:txBody>
      </p:sp>
      <p:pic>
        <p:nvPicPr>
          <p:cNvPr id="3" name="Hình ảnh 2">
            <a:extLst>
              <a:ext uri="{FF2B5EF4-FFF2-40B4-BE49-F238E27FC236}">
                <a16:creationId xmlns:a16="http://schemas.microsoft.com/office/drawing/2014/main" id="{5F2DFF67-5C0B-1165-7F6E-A01521150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62" y="452879"/>
            <a:ext cx="1186583" cy="1213005"/>
          </a:xfrm>
          <a:prstGeom prst="rect">
            <a:avLst/>
          </a:prstGeom>
        </p:spPr>
      </p:pic>
      <p:sp>
        <p:nvSpPr>
          <p:cNvPr id="6" name="Hộp Văn bản 5">
            <a:extLst>
              <a:ext uri="{FF2B5EF4-FFF2-40B4-BE49-F238E27FC236}">
                <a16:creationId xmlns:a16="http://schemas.microsoft.com/office/drawing/2014/main" id="{937AF531-3A11-701D-48FC-E0A9339CC311}"/>
              </a:ext>
            </a:extLst>
          </p:cNvPr>
          <p:cNvSpPr txBox="1"/>
          <p:nvPr/>
        </p:nvSpPr>
        <p:spPr>
          <a:xfrm>
            <a:off x="3111871" y="2440123"/>
            <a:ext cx="5633544" cy="695265"/>
          </a:xfrm>
          <a:prstGeom prst="horizontalScroll">
            <a:avLst/>
          </a:prstGeom>
          <a:noFill/>
          <a:ln w="38100">
            <a:solidFill>
              <a:srgbClr val="00CC00"/>
            </a:solidFill>
          </a:ln>
        </p:spPr>
        <p:txBody>
          <a:bodyPr wrap="square">
            <a:spAutoFit/>
          </a:bodyPr>
          <a:lstStyle/>
          <a:p>
            <a:pPr algn="just"/>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022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
        <p:nvSpPr>
          <p:cNvPr id="2" name="Hình chữ nhật: Cắt Góc Chéo 1">
            <a:extLst>
              <a:ext uri="{FF2B5EF4-FFF2-40B4-BE49-F238E27FC236}">
                <a16:creationId xmlns:a16="http://schemas.microsoft.com/office/drawing/2014/main" id="{308898E7-FA2D-68E0-3BC8-ED56F0F0D146}"/>
              </a:ext>
            </a:extLst>
          </p:cNvPr>
          <p:cNvSpPr/>
          <p:nvPr/>
        </p:nvSpPr>
        <p:spPr>
          <a:xfrm>
            <a:off x="10154793" y="6200073"/>
            <a:ext cx="1581150" cy="584775"/>
          </a:xfrm>
          <a:prstGeom prst="snip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a:extLst>
              <a:ext uri="{FF2B5EF4-FFF2-40B4-BE49-F238E27FC236}">
                <a16:creationId xmlns:a16="http://schemas.microsoft.com/office/drawing/2014/main" id="{BD027F5A-0A46-FDA9-6D9D-CA4D9C7FCFCB}"/>
              </a:ext>
            </a:extLst>
          </p:cNvPr>
          <p:cNvSpPr/>
          <p:nvPr/>
        </p:nvSpPr>
        <p:spPr>
          <a:xfrm>
            <a:off x="5743574" y="4987350"/>
            <a:ext cx="4723101" cy="58477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552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505" y="893658"/>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780" y="381549"/>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2768" y="884504"/>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7043" y="372395"/>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8311" y="4121928"/>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2586" y="3609819"/>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90132" y="412192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44407" y="3609819"/>
            <a:ext cx="2060627" cy="138391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00882" y="4024803"/>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5157" y="3512694"/>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20"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Góc Tròn 1">
            <a:extLst>
              <a:ext uri="{FF2B5EF4-FFF2-40B4-BE49-F238E27FC236}">
                <a16:creationId xmlns:a16="http://schemas.microsoft.com/office/drawing/2014/main" id="{6E168004-4712-20CB-7B3A-C2CBCEDFD9D4}"/>
              </a:ext>
            </a:extLst>
          </p:cNvPr>
          <p:cNvSpPr/>
          <p:nvPr/>
        </p:nvSpPr>
        <p:spPr>
          <a:xfrm>
            <a:off x="4414093" y="1996278"/>
            <a:ext cx="548051" cy="6318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a:extLst>
              <a:ext uri="{FF2B5EF4-FFF2-40B4-BE49-F238E27FC236}">
                <a16:creationId xmlns:a16="http://schemas.microsoft.com/office/drawing/2014/main" id="{D66A0A47-9D2E-82DC-D431-2C1DE5A46CD1}"/>
              </a:ext>
            </a:extLst>
          </p:cNvPr>
          <p:cNvSpPr/>
          <p:nvPr/>
        </p:nvSpPr>
        <p:spPr>
          <a:xfrm>
            <a:off x="8032972" y="1993656"/>
            <a:ext cx="548051" cy="63183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ình chữ nhật: Góc Tròn 3">
            <a:extLst>
              <a:ext uri="{FF2B5EF4-FFF2-40B4-BE49-F238E27FC236}">
                <a16:creationId xmlns:a16="http://schemas.microsoft.com/office/drawing/2014/main" id="{6000E923-BBF8-39DD-B5DC-B423E3A438DD}"/>
              </a:ext>
            </a:extLst>
          </p:cNvPr>
          <p:cNvSpPr/>
          <p:nvPr/>
        </p:nvSpPr>
        <p:spPr>
          <a:xfrm>
            <a:off x="2632899" y="5223671"/>
            <a:ext cx="548051" cy="63183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ình chữ nhật: Góc Tròn 4">
            <a:extLst>
              <a:ext uri="{FF2B5EF4-FFF2-40B4-BE49-F238E27FC236}">
                <a16:creationId xmlns:a16="http://schemas.microsoft.com/office/drawing/2014/main" id="{0AA1B529-B437-D69E-1708-3B68DD8B77AD}"/>
              </a:ext>
            </a:extLst>
          </p:cNvPr>
          <p:cNvSpPr/>
          <p:nvPr/>
        </p:nvSpPr>
        <p:spPr>
          <a:xfrm>
            <a:off x="6474720" y="5205977"/>
            <a:ext cx="548051" cy="63183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nh chữ nhật: Góc Tròn 5">
            <a:extLst>
              <a:ext uri="{FF2B5EF4-FFF2-40B4-BE49-F238E27FC236}">
                <a16:creationId xmlns:a16="http://schemas.microsoft.com/office/drawing/2014/main" id="{104CF37A-F8E6-2A6E-7DA9-54FD3572E89A}"/>
              </a:ext>
            </a:extLst>
          </p:cNvPr>
          <p:cNvSpPr/>
          <p:nvPr/>
        </p:nvSpPr>
        <p:spPr>
          <a:xfrm>
            <a:off x="10377501" y="5115131"/>
            <a:ext cx="548051" cy="631834"/>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6" presetClass="exit" presetSubtype="32" fill="hold" grpId="0" nodeType="withEffect">
                                  <p:stCondLst>
                                    <p:cond delay="0"/>
                                  </p:stCondLst>
                                  <p:childTnLst>
                                    <p:animEffect transition="out" filter="circle(out)">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6" presetClass="exit" presetSubtype="32" fill="hold" grpId="0" nodeType="withEffect">
                                  <p:stCondLst>
                                    <p:cond delay="0"/>
                                  </p:stCondLst>
                                  <p:childTnLst>
                                    <p:animEffect transition="out" filter="circle(out)">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6" presetClass="exit" presetSubtype="32" fill="hold" grpId="0" nodeType="withEffect">
                                  <p:stCondLst>
                                    <p:cond delay="0"/>
                                  </p:stCondLst>
                                  <p:childTnLst>
                                    <p:animEffect transition="out" filter="circle(out)">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animBg="1"/>
      <p:bldP spid="3" grpId="0" animBg="1"/>
      <p:bldP spid="4"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7801" y="491803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2076" y="4405926"/>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701514" y="397742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1 CHIẾC BÚT BI</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490313" y="1672198"/>
            <a:ext cx="6721856" cy="142390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BẠN LÀ NGƯỜI THẬT MAY MẮN!</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8295" y="3976231"/>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25466" y="3879228"/>
            <a:ext cx="714375" cy="1190625"/>
          </a:xfrm>
          <a:prstGeom prst="rect">
            <a:avLst/>
          </a:prstGeom>
        </p:spPr>
      </p:pic>
      <p:sp>
        <p:nvSpPr>
          <p:cNvPr id="2" name="Hình chữ nhật: Góc Tròn 1">
            <a:extLst>
              <a:ext uri="{FF2B5EF4-FFF2-40B4-BE49-F238E27FC236}">
                <a16:creationId xmlns:a16="http://schemas.microsoft.com/office/drawing/2014/main" id="{052B989D-E05A-BBBE-208B-38CE535B50C9}"/>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612D5BA4-BD94-FD79-F6D7-3726CB9AEB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12169" y="1440151"/>
            <a:ext cx="2014883" cy="1763023"/>
          </a:xfrm>
          <a:prstGeom prst="rect">
            <a:avLst/>
          </a:prstGeom>
        </p:spPr>
      </p:pic>
      <p:sp>
        <p:nvSpPr>
          <p:cNvPr id="6" name="Hình chữ nhật: Góc Tròn 5">
            <a:extLst>
              <a:ext uri="{FF2B5EF4-FFF2-40B4-BE49-F238E27FC236}">
                <a16:creationId xmlns:a16="http://schemas.microsoft.com/office/drawing/2014/main" id="{69AB5007-5E3C-FD18-1FF2-CB46E1ACAECD}"/>
              </a:ext>
            </a:extLst>
          </p:cNvPr>
          <p:cNvSpPr/>
          <p:nvPr/>
        </p:nvSpPr>
        <p:spPr>
          <a:xfrm>
            <a:off x="8520197" y="6017156"/>
            <a:ext cx="548051" cy="6318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2.08333E-7 2.96296E-6 L 2.08333E-7 -0.22477 " pathEditMode="relative" rAng="0" ptsTypes="AA">
                                      <p:cBhvr>
                                        <p:cTn id="17" dur="2000" fill="hold"/>
                                        <p:tgtEl>
                                          <p:spTgt spid="7"/>
                                        </p:tgtEl>
                                        <p:attrNameLst>
                                          <p:attrName>ppt_x</p:attrName>
                                          <p:attrName>ppt_y</p:attrName>
                                        </p:attrNameLst>
                                      </p:cBhvr>
                                      <p:rCtr x="0" y="-11250"/>
                                    </p:animMotion>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par>
                          <p:cTn id="28" fill="hold">
                            <p:stCondLst>
                              <p:cond delay="2500"/>
                            </p:stCondLst>
                            <p:childTnLst>
                              <p:par>
                                <p:cTn id="29" presetID="32" presetClass="emph" presetSubtype="0" repeatCount="indefinite" fill="hold" grpId="1" nodeType="after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256B11D2-7E5E-458B-B6DF-F533C5825CE0}"/>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mút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96388" y="701538"/>
            <a:ext cx="11199224"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chemeClr val="tx1"/>
                </a:solidFill>
              </a:rPr>
              <a:t>Câu</a:t>
            </a:r>
            <a:r>
              <a:rPr lang="en-US" sz="3600" b="1" dirty="0">
                <a:solidFill>
                  <a:schemeClr val="tx1"/>
                </a:solidFill>
              </a:rPr>
              <a:t> 1: </a:t>
            </a:r>
            <a:r>
              <a:rPr lang="en-US" sz="3600" b="1" dirty="0" err="1">
                <a:solidFill>
                  <a:schemeClr val="tx1"/>
                </a:solidFill>
              </a:rPr>
              <a:t>Nhân</a:t>
            </a:r>
            <a:r>
              <a:rPr lang="en-US" sz="3600" b="1" dirty="0">
                <a:solidFill>
                  <a:schemeClr val="tx1"/>
                </a:solidFill>
              </a:rPr>
              <a:t> </a:t>
            </a:r>
            <a:r>
              <a:rPr lang="en-US" sz="3600" b="1" dirty="0" err="1">
                <a:solidFill>
                  <a:schemeClr val="tx1"/>
                </a:solidFill>
              </a:rPr>
              <a:t>vật</a:t>
            </a:r>
            <a:r>
              <a:rPr lang="en-US" sz="3600" b="1" dirty="0">
                <a:solidFill>
                  <a:schemeClr val="tx1"/>
                </a:solidFill>
              </a:rPr>
              <a:t> </a:t>
            </a:r>
            <a:r>
              <a:rPr lang="en-US" sz="3600" b="1" dirty="0" err="1">
                <a:solidFill>
                  <a:schemeClr val="tx1"/>
                </a:solidFill>
              </a:rPr>
              <a:t>dì</a:t>
            </a:r>
            <a:r>
              <a:rPr lang="en-US" sz="3600" b="1" dirty="0">
                <a:solidFill>
                  <a:schemeClr val="tx1"/>
                </a:solidFill>
              </a:rPr>
              <a:t> </a:t>
            </a:r>
            <a:r>
              <a:rPr lang="en-US" sz="3600" b="1" dirty="0" err="1">
                <a:solidFill>
                  <a:schemeClr val="tx1"/>
                </a:solidFill>
              </a:rPr>
              <a:t>Bảy</a:t>
            </a:r>
            <a:r>
              <a:rPr lang="en-US" sz="3600" b="1" dirty="0">
                <a:solidFill>
                  <a:schemeClr val="tx1"/>
                </a:solidFill>
              </a:rPr>
              <a:t> </a:t>
            </a:r>
            <a:r>
              <a:rPr lang="en-US" sz="3600" b="1" dirty="0" err="1">
                <a:solidFill>
                  <a:schemeClr val="tx1"/>
                </a:solidFill>
              </a:rPr>
              <a:t>được</a:t>
            </a:r>
            <a:r>
              <a:rPr lang="en-US" sz="3600" b="1" dirty="0">
                <a:solidFill>
                  <a:schemeClr val="tx1"/>
                </a:solidFill>
              </a:rPr>
              <a:t> </a:t>
            </a:r>
            <a:r>
              <a:rPr lang="en-US" sz="3600" b="1" dirty="0" err="1">
                <a:solidFill>
                  <a:schemeClr val="tx1"/>
                </a:solidFill>
              </a:rPr>
              <a:t>kể</a:t>
            </a:r>
            <a:r>
              <a:rPr lang="en-US" sz="3600" b="1" dirty="0">
                <a:solidFill>
                  <a:schemeClr val="tx1"/>
                </a:solidFill>
              </a:rPr>
              <a:t> </a:t>
            </a:r>
            <a:r>
              <a:rPr lang="en-US" sz="3600" b="1" dirty="0" err="1">
                <a:solidFill>
                  <a:schemeClr val="tx1"/>
                </a:solidFill>
              </a:rPr>
              <a:t>trong</a:t>
            </a:r>
            <a:r>
              <a:rPr lang="en-US" sz="3600" b="1" dirty="0">
                <a:solidFill>
                  <a:schemeClr val="tx1"/>
                </a:solidFill>
              </a:rPr>
              <a:t> </a:t>
            </a:r>
            <a:r>
              <a:rPr lang="en-US" sz="3600" b="1" dirty="0" err="1">
                <a:solidFill>
                  <a:schemeClr val="tx1"/>
                </a:solidFill>
              </a:rPr>
              <a:t>văn</a:t>
            </a:r>
            <a:r>
              <a:rPr lang="en-US" sz="3600" b="1" dirty="0">
                <a:solidFill>
                  <a:schemeClr val="tx1"/>
                </a:solidFill>
              </a:rPr>
              <a:t> </a:t>
            </a:r>
            <a:r>
              <a:rPr lang="en-US" sz="3600" b="1" dirty="0" err="1">
                <a:solidFill>
                  <a:schemeClr val="tx1"/>
                </a:solidFill>
              </a:rPr>
              <a:t>bản</a:t>
            </a:r>
            <a:r>
              <a:rPr lang="en-US" sz="3600" b="1" dirty="0">
                <a:solidFill>
                  <a:schemeClr val="tx1"/>
                </a:solidFill>
              </a:rPr>
              <a:t> “</a:t>
            </a:r>
            <a:r>
              <a:rPr lang="en-US" sz="3600" b="1" i="1" dirty="0" err="1">
                <a:solidFill>
                  <a:schemeClr val="tx1"/>
                </a:solidFill>
              </a:rPr>
              <a:t>Ngồi</a:t>
            </a:r>
            <a:r>
              <a:rPr lang="en-US" sz="3600" b="1" i="1" dirty="0">
                <a:solidFill>
                  <a:schemeClr val="tx1"/>
                </a:solidFill>
              </a:rPr>
              <a:t> </a:t>
            </a:r>
            <a:r>
              <a:rPr lang="en-US" sz="3600" b="1" i="1" dirty="0" err="1">
                <a:solidFill>
                  <a:schemeClr val="tx1"/>
                </a:solidFill>
              </a:rPr>
              <a:t>đợi</a:t>
            </a:r>
            <a:r>
              <a:rPr lang="en-US" sz="3600" b="1" i="1" dirty="0">
                <a:solidFill>
                  <a:schemeClr val="tx1"/>
                </a:solidFill>
              </a:rPr>
              <a:t> </a:t>
            </a:r>
            <a:r>
              <a:rPr lang="en-US" sz="3600" b="1" i="1" dirty="0" err="1">
                <a:solidFill>
                  <a:schemeClr val="tx1"/>
                </a:solidFill>
              </a:rPr>
              <a:t>trước</a:t>
            </a:r>
            <a:r>
              <a:rPr lang="en-US" sz="3600" b="1" i="1" dirty="0">
                <a:solidFill>
                  <a:schemeClr val="tx1"/>
                </a:solidFill>
              </a:rPr>
              <a:t> </a:t>
            </a:r>
            <a:r>
              <a:rPr lang="en-US" sz="3600" b="1" i="1" dirty="0" err="1">
                <a:solidFill>
                  <a:schemeClr val="tx1"/>
                </a:solidFill>
              </a:rPr>
              <a:t>hiên</a:t>
            </a:r>
            <a:r>
              <a:rPr lang="en-US" sz="3600" b="1" i="1" dirty="0">
                <a:solidFill>
                  <a:schemeClr val="tx1"/>
                </a:solidFill>
              </a:rPr>
              <a:t> </a:t>
            </a:r>
            <a:r>
              <a:rPr lang="en-US" sz="3600" b="1" i="1" dirty="0" err="1">
                <a:solidFill>
                  <a:schemeClr val="tx1"/>
                </a:solidFill>
              </a:rPr>
              <a:t>nhà</a:t>
            </a:r>
            <a:r>
              <a:rPr lang="en-US" sz="3600" b="1" dirty="0">
                <a:solidFill>
                  <a:schemeClr val="tx1"/>
                </a:solidFill>
              </a:rPr>
              <a:t>” </a:t>
            </a:r>
            <a:r>
              <a:rPr lang="en-US" sz="3600" b="1" dirty="0" err="1">
                <a:solidFill>
                  <a:schemeClr val="tx1"/>
                </a:solidFill>
              </a:rPr>
              <a:t>của</a:t>
            </a:r>
            <a:r>
              <a:rPr lang="en-US" sz="3600" b="1" dirty="0">
                <a:solidFill>
                  <a:schemeClr val="tx1"/>
                </a:solidFill>
              </a:rPr>
              <a:t> </a:t>
            </a:r>
            <a:r>
              <a:rPr lang="en-US" sz="3600" b="1" dirty="0" err="1">
                <a:solidFill>
                  <a:schemeClr val="tx1"/>
                </a:solidFill>
              </a:rPr>
              <a:t>Huỳnh</a:t>
            </a:r>
            <a:r>
              <a:rPr lang="en-US" sz="3600" b="1" dirty="0">
                <a:solidFill>
                  <a:schemeClr val="tx1"/>
                </a:solidFill>
              </a:rPr>
              <a:t> </a:t>
            </a:r>
            <a:r>
              <a:rPr lang="en-US" sz="3600" b="1" dirty="0" err="1">
                <a:solidFill>
                  <a:schemeClr val="tx1"/>
                </a:solidFill>
              </a:rPr>
              <a:t>Như</a:t>
            </a:r>
            <a:r>
              <a:rPr lang="en-US" sz="3600" b="1" dirty="0">
                <a:solidFill>
                  <a:schemeClr val="tx1"/>
                </a:solidFill>
              </a:rPr>
              <a:t> </a:t>
            </a:r>
            <a:r>
              <a:rPr lang="en-US" sz="3600" b="1" dirty="0" err="1">
                <a:solidFill>
                  <a:schemeClr val="tx1"/>
                </a:solidFill>
              </a:rPr>
              <a:t>Phương</a:t>
            </a:r>
            <a:r>
              <a:rPr lang="en-US" sz="3600" b="1" dirty="0">
                <a:solidFill>
                  <a:schemeClr val="tx1"/>
                </a:solidFill>
              </a:rPr>
              <a:t> </a:t>
            </a:r>
            <a:r>
              <a:rPr lang="en-US" sz="3600" b="1" dirty="0" err="1">
                <a:solidFill>
                  <a:schemeClr val="tx1"/>
                </a:solidFill>
              </a:rPr>
              <a:t>có</a:t>
            </a:r>
            <a:r>
              <a:rPr lang="en-US" sz="3600" b="1" dirty="0">
                <a:solidFill>
                  <a:schemeClr val="tx1"/>
                </a:solidFill>
              </a:rPr>
              <a:t> </a:t>
            </a:r>
            <a:r>
              <a:rPr lang="en-US" sz="3600" b="1" dirty="0" err="1">
                <a:solidFill>
                  <a:schemeClr val="tx1"/>
                </a:solidFill>
              </a:rPr>
              <a:t>tên</a:t>
            </a:r>
            <a:r>
              <a:rPr lang="en-US" sz="3600" b="1" dirty="0">
                <a:solidFill>
                  <a:schemeClr val="tx1"/>
                </a:solidFill>
              </a:rPr>
              <a:t> </a:t>
            </a:r>
            <a:r>
              <a:rPr lang="en-US" sz="3600" b="1" dirty="0" err="1">
                <a:solidFill>
                  <a:schemeClr val="tx1"/>
                </a:solidFill>
              </a:rPr>
              <a:t>thật</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gì</a:t>
            </a:r>
            <a:r>
              <a:rPr lang="en-US" sz="3600" b="1" dirty="0">
                <a:solidFill>
                  <a:schemeClr val="tx1"/>
                </a:solidFill>
              </a:rPr>
              <a:t>? </a:t>
            </a:r>
            <a:endParaRPr kumimoji="0" lang="en-US" sz="5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651150" y="2751762"/>
            <a:ext cx="3748611"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0000FF"/>
                </a:solidFill>
              </a:rPr>
              <a:t>Bà</a:t>
            </a:r>
            <a:r>
              <a:rPr lang="en-US" sz="4400" b="1" dirty="0">
                <a:solidFill>
                  <a:srgbClr val="0000FF"/>
                </a:solidFill>
              </a:rPr>
              <a:t> Lê </a:t>
            </a:r>
            <a:r>
              <a:rPr lang="en-US" sz="4400" b="1" dirty="0" err="1">
                <a:solidFill>
                  <a:srgbClr val="0000FF"/>
                </a:solidFill>
              </a:rPr>
              <a:t>Thị</a:t>
            </a:r>
            <a:r>
              <a:rPr lang="en-US" sz="4400" b="1" dirty="0">
                <a:solidFill>
                  <a:srgbClr val="0000FF"/>
                </a:solidFill>
              </a:rPr>
              <a:t> </a:t>
            </a:r>
            <a:r>
              <a:rPr lang="en-US" sz="4400" b="1" dirty="0" err="1">
                <a:solidFill>
                  <a:srgbClr val="0000FF"/>
                </a:solidFill>
              </a:rPr>
              <a:t>Thỏa</a:t>
            </a:r>
            <a:endParaRPr lang="en-US" sz="4400" b="1" dirty="0">
              <a:solidFill>
                <a:srgbClr val="0000FF"/>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6" name="Hình chữ nhật: Góc Tròn 5">
            <a:extLst>
              <a:ext uri="{FF2B5EF4-FFF2-40B4-BE49-F238E27FC236}">
                <a16:creationId xmlns:a16="http://schemas.microsoft.com/office/drawing/2014/main" id="{F30582BA-6366-4AE2-7AC9-EB3C16B44D74}"/>
              </a:ext>
            </a:extLst>
          </p:cNvPr>
          <p:cNvSpPr/>
          <p:nvPr/>
        </p:nvSpPr>
        <p:spPr>
          <a:xfrm>
            <a:off x="10715037" y="5954861"/>
            <a:ext cx="548051" cy="63183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065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699945" y="559387"/>
            <a:ext cx="10542492" cy="14889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2: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tác</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giả</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đã</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dùng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ngôi</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nào</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kumimoji="0" lang="en-US" sz="5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305591" y="2334509"/>
            <a:ext cx="54672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Ngôi</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kể</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thứ</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nhất</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kumimoji="0" lang="en-US" sz="60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Hình chữ nhật: Góc Tròn 1">
            <a:extLst>
              <a:ext uri="{FF2B5EF4-FFF2-40B4-BE49-F238E27FC236}">
                <a16:creationId xmlns:a16="http://schemas.microsoft.com/office/drawing/2014/main" id="{8F84014F-9743-8CAF-71F7-91B30B34B7E1}"/>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1D1C8A64-D335-E12D-8C08-989563D471C7}"/>
              </a:ext>
            </a:extLst>
          </p:cNvPr>
          <p:cNvSpPr/>
          <p:nvPr/>
        </p:nvSpPr>
        <p:spPr>
          <a:xfrm>
            <a:off x="10743145" y="5954953"/>
            <a:ext cx="548051" cy="63183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CCB2F552-8F6D-F706-9D4E-2D64AF4995AA}"/>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tệp</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giấy</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nhớ</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83312" y="253552"/>
            <a:ext cx="1202537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600" b="1" i="0" u="none"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3: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Dì</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Bảy</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bài</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tản</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giống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tượng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hòn</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Vọng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Phu</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chuyện</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cổ</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tích</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88608" y="2167089"/>
            <a:ext cx="9032831" cy="148356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Lòng</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thủy</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chung</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son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sắt</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sự</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chờ</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đợi</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mỏi</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mòn</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theo</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tháng</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năm</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6" name="Hình chữ nhật: Góc Tròn 5">
            <a:extLst>
              <a:ext uri="{FF2B5EF4-FFF2-40B4-BE49-F238E27FC236}">
                <a16:creationId xmlns:a16="http://schemas.microsoft.com/office/drawing/2014/main" id="{761C20DD-7085-AAD4-8888-304A70EDFD8A}"/>
              </a:ext>
            </a:extLst>
          </p:cNvPr>
          <p:cNvSpPr/>
          <p:nvPr/>
        </p:nvSpPr>
        <p:spPr>
          <a:xfrm>
            <a:off x="10733031" y="5946982"/>
            <a:ext cx="548051" cy="63183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chìa</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khóa</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667482" y="285889"/>
            <a:ext cx="911024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Vấn</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đề</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tác</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giả</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nêu</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đề</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cập</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đến</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bài</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học</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gì</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kumimoji="0" 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8484" y="2349404"/>
            <a:ext cx="3246737"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0000FF"/>
                </a:solidFill>
                <a:latin typeface="Tahoma" panose="020B0604030504040204" pitchFamily="34" charset="0"/>
                <a:ea typeface="Tahoma" panose="020B0604030504040204" pitchFamily="34" charset="0"/>
                <a:cs typeface="Tahoma" panose="020B0604030504040204" pitchFamily="34" charset="0"/>
              </a:rPr>
              <a:t>Lòng</a:t>
            </a: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FF"/>
                </a:solidFill>
                <a:latin typeface="Tahoma" panose="020B0604030504040204" pitchFamily="34" charset="0"/>
                <a:ea typeface="Tahoma" panose="020B0604030504040204" pitchFamily="34" charset="0"/>
                <a:cs typeface="Tahoma" panose="020B0604030504040204" pitchFamily="34" charset="0"/>
              </a:rPr>
              <a:t>biết</a:t>
            </a: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00FF"/>
                </a:solidFill>
                <a:latin typeface="Tahoma" panose="020B0604030504040204" pitchFamily="34" charset="0"/>
                <a:ea typeface="Tahoma" panose="020B0604030504040204" pitchFamily="34" charset="0"/>
                <a:cs typeface="Tahoma" panose="020B0604030504040204" pitchFamily="34" charset="0"/>
              </a:rPr>
              <a:t>ơn</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Hình chữ nhật: Góc Tròn 1">
            <a:extLst>
              <a:ext uri="{FF2B5EF4-FFF2-40B4-BE49-F238E27FC236}">
                <a16:creationId xmlns:a16="http://schemas.microsoft.com/office/drawing/2014/main" id="{846F1814-53D8-A2E3-2DAE-25544FD89C48}"/>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A9E5DEFA-5533-20F3-073F-3E7EC5D0FCF4}"/>
              </a:ext>
            </a:extLst>
          </p:cNvPr>
          <p:cNvSpPr/>
          <p:nvPr/>
        </p:nvSpPr>
        <p:spPr>
          <a:xfrm>
            <a:off x="10753344" y="5950165"/>
            <a:ext cx="548051" cy="631834"/>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Bong bóng Ý nghĩ: Hình đám mây 7">
            <a:extLst>
              <a:ext uri="{FF2B5EF4-FFF2-40B4-BE49-F238E27FC236}">
                <a16:creationId xmlns:a16="http://schemas.microsoft.com/office/drawing/2014/main" id="{1F7DE5B0-82F4-0D7D-FE3E-B01FE713BB1A}"/>
              </a:ext>
            </a:extLst>
          </p:cNvPr>
          <p:cNvSpPr/>
          <p:nvPr/>
        </p:nvSpPr>
        <p:spPr>
          <a:xfrm>
            <a:off x="3636832" y="753035"/>
            <a:ext cx="5991262" cy="2205318"/>
          </a:xfrm>
          <a:prstGeom prst="cloudCallout">
            <a:avLst>
              <a:gd name="adj1" fmla="val -46507"/>
              <a:gd name="adj2" fmla="val 54685"/>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45770" algn="l"/>
              </a:tabLst>
            </a:pPr>
            <a:r>
              <a:rPr lang="vi-VN" sz="2800" i="1" dirty="0">
                <a:solidFill>
                  <a:srgbClr val="000000"/>
                </a:solidFill>
                <a:effectLst/>
                <a:latin typeface="Times New Roman" panose="02020603050405020304" pitchFamily="18" charset="0"/>
                <a:ea typeface="Times New Roman" panose="02020603050405020304" pitchFamily="18" charset="0"/>
              </a:rPr>
              <a:t>Em </a:t>
            </a:r>
            <a:r>
              <a:rPr lang="vi-VN" sz="2800" i="1" dirty="0" err="1">
                <a:solidFill>
                  <a:srgbClr val="000000"/>
                </a:solidFill>
                <a:effectLst/>
                <a:latin typeface="Times New Roman" panose="02020603050405020304" pitchFamily="18" charset="0"/>
                <a:ea typeface="Times New Roman" panose="02020603050405020304" pitchFamily="18" charset="0"/>
              </a:rPr>
              <a:t>có</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nhận</a:t>
            </a:r>
            <a:r>
              <a:rPr lang="vi-VN" sz="2800" i="1" dirty="0">
                <a:solidFill>
                  <a:srgbClr val="000000"/>
                </a:solidFill>
                <a:effectLst/>
                <a:latin typeface="Times New Roman" panose="02020603050405020304" pitchFamily="18" charset="0"/>
                <a:ea typeface="Times New Roman" panose="02020603050405020304" pitchFamily="18" charset="0"/>
              </a:rPr>
              <a:t> ra </a:t>
            </a:r>
            <a:r>
              <a:rPr lang="vi-VN" sz="2800" i="1" dirty="0" err="1">
                <a:solidFill>
                  <a:srgbClr val="000000"/>
                </a:solidFill>
                <a:effectLst/>
                <a:latin typeface="Times New Roman" panose="02020603050405020304" pitchFamily="18" charset="0"/>
                <a:ea typeface="Times New Roman" panose="02020603050405020304" pitchFamily="18" charset="0"/>
              </a:rPr>
              <a:t>cảnh</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tượng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gì</a:t>
            </a:r>
            <a:r>
              <a:rPr lang="vi-VN" sz="2800" i="1" dirty="0">
                <a:solidFill>
                  <a:srgbClr val="000000"/>
                </a:solidFill>
                <a:effectLst/>
                <a:latin typeface="Times New Roman" panose="02020603050405020304" pitchFamily="18" charset="0"/>
                <a:ea typeface="Times New Roman" panose="02020603050405020304" pitchFamily="18" charset="0"/>
              </a:rPr>
              <a:t> trong </a:t>
            </a:r>
            <a:r>
              <a:rPr lang="vi-VN" sz="2800" i="1" dirty="0" err="1">
                <a:solidFill>
                  <a:srgbClr val="000000"/>
                </a:solidFill>
                <a:effectLst/>
                <a:latin typeface="Times New Roman" panose="02020603050405020304" pitchFamily="18" charset="0"/>
                <a:ea typeface="Times New Roman" panose="02020603050405020304" pitchFamily="18" charset="0"/>
              </a:rPr>
              <a:t>hoạt</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cảnh</a:t>
            </a:r>
            <a:r>
              <a:rPr lang="vi-VN" sz="2800" i="1" dirty="0">
                <a:solidFill>
                  <a:srgbClr val="000000"/>
                </a:solidFill>
                <a:effectLst/>
                <a:latin typeface="Times New Roman" panose="02020603050405020304" pitchFamily="18" charset="0"/>
                <a:ea typeface="Times New Roman" panose="02020603050405020304" pitchFamily="18" charset="0"/>
              </a:rPr>
              <a:t> trên không?</a:t>
            </a:r>
            <a:endParaRPr lang="en-US" sz="2400" dirty="0">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id="{F0EBB2DF-8636-15EA-5C71-C2817B4DB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1" y="2280397"/>
            <a:ext cx="6248400" cy="3619500"/>
          </a:xfrm>
          <a:prstGeom prst="rect">
            <a:avLst/>
          </a:prstGeom>
        </p:spPr>
      </p:pic>
      <p:pic>
        <p:nvPicPr>
          <p:cNvPr id="11" name="Hình ảnh 10">
            <a:extLst>
              <a:ext uri="{FF2B5EF4-FFF2-40B4-BE49-F238E27FC236}">
                <a16:creationId xmlns:a16="http://schemas.microsoft.com/office/drawing/2014/main" id="{0EF9F000-61D5-A312-5672-A98D0054E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3764" y="645796"/>
            <a:ext cx="2419795" cy="2419795"/>
          </a:xfrm>
          <a:prstGeom prst="rect">
            <a:avLst/>
          </a:prstGeom>
        </p:spPr>
      </p:pic>
      <p:sp>
        <p:nvSpPr>
          <p:cNvPr id="12" name="Bong bóng Ý nghĩ: Hình đám mây 11">
            <a:extLst>
              <a:ext uri="{FF2B5EF4-FFF2-40B4-BE49-F238E27FC236}">
                <a16:creationId xmlns:a16="http://schemas.microsoft.com/office/drawing/2014/main" id="{58191A7A-E09F-93E9-16D8-5D71EA2FECB5}"/>
              </a:ext>
            </a:extLst>
          </p:cNvPr>
          <p:cNvSpPr/>
          <p:nvPr/>
        </p:nvSpPr>
        <p:spPr>
          <a:xfrm>
            <a:off x="3410310" y="716764"/>
            <a:ext cx="6444306" cy="2205318"/>
          </a:xfrm>
          <a:prstGeom prst="cloudCallout">
            <a:avLst>
              <a:gd name="adj1" fmla="val -46507"/>
              <a:gd name="adj2" fmla="val 54685"/>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tx1"/>
                </a:solidFill>
                <a:latin typeface="+mj-lt"/>
              </a:rPr>
              <a:t>Theo em, </a:t>
            </a:r>
            <a:r>
              <a:rPr lang="vi-VN" sz="2800" i="1" dirty="0" err="1">
                <a:solidFill>
                  <a:schemeClr val="tx1"/>
                </a:solidFill>
                <a:latin typeface="+mj-lt"/>
              </a:rPr>
              <a:t>nếu</a:t>
            </a:r>
            <a:r>
              <a:rPr lang="vi-VN" sz="2800" i="1" dirty="0">
                <a:solidFill>
                  <a:schemeClr val="tx1"/>
                </a:solidFill>
                <a:latin typeface="+mj-lt"/>
              </a:rPr>
              <a:t> em </a:t>
            </a:r>
            <a:r>
              <a:rPr lang="vi-VN" sz="2800" i="1" dirty="0" err="1">
                <a:solidFill>
                  <a:schemeClr val="tx1"/>
                </a:solidFill>
                <a:latin typeface="+mj-lt"/>
              </a:rPr>
              <a:t>được</a:t>
            </a:r>
            <a:r>
              <a:rPr lang="vi-VN" sz="2800" i="1" dirty="0">
                <a:solidFill>
                  <a:schemeClr val="tx1"/>
                </a:solidFill>
                <a:latin typeface="+mj-lt"/>
              </a:rPr>
              <a:t> </a:t>
            </a:r>
            <a:r>
              <a:rPr lang="vi-VN" sz="2800" i="1" dirty="0" err="1">
                <a:solidFill>
                  <a:schemeClr val="tx1"/>
                </a:solidFill>
                <a:latin typeface="+mj-lt"/>
              </a:rPr>
              <a:t>diễn</a:t>
            </a:r>
            <a:r>
              <a:rPr lang="vi-VN" sz="2800" i="1" dirty="0">
                <a:solidFill>
                  <a:schemeClr val="tx1"/>
                </a:solidFill>
                <a:latin typeface="+mj-lt"/>
              </a:rPr>
              <a:t> vai </a:t>
            </a:r>
            <a:r>
              <a:rPr lang="vi-VN" sz="2800" i="1" dirty="0" err="1">
                <a:solidFill>
                  <a:schemeClr val="tx1"/>
                </a:solidFill>
                <a:latin typeface="+mj-lt"/>
              </a:rPr>
              <a:t>người</a:t>
            </a:r>
            <a:r>
              <a:rPr lang="vi-VN" sz="2800" i="1" dirty="0">
                <a:solidFill>
                  <a:schemeClr val="tx1"/>
                </a:solidFill>
                <a:latin typeface="+mj-lt"/>
              </a:rPr>
              <a:t> </a:t>
            </a:r>
            <a:r>
              <a:rPr lang="vi-VN" sz="2800" i="1" dirty="0" err="1">
                <a:solidFill>
                  <a:schemeClr val="tx1"/>
                </a:solidFill>
                <a:latin typeface="+mj-lt"/>
              </a:rPr>
              <a:t>vợ</a:t>
            </a:r>
            <a:r>
              <a:rPr lang="vi-VN" sz="2800" i="1" dirty="0">
                <a:solidFill>
                  <a:schemeClr val="tx1"/>
                </a:solidFill>
                <a:latin typeface="+mj-lt"/>
              </a:rPr>
              <a:t> trong </a:t>
            </a:r>
            <a:r>
              <a:rPr lang="vi-VN" sz="2800" i="1" dirty="0" err="1">
                <a:solidFill>
                  <a:schemeClr val="tx1"/>
                </a:solidFill>
                <a:latin typeface="+mj-lt"/>
              </a:rPr>
              <a:t>cảnh</a:t>
            </a:r>
            <a:r>
              <a:rPr lang="vi-VN" sz="2800" i="1" dirty="0">
                <a:solidFill>
                  <a:schemeClr val="tx1"/>
                </a:solidFill>
                <a:latin typeface="+mj-lt"/>
              </a:rPr>
              <a:t> trên, em </a:t>
            </a:r>
            <a:r>
              <a:rPr lang="vi-VN" sz="2800" i="1" dirty="0" err="1">
                <a:solidFill>
                  <a:schemeClr val="tx1"/>
                </a:solidFill>
                <a:latin typeface="+mj-lt"/>
              </a:rPr>
              <a:t>sẽ</a:t>
            </a:r>
            <a:r>
              <a:rPr lang="vi-VN" sz="2800" i="1" dirty="0">
                <a:solidFill>
                  <a:schemeClr val="tx1"/>
                </a:solidFill>
                <a:latin typeface="+mj-lt"/>
              </a:rPr>
              <a:t> </a:t>
            </a:r>
            <a:r>
              <a:rPr lang="vi-VN" sz="2800" i="1" dirty="0" err="1">
                <a:solidFill>
                  <a:schemeClr val="tx1"/>
                </a:solidFill>
                <a:latin typeface="+mj-lt"/>
              </a:rPr>
              <a:t>có</a:t>
            </a:r>
            <a:r>
              <a:rPr lang="vi-VN" sz="2800" i="1" dirty="0">
                <a:solidFill>
                  <a:schemeClr val="tx1"/>
                </a:solidFill>
                <a:latin typeface="+mj-lt"/>
              </a:rPr>
              <a:t> tâm </a:t>
            </a:r>
            <a:r>
              <a:rPr lang="vi-VN" sz="2800" i="1" dirty="0" err="1">
                <a:solidFill>
                  <a:schemeClr val="tx1"/>
                </a:solidFill>
                <a:latin typeface="+mj-lt"/>
              </a:rPr>
              <a:t>trạng</a:t>
            </a:r>
            <a:r>
              <a:rPr lang="vi-VN" sz="2800" i="1" dirty="0">
                <a:solidFill>
                  <a:schemeClr val="tx1"/>
                </a:solidFill>
                <a:latin typeface="+mj-lt"/>
              </a:rPr>
              <a:t> </a:t>
            </a:r>
            <a:r>
              <a:rPr lang="vi-VN" sz="2800" i="1" dirty="0" err="1">
                <a:solidFill>
                  <a:schemeClr val="tx1"/>
                </a:solidFill>
                <a:latin typeface="+mj-lt"/>
              </a:rPr>
              <a:t>cảm</a:t>
            </a:r>
            <a:r>
              <a:rPr lang="vi-VN" sz="2800" i="1" dirty="0">
                <a:solidFill>
                  <a:schemeClr val="tx1"/>
                </a:solidFill>
                <a:latin typeface="+mj-lt"/>
              </a:rPr>
              <a:t> </a:t>
            </a:r>
            <a:r>
              <a:rPr lang="vi-VN" sz="2800" i="1" dirty="0" err="1">
                <a:solidFill>
                  <a:schemeClr val="tx1"/>
                </a:solidFill>
                <a:latin typeface="+mj-lt"/>
              </a:rPr>
              <a:t>xúc</a:t>
            </a:r>
            <a:r>
              <a:rPr lang="vi-VN" sz="2800" i="1" dirty="0">
                <a:solidFill>
                  <a:schemeClr val="tx1"/>
                </a:solidFill>
                <a:latin typeface="+mj-lt"/>
              </a:rPr>
              <a:t> như </a:t>
            </a:r>
            <a:r>
              <a:rPr lang="vi-VN" sz="2800" i="1" dirty="0" err="1">
                <a:solidFill>
                  <a:schemeClr val="tx1"/>
                </a:solidFill>
                <a:latin typeface="+mj-lt"/>
              </a:rPr>
              <a:t>thế</a:t>
            </a:r>
            <a:r>
              <a:rPr lang="vi-VN" sz="2800" i="1" dirty="0">
                <a:solidFill>
                  <a:schemeClr val="tx1"/>
                </a:solidFill>
                <a:latin typeface="+mj-lt"/>
              </a:rPr>
              <a:t> </a:t>
            </a:r>
            <a:r>
              <a:rPr lang="vi-VN" sz="2800" i="1" dirty="0" err="1">
                <a:solidFill>
                  <a:schemeClr val="tx1"/>
                </a:solidFill>
                <a:latin typeface="+mj-lt"/>
              </a:rPr>
              <a:t>nào</a:t>
            </a:r>
            <a:r>
              <a:rPr lang="vi-VN" sz="2800" i="1" dirty="0">
                <a:solidFill>
                  <a:schemeClr val="tx1"/>
                </a:solidFill>
                <a:latin typeface="+mj-lt"/>
              </a:rPr>
              <a:t>? </a:t>
            </a:r>
            <a:endParaRPr lang="en-US" sz="2800" dirty="0">
              <a:solidFill>
                <a:schemeClr val="tx1"/>
              </a:solidFill>
              <a:latin typeface="+mj-lt"/>
            </a:endParaRPr>
          </a:p>
        </p:txBody>
      </p:sp>
      <p:sp>
        <p:nvSpPr>
          <p:cNvPr id="13" name="Hộp Văn bản 12">
            <a:extLst>
              <a:ext uri="{FF2B5EF4-FFF2-40B4-BE49-F238E27FC236}">
                <a16:creationId xmlns:a16="http://schemas.microsoft.com/office/drawing/2014/main" id="{B745A603-9584-25E9-FB46-EDF86CBCB0EB}"/>
              </a:ext>
            </a:extLst>
          </p:cNvPr>
          <p:cNvSpPr txBox="1"/>
          <p:nvPr/>
        </p:nvSpPr>
        <p:spPr>
          <a:xfrm>
            <a:off x="5269526" y="3638846"/>
            <a:ext cx="6131858" cy="954107"/>
          </a:xfrm>
          <a:prstGeom prst="rect">
            <a:avLst/>
          </a:prstGeom>
          <a:noFill/>
          <a:ln w="38100">
            <a:solidFill>
              <a:srgbClr val="00B050"/>
            </a:solidFill>
          </a:ln>
        </p:spPr>
        <p:txBody>
          <a:bodyPr wrap="square">
            <a:spAutoFit/>
          </a:bodyPr>
          <a:lstStyle/>
          <a:p>
            <a:pPr algn="just">
              <a:tabLst>
                <a:tab pos="923925" algn="l"/>
              </a:tabLst>
            </a:pP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vi-VN" sz="2800" i="1" dirty="0" err="1">
                <a:latin typeface="Times New Roman" panose="02020603050405020304" pitchFamily="18" charset="0"/>
                <a:cs typeface="Times New Roman" panose="02020603050405020304" pitchFamily="18" charset="0"/>
              </a:rPr>
              <a:t>cảnh</a:t>
            </a:r>
            <a:r>
              <a:rPr lang="vi-VN" sz="2800" i="1" dirty="0">
                <a:latin typeface="Times New Roman" panose="02020603050405020304" pitchFamily="18" charset="0"/>
                <a:cs typeface="Times New Roman" panose="02020603050405020304" pitchFamily="18" charset="0"/>
              </a:rPr>
              <a:t> </a:t>
            </a:r>
            <a:r>
              <a:rPr lang="vi-VN" sz="2800" i="1" dirty="0" err="1">
                <a:latin typeface="Times New Roman" panose="02020603050405020304" pitchFamily="18" charset="0"/>
                <a:cs typeface="Times New Roman" panose="02020603050405020304" pitchFamily="18" charset="0"/>
              </a:rPr>
              <a:t>tiễn</a:t>
            </a:r>
            <a:r>
              <a:rPr lang="vi-VN" sz="2800" i="1" dirty="0">
                <a:latin typeface="Times New Roman" panose="02020603050405020304" pitchFamily="18" charset="0"/>
                <a:cs typeface="Times New Roman" panose="02020603050405020304" pitchFamily="18" charset="0"/>
              </a:rPr>
              <a:t> </a:t>
            </a:r>
            <a:r>
              <a:rPr lang="vi-VN" sz="2800" i="1" dirty="0" err="1">
                <a:latin typeface="Times New Roman" panose="02020603050405020304" pitchFamily="18" charset="0"/>
                <a:cs typeface="Times New Roman" panose="02020603050405020304" pitchFamily="18" charset="0"/>
              </a:rPr>
              <a:t>chồng</a:t>
            </a:r>
            <a:r>
              <a:rPr lang="vi-VN" sz="2800" i="1" dirty="0">
                <a:latin typeface="Times New Roman" panose="02020603050405020304" pitchFamily="18" charset="0"/>
                <a:cs typeface="Times New Roman" panose="02020603050405020304" pitchFamily="18" charset="0"/>
              </a:rPr>
              <a:t> ra </a:t>
            </a:r>
            <a:r>
              <a:rPr lang="vi-VN" sz="2800" i="1" dirty="0" err="1">
                <a:latin typeface="Times New Roman" panose="02020603050405020304" pitchFamily="18" charset="0"/>
                <a:cs typeface="Times New Roman" panose="02020603050405020304" pitchFamily="18" charset="0"/>
              </a:rPr>
              <a:t>mặt</a:t>
            </a:r>
            <a:r>
              <a:rPr lang="vi-VN" sz="2800" i="1" dirty="0">
                <a:latin typeface="Times New Roman" panose="02020603050405020304" pitchFamily="18" charset="0"/>
                <a:cs typeface="Times New Roman" panose="02020603050405020304" pitchFamily="18" charset="0"/>
              </a:rPr>
              <a:t> </a:t>
            </a:r>
            <a:r>
              <a:rPr lang="vi-VN" sz="2800" i="1" dirty="0" err="1">
                <a:latin typeface="Times New Roman" panose="02020603050405020304" pitchFamily="18" charset="0"/>
                <a:cs typeface="Times New Roman" panose="02020603050405020304" pitchFamily="18" charset="0"/>
              </a:rPr>
              <a:t>trận</a:t>
            </a:r>
            <a:r>
              <a:rPr lang="vi-VN" sz="2800" i="1" dirty="0">
                <a:latin typeface="Times New Roman" panose="02020603050405020304" pitchFamily="18" charset="0"/>
                <a:cs typeface="Times New Roman" panose="02020603050405020304" pitchFamily="18" charset="0"/>
              </a:rPr>
              <a:t>, </a:t>
            </a:r>
            <a:r>
              <a:rPr lang="vi-VN" sz="2800" i="1" dirty="0" err="1">
                <a:latin typeface="Times New Roman" panose="02020603050405020304" pitchFamily="18" charset="0"/>
                <a:cs typeface="Times New Roman" panose="02020603050405020304" pitchFamily="18" charset="0"/>
              </a:rPr>
              <a:t>cảnh</a:t>
            </a:r>
            <a:r>
              <a:rPr lang="vi-VN" sz="2800" i="1" dirty="0">
                <a:latin typeface="Times New Roman" panose="02020603050405020304" pitchFamily="18" charset="0"/>
                <a:cs typeface="Times New Roman" panose="02020603050405020304" pitchFamily="18" charset="0"/>
              </a:rPr>
              <a:t> </a:t>
            </a:r>
            <a:r>
              <a:rPr lang="vi-VN" sz="2800" i="1" dirty="0" err="1">
                <a:latin typeface="Times New Roman" panose="02020603050405020304" pitchFamily="18" charset="0"/>
                <a:cs typeface="Times New Roman" panose="02020603050405020304" pitchFamily="18" charset="0"/>
              </a:rPr>
              <a:t>tượng</a:t>
            </a:r>
            <a:r>
              <a:rPr lang="vi-VN" sz="2800" i="1" dirty="0">
                <a:latin typeface="Times New Roman" panose="02020603050405020304" pitchFamily="18" charset="0"/>
                <a:cs typeface="Times New Roman" panose="02020603050405020304" pitchFamily="18" charset="0"/>
              </a:rPr>
              <a:t> </a:t>
            </a:r>
            <a:r>
              <a:rPr lang="vi-VN" sz="2800" i="1" dirty="0" err="1">
                <a:latin typeface="Times New Roman" panose="02020603050405020304" pitchFamily="18" charset="0"/>
                <a:cs typeface="Times New Roman" panose="02020603050405020304" pitchFamily="18" charset="0"/>
              </a:rPr>
              <a:t>phổ</a:t>
            </a:r>
            <a:r>
              <a:rPr lang="vi-VN" sz="2800" i="1" dirty="0">
                <a:latin typeface="Times New Roman" panose="02020603050405020304" pitchFamily="18" charset="0"/>
                <a:cs typeface="Times New Roman" panose="02020603050405020304" pitchFamily="18" charset="0"/>
              </a:rPr>
              <a:t> </a:t>
            </a:r>
            <a:r>
              <a:rPr lang="vi-VN" sz="2800" i="1" dirty="0" err="1">
                <a:latin typeface="Times New Roman" panose="02020603050405020304" pitchFamily="18" charset="0"/>
                <a:cs typeface="Times New Roman" panose="02020603050405020304" pitchFamily="18" charset="0"/>
              </a:rPr>
              <a:t>biến</a:t>
            </a:r>
            <a:r>
              <a:rPr lang="vi-VN" sz="2800" i="1" dirty="0">
                <a:latin typeface="Times New Roman" panose="02020603050405020304" pitchFamily="18" charset="0"/>
                <a:cs typeface="Times New Roman" panose="02020603050405020304" pitchFamily="18" charset="0"/>
              </a:rPr>
              <a:t> trong </a:t>
            </a:r>
            <a:r>
              <a:rPr lang="vi-VN" sz="2800" i="1" dirty="0" err="1">
                <a:latin typeface="Times New Roman" panose="02020603050405020304" pitchFamily="18" charset="0"/>
                <a:cs typeface="Times New Roman" panose="02020603050405020304" pitchFamily="18" charset="0"/>
              </a:rPr>
              <a:t>chiến</a:t>
            </a:r>
            <a:r>
              <a:rPr lang="vi-VN" sz="2800" i="1" dirty="0">
                <a:latin typeface="Times New Roman" panose="02020603050405020304" pitchFamily="18" charset="0"/>
                <a:cs typeface="Times New Roman" panose="02020603050405020304" pitchFamily="18" charset="0"/>
              </a:rPr>
              <a:t> tranh.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00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6" presetClass="exit" presetSubtype="21" fill="hold" grpId="1" nodeType="withEffect">
                                  <p:stCondLst>
                                    <p:cond delay="0"/>
                                  </p:stCondLst>
                                  <p:childTnLst>
                                    <p:animEffect transition="out" filter="barn(inVertical)">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3" grpId="0" animBg="1"/>
      <p:bldP spid="13"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65994"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21B94C3-3306-4E48-D70D-3A75B8B0EBAB}"/>
              </a:ext>
            </a:extLst>
          </p:cNvPr>
          <p:cNvSpPr txBox="1"/>
          <p:nvPr/>
        </p:nvSpPr>
        <p:spPr>
          <a:xfrm>
            <a:off x="4293847" y="599682"/>
            <a:ext cx="3670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LUYỆN TẬP</a:t>
            </a:r>
          </a:p>
        </p:txBody>
      </p:sp>
      <p:pic>
        <p:nvPicPr>
          <p:cNvPr id="3" name="Hình ảnh 2">
            <a:extLst>
              <a:ext uri="{FF2B5EF4-FFF2-40B4-BE49-F238E27FC236}">
                <a16:creationId xmlns:a16="http://schemas.microsoft.com/office/drawing/2014/main" id="{5F2DFF67-5C0B-1165-7F6E-A01521150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62" y="452879"/>
            <a:ext cx="1186583" cy="1213005"/>
          </a:xfrm>
          <a:prstGeom prst="rect">
            <a:avLst/>
          </a:prstGeom>
        </p:spPr>
      </p:pic>
      <p:sp>
        <p:nvSpPr>
          <p:cNvPr id="6" name="Hộp Văn bản 5">
            <a:extLst>
              <a:ext uri="{FF2B5EF4-FFF2-40B4-BE49-F238E27FC236}">
                <a16:creationId xmlns:a16="http://schemas.microsoft.com/office/drawing/2014/main" id="{937AF531-3A11-701D-48FC-E0A9339CC311}"/>
              </a:ext>
            </a:extLst>
          </p:cNvPr>
          <p:cNvSpPr txBox="1"/>
          <p:nvPr/>
        </p:nvSpPr>
        <p:spPr>
          <a:xfrm>
            <a:off x="1392022" y="1936224"/>
            <a:ext cx="9341962" cy="2985552"/>
          </a:xfrm>
          <a:prstGeom prst="horizontalScroll">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b="1" u="sng" dirty="0" err="1">
                <a:latin typeface="Times New Roman" panose="02020603050405020304" pitchFamily="18" charset="0"/>
                <a:cs typeface="Times New Roman" panose="02020603050405020304" pitchFamily="18" charset="0"/>
              </a:rPr>
              <a:t>Nhiệm</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vụ</a:t>
            </a:r>
            <a:r>
              <a:rPr lang="en-US" sz="2800" b="1" u="sng" dirty="0">
                <a:latin typeface="Times New Roman" panose="02020603050405020304" pitchFamily="18" charset="0"/>
                <a:cs typeface="Times New Roman" panose="02020603050405020304" pitchFamily="18" charset="0"/>
              </a:rPr>
              <a:t> 2</a:t>
            </a:r>
            <a:r>
              <a:rPr lang="en-US" sz="2800" u="sng"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3681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FE0AD70-B606-48BD-F30A-F45EDDF26889}"/>
              </a:ext>
            </a:extLst>
          </p:cNvPr>
          <p:cNvSpPr txBox="1"/>
          <p:nvPr/>
        </p:nvSpPr>
        <p:spPr>
          <a:xfrm>
            <a:off x="3251200" y="354663"/>
            <a:ext cx="6096000" cy="584775"/>
          </a:xfrm>
          <a:prstGeom prst="rect">
            <a:avLst/>
          </a:prstGeom>
          <a:noFill/>
        </p:spPr>
        <p:txBody>
          <a:bodyPr wrap="square">
            <a:spAutoFit/>
          </a:bodyPr>
          <a:lstStyle/>
          <a:p>
            <a:pPr marL="0" marR="0" algn="ctr">
              <a:spcBef>
                <a:spcPts val="0"/>
              </a:spcBef>
              <a:spcAft>
                <a:spcPts val="0"/>
              </a:spcAft>
              <a:tabLst>
                <a:tab pos="1386840" algn="l"/>
              </a:tabLst>
            </a:pPr>
            <a:r>
              <a:rPr lang="vi-VN" sz="3200" b="1" dirty="0">
                <a:solidFill>
                  <a:srgbClr val="00B050"/>
                </a:solidFill>
                <a:effectLst/>
                <a:latin typeface="Times New Roman" panose="02020603050405020304" pitchFamily="18" charset="0"/>
                <a:ea typeface="MS Mincho" panose="02020609040205080304" pitchFamily="49" charset="-128"/>
              </a:rPr>
              <a:t>PHIẾU CHỈNH SỬA BÀI VIẾT</a:t>
            </a:r>
            <a:endParaRPr lang="en-US" sz="2800" dirty="0">
              <a:solidFill>
                <a:srgbClr val="00B050"/>
              </a:solidFill>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4E4BF227-8797-A846-D05E-571CFBFC91DC}"/>
              </a:ext>
            </a:extLst>
          </p:cNvPr>
          <p:cNvSpPr txBox="1"/>
          <p:nvPr/>
        </p:nvSpPr>
        <p:spPr>
          <a:xfrm>
            <a:off x="823685" y="1555131"/>
            <a:ext cx="10951029" cy="4832092"/>
          </a:xfrm>
          <a:prstGeom prst="rect">
            <a:avLst/>
          </a:prstGeom>
          <a:noFill/>
          <a:ln w="38100">
            <a:solidFill>
              <a:srgbClr val="00B050"/>
            </a:solidFill>
          </a:ln>
        </p:spPr>
        <p:txBody>
          <a:bodyPr wrap="square">
            <a:spAutoFit/>
          </a:bodyPr>
          <a:lstStyle/>
          <a:p>
            <a:pPr marL="0" marR="0">
              <a:spcBef>
                <a:spcPts val="0"/>
              </a:spcBef>
              <a:spcAft>
                <a:spcPts val="0"/>
              </a:spcAft>
              <a:tabLst>
                <a:tab pos="1386840" algn="l"/>
              </a:tabLst>
            </a:pPr>
            <a:r>
              <a:rPr lang="vi-VN" sz="2800" b="1" dirty="0" err="1">
                <a:solidFill>
                  <a:srgbClr val="00B050"/>
                </a:solidFill>
                <a:effectLst/>
                <a:latin typeface="Times New Roman" panose="02020603050405020304" pitchFamily="18" charset="0"/>
                <a:ea typeface="MS Mincho" panose="02020609040205080304" pitchFamily="49" charset="-128"/>
              </a:rPr>
              <a:t>Nhiệm</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vụ</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Hãy</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đọc</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bài</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viết</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của</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mình</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và</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hoàn</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chỉnh</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bài</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viết</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bằng</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cách</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trả</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lời</a:t>
            </a:r>
            <a:r>
              <a:rPr lang="vi-VN" sz="2800" b="1" dirty="0">
                <a:solidFill>
                  <a:srgbClr val="00B050"/>
                </a:solidFill>
                <a:effectLst/>
                <a:latin typeface="Times New Roman" panose="02020603050405020304" pitchFamily="18" charset="0"/>
                <a:ea typeface="MS Mincho" panose="02020609040205080304" pitchFamily="49" charset="-128"/>
              </a:rPr>
              <a:t> </a:t>
            </a:r>
            <a:r>
              <a:rPr lang="vi-VN" sz="2800" b="1" dirty="0" err="1">
                <a:solidFill>
                  <a:srgbClr val="00B050"/>
                </a:solidFill>
                <a:effectLst/>
                <a:latin typeface="Times New Roman" panose="02020603050405020304" pitchFamily="18" charset="0"/>
                <a:ea typeface="MS Mincho" panose="02020609040205080304" pitchFamily="49" charset="-128"/>
              </a:rPr>
              <a:t>các</a:t>
            </a:r>
            <a:r>
              <a:rPr lang="vi-VN" sz="2800" b="1" dirty="0">
                <a:solidFill>
                  <a:srgbClr val="00B050"/>
                </a:solidFill>
                <a:effectLst/>
                <a:latin typeface="Times New Roman" panose="02020603050405020304" pitchFamily="18" charset="0"/>
                <a:ea typeface="MS Mincho" panose="02020609040205080304" pitchFamily="49" charset="-128"/>
              </a:rPr>
              <a:t> câu </a:t>
            </a:r>
            <a:r>
              <a:rPr lang="vi-VN" sz="2800" b="1" dirty="0" err="1">
                <a:solidFill>
                  <a:srgbClr val="00B050"/>
                </a:solidFill>
                <a:effectLst/>
                <a:latin typeface="Times New Roman" panose="02020603050405020304" pitchFamily="18" charset="0"/>
                <a:ea typeface="MS Mincho" panose="02020609040205080304" pitchFamily="49" charset="-128"/>
              </a:rPr>
              <a:t>hỏi</a:t>
            </a:r>
            <a:r>
              <a:rPr lang="vi-VN" sz="2800" b="1" dirty="0">
                <a:solidFill>
                  <a:srgbClr val="00B050"/>
                </a:solidFill>
                <a:effectLst/>
                <a:latin typeface="Times New Roman" panose="02020603050405020304" pitchFamily="18" charset="0"/>
                <a:ea typeface="MS Mincho" panose="02020609040205080304" pitchFamily="49" charset="-128"/>
              </a:rPr>
              <a:t> sau:</a:t>
            </a:r>
            <a:endParaRPr lang="en-US" sz="2800" dirty="0">
              <a:solidFill>
                <a:srgbClr val="00B050"/>
              </a:solidFill>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1. </a:t>
            </a:r>
            <a:r>
              <a:rPr lang="vi-VN" sz="2800" dirty="0" err="1">
                <a:solidFill>
                  <a:srgbClr val="0D0D0D"/>
                </a:solidFill>
                <a:effectLst/>
                <a:latin typeface="Times New Roman" panose="02020603050405020304" pitchFamily="18" charset="0"/>
                <a:ea typeface="MS Mincho" panose="02020609040205080304" pitchFamily="49" charset="-128"/>
              </a:rPr>
              <a:t>Bài</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viết</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đảm</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bảo</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hình</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thức</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đoạn</a:t>
            </a:r>
            <a:r>
              <a:rPr lang="vi-VN" sz="2800" dirty="0">
                <a:solidFill>
                  <a:srgbClr val="0D0D0D"/>
                </a:solidFill>
                <a:effectLst/>
                <a:latin typeface="Times New Roman" panose="02020603050405020304" pitchFamily="18" charset="0"/>
                <a:ea typeface="MS Mincho" panose="02020609040205080304" pitchFamily="49" charset="-128"/>
              </a:rPr>
              <a:t> văn chưa? .....................................................................................................................</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2. </a:t>
            </a:r>
            <a:r>
              <a:rPr lang="vi-VN" sz="2800" dirty="0" err="1">
                <a:solidFill>
                  <a:srgbClr val="0D0D0D"/>
                </a:solidFill>
                <a:effectLst/>
                <a:latin typeface="Times New Roman" panose="02020603050405020304" pitchFamily="18" charset="0"/>
                <a:ea typeface="MS Mincho" panose="02020609040205080304" pitchFamily="49" charset="-128"/>
              </a:rPr>
              <a:t>Nội</a:t>
            </a:r>
            <a:r>
              <a:rPr lang="vi-VN" sz="2800" dirty="0">
                <a:solidFill>
                  <a:srgbClr val="0D0D0D"/>
                </a:solidFill>
                <a:effectLst/>
                <a:latin typeface="Times New Roman" panose="02020603050405020304" pitchFamily="18" charset="0"/>
                <a:ea typeface="MS Mincho" panose="02020609040205080304" pitchFamily="49" charset="-128"/>
              </a:rPr>
              <a:t> dung </a:t>
            </a:r>
            <a:r>
              <a:rPr lang="vi-VN" sz="2800" dirty="0" err="1">
                <a:solidFill>
                  <a:srgbClr val="0D0D0D"/>
                </a:solidFill>
                <a:effectLst/>
                <a:latin typeface="Times New Roman" panose="02020603050405020304" pitchFamily="18" charset="0"/>
                <a:ea typeface="MS Mincho" panose="02020609040205080304" pitchFamily="49" charset="-128"/>
              </a:rPr>
              <a:t>đã</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đảm</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bảo</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các</a:t>
            </a:r>
            <a:r>
              <a:rPr lang="vi-VN" sz="2800" dirty="0">
                <a:solidFill>
                  <a:srgbClr val="0D0D0D"/>
                </a:solidFill>
                <a:effectLst/>
                <a:latin typeface="Times New Roman" panose="02020603050405020304" pitchFamily="18" charset="0"/>
                <a:ea typeface="MS Mincho" panose="02020609040205080304" pitchFamily="49" charset="-128"/>
              </a:rPr>
              <a:t> ý chưa? </a:t>
            </a:r>
            <a:r>
              <a:rPr lang="vi-VN" sz="2800" dirty="0" err="1">
                <a:solidFill>
                  <a:srgbClr val="0D0D0D"/>
                </a:solidFill>
                <a:effectLst/>
                <a:latin typeface="Times New Roman" panose="02020603050405020304" pitchFamily="18" charset="0"/>
                <a:ea typeface="MS Mincho" panose="02020609040205080304" pitchFamily="49" charset="-128"/>
              </a:rPr>
              <a:t>Nếu</a:t>
            </a:r>
            <a:r>
              <a:rPr lang="vi-VN" sz="2800" dirty="0">
                <a:solidFill>
                  <a:srgbClr val="0D0D0D"/>
                </a:solidFill>
                <a:effectLst/>
                <a:latin typeface="Times New Roman" panose="02020603050405020304" pitchFamily="18" charset="0"/>
                <a:ea typeface="MS Mincho" panose="02020609040205080304" pitchFamily="49" charset="-128"/>
              </a:rPr>
              <a:t> chưa </a:t>
            </a:r>
            <a:r>
              <a:rPr lang="vi-VN" sz="2800" dirty="0" err="1">
                <a:solidFill>
                  <a:srgbClr val="0D0D0D"/>
                </a:solidFill>
                <a:effectLst/>
                <a:latin typeface="Times New Roman" panose="02020603050405020304" pitchFamily="18" charset="0"/>
                <a:ea typeface="MS Mincho" panose="02020609040205080304" pitchFamily="49" charset="-128"/>
              </a:rPr>
              <a:t>cần</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bổ</a:t>
            </a:r>
            <a:r>
              <a:rPr lang="vi-VN" sz="2800" dirty="0">
                <a:solidFill>
                  <a:srgbClr val="0D0D0D"/>
                </a:solidFill>
                <a:effectLst/>
                <a:latin typeface="Times New Roman" panose="02020603050405020304" pitchFamily="18" charset="0"/>
                <a:ea typeface="MS Mincho" panose="02020609040205080304" pitchFamily="49" charset="-128"/>
              </a:rPr>
              <a:t> sung </a:t>
            </a:r>
            <a:r>
              <a:rPr lang="vi-VN" sz="2800" dirty="0" err="1">
                <a:solidFill>
                  <a:srgbClr val="0D0D0D"/>
                </a:solidFill>
                <a:effectLst/>
                <a:latin typeface="Times New Roman" panose="02020603050405020304" pitchFamily="18" charset="0"/>
                <a:ea typeface="MS Mincho" panose="02020609040205080304" pitchFamily="49" charset="-128"/>
              </a:rPr>
              <a:t>những</a:t>
            </a:r>
            <a:r>
              <a:rPr lang="vi-VN" sz="2800" dirty="0">
                <a:solidFill>
                  <a:srgbClr val="0D0D0D"/>
                </a:solidFill>
                <a:effectLst/>
                <a:latin typeface="Times New Roman" panose="02020603050405020304" pitchFamily="18" charset="0"/>
                <a:ea typeface="MS Mincho" panose="02020609040205080304" pitchFamily="49" charset="-128"/>
              </a:rPr>
              <a:t> ý </a:t>
            </a:r>
            <a:r>
              <a:rPr lang="vi-VN" sz="2800" dirty="0" err="1">
                <a:solidFill>
                  <a:srgbClr val="0D0D0D"/>
                </a:solidFill>
                <a:effectLst/>
                <a:latin typeface="Times New Roman" panose="02020603050405020304" pitchFamily="18" charset="0"/>
                <a:ea typeface="MS Mincho" panose="02020609040205080304" pitchFamily="49" charset="-128"/>
              </a:rPr>
              <a:t>nào</a:t>
            </a:r>
            <a:r>
              <a:rPr lang="vi-VN" sz="2800"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3.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có</a:t>
            </a:r>
            <a:r>
              <a:rPr lang="vi-VN" sz="2800" dirty="0">
                <a:effectLst/>
                <a:latin typeface="Times New Roman" panose="02020603050405020304" pitchFamily="18" charset="0"/>
                <a:ea typeface="MS Mincho" panose="02020609040205080304" pitchFamily="49" charset="-128"/>
              </a:rPr>
              <a:t> sai </a:t>
            </a:r>
            <a:r>
              <a:rPr lang="vi-VN" sz="2800" dirty="0" err="1">
                <a:effectLst/>
                <a:latin typeface="Times New Roman" panose="02020603050405020304" pitchFamily="18" charset="0"/>
                <a:ea typeface="MS Mincho" panose="02020609040205080304" pitchFamily="49" charset="-128"/>
              </a:rPr>
              <a:t>chính</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tả</a:t>
            </a:r>
            <a:r>
              <a:rPr lang="vi-VN" sz="2800" dirty="0">
                <a:effectLst/>
                <a:latin typeface="Times New Roman" panose="02020603050405020304" pitchFamily="18" charset="0"/>
                <a:ea typeface="MS Mincho" panose="02020609040205080304" pitchFamily="49" charset="-128"/>
              </a:rPr>
              <a:t> không? </a:t>
            </a:r>
            <a:r>
              <a:rPr lang="vi-VN" sz="2800" dirty="0" err="1">
                <a:effectLst/>
                <a:latin typeface="Times New Roman" panose="02020603050405020304" pitchFamily="18" charset="0"/>
                <a:ea typeface="MS Mincho" panose="02020609040205080304" pitchFamily="49" charset="-128"/>
              </a:rPr>
              <a:t>Nếu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có</a:t>
            </a:r>
            <a:r>
              <a:rPr lang="vi-VN" sz="2800" dirty="0">
                <a:effectLst/>
                <a:latin typeface="Times New Roman" panose="02020603050405020304" pitchFamily="18" charset="0"/>
                <a:ea typeface="MS Mincho" panose="02020609040205080304" pitchFamily="49" charset="-128"/>
              </a:rPr>
              <a:t> em </a:t>
            </a:r>
            <a:r>
              <a:rPr lang="vi-VN" sz="2800" dirty="0" err="1">
                <a:effectLst/>
                <a:latin typeface="Times New Roman" panose="02020603050405020304" pitchFamily="18" charset="0"/>
                <a:ea typeface="MS Mincho" panose="02020609040205080304" pitchFamily="49" charset="-128"/>
              </a:rPr>
              <a:t>sửa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chữa</a:t>
            </a:r>
            <a:r>
              <a:rPr lang="vi-VN" sz="2800" dirty="0">
                <a:effectLst/>
                <a:latin typeface="Times New Roman" panose="02020603050405020304" pitchFamily="18" charset="0"/>
                <a:ea typeface="MS Mincho" panose="02020609040205080304" pitchFamily="49" charset="-128"/>
              </a:rPr>
              <a:t> như </a:t>
            </a:r>
            <a:r>
              <a:rPr lang="vi-VN" sz="2800" dirty="0" err="1">
                <a:effectLst/>
                <a:latin typeface="Times New Roman" panose="02020603050405020304" pitchFamily="18" charset="0"/>
                <a:ea typeface="MS Mincho" panose="02020609040205080304" pitchFamily="49" charset="-128"/>
              </a:rPr>
              <a:t>thế</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nào</a:t>
            </a:r>
            <a:r>
              <a:rPr lang="vi-VN" sz="2800" dirty="0">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4.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đã</a:t>
            </a:r>
            <a:r>
              <a:rPr lang="vi-VN"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thuyết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phục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được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người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đọc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về</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vấn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đề</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chưa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Nếu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chưa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hãy</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khắc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phục</a:t>
            </a:r>
            <a:r>
              <a:rPr lang="vi-VN" sz="2800" dirty="0">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MS Mincho" panose="02020609040205080304" pitchFamily="49" charset="-128"/>
            </a:endParaRPr>
          </a:p>
          <a:p>
            <a:pPr marL="0" marR="0" algn="just">
              <a:spcBef>
                <a:spcPts val="0"/>
              </a:spcBef>
              <a:spcAft>
                <a:spcPts val="0"/>
              </a:spcAft>
              <a:tabLst>
                <a:tab pos="1386840" algn="l"/>
              </a:tabLst>
            </a:pPr>
            <a:r>
              <a:rPr lang="en-US" sz="2800" dirty="0">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F8C2F498-CF22-6345-1E5E-082725997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2" y="0"/>
            <a:ext cx="2045157" cy="1988683"/>
          </a:xfrm>
          <a:prstGeom prst="rect">
            <a:avLst/>
          </a:prstGeom>
        </p:spPr>
      </p:pic>
    </p:spTree>
    <p:extLst>
      <p:ext uri="{BB962C8B-B14F-4D97-AF65-F5344CB8AC3E}">
        <p14:creationId xmlns:p14="http://schemas.microsoft.com/office/powerpoint/2010/main" val="1409178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65994" y="0"/>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5F2DFF67-5C0B-1165-7F6E-A01521150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 y="237559"/>
            <a:ext cx="803921" cy="821822"/>
          </a:xfrm>
          <a:prstGeom prst="rect">
            <a:avLst/>
          </a:prstGeom>
        </p:spPr>
      </p:pic>
      <p:sp>
        <p:nvSpPr>
          <p:cNvPr id="7" name="Hộp Văn bản 6">
            <a:extLst>
              <a:ext uri="{FF2B5EF4-FFF2-40B4-BE49-F238E27FC236}">
                <a16:creationId xmlns:a16="http://schemas.microsoft.com/office/drawing/2014/main" id="{147F3509-0E58-8D31-A4D3-9EE7AAAFA6E4}"/>
              </a:ext>
            </a:extLst>
          </p:cNvPr>
          <p:cNvSpPr txBox="1"/>
          <p:nvPr/>
        </p:nvSpPr>
        <p:spPr>
          <a:xfrm>
            <a:off x="1077633" y="617605"/>
            <a:ext cx="10310445" cy="6078587"/>
          </a:xfrm>
          <a:prstGeom prst="rect">
            <a:avLst/>
          </a:prstGeom>
          <a:noFill/>
        </p:spPr>
        <p:txBody>
          <a:bodyPr wrap="square">
            <a:spAutoFit/>
          </a:bodyPr>
          <a:lstStyle/>
          <a:p>
            <a:pPr marL="0" marR="0" algn="just">
              <a:spcBef>
                <a:spcPts val="65"/>
              </a:spcBef>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Ý nghĩa của lòng biết ơn trong cuộc sống.</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600"/>
              </a:spcAft>
              <a:buSzPts val="1400"/>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MĐ: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cha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R="0" lvl="0" algn="just">
              <a:spcBef>
                <a:spcPts val="0"/>
              </a:spcBef>
              <a:spcAft>
                <a:spcPts val="600"/>
              </a:spcAft>
              <a:buSzPts val="1400"/>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TĐ:</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Lòng biết ơn vô cùng có ý nghĩa trong cuộc sống con người:</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101600" marR="0" algn="just">
              <a:spcBef>
                <a:spcPts val="0"/>
              </a:spcBef>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Biết ơn là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101600" marR="0" algn="just">
              <a:spcBef>
                <a:spcPts val="0"/>
              </a:spcBef>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101600" marR="0" algn="just">
              <a:spcBef>
                <a:spcPts val="0"/>
              </a:spcBef>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5660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65994" y="0"/>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5F2DFF67-5C0B-1165-7F6E-A01521150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 y="237559"/>
            <a:ext cx="803921" cy="821822"/>
          </a:xfrm>
          <a:prstGeom prst="rect">
            <a:avLst/>
          </a:prstGeom>
        </p:spPr>
      </p:pic>
      <p:sp>
        <p:nvSpPr>
          <p:cNvPr id="7" name="Hộp Văn bản 6">
            <a:extLst>
              <a:ext uri="{FF2B5EF4-FFF2-40B4-BE49-F238E27FC236}">
                <a16:creationId xmlns:a16="http://schemas.microsoft.com/office/drawing/2014/main" id="{147F3509-0E58-8D31-A4D3-9EE7AAAFA6E4}"/>
              </a:ext>
            </a:extLst>
          </p:cNvPr>
          <p:cNvSpPr txBox="1"/>
          <p:nvPr/>
        </p:nvSpPr>
        <p:spPr>
          <a:xfrm>
            <a:off x="1125285" y="1199012"/>
            <a:ext cx="10310445" cy="2246769"/>
          </a:xfrm>
          <a:prstGeom prst="rect">
            <a:avLst/>
          </a:prstGeom>
          <a:noFill/>
        </p:spPr>
        <p:txBody>
          <a:bodyPr wrap="square">
            <a:spAutoFit/>
          </a:bodyPr>
          <a:lstStyle/>
          <a:p>
            <a:pPr marL="0" marR="0" algn="just">
              <a:spcBef>
                <a:spcPts val="65"/>
              </a:spcBef>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Ý nghĩa của lòng biết ơn trong cuộc sống.</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KĐ:</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650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F7B02BC-E668-0D22-62AE-7F46E969F268}"/>
              </a:ext>
            </a:extLst>
          </p:cNvPr>
          <p:cNvSpPr txBox="1"/>
          <p:nvPr/>
        </p:nvSpPr>
        <p:spPr>
          <a:xfrm>
            <a:off x="867507" y="77465"/>
            <a:ext cx="6096000" cy="548099"/>
          </a:xfrm>
          <a:prstGeom prst="rect">
            <a:avLst/>
          </a:prstGeom>
          <a:noFill/>
        </p:spPr>
        <p:txBody>
          <a:bodyPr wrap="square">
            <a:spAutoFit/>
          </a:bodyPr>
          <a:lstStyle/>
          <a:p>
            <a:pPr marL="0" marR="0" algn="just">
              <a:lnSpc>
                <a:spcPct val="115000"/>
              </a:lnSpc>
              <a:spcBef>
                <a:spcPts val="1500"/>
              </a:spcBef>
              <a:spcAft>
                <a:spcPts val="750"/>
              </a:spcAft>
            </a:pPr>
            <a:r>
              <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Rubrics </a:t>
            </a:r>
            <a:r>
              <a:rPr lang="en-US" sz="28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Bảng 7">
            <a:extLst>
              <a:ext uri="{FF2B5EF4-FFF2-40B4-BE49-F238E27FC236}">
                <a16:creationId xmlns:a16="http://schemas.microsoft.com/office/drawing/2014/main" id="{537326EF-51D9-2DD8-D6CD-893A7744CBA3}"/>
              </a:ext>
            </a:extLst>
          </p:cNvPr>
          <p:cNvGraphicFramePr>
            <a:graphicFrameLocks noGrp="1"/>
          </p:cNvGraphicFramePr>
          <p:nvPr>
            <p:extLst>
              <p:ext uri="{D42A27DB-BD31-4B8C-83A1-F6EECF244321}">
                <p14:modId xmlns:p14="http://schemas.microsoft.com/office/powerpoint/2010/main" val="4157694360"/>
              </p:ext>
            </p:extLst>
          </p:nvPr>
        </p:nvGraphicFramePr>
        <p:xfrm>
          <a:off x="464491" y="625564"/>
          <a:ext cx="11339218" cy="6082700"/>
        </p:xfrm>
        <a:graphic>
          <a:graphicData uri="http://schemas.openxmlformats.org/drawingml/2006/table">
            <a:tbl>
              <a:tblPr firstRow="1" firstCol="1" lastRow="1" lastCol="1" bandRow="1" bandCol="1">
                <a:tableStyleId>{5C22544A-7EE6-4342-B048-85BDC9FD1C3A}</a:tableStyleId>
              </a:tblPr>
              <a:tblGrid>
                <a:gridCol w="1902141">
                  <a:extLst>
                    <a:ext uri="{9D8B030D-6E8A-4147-A177-3AD203B41FA5}">
                      <a16:colId xmlns:a16="http://schemas.microsoft.com/office/drawing/2014/main" val="3713699635"/>
                    </a:ext>
                  </a:extLst>
                </a:gridCol>
                <a:gridCol w="8322696">
                  <a:extLst>
                    <a:ext uri="{9D8B030D-6E8A-4147-A177-3AD203B41FA5}">
                      <a16:colId xmlns:a16="http://schemas.microsoft.com/office/drawing/2014/main" val="3947853056"/>
                    </a:ext>
                  </a:extLst>
                </a:gridCol>
                <a:gridCol w="1114381">
                  <a:extLst>
                    <a:ext uri="{9D8B030D-6E8A-4147-A177-3AD203B41FA5}">
                      <a16:colId xmlns:a16="http://schemas.microsoft.com/office/drawing/2014/main" val="387562608"/>
                    </a:ext>
                  </a:extLst>
                </a:gridCol>
              </a:tblGrid>
              <a:tr h="345121">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541069431"/>
                  </a:ext>
                </a:extLst>
              </a:tr>
              <a:tr h="690242">
                <a:tc rowSpan="2">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gn="just">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Đảm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bảo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hình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thức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dung </a:t>
                      </a:r>
                      <a:r>
                        <a:rPr lang="en-US" sz="2800" b="0" dirty="0" err="1">
                          <a:solidFill>
                            <a:schemeClr val="tx1"/>
                          </a:solidFill>
                          <a:effectLst/>
                          <a:latin typeface="Times New Roman" panose="02020603050405020304" pitchFamily="18" charset="0"/>
                          <a:cs typeface="Times New Roman" panose="02020603050405020304" pitchFamily="18" charset="0"/>
                        </a:rPr>
                        <a:t>lượng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đoạn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văn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khoảng</a:t>
                      </a:r>
                      <a:r>
                        <a:rPr lang="en-US" sz="2800" b="0" dirty="0">
                          <a:solidFill>
                            <a:schemeClr val="tx1"/>
                          </a:solidFill>
                          <a:effectLst/>
                          <a:latin typeface="Times New Roman" panose="02020603050405020304" pitchFamily="18" charset="0"/>
                          <a:cs typeface="Times New Roman" panose="02020603050405020304" pitchFamily="18" charset="0"/>
                        </a:rPr>
                        <a:t> 150 </a:t>
                      </a:r>
                      <a:r>
                        <a:rPr lang="en-US" sz="2800" b="0" dirty="0" err="1">
                          <a:solidFill>
                            <a:schemeClr val="tx1"/>
                          </a:solidFill>
                          <a:effectLst/>
                          <a:latin typeface="Times New Roman" panose="02020603050405020304" pitchFamily="18" charset="0"/>
                          <a:cs typeface="Times New Roman" panose="02020603050405020304" pitchFamily="18" charset="0"/>
                        </a:rPr>
                        <a:t>chữ</a:t>
                      </a:r>
                      <a:r>
                        <a:rPr lang="en-US" sz="2800" b="0" dirty="0">
                          <a:solidFill>
                            <a:schemeClr val="tx1"/>
                          </a:solidFill>
                          <a:effectLst/>
                          <a:latin typeface="Times New Roman" panose="02020603050405020304" pitchFamily="18" charset="0"/>
                          <a:cs typeface="Times New Roman" panose="02020603050405020304" pitchFamily="18" charset="0"/>
                        </a:rPr>
                        <a:t>) </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44409598"/>
                  </a:ext>
                </a:extLst>
              </a:tr>
              <a:tr h="690242">
                <a:tc vMerge="1">
                  <a:txBody>
                    <a:bodyPr/>
                    <a:lstStyle/>
                    <a:p>
                      <a:endParaRPr lang="en-US"/>
                    </a:p>
                  </a:txBody>
                  <a:tcPr/>
                </a:tc>
                <a:tc>
                  <a:txBody>
                    <a:bodyPr/>
                    <a:lstStyle/>
                    <a:p>
                      <a:pPr marL="0" marR="0" algn="just">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Không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đảm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bảo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yêu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cầu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về</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hình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thức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dung </a:t>
                      </a:r>
                      <a:r>
                        <a:rPr lang="en-US" sz="2800" b="0" dirty="0" err="1">
                          <a:solidFill>
                            <a:schemeClr val="tx1"/>
                          </a:solidFill>
                          <a:effectLst/>
                          <a:latin typeface="Times New Roman" panose="02020603050405020304" pitchFamily="18" charset="0"/>
                          <a:cs typeface="Times New Roman" panose="02020603050405020304" pitchFamily="18" charset="0"/>
                        </a:rPr>
                        <a:t>lượng</a:t>
                      </a:r>
                      <a:r>
                        <a:rPr lang="en-US" sz="2800" b="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đoạn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văn</a:t>
                      </a:r>
                      <a:r>
                        <a:rPr lang="en-US" sz="2800" b="0" dirty="0">
                          <a:solidFill>
                            <a:schemeClr val="tx1"/>
                          </a:solidFill>
                          <a:effectLst/>
                          <a:latin typeface="Times New Roman" panose="02020603050405020304" pitchFamily="18" charset="0"/>
                          <a:cs typeface="Times New Roman" panose="02020603050405020304" pitchFamily="18" charset="0"/>
                        </a:rPr>
                        <a:t> </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58571053"/>
                  </a:ext>
                </a:extLst>
              </a:tr>
              <a:tr h="345121">
                <a:tc rowSpan="3">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Nội dung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gn="just">
                        <a:lnSpc>
                          <a:spcPct val="100000"/>
                        </a:lnSpc>
                        <a:spcBef>
                          <a:spcPts val="0"/>
                        </a:spcBef>
                        <a:spcAft>
                          <a:spcPts val="0"/>
                        </a:spcAft>
                      </a:pPr>
                      <a:r>
                        <a:rPr lang="vi-VN" sz="2800" b="0" dirty="0" err="1">
                          <a:solidFill>
                            <a:schemeClr val="tx1"/>
                          </a:solidFill>
                          <a:effectLst/>
                          <a:latin typeface="Times New Roman" panose="02020603050405020304" pitchFamily="18" charset="0"/>
                          <a:cs typeface="Times New Roman" panose="02020603050405020304" pitchFamily="18" charset="0"/>
                        </a:rPr>
                        <a:t>MĐ:Giới</a:t>
                      </a:r>
                      <a:r>
                        <a:rPr lang="vi-VN" sz="2800" b="0" dirty="0">
                          <a:solidFill>
                            <a:schemeClr val="tx1"/>
                          </a:solidFill>
                          <a:effectLst/>
                          <a:latin typeface="Times New Roman" panose="02020603050405020304" pitchFamily="18" charset="0"/>
                          <a:cs typeface="Times New Roman" panose="02020603050405020304" pitchFamily="18" charset="0"/>
                        </a:rPr>
                        <a:t> thiệu vấn đề: ý nghĩa của lòng biết ơn</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0,5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276514416"/>
                  </a:ext>
                </a:extLst>
              </a:tr>
              <a:tr h="1035363">
                <a:tc vMerge="1">
                  <a:txBody>
                    <a:bodyPr/>
                    <a:lstStyle/>
                    <a:p>
                      <a:endParaRPr lang="en-US"/>
                    </a:p>
                  </a:txBody>
                  <a:tcPr/>
                </a:tc>
                <a:tc>
                  <a:txBody>
                    <a:bodyPr/>
                    <a:lstStyle/>
                    <a:p>
                      <a:pPr marL="0" marR="0" algn="just">
                        <a:lnSpc>
                          <a:spcPct val="100000"/>
                        </a:lnSpc>
                      </a:pPr>
                      <a:r>
                        <a:rPr lang="vi-VN" sz="2800" b="0" dirty="0">
                          <a:solidFill>
                            <a:schemeClr val="tx1"/>
                          </a:solidFill>
                          <a:effectLst/>
                          <a:latin typeface="Times New Roman" panose="02020603050405020304" pitchFamily="18" charset="0"/>
                          <a:cs typeface="Times New Roman" panose="02020603050405020304" pitchFamily="18" charset="0"/>
                        </a:rPr>
                        <a:t>TĐ: Nêu được ý nghĩa của lòng biết ơn một cách thuyết phục.</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pPr>
                      <a:r>
                        <a:rPr lang="vi-VN" sz="2800" b="0" dirty="0">
                          <a:solidFill>
                            <a:schemeClr val="tx1"/>
                          </a:solidFill>
                          <a:effectLst/>
                          <a:latin typeface="Times New Roman" panose="02020603050405020304" pitchFamily="18" charset="0"/>
                          <a:cs typeface="Times New Roman" panose="02020603050405020304" pitchFamily="18" charset="0"/>
                        </a:rPr>
                        <a:t>Có dẫn chứng phù hợp</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4</a:t>
                      </a:r>
                    </a:p>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308150069"/>
                  </a:ext>
                </a:extLst>
              </a:tr>
              <a:tr h="522640">
                <a:tc vMerge="1">
                  <a:txBody>
                    <a:bodyPr/>
                    <a:lstStyle/>
                    <a:p>
                      <a:endParaRPr lang="en-US"/>
                    </a:p>
                  </a:txBody>
                  <a:tcPr/>
                </a:tc>
                <a:tc>
                  <a:txBody>
                    <a:bodyPr/>
                    <a:lstStyle/>
                    <a:p>
                      <a:pPr marL="0" marR="0" algn="just">
                        <a:lnSpc>
                          <a:spcPct val="100000"/>
                        </a:lnSpc>
                        <a:spcBef>
                          <a:spcPts val="0"/>
                        </a:spcBef>
                        <a:spcAft>
                          <a:spcPts val="0"/>
                        </a:spcAft>
                      </a:pPr>
                      <a:r>
                        <a:rPr lang="vi-VN" sz="2800" b="0" dirty="0">
                          <a:solidFill>
                            <a:schemeClr val="tx1"/>
                          </a:solidFill>
                          <a:effectLst/>
                          <a:latin typeface="Times New Roman" panose="02020603050405020304" pitchFamily="18" charset="0"/>
                          <a:cs typeface="Times New Roman" panose="02020603050405020304" pitchFamily="18" charset="0"/>
                        </a:rPr>
                        <a:t>KĐ: Khẳng định lại vấn đề, nêu nhận thức của bản thân</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409425223"/>
                  </a:ext>
                </a:extLst>
              </a:tr>
              <a:tr h="700514">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Chính tả,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nSpc>
                          <a:spcPct val="100000"/>
                        </a:lnSpc>
                        <a:spcBef>
                          <a:spcPts val="200"/>
                        </a:spcBef>
                        <a:spcAft>
                          <a:spcPts val="100"/>
                        </a:spcAft>
                      </a:pPr>
                      <a:r>
                        <a:rPr lang="vi-VN" sz="2800" b="0" dirty="0">
                          <a:solidFill>
                            <a:schemeClr val="tx1"/>
                          </a:solidFill>
                          <a:effectLst/>
                          <a:latin typeface="Times New Roman" panose="02020603050405020304" pitchFamily="18" charset="0"/>
                          <a:cs typeface="Times New Roman" panose="02020603050405020304" pitchFamily="18" charset="0"/>
                        </a:rPr>
                        <a:t>Đảm bảo chuẩn chính tả, ngữ pháp tiếng Việt.</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0,5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271009327"/>
                  </a:ext>
                </a:extLst>
              </a:tr>
              <a:tr h="690242">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gn="just">
                        <a:lnSpc>
                          <a:spcPct val="100000"/>
                        </a:lnSpc>
                        <a:spcBef>
                          <a:spcPts val="200"/>
                        </a:spcBef>
                        <a:spcAft>
                          <a:spcPts val="100"/>
                        </a:spcAft>
                      </a:pPr>
                      <a:r>
                        <a:rPr lang="vi-VN" sz="2800" b="0" dirty="0">
                          <a:solidFill>
                            <a:schemeClr val="tx1"/>
                          </a:solidFill>
                          <a:effectLst/>
                          <a:latin typeface="Times New Roman" panose="02020603050405020304" pitchFamily="18" charset="0"/>
                          <a:cs typeface="Times New Roman" panose="02020603050405020304" pitchFamily="18" charset="0"/>
                        </a:rPr>
                        <a:t>Thể hiện suy nghĩ sâu sắc về vấn đề nghị luận; có cách diễn đạt mới mẻ.</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1,0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94" marR="65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835580718"/>
                  </a:ext>
                </a:extLst>
              </a:tr>
            </a:tbl>
          </a:graphicData>
        </a:graphic>
      </p:graphicFrame>
    </p:spTree>
    <p:extLst>
      <p:ext uri="{BB962C8B-B14F-4D97-AF65-F5344CB8AC3E}">
        <p14:creationId xmlns:p14="http://schemas.microsoft.com/office/powerpoint/2010/main" val="17108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21B94C3-3306-4E48-D70D-3A75B8B0EBAB}"/>
              </a:ext>
            </a:extLst>
          </p:cNvPr>
          <p:cNvSpPr txBox="1"/>
          <p:nvPr/>
        </p:nvSpPr>
        <p:spPr>
          <a:xfrm>
            <a:off x="4293847" y="599682"/>
            <a:ext cx="3670300" cy="919401"/>
          </a:xfrm>
          <a:prstGeom prst="roundRect">
            <a:avLst/>
          </a:prstGeom>
          <a:gradFill>
            <a:gsLst>
              <a:gs pos="36000">
                <a:srgbClr val="00FF00"/>
              </a:gs>
              <a:gs pos="100000">
                <a:srgbClr val="00CC00"/>
              </a:gs>
            </a:gsLst>
            <a:lin ang="5400000" scaled="1"/>
          </a:gradFill>
          <a:ln w="57150">
            <a:noFill/>
          </a:ln>
        </p:spPr>
        <p:txBody>
          <a:bodyPr wrap="square" rtlCol="0">
            <a:spAutoFit/>
          </a:bodyPr>
          <a:lstStyle/>
          <a:p>
            <a:pPr algn="ctr"/>
            <a:r>
              <a:rPr lang="en-US" sz="4800" b="1" dirty="0">
                <a:solidFill>
                  <a:schemeClr val="bg1"/>
                </a:solidFill>
                <a:latin typeface="Forte" panose="03060902040502070203" pitchFamily="66" charset="0"/>
                <a:cs typeface="Times New Roman" panose="02020603050405020304" pitchFamily="18" charset="0"/>
              </a:rPr>
              <a:t>VẬN DỤNG</a:t>
            </a:r>
          </a:p>
        </p:txBody>
      </p:sp>
      <p:pic>
        <p:nvPicPr>
          <p:cNvPr id="2" name="Hình ảnh 1">
            <a:extLst>
              <a:ext uri="{FF2B5EF4-FFF2-40B4-BE49-F238E27FC236}">
                <a16:creationId xmlns:a16="http://schemas.microsoft.com/office/drawing/2014/main" id="{FC3ED896-7772-5F7D-FCAB-276C026EF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0795" y="-130415"/>
            <a:ext cx="1727199" cy="1727199"/>
          </a:xfrm>
          <a:prstGeom prst="rect">
            <a:avLst/>
          </a:prstGeom>
        </p:spPr>
      </p:pic>
      <p:sp>
        <p:nvSpPr>
          <p:cNvPr id="7" name="Hộp Văn bản 6">
            <a:extLst>
              <a:ext uri="{FF2B5EF4-FFF2-40B4-BE49-F238E27FC236}">
                <a16:creationId xmlns:a16="http://schemas.microsoft.com/office/drawing/2014/main" id="{87F281B3-18D1-7B74-DC78-ED6092B5A185}"/>
              </a:ext>
            </a:extLst>
          </p:cNvPr>
          <p:cNvSpPr txBox="1"/>
          <p:nvPr/>
        </p:nvSpPr>
        <p:spPr>
          <a:xfrm>
            <a:off x="1423987" y="1873080"/>
            <a:ext cx="9925885" cy="1077218"/>
          </a:xfrm>
          <a:prstGeom prst="rect">
            <a:avLst/>
          </a:prstGeom>
          <a:noFill/>
          <a:ln w="57150">
            <a:solidFill>
              <a:srgbClr val="00CC00"/>
            </a:solidFill>
          </a:ln>
        </p:spPr>
        <p:txBody>
          <a:bodyPr wrap="square">
            <a:spAutoFit/>
          </a:bodyPr>
          <a:lstStyle/>
          <a:p>
            <a:r>
              <a:rPr lang="en-US" sz="3200" b="1" dirty="0" err="1">
                <a:solidFill>
                  <a:srgbClr val="00B050"/>
                </a:solidFill>
                <a:latin typeface="Times New Roman" panose="02020603050405020304" pitchFamily="18" charset="0"/>
                <a:cs typeface="Times New Roman" panose="02020603050405020304" pitchFamily="18" charset="0"/>
              </a:rPr>
              <a:t>Bài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tập</a:t>
            </a:r>
            <a:r>
              <a:rPr lang="en-US" sz="3200" b="1" dirty="0">
                <a:solidFill>
                  <a:srgbClr val="00B050"/>
                </a:solidFill>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Viết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một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đoạn</a:t>
            </a:r>
            <a:r>
              <a:rPr lang="vi-VN" sz="3200" dirty="0">
                <a:latin typeface="Times New Roman" panose="02020603050405020304" pitchFamily="18" charset="0"/>
                <a:cs typeface="Times New Roman" panose="02020603050405020304" pitchFamily="18" charset="0"/>
              </a:rPr>
              <a:t> văn </a:t>
            </a:r>
            <a:r>
              <a:rPr lang="vi-VN" sz="3200" dirty="0" err="1">
                <a:latin typeface="Times New Roman" panose="02020603050405020304" pitchFamily="18" charset="0"/>
                <a:cs typeface="Times New Roman" panose="02020603050405020304" pitchFamily="18" charset="0"/>
              </a:rPr>
              <a:t>ngắn</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bày</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tỏ</a:t>
            </a:r>
            <a:r>
              <a:rPr lang="vi-VN" sz="3200" dirty="0">
                <a:latin typeface="Times New Roman" panose="02020603050405020304" pitchFamily="18" charset="0"/>
                <a:cs typeface="Times New Roman" panose="02020603050405020304" pitchFamily="18" charset="0"/>
              </a:rPr>
              <a:t> suy </a:t>
            </a:r>
            <a:r>
              <a:rPr lang="vi-VN" sz="3200" dirty="0" err="1">
                <a:latin typeface="Times New Roman" panose="02020603050405020304" pitchFamily="18" charset="0"/>
                <a:cs typeface="Times New Roman" panose="02020603050405020304" pitchFamily="18" charset="0"/>
              </a:rPr>
              <a:t>nghĩ</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của</a:t>
            </a:r>
            <a:r>
              <a:rPr lang="vi-VN" sz="3200" dirty="0">
                <a:latin typeface="Times New Roman" panose="02020603050405020304" pitchFamily="18" charset="0"/>
                <a:cs typeface="Times New Roman" panose="02020603050405020304" pitchFamily="18" charset="0"/>
              </a:rPr>
              <a:t> em </a:t>
            </a:r>
            <a:r>
              <a:rPr lang="vi-VN" sz="3200" dirty="0" err="1">
                <a:latin typeface="Times New Roman" panose="02020603050405020304" pitchFamily="18" charset="0"/>
                <a:cs typeface="Times New Roman" panose="02020603050405020304" pitchFamily="18" charset="0"/>
              </a:rPr>
              <a:t>về</a:t>
            </a:r>
            <a:r>
              <a:rPr lang="vi-VN" sz="3200" dirty="0">
                <a:latin typeface="Times New Roman" panose="02020603050405020304" pitchFamily="18" charset="0"/>
                <a:cs typeface="Times New Roman" panose="02020603050405020304" pitchFamily="18" charset="0"/>
              </a:rPr>
              <a:t> ý </a:t>
            </a:r>
            <a:r>
              <a:rPr lang="vi-VN" sz="3200" dirty="0" err="1">
                <a:latin typeface="Times New Roman" panose="02020603050405020304" pitchFamily="18" charset="0"/>
                <a:cs typeface="Times New Roman" panose="02020603050405020304" pitchFamily="18" charset="0"/>
              </a:rPr>
              <a:t>nghĩa</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của</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lòng</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biết</a:t>
            </a:r>
            <a:r>
              <a:rPr lang="vi-VN" sz="3200" dirty="0">
                <a:latin typeface="Times New Roman" panose="02020603050405020304" pitchFamily="18" charset="0"/>
                <a:cs typeface="Times New Roman" panose="02020603050405020304" pitchFamily="18" charset="0"/>
              </a:rPr>
              <a:t> ơn trong </a:t>
            </a:r>
            <a:r>
              <a:rPr lang="vi-VN" sz="3200" dirty="0" err="1">
                <a:latin typeface="Times New Roman" panose="02020603050405020304" pitchFamily="18" charset="0"/>
                <a:cs typeface="Times New Roman" panose="02020603050405020304" pitchFamily="18" charset="0"/>
              </a:rPr>
              <a:t>cuộc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sống</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8" name="Hình ảnh 7">
            <a:extLst>
              <a:ext uri="{FF2B5EF4-FFF2-40B4-BE49-F238E27FC236}">
                <a16:creationId xmlns:a16="http://schemas.microsoft.com/office/drawing/2014/main" id="{D1E865FB-DAA0-4E92-245D-8A211568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89" y="3607618"/>
            <a:ext cx="3713807" cy="2753340"/>
          </a:xfrm>
          <a:prstGeom prst="rect">
            <a:avLst/>
          </a:prstGeom>
        </p:spPr>
      </p:pic>
    </p:spTree>
    <p:extLst>
      <p:ext uri="{BB962C8B-B14F-4D97-AF65-F5344CB8AC3E}">
        <p14:creationId xmlns:p14="http://schemas.microsoft.com/office/powerpoint/2010/main" val="36135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FC3ED896-7772-5F7D-FCAB-276C026EF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095" y="-63819"/>
            <a:ext cx="1455882" cy="1455882"/>
          </a:xfrm>
          <a:prstGeom prst="rect">
            <a:avLst/>
          </a:prstGeom>
        </p:spPr>
      </p:pic>
      <p:sp>
        <p:nvSpPr>
          <p:cNvPr id="5" name="Hộp Văn bản 4">
            <a:extLst>
              <a:ext uri="{FF2B5EF4-FFF2-40B4-BE49-F238E27FC236}">
                <a16:creationId xmlns:a16="http://schemas.microsoft.com/office/drawing/2014/main" id="{54C33013-0F74-E61A-8F10-18CEF030D4C5}"/>
              </a:ext>
            </a:extLst>
          </p:cNvPr>
          <p:cNvSpPr txBox="1"/>
          <p:nvPr/>
        </p:nvSpPr>
        <p:spPr>
          <a:xfrm>
            <a:off x="1222248" y="897325"/>
            <a:ext cx="6702552" cy="523220"/>
          </a:xfrm>
          <a:prstGeom prst="rect">
            <a:avLst/>
          </a:prstGeom>
          <a:noFill/>
        </p:spPr>
        <p:txBody>
          <a:bodyPr wrap="square">
            <a:spAutoFit/>
          </a:bodyPr>
          <a:lstStyle/>
          <a:p>
            <a:pPr marL="0" marR="0" algn="just">
              <a:spcBef>
                <a:spcPts val="65"/>
              </a:spcBef>
              <a:spcAft>
                <a:spcPts val="0"/>
              </a:spcAft>
            </a:pPr>
            <a:r>
              <a:rPr lang="vi-VN" sz="2800" b="1" dirty="0">
                <a:effectLst/>
                <a:latin typeface="Times New Roman" panose="02020603050405020304" pitchFamily="18" charset="0"/>
                <a:ea typeface="Times New Roman" panose="02020603050405020304" pitchFamily="18" charset="0"/>
              </a:rPr>
              <a:t>Ý </a:t>
            </a:r>
            <a:r>
              <a:rPr lang="vi-VN" sz="2800" b="1" dirty="0" err="1">
                <a:effectLst/>
                <a:latin typeface="Times New Roman" panose="02020603050405020304" pitchFamily="18" charset="0"/>
                <a:ea typeface="Times New Roman" panose="02020603050405020304" pitchFamily="18" charset="0"/>
              </a:rPr>
              <a:t>nghĩa</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của</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lòng</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biết</a:t>
            </a:r>
            <a:r>
              <a:rPr lang="vi-VN" sz="2800" b="1" dirty="0">
                <a:effectLst/>
                <a:latin typeface="Times New Roman" panose="02020603050405020304" pitchFamily="18" charset="0"/>
                <a:ea typeface="Times New Roman" panose="02020603050405020304" pitchFamily="18" charset="0"/>
              </a:rPr>
              <a:t> ơn trong </a:t>
            </a:r>
            <a:r>
              <a:rPr lang="vi-VN" sz="2800" b="1" dirty="0" err="1">
                <a:effectLst/>
                <a:latin typeface="Times New Roman" panose="02020603050405020304" pitchFamily="18" charset="0"/>
                <a:ea typeface="Times New Roman" panose="02020603050405020304" pitchFamily="18" charset="0"/>
              </a:rPr>
              <a:t>cuộc</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sống</a:t>
            </a:r>
            <a:r>
              <a:rPr lang="vi-VN" sz="2800" b="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050F67F5-84B9-772D-99DE-DC2AAC3A56D3}"/>
              </a:ext>
            </a:extLst>
          </p:cNvPr>
          <p:cNvSpPr txBox="1"/>
          <p:nvPr/>
        </p:nvSpPr>
        <p:spPr>
          <a:xfrm>
            <a:off x="1222248" y="1523221"/>
            <a:ext cx="10019274" cy="1532334"/>
          </a:xfrm>
          <a:prstGeom prst="roundRect">
            <a:avLst/>
          </a:prstGeom>
          <a:noFill/>
          <a:ln w="38100">
            <a:solidFill>
              <a:srgbClr val="00CC00"/>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MĐ: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cha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pic>
        <p:nvPicPr>
          <p:cNvPr id="18" name="Hình ảnh 17">
            <a:extLst>
              <a:ext uri="{FF2B5EF4-FFF2-40B4-BE49-F238E27FC236}">
                <a16:creationId xmlns:a16="http://schemas.microsoft.com/office/drawing/2014/main" id="{0FF45A6D-E889-CE22-0E8D-58CC6D8C0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897" y="3041585"/>
            <a:ext cx="4022408" cy="4030469"/>
          </a:xfrm>
          <a:prstGeom prst="rect">
            <a:avLst/>
          </a:prstGeom>
        </p:spPr>
      </p:pic>
    </p:spTree>
    <p:extLst>
      <p:ext uri="{BB962C8B-B14F-4D97-AF65-F5344CB8AC3E}">
        <p14:creationId xmlns:p14="http://schemas.microsoft.com/office/powerpoint/2010/main" val="2450658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FC3ED896-7772-5F7D-FCAB-276C026EF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095" y="-63819"/>
            <a:ext cx="1455882" cy="1455882"/>
          </a:xfrm>
          <a:prstGeom prst="rect">
            <a:avLst/>
          </a:prstGeom>
        </p:spPr>
      </p:pic>
      <p:sp>
        <p:nvSpPr>
          <p:cNvPr id="5" name="Hộp Văn bản 4">
            <a:extLst>
              <a:ext uri="{FF2B5EF4-FFF2-40B4-BE49-F238E27FC236}">
                <a16:creationId xmlns:a16="http://schemas.microsoft.com/office/drawing/2014/main" id="{54C33013-0F74-E61A-8F10-18CEF030D4C5}"/>
              </a:ext>
            </a:extLst>
          </p:cNvPr>
          <p:cNvSpPr txBox="1"/>
          <p:nvPr/>
        </p:nvSpPr>
        <p:spPr>
          <a:xfrm>
            <a:off x="1258824" y="440576"/>
            <a:ext cx="6702552" cy="523220"/>
          </a:xfrm>
          <a:prstGeom prst="rect">
            <a:avLst/>
          </a:prstGeom>
          <a:noFill/>
        </p:spPr>
        <p:txBody>
          <a:bodyPr wrap="square">
            <a:spAutoFit/>
          </a:bodyPr>
          <a:lstStyle/>
          <a:p>
            <a:pPr marL="0" marR="0" algn="just">
              <a:spcBef>
                <a:spcPts val="65"/>
              </a:spcBef>
              <a:spcAft>
                <a:spcPts val="0"/>
              </a:spcAft>
            </a:pPr>
            <a:r>
              <a:rPr lang="vi-VN" sz="2800" b="1" dirty="0">
                <a:effectLst/>
                <a:latin typeface="Times New Roman" panose="02020603050405020304" pitchFamily="18" charset="0"/>
                <a:ea typeface="Times New Roman" panose="02020603050405020304" pitchFamily="18" charset="0"/>
              </a:rPr>
              <a:t>Ý </a:t>
            </a:r>
            <a:r>
              <a:rPr lang="vi-VN" sz="2800" b="1" dirty="0" err="1">
                <a:effectLst/>
                <a:latin typeface="Times New Roman" panose="02020603050405020304" pitchFamily="18" charset="0"/>
                <a:ea typeface="Times New Roman" panose="02020603050405020304" pitchFamily="18" charset="0"/>
              </a:rPr>
              <a:t>nghĩa</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của</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lòng</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biết</a:t>
            </a:r>
            <a:r>
              <a:rPr lang="vi-VN" sz="2800" b="1" dirty="0">
                <a:effectLst/>
                <a:latin typeface="Times New Roman" panose="02020603050405020304" pitchFamily="18" charset="0"/>
                <a:ea typeface="Times New Roman" panose="02020603050405020304" pitchFamily="18" charset="0"/>
              </a:rPr>
              <a:t> ơn trong </a:t>
            </a:r>
            <a:r>
              <a:rPr lang="vi-VN" sz="2800" b="1" dirty="0" err="1">
                <a:effectLst/>
                <a:latin typeface="Times New Roman" panose="02020603050405020304" pitchFamily="18" charset="0"/>
                <a:ea typeface="Times New Roman" panose="02020603050405020304" pitchFamily="18" charset="0"/>
              </a:rPr>
              <a:t>cuộc</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sống</a:t>
            </a:r>
            <a:r>
              <a:rPr lang="vi-VN" sz="2800" b="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C2B11B8C-B4D9-DCA1-7BE9-4353C4CC59A7}"/>
              </a:ext>
            </a:extLst>
          </p:cNvPr>
          <p:cNvSpPr txBox="1"/>
          <p:nvPr/>
        </p:nvSpPr>
        <p:spPr>
          <a:xfrm>
            <a:off x="1182624" y="1008286"/>
            <a:ext cx="10019274" cy="578882"/>
          </a:xfrm>
          <a:prstGeom prst="roundRect">
            <a:avLst/>
          </a:prstGeom>
          <a:noFill/>
          <a:ln w="38100">
            <a:solidFill>
              <a:srgbClr val="00CC00"/>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TĐ:</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ơn vô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C89884ED-A563-6AC4-D4E4-6B4FB7903A50}"/>
              </a:ext>
            </a:extLst>
          </p:cNvPr>
          <p:cNvSpPr txBox="1"/>
          <p:nvPr/>
        </p:nvSpPr>
        <p:spPr>
          <a:xfrm>
            <a:off x="1316985" y="1805175"/>
            <a:ext cx="9750552" cy="523220"/>
          </a:xfrm>
          <a:prstGeom prst="rect">
            <a:avLst/>
          </a:prstGeom>
          <a:noFill/>
        </p:spPr>
        <p:txBody>
          <a:bodyPr wrap="square">
            <a:spAutoFit/>
          </a:bodyPr>
          <a:lstStyle/>
          <a:p>
            <a:pPr marL="0" marR="0" algn="just">
              <a:spcBef>
                <a:spcPts val="0"/>
              </a:spcBef>
              <a:spcAft>
                <a:spcPts val="6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F8F66105-A9B3-51EC-D5B6-4F8C12FB9E4A}"/>
              </a:ext>
            </a:extLst>
          </p:cNvPr>
          <p:cNvSpPr txBox="1"/>
          <p:nvPr/>
        </p:nvSpPr>
        <p:spPr>
          <a:xfrm>
            <a:off x="1220724" y="2358652"/>
            <a:ext cx="9750552" cy="954107"/>
          </a:xfrm>
          <a:prstGeom prst="rect">
            <a:avLst/>
          </a:prstGeom>
          <a:noFill/>
        </p:spPr>
        <p:txBody>
          <a:bodyPr wrap="square">
            <a:spAutoFit/>
          </a:bodyPr>
          <a:lstStyle/>
          <a:p>
            <a:pPr marL="101600" marR="0" algn="just">
              <a:spcBef>
                <a:spcPts val="0"/>
              </a:spcBef>
              <a:spcAft>
                <a:spcPts val="60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ơn </a:t>
            </a:r>
            <a:r>
              <a:rPr lang="vi-VN"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025F3DA1-1F51-1BDA-10F6-40818DD5729F}"/>
              </a:ext>
            </a:extLst>
          </p:cNvPr>
          <p:cNvSpPr txBox="1"/>
          <p:nvPr/>
        </p:nvSpPr>
        <p:spPr>
          <a:xfrm>
            <a:off x="1258824" y="3282056"/>
            <a:ext cx="9750552" cy="954107"/>
          </a:xfrm>
          <a:prstGeom prst="rect">
            <a:avLst/>
          </a:prstGeom>
          <a:noFill/>
        </p:spPr>
        <p:txBody>
          <a:bodyPr wrap="square">
            <a:spAutoFit/>
          </a:bodyPr>
          <a:lstStyle/>
          <a:p>
            <a:pPr marL="101600" marR="0" algn="just">
              <a:spcBef>
                <a:spcPts val="0"/>
              </a:spcBef>
              <a:spcAft>
                <a:spcPts val="60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D18F76E5-6A6A-1422-1280-AF88B2059F2B}"/>
              </a:ext>
            </a:extLst>
          </p:cNvPr>
          <p:cNvSpPr txBox="1"/>
          <p:nvPr/>
        </p:nvSpPr>
        <p:spPr>
          <a:xfrm>
            <a:off x="1182624" y="4154138"/>
            <a:ext cx="10436352" cy="1384995"/>
          </a:xfrm>
          <a:prstGeom prst="rect">
            <a:avLst/>
          </a:prstGeom>
          <a:noFill/>
        </p:spPr>
        <p:txBody>
          <a:bodyPr wrap="square">
            <a:spAutoFit/>
          </a:bodyPr>
          <a:lstStyle/>
          <a:p>
            <a:pPr marL="101600" marR="0" algn="just">
              <a:spcBef>
                <a:spcPts val="0"/>
              </a:spcBef>
              <a:spcAft>
                <a:spcPts val="60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a16="http://schemas.microsoft.com/office/drawing/2014/main" id="{44F8BDB9-0F80-A1B5-7A05-6132B0FC1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9435" y="5034429"/>
            <a:ext cx="1959881" cy="1963809"/>
          </a:xfrm>
          <a:prstGeom prst="rect">
            <a:avLst/>
          </a:prstGeom>
        </p:spPr>
      </p:pic>
    </p:spTree>
    <p:extLst>
      <p:ext uri="{BB962C8B-B14F-4D97-AF65-F5344CB8AC3E}">
        <p14:creationId xmlns:p14="http://schemas.microsoft.com/office/powerpoint/2010/main" val="420507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P spid="15"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a:extLst>
              <a:ext uri="{FF2B5EF4-FFF2-40B4-BE49-F238E27FC236}">
                <a16:creationId xmlns:a16="http://schemas.microsoft.com/office/drawing/2014/main" id="{A5B50F30-39BC-A9D4-56DE-A5EE4B2C1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FC3ED896-7772-5F7D-FCAB-276C026EF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095" y="-63819"/>
            <a:ext cx="1455882" cy="1455882"/>
          </a:xfrm>
          <a:prstGeom prst="rect">
            <a:avLst/>
          </a:prstGeom>
        </p:spPr>
      </p:pic>
      <p:sp>
        <p:nvSpPr>
          <p:cNvPr id="5" name="Hộp Văn bản 4">
            <a:extLst>
              <a:ext uri="{FF2B5EF4-FFF2-40B4-BE49-F238E27FC236}">
                <a16:creationId xmlns:a16="http://schemas.microsoft.com/office/drawing/2014/main" id="{54C33013-0F74-E61A-8F10-18CEF030D4C5}"/>
              </a:ext>
            </a:extLst>
          </p:cNvPr>
          <p:cNvSpPr txBox="1"/>
          <p:nvPr/>
        </p:nvSpPr>
        <p:spPr>
          <a:xfrm>
            <a:off x="1258824" y="664122"/>
            <a:ext cx="6702552" cy="523220"/>
          </a:xfrm>
          <a:prstGeom prst="rect">
            <a:avLst/>
          </a:prstGeom>
          <a:noFill/>
        </p:spPr>
        <p:txBody>
          <a:bodyPr wrap="square">
            <a:spAutoFit/>
          </a:bodyPr>
          <a:lstStyle/>
          <a:p>
            <a:pPr marL="0" marR="0" algn="just">
              <a:spcBef>
                <a:spcPts val="65"/>
              </a:spcBef>
              <a:spcAft>
                <a:spcPts val="0"/>
              </a:spcAft>
            </a:pPr>
            <a:r>
              <a:rPr lang="vi-VN" sz="2800" b="1" dirty="0">
                <a:effectLst/>
                <a:latin typeface="Times New Roman" panose="02020603050405020304" pitchFamily="18" charset="0"/>
                <a:ea typeface="Times New Roman" panose="02020603050405020304" pitchFamily="18" charset="0"/>
              </a:rPr>
              <a:t>Ý </a:t>
            </a:r>
            <a:r>
              <a:rPr lang="vi-VN" sz="2800" b="1" dirty="0" err="1">
                <a:effectLst/>
                <a:latin typeface="Times New Roman" panose="02020603050405020304" pitchFamily="18" charset="0"/>
                <a:ea typeface="Times New Roman" panose="02020603050405020304" pitchFamily="18" charset="0"/>
              </a:rPr>
              <a:t>nghĩa</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của</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lòng</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biết</a:t>
            </a:r>
            <a:r>
              <a:rPr lang="vi-VN" sz="2800" b="1" dirty="0">
                <a:effectLst/>
                <a:latin typeface="Times New Roman" panose="02020603050405020304" pitchFamily="18" charset="0"/>
                <a:ea typeface="Times New Roman" panose="02020603050405020304" pitchFamily="18" charset="0"/>
              </a:rPr>
              <a:t> ơn trong </a:t>
            </a:r>
            <a:r>
              <a:rPr lang="vi-VN" sz="2800" b="1" dirty="0" err="1">
                <a:effectLst/>
                <a:latin typeface="Times New Roman" panose="02020603050405020304" pitchFamily="18" charset="0"/>
                <a:ea typeface="Times New Roman" panose="02020603050405020304" pitchFamily="18" charset="0"/>
              </a:rPr>
              <a:t>cuộc</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sống</a:t>
            </a:r>
            <a:r>
              <a:rPr lang="vi-VN" sz="2800" b="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664A4423-F20D-CF79-E567-BC52B964A12F}"/>
              </a:ext>
            </a:extLst>
          </p:cNvPr>
          <p:cNvSpPr txBox="1"/>
          <p:nvPr/>
        </p:nvSpPr>
        <p:spPr>
          <a:xfrm>
            <a:off x="1353561" y="1392063"/>
            <a:ext cx="10019274" cy="1815882"/>
          </a:xfrm>
          <a:prstGeom prst="rect">
            <a:avLst/>
          </a:prstGeom>
          <a:noFill/>
          <a:ln w="38100">
            <a:solidFill>
              <a:srgbClr val="00CC00"/>
            </a:solidFill>
          </a:ln>
        </p:spPr>
        <p:txBody>
          <a:bodyPr wrap="square">
            <a:spAutoFit/>
          </a:bodyPr>
          <a:lstStyle/>
          <a:p>
            <a:pPr algn="just">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KĐ:</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a16="http://schemas.microsoft.com/office/drawing/2014/main" id="{7ABF8A6C-DDC9-2A28-D3C1-774815996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968" y="3255798"/>
            <a:ext cx="4022408" cy="4030469"/>
          </a:xfrm>
          <a:prstGeom prst="rect">
            <a:avLst/>
          </a:prstGeom>
        </p:spPr>
      </p:pic>
    </p:spTree>
    <p:extLst>
      <p:ext uri="{BB962C8B-B14F-4D97-AF65-F5344CB8AC3E}">
        <p14:creationId xmlns:p14="http://schemas.microsoft.com/office/powerpoint/2010/main" val="346285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501A136-2E2C-60E9-9747-924152CBC153}"/>
              </a:ext>
            </a:extLst>
          </p:cNvPr>
          <p:cNvSpPr txBox="1"/>
          <p:nvPr/>
        </p:nvSpPr>
        <p:spPr>
          <a:xfrm>
            <a:off x="3309256" y="0"/>
            <a:ext cx="6096000" cy="584775"/>
          </a:xfrm>
          <a:prstGeom prst="rect">
            <a:avLst/>
          </a:prstGeom>
          <a:noFill/>
        </p:spPr>
        <p:txBody>
          <a:bodyPr wrap="square">
            <a:spAutoFit/>
          </a:bodyPr>
          <a:lstStyle/>
          <a:p>
            <a:pPr marL="0" marR="0" algn="just">
              <a:spcBef>
                <a:spcPts val="1500"/>
              </a:spcBef>
              <a:spcAft>
                <a:spcPts val="750"/>
              </a:spcAft>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Rubrics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Bảng 7">
            <a:extLst>
              <a:ext uri="{FF2B5EF4-FFF2-40B4-BE49-F238E27FC236}">
                <a16:creationId xmlns:a16="http://schemas.microsoft.com/office/drawing/2014/main" id="{D0A87A43-72B4-984E-6FA4-07D54A5F8864}"/>
              </a:ext>
            </a:extLst>
          </p:cNvPr>
          <p:cNvGraphicFramePr>
            <a:graphicFrameLocks noGrp="1"/>
          </p:cNvGraphicFramePr>
          <p:nvPr>
            <p:extLst>
              <p:ext uri="{D42A27DB-BD31-4B8C-83A1-F6EECF244321}">
                <p14:modId xmlns:p14="http://schemas.microsoft.com/office/powerpoint/2010/main" val="837811932"/>
              </p:ext>
            </p:extLst>
          </p:nvPr>
        </p:nvGraphicFramePr>
        <p:xfrm>
          <a:off x="580882" y="757360"/>
          <a:ext cx="11030235" cy="5986780"/>
        </p:xfrm>
        <a:graphic>
          <a:graphicData uri="http://schemas.openxmlformats.org/drawingml/2006/table">
            <a:tbl>
              <a:tblPr firstRow="1" firstCol="1" lastRow="1" lastCol="1" bandRow="1" bandCol="1">
                <a:tableStyleId>{5C22544A-7EE6-4342-B048-85BDC9FD1C3A}</a:tableStyleId>
              </a:tblPr>
              <a:tblGrid>
                <a:gridCol w="1625289">
                  <a:extLst>
                    <a:ext uri="{9D8B030D-6E8A-4147-A177-3AD203B41FA5}">
                      <a16:colId xmlns:a16="http://schemas.microsoft.com/office/drawing/2014/main" val="3918880402"/>
                    </a:ext>
                  </a:extLst>
                </a:gridCol>
                <a:gridCol w="8244115">
                  <a:extLst>
                    <a:ext uri="{9D8B030D-6E8A-4147-A177-3AD203B41FA5}">
                      <a16:colId xmlns:a16="http://schemas.microsoft.com/office/drawing/2014/main" val="2291310936"/>
                    </a:ext>
                  </a:extLst>
                </a:gridCol>
                <a:gridCol w="1160831">
                  <a:extLst>
                    <a:ext uri="{9D8B030D-6E8A-4147-A177-3AD203B41FA5}">
                      <a16:colId xmlns:a16="http://schemas.microsoft.com/office/drawing/2014/main" val="2551992080"/>
                    </a:ext>
                  </a:extLst>
                </a:gridCol>
              </a:tblGrid>
              <a:tr h="22375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693878377"/>
                  </a:ext>
                </a:extLst>
              </a:tr>
              <a:tr h="463693">
                <a:tc rowSpan="2">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Hình thức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Đảm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bảo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hình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thức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dung </a:t>
                      </a:r>
                      <a:r>
                        <a:rPr lang="en-US" sz="2800" b="0" dirty="0" err="1">
                          <a:solidFill>
                            <a:schemeClr val="tx1"/>
                          </a:solidFill>
                          <a:effectLst/>
                          <a:latin typeface="Times New Roman" panose="02020603050405020304" pitchFamily="18" charset="0"/>
                          <a:cs typeface="Times New Roman" panose="02020603050405020304" pitchFamily="18" charset="0"/>
                        </a:rPr>
                        <a:t>lượng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đoạn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văn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khoảng</a:t>
                      </a:r>
                      <a:r>
                        <a:rPr lang="en-US" sz="2800" b="0" dirty="0">
                          <a:solidFill>
                            <a:schemeClr val="tx1"/>
                          </a:solidFill>
                          <a:effectLst/>
                          <a:latin typeface="Times New Roman" panose="02020603050405020304" pitchFamily="18" charset="0"/>
                          <a:cs typeface="Times New Roman" panose="02020603050405020304" pitchFamily="18" charset="0"/>
                        </a:rPr>
                        <a:t> 150 </a:t>
                      </a:r>
                      <a:r>
                        <a:rPr lang="en-US" sz="2800" b="0" dirty="0" err="1">
                          <a:solidFill>
                            <a:schemeClr val="tx1"/>
                          </a:solidFill>
                          <a:effectLst/>
                          <a:latin typeface="Times New Roman" panose="02020603050405020304" pitchFamily="18" charset="0"/>
                          <a:cs typeface="Times New Roman" panose="02020603050405020304" pitchFamily="18" charset="0"/>
                        </a:rPr>
                        <a:t>chữ</a:t>
                      </a:r>
                      <a:r>
                        <a:rPr lang="en-US" sz="2800" b="0" dirty="0">
                          <a:solidFill>
                            <a:schemeClr val="tx1"/>
                          </a:solidFill>
                          <a:effectLst/>
                          <a:latin typeface="Times New Roman" panose="02020603050405020304" pitchFamily="18" charset="0"/>
                          <a:cs typeface="Times New Roman" panose="02020603050405020304" pitchFamily="18" charset="0"/>
                        </a:rPr>
                        <a:t>) </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1722888"/>
                  </a:ext>
                </a:extLst>
              </a:tr>
              <a:tr h="463693">
                <a:tc vMerge="1">
                  <a:txBody>
                    <a:bodyPr/>
                    <a:lstStyle/>
                    <a:p>
                      <a:endParaRPr lang="en-US"/>
                    </a:p>
                  </a:txBody>
                  <a:tcPr/>
                </a:tc>
                <a:tc>
                  <a:txBody>
                    <a:bodyPr/>
                    <a:lstStyle/>
                    <a:p>
                      <a:pPr marL="0" marR="0" algn="just">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Không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đảm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bảo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yêu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cầu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về</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hình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thức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dung </a:t>
                      </a:r>
                      <a:r>
                        <a:rPr lang="en-US" sz="2800" b="0" dirty="0" err="1">
                          <a:solidFill>
                            <a:schemeClr val="tx1"/>
                          </a:solidFill>
                          <a:effectLst/>
                          <a:latin typeface="Times New Roman" panose="02020603050405020304" pitchFamily="18" charset="0"/>
                          <a:cs typeface="Times New Roman" panose="02020603050405020304" pitchFamily="18" charset="0"/>
                        </a:rPr>
                        <a:t>lượng</a:t>
                      </a:r>
                      <a:r>
                        <a:rPr lang="en-US" sz="2800" b="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đoạn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văn</a:t>
                      </a:r>
                      <a:r>
                        <a:rPr lang="en-US" sz="2800" b="0" dirty="0">
                          <a:solidFill>
                            <a:schemeClr val="tx1"/>
                          </a:solidFill>
                          <a:effectLst/>
                          <a:latin typeface="Times New Roman" panose="02020603050405020304" pitchFamily="18" charset="0"/>
                          <a:cs typeface="Times New Roman" panose="02020603050405020304" pitchFamily="18" charset="0"/>
                        </a:rPr>
                        <a:t> </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0</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1734385"/>
                  </a:ext>
                </a:extLst>
              </a:tr>
              <a:tr h="223754">
                <a:tc rowSpan="4">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vi-VN" sz="2800" b="0" dirty="0" err="1">
                          <a:solidFill>
                            <a:schemeClr val="tx1"/>
                          </a:solidFill>
                          <a:effectLst/>
                          <a:latin typeface="Times New Roman" panose="02020603050405020304" pitchFamily="18" charset="0"/>
                          <a:cs typeface="Times New Roman" panose="02020603050405020304" pitchFamily="18" charset="0"/>
                        </a:rPr>
                        <a:t>MĐ:Giới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thiệu</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đề</a:t>
                      </a:r>
                      <a:r>
                        <a:rPr lang="vi-VN" sz="2800" b="0" dirty="0">
                          <a:solidFill>
                            <a:schemeClr val="tx1"/>
                          </a:solidFill>
                          <a:effectLst/>
                          <a:latin typeface="Times New Roman" panose="02020603050405020304" pitchFamily="18" charset="0"/>
                          <a:cs typeface="Times New Roman" panose="02020603050405020304" pitchFamily="18" charset="0"/>
                        </a:rPr>
                        <a:t>: ý </a:t>
                      </a:r>
                      <a:r>
                        <a:rPr lang="vi-VN" sz="2800" b="0" dirty="0" err="1">
                          <a:solidFill>
                            <a:schemeClr val="tx1"/>
                          </a:solidFill>
                          <a:effectLst/>
                          <a:latin typeface="Times New Roman" panose="02020603050405020304" pitchFamily="18" charset="0"/>
                          <a:cs typeface="Times New Roman" panose="02020603050405020304" pitchFamily="18" charset="0"/>
                        </a:rPr>
                        <a:t>nghĩa</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của</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lòng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biết</a:t>
                      </a:r>
                      <a:r>
                        <a:rPr lang="vi-VN" sz="2800" b="0" dirty="0">
                          <a:solidFill>
                            <a:schemeClr val="tx1"/>
                          </a:solidFill>
                          <a:effectLst/>
                          <a:latin typeface="Times New Roman" panose="02020603050405020304" pitchFamily="18" charset="0"/>
                          <a:cs typeface="Times New Roman" panose="02020603050405020304" pitchFamily="18" charset="0"/>
                        </a:rPr>
                        <a:t> ơn</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solidFill>
                            <a:schemeClr val="tx1"/>
                          </a:solidFill>
                          <a:effectLst/>
                          <a:latin typeface="Times New Roman" panose="02020603050405020304" pitchFamily="18" charset="0"/>
                          <a:cs typeface="Times New Roman" panose="02020603050405020304" pitchFamily="18" charset="0"/>
                        </a:rPr>
                        <a:t>0,5</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9990709"/>
                  </a:ext>
                </a:extLst>
              </a:tr>
              <a:tr h="495095">
                <a:tc vMerge="1">
                  <a:txBody>
                    <a:bodyPr/>
                    <a:lstStyle/>
                    <a:p>
                      <a:endParaRPr lang="en-US"/>
                    </a:p>
                  </a:txBody>
                  <a:tcPr/>
                </a:tc>
                <a:tc>
                  <a:txBody>
                    <a:bodyPr/>
                    <a:lstStyle/>
                    <a:p>
                      <a:pPr marL="0" marR="0" algn="just">
                        <a:lnSpc>
                          <a:spcPct val="100000"/>
                        </a:lnSpc>
                      </a:pPr>
                      <a:r>
                        <a:rPr lang="vi-VN" sz="2800" b="0" dirty="0">
                          <a:solidFill>
                            <a:schemeClr val="tx1"/>
                          </a:solidFill>
                          <a:effectLst/>
                          <a:latin typeface="Times New Roman" panose="02020603050405020304" pitchFamily="18" charset="0"/>
                          <a:cs typeface="Times New Roman" panose="02020603050405020304" pitchFamily="18" charset="0"/>
                        </a:rPr>
                        <a:t>TĐ: Nêu </a:t>
                      </a:r>
                      <a:r>
                        <a:rPr lang="vi-VN" sz="2800" b="0" dirty="0" err="1">
                          <a:solidFill>
                            <a:schemeClr val="tx1"/>
                          </a:solidFill>
                          <a:effectLst/>
                          <a:latin typeface="Times New Roman" panose="02020603050405020304" pitchFamily="18" charset="0"/>
                          <a:cs typeface="Times New Roman" panose="02020603050405020304" pitchFamily="18" charset="0"/>
                        </a:rPr>
                        <a:t>được</a:t>
                      </a:r>
                      <a:r>
                        <a:rPr lang="vi-VN" sz="2800" b="0" dirty="0">
                          <a:solidFill>
                            <a:schemeClr val="tx1"/>
                          </a:solidFill>
                          <a:effectLst/>
                          <a:latin typeface="Times New Roman" panose="02020603050405020304" pitchFamily="18" charset="0"/>
                          <a:cs typeface="Times New Roman" panose="02020603050405020304" pitchFamily="18" charset="0"/>
                        </a:rPr>
                        <a:t> ý </a:t>
                      </a:r>
                      <a:r>
                        <a:rPr lang="vi-VN" sz="2800" b="0" dirty="0" err="1">
                          <a:solidFill>
                            <a:schemeClr val="tx1"/>
                          </a:solidFill>
                          <a:effectLst/>
                          <a:latin typeface="Times New Roman" panose="02020603050405020304" pitchFamily="18" charset="0"/>
                          <a:cs typeface="Times New Roman" panose="02020603050405020304" pitchFamily="18" charset="0"/>
                        </a:rPr>
                        <a:t>nghĩa</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của</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lòng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biết</a:t>
                      </a:r>
                      <a:r>
                        <a:rPr lang="vi-VN" sz="2800" b="0" dirty="0">
                          <a:solidFill>
                            <a:schemeClr val="tx1"/>
                          </a:solidFill>
                          <a:effectLst/>
                          <a:latin typeface="Times New Roman" panose="02020603050405020304" pitchFamily="18" charset="0"/>
                          <a:cs typeface="Times New Roman" panose="02020603050405020304" pitchFamily="18" charset="0"/>
                        </a:rPr>
                        <a:t> ơn </a:t>
                      </a:r>
                      <a:r>
                        <a:rPr lang="vi-VN" sz="2800" b="0" dirty="0" err="1">
                          <a:solidFill>
                            <a:schemeClr val="tx1"/>
                          </a:solidFill>
                          <a:effectLst/>
                          <a:latin typeface="Times New Roman" panose="02020603050405020304" pitchFamily="18" charset="0"/>
                          <a:cs typeface="Times New Roman" panose="02020603050405020304" pitchFamily="18" charset="0"/>
                        </a:rPr>
                        <a:t>một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cách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thuyết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phục</a:t>
                      </a:r>
                      <a:r>
                        <a:rPr lang="vi-VN"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4</a:t>
                      </a: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4423774"/>
                  </a:ext>
                </a:extLst>
              </a:tr>
              <a:tr h="237203">
                <a:tc vMerge="1">
                  <a:txBody>
                    <a:bodyPr/>
                    <a:lstStyle/>
                    <a:p>
                      <a:endParaRPr lang="en-US"/>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dirty="0" err="1">
                          <a:solidFill>
                            <a:schemeClr val="tx1"/>
                          </a:solidFill>
                          <a:effectLst/>
                          <a:latin typeface="Times New Roman" panose="02020603050405020304" pitchFamily="18" charset="0"/>
                          <a:cs typeface="Times New Roman" panose="02020603050405020304" pitchFamily="18" charset="0"/>
                        </a:rPr>
                        <a:t>Có</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dẫn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chứng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phù</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hợp</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2</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4390852"/>
                  </a:ext>
                </a:extLst>
              </a:tr>
              <a:tr h="294415">
                <a:tc vMerge="1">
                  <a:txBody>
                    <a:bodyPr/>
                    <a:lstStyle/>
                    <a:p>
                      <a:endParaRPr lang="en-US"/>
                    </a:p>
                  </a:txBody>
                  <a:tcPr/>
                </a:tc>
                <a:tc>
                  <a:txBody>
                    <a:bodyPr/>
                    <a:lstStyle/>
                    <a:p>
                      <a:pPr marL="0" marR="0" algn="just">
                        <a:lnSpc>
                          <a:spcPct val="100000"/>
                        </a:lnSpc>
                        <a:spcBef>
                          <a:spcPts val="0"/>
                        </a:spcBef>
                        <a:spcAft>
                          <a:spcPts val="0"/>
                        </a:spcAft>
                      </a:pPr>
                      <a:r>
                        <a:rPr lang="vi-VN" sz="2800" b="0" dirty="0">
                          <a:solidFill>
                            <a:schemeClr val="tx1"/>
                          </a:solidFill>
                          <a:effectLst/>
                          <a:latin typeface="Times New Roman" panose="02020603050405020304" pitchFamily="18" charset="0"/>
                          <a:cs typeface="Times New Roman" panose="02020603050405020304" pitchFamily="18" charset="0"/>
                        </a:rPr>
                        <a:t>KĐ: </a:t>
                      </a:r>
                      <a:r>
                        <a:rPr lang="vi-VN" sz="2800" b="0" dirty="0" err="1">
                          <a:solidFill>
                            <a:schemeClr val="tx1"/>
                          </a:solidFill>
                          <a:effectLst/>
                          <a:latin typeface="Times New Roman" panose="02020603050405020304" pitchFamily="18" charset="0"/>
                          <a:cs typeface="Times New Roman" panose="02020603050405020304" pitchFamily="18" charset="0"/>
                        </a:rPr>
                        <a:t>Khẳng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định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lại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đề</a:t>
                      </a:r>
                      <a:r>
                        <a:rPr lang="vi-VN" sz="2800" b="0" dirty="0">
                          <a:solidFill>
                            <a:schemeClr val="tx1"/>
                          </a:solidFill>
                          <a:effectLst/>
                          <a:latin typeface="Times New Roman" panose="02020603050405020304" pitchFamily="18" charset="0"/>
                          <a:cs typeface="Times New Roman" panose="02020603050405020304" pitchFamily="18" charset="0"/>
                        </a:rPr>
                        <a:t>, nêu </a:t>
                      </a:r>
                      <a:r>
                        <a:rPr lang="vi-VN" sz="2800" b="0" dirty="0" err="1">
                          <a:solidFill>
                            <a:schemeClr val="tx1"/>
                          </a:solidFill>
                          <a:effectLst/>
                          <a:latin typeface="Times New Roman" panose="02020603050405020304" pitchFamily="18" charset="0"/>
                          <a:cs typeface="Times New Roman" panose="02020603050405020304" pitchFamily="18" charset="0"/>
                        </a:rPr>
                        <a:t>nhận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thức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của</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bản</a:t>
                      </a:r>
                      <a:r>
                        <a:rPr lang="vi-VN" sz="2800" b="0" dirty="0">
                          <a:solidFill>
                            <a:schemeClr val="tx1"/>
                          </a:solidFill>
                          <a:effectLst/>
                          <a:latin typeface="Times New Roman" panose="02020603050405020304" pitchFamily="18" charset="0"/>
                          <a:cs typeface="Times New Roman" panose="02020603050405020304" pitchFamily="18" charset="0"/>
                        </a:rPr>
                        <a:t> thân</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solidFill>
                            <a:schemeClr val="tx1"/>
                          </a:solidFill>
                          <a:effectLst/>
                          <a:latin typeface="Times New Roman" panose="02020603050405020304" pitchFamily="18" charset="0"/>
                          <a:cs typeface="Times New Roman" panose="02020603050405020304" pitchFamily="18" charset="0"/>
                        </a:rPr>
                        <a:t>1</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6859929"/>
                  </a:ext>
                </a:extLst>
              </a:tr>
              <a:tr h="470368">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Chính tả,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200"/>
                        </a:spcBef>
                        <a:spcAft>
                          <a:spcPts val="100"/>
                        </a:spcAft>
                      </a:pPr>
                      <a:r>
                        <a:rPr lang="vi-VN" sz="2800" b="0" dirty="0" err="1">
                          <a:solidFill>
                            <a:schemeClr val="tx1"/>
                          </a:solidFill>
                          <a:effectLst/>
                          <a:latin typeface="Times New Roman" panose="02020603050405020304" pitchFamily="18" charset="0"/>
                          <a:cs typeface="Times New Roman" panose="02020603050405020304" pitchFamily="18" charset="0"/>
                        </a:rPr>
                        <a:t>Đảm</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bảo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chuẩn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chính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tả</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ngữ</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pháp</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tiếng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Việt</a:t>
                      </a:r>
                      <a:r>
                        <a:rPr lang="vi-VN"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0,5</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435502"/>
                  </a:ext>
                </a:extLst>
              </a:tr>
              <a:tr h="463693">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200"/>
                        </a:spcBef>
                        <a:spcAft>
                          <a:spcPts val="100"/>
                        </a:spcAft>
                      </a:pPr>
                      <a:r>
                        <a:rPr lang="vi-VN" sz="2800" b="0" dirty="0" err="1">
                          <a:solidFill>
                            <a:schemeClr val="tx1"/>
                          </a:solidFill>
                          <a:effectLst/>
                          <a:latin typeface="Times New Roman" panose="02020603050405020304" pitchFamily="18" charset="0"/>
                          <a:cs typeface="Times New Roman" panose="02020603050405020304" pitchFamily="18" charset="0"/>
                        </a:rPr>
                        <a:t>Thể</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hiện</a:t>
                      </a:r>
                      <a:r>
                        <a:rPr lang="vi-VN" sz="2800" b="0" dirty="0">
                          <a:solidFill>
                            <a:schemeClr val="tx1"/>
                          </a:solidFill>
                          <a:effectLst/>
                          <a:latin typeface="Times New Roman" panose="02020603050405020304" pitchFamily="18" charset="0"/>
                          <a:cs typeface="Times New Roman" panose="02020603050405020304" pitchFamily="18" charset="0"/>
                        </a:rPr>
                        <a:t> suy </a:t>
                      </a:r>
                      <a:r>
                        <a:rPr lang="vi-VN" sz="2800" b="0" dirty="0" err="1">
                          <a:solidFill>
                            <a:schemeClr val="tx1"/>
                          </a:solidFill>
                          <a:effectLst/>
                          <a:latin typeface="Times New Roman" panose="02020603050405020304" pitchFamily="18" charset="0"/>
                          <a:cs typeface="Times New Roman" panose="02020603050405020304" pitchFamily="18" charset="0"/>
                        </a:rPr>
                        <a:t>nghĩ</a:t>
                      </a:r>
                      <a:r>
                        <a:rPr lang="vi-VN" sz="2800" b="0" dirty="0">
                          <a:solidFill>
                            <a:schemeClr val="tx1"/>
                          </a:solidFill>
                          <a:effectLst/>
                          <a:latin typeface="Times New Roman" panose="02020603050405020304" pitchFamily="18" charset="0"/>
                          <a:cs typeface="Times New Roman" panose="02020603050405020304" pitchFamily="18" charset="0"/>
                        </a:rPr>
                        <a:t> sâu </a:t>
                      </a:r>
                      <a:r>
                        <a:rPr lang="vi-VN" sz="2800" b="0" dirty="0" err="1">
                          <a:solidFill>
                            <a:schemeClr val="tx1"/>
                          </a:solidFill>
                          <a:effectLst/>
                          <a:latin typeface="Times New Roman" panose="02020603050405020304" pitchFamily="18" charset="0"/>
                          <a:cs typeface="Times New Roman" panose="02020603050405020304" pitchFamily="18" charset="0"/>
                        </a:rPr>
                        <a:t>sắc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về</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đề</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nghị</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luận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có</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cách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diễn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đạt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mới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mẻ</a:t>
                      </a:r>
                      <a:r>
                        <a:rPr lang="vi-VN"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1,0</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9" marR="604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4792576"/>
                  </a:ext>
                </a:extLst>
              </a:tr>
            </a:tbl>
          </a:graphicData>
        </a:graphic>
      </p:graphicFrame>
      <p:pic>
        <p:nvPicPr>
          <p:cNvPr id="9" name="Hình ảnh 8">
            <a:extLst>
              <a:ext uri="{FF2B5EF4-FFF2-40B4-BE49-F238E27FC236}">
                <a16:creationId xmlns:a16="http://schemas.microsoft.com/office/drawing/2014/main" id="{03B54426-9640-0BFC-DB21-7597B7977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47" y="-139368"/>
            <a:ext cx="1366867" cy="911245"/>
          </a:xfrm>
          <a:prstGeom prst="rect">
            <a:avLst/>
          </a:prstGeom>
        </p:spPr>
      </p:pic>
    </p:spTree>
    <p:extLst>
      <p:ext uri="{BB962C8B-B14F-4D97-AF65-F5344CB8AC3E}">
        <p14:creationId xmlns:p14="http://schemas.microsoft.com/office/powerpoint/2010/main" val="149779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 Đọc –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02771" y="912505"/>
            <a:ext cx="6096000" cy="584775"/>
          </a:xfrm>
          <a:prstGeom prst="rect">
            <a:avLst/>
          </a:prstGeom>
          <a:noFill/>
        </p:spPr>
        <p:txBody>
          <a:bodyPr wrap="square">
            <a:spAutoFit/>
          </a:bodyPr>
          <a:lstStyle/>
          <a:p>
            <a:pPr marL="0" marR="0" algn="just">
              <a:spcBef>
                <a:spcPts val="0"/>
              </a:spcBef>
              <a:spcAft>
                <a:spcPts val="0"/>
              </a:spcAft>
            </a:pPr>
            <a:r>
              <a:rPr lang="vi-VN"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1. Tác giả:</a:t>
            </a:r>
            <a:endParaRPr lang="en-US" sz="2800" dirty="0">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B9C159BE-DEEE-92F6-3C93-463D86627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27" y="2674822"/>
            <a:ext cx="6248400" cy="3619500"/>
          </a:xfrm>
          <a:prstGeom prst="rect">
            <a:avLst/>
          </a:prstGeom>
        </p:spPr>
      </p:pic>
      <p:sp>
        <p:nvSpPr>
          <p:cNvPr id="5" name="Bong bóng Ý nghĩ: Hình đám mây 4">
            <a:extLst>
              <a:ext uri="{FF2B5EF4-FFF2-40B4-BE49-F238E27FC236}">
                <a16:creationId xmlns:a16="http://schemas.microsoft.com/office/drawing/2014/main" id="{E4A622D2-E889-6F4F-0F3B-7C84759A15C8}"/>
              </a:ext>
            </a:extLst>
          </p:cNvPr>
          <p:cNvSpPr/>
          <p:nvPr/>
        </p:nvSpPr>
        <p:spPr>
          <a:xfrm>
            <a:off x="4073698" y="745855"/>
            <a:ext cx="7715531" cy="3738717"/>
          </a:xfrm>
          <a:prstGeom prst="cloudCallout">
            <a:avLst>
              <a:gd name="adj1" fmla="val -62077"/>
              <a:gd name="adj2" fmla="val 23753"/>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i="1" dirty="0">
                <a:solidFill>
                  <a:schemeClr val="tx1"/>
                </a:solidFill>
                <a:latin typeface="Times New Roman" panose="02020603050405020304" pitchFamily="18" charset="0"/>
                <a:cs typeface="Times New Roman" panose="02020603050405020304" pitchFamily="18" charset="0"/>
              </a:rPr>
              <a:t>Qua tìm hiểu các nguồn tài liệu ở nhà, nêu </a:t>
            </a:r>
            <a:r>
              <a:rPr lang="pt-BR" sz="2800" b="1" i="1" dirty="0">
                <a:solidFill>
                  <a:schemeClr val="tx1"/>
                </a:solidFill>
                <a:latin typeface="Times New Roman" panose="02020603050405020304" pitchFamily="18" charset="0"/>
                <a:cs typeface="Times New Roman" panose="02020603050405020304" pitchFamily="18" charset="0"/>
              </a:rPr>
              <a:t>ngắn gọn</a:t>
            </a:r>
            <a:r>
              <a:rPr lang="pt-BR" sz="2800" i="1" dirty="0">
                <a:solidFill>
                  <a:schemeClr val="tx1"/>
                </a:solidFill>
                <a:latin typeface="Times New Roman" panose="02020603050405020304" pitchFamily="18" charset="0"/>
                <a:cs typeface="Times New Roman" panose="02020603050405020304" pitchFamily="18" charset="0"/>
              </a:rPr>
              <a:t> những hiểu biết của em về tác giả </a:t>
            </a:r>
            <a:r>
              <a:rPr lang="pt-BR" sz="2800" dirty="0">
                <a:solidFill>
                  <a:schemeClr val="tx1"/>
                </a:solidFill>
                <a:latin typeface="Times New Roman" panose="02020603050405020304" pitchFamily="18" charset="0"/>
                <a:cs typeface="Times New Roman" panose="02020603050405020304" pitchFamily="18" charset="0"/>
              </a:rPr>
              <a:t>Huỳnh Như Phương </a:t>
            </a:r>
            <a:r>
              <a:rPr lang="pt-BR" sz="2800" i="1" dirty="0">
                <a:solidFill>
                  <a:schemeClr val="tx1"/>
                </a:solidFill>
                <a:latin typeface="Times New Roman" panose="02020603050405020304" pitchFamily="18" charset="0"/>
                <a:cs typeface="Times New Roman" panose="02020603050405020304" pitchFamily="18" charset="0"/>
              </a:rPr>
              <a:t>(tên khai sinh, bút danh, quê quán, năm sinh, tác phẩm chính,...).</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8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66CC">
            <a:alpha val="33000"/>
          </a:srgbClr>
        </a:solid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C10EBC1-D8BD-9ABE-4F9B-588818094559}"/>
              </a:ext>
            </a:extLst>
          </p:cNvPr>
          <p:cNvSpPr txBox="1"/>
          <p:nvPr/>
        </p:nvSpPr>
        <p:spPr>
          <a:xfrm>
            <a:off x="1377738" y="965516"/>
            <a:ext cx="9436523" cy="1815882"/>
          </a:xfrm>
          <a:prstGeom prst="rect">
            <a:avLst/>
          </a:prstGeom>
          <a:noFill/>
          <a:ln w="38100">
            <a:solidFill>
              <a:schemeClr val="tx1"/>
            </a:solidFill>
          </a:ln>
        </p:spPr>
        <p:txBody>
          <a:bodyPr wrap="square">
            <a:spAutoFit/>
          </a:bodyPr>
          <a:lstStyle/>
          <a:p>
            <a:pPr marL="0" marR="0" algn="ctr">
              <a:spcBef>
                <a:spcPts val="0"/>
              </a:spcBef>
              <a:spcAft>
                <a:spcPts val="0"/>
              </a:spcAft>
            </a:pPr>
            <a:r>
              <a:rPr lang="en-US" sz="2800" b="1" dirty="0">
                <a:solidFill>
                  <a:srgbClr val="008000"/>
                </a:solidFill>
                <a:effectLst/>
                <a:latin typeface="Times New Roman" panose="02020603050405020304" pitchFamily="18" charset="0"/>
                <a:ea typeface="Times New Roman" panose="02020603050405020304" pitchFamily="18" charset="0"/>
              </a:rPr>
              <a:t>HƯỚNG DẪN TỰ HỌC</a:t>
            </a:r>
            <a:endParaRPr lang="en-US" sz="2800" dirty="0">
              <a:solidFill>
                <a:srgbClr val="008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pt-BR" sz="2800" dirty="0">
                <a:effectLst/>
                <a:latin typeface="Times New Roman" panose="02020603050405020304" pitchFamily="18" charset="0"/>
                <a:ea typeface="Times New Roman" panose="02020603050405020304" pitchFamily="18" charset="0"/>
              </a:rPr>
              <a:t>- Vẽ sơ đồ tư duy về các đơn vị kiến thức của bài học hoặc vẽ tranh hình ảnh ấn tượng về bài học.</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pt-BR" sz="2800" dirty="0">
                <a:effectLst/>
                <a:latin typeface="Times New Roman" panose="02020603050405020304" pitchFamily="18" charset="0"/>
                <a:ea typeface="Times New Roman" panose="02020603050405020304" pitchFamily="18" charset="0"/>
              </a:rPr>
              <a:t>- Chuẩn bị: Thực hành tiếng Việt về từ Hán Việt, trang 62 SGK</a:t>
            </a:r>
            <a:endParaRPr lang="en-US" sz="2800" dirty="0">
              <a:effectLs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AD7C50E5-0390-DC1B-3724-F83B8B981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172" y="3207743"/>
            <a:ext cx="5715000" cy="3190875"/>
          </a:xfrm>
          <a:prstGeom prst="rect">
            <a:avLst/>
          </a:prstGeom>
        </p:spPr>
      </p:pic>
    </p:spTree>
    <p:extLst>
      <p:ext uri="{BB962C8B-B14F-4D97-AF65-F5344CB8AC3E}">
        <p14:creationId xmlns:p14="http://schemas.microsoft.com/office/powerpoint/2010/main" val="2829725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61C01AC9-B95D-E50E-515E-4DFBB9E5581B}"/>
              </a:ext>
            </a:extLst>
          </p:cNvPr>
          <p:cNvSpPr txBox="1"/>
          <p:nvPr/>
        </p:nvSpPr>
        <p:spPr>
          <a:xfrm>
            <a:off x="402771" y="232429"/>
            <a:ext cx="7035800" cy="646331"/>
          </a:xfrm>
          <a:prstGeom prst="rect">
            <a:avLst/>
          </a:prstGeom>
          <a:noFill/>
        </p:spPr>
        <p:txBody>
          <a:bodyPr wrap="square">
            <a:spAutoFit/>
          </a:bodyPr>
          <a:lstStyle/>
          <a:p>
            <a:pPr marL="0" marR="0" algn="just">
              <a:spcBef>
                <a:spcPts val="0"/>
              </a:spcBef>
              <a:spcAft>
                <a:spcPts val="0"/>
              </a:spcAft>
            </a:pPr>
            <a:r>
              <a:rPr lang="de-DE" sz="3600" b="1" dirty="0">
                <a:solidFill>
                  <a:schemeClr val="bg1"/>
                </a:solidFill>
                <a:highlight>
                  <a:srgbClr val="339933"/>
                </a:highlight>
                <a:latin typeface="Times New Roman" panose="02020603050405020304" pitchFamily="18" charset="0"/>
                <a:ea typeface="Calibri" panose="020F0502020204030204" pitchFamily="34" charset="0"/>
                <a:cs typeface="Times New Roman" panose="02020603050405020304" pitchFamily="18" charset="0"/>
              </a:rPr>
              <a:t>I. Đọc – tìm hiểu chung</a:t>
            </a:r>
            <a:endParaRPr lang="en-US" sz="3600" dirty="0">
              <a:solidFill>
                <a:schemeClr val="bg1"/>
              </a:solidFill>
              <a:effectLst/>
              <a:highlight>
                <a:srgbClr val="339933"/>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A2D4B24C-AC07-1824-AE58-E09CF8F65BA0}"/>
              </a:ext>
            </a:extLst>
          </p:cNvPr>
          <p:cNvSpPr txBox="1"/>
          <p:nvPr/>
        </p:nvSpPr>
        <p:spPr>
          <a:xfrm>
            <a:off x="402771" y="912505"/>
            <a:ext cx="6096000" cy="584775"/>
          </a:xfrm>
          <a:prstGeom prst="rect">
            <a:avLst/>
          </a:prstGeom>
          <a:noFill/>
        </p:spPr>
        <p:txBody>
          <a:bodyPr wrap="square">
            <a:spAutoFit/>
          </a:bodyPr>
          <a:lstStyle/>
          <a:p>
            <a:pPr marL="0" marR="0" algn="just">
              <a:spcBef>
                <a:spcPts val="0"/>
              </a:spcBef>
              <a:spcAft>
                <a:spcPts val="0"/>
              </a:spcAft>
            </a:pPr>
            <a:r>
              <a:rPr lang="vi-VN" sz="3200" b="1" dirty="0">
                <a:solidFill>
                  <a:srgbClr val="339933"/>
                </a:solidFill>
                <a:effectLst/>
                <a:latin typeface="Times New Roman" panose="02020603050405020304" pitchFamily="18" charset="0"/>
                <a:ea typeface="Times New Roman" panose="02020603050405020304" pitchFamily="18" charset="0"/>
                <a:cs typeface="Times New Roman" panose="02020603050405020304" pitchFamily="18" charset="0"/>
              </a:rPr>
              <a:t>1. Tác giả:</a:t>
            </a:r>
            <a:endParaRPr lang="en-US" sz="2800" dirty="0">
              <a:effectLst/>
              <a:latin typeface="Times New Roman" panose="02020603050405020304" pitchFamily="18" charset="0"/>
              <a:ea typeface="Times New Roman" panose="02020603050405020304" pitchFamily="18" charset="0"/>
            </a:endParaRPr>
          </a:p>
        </p:txBody>
      </p:sp>
      <p:pic>
        <p:nvPicPr>
          <p:cNvPr id="6" name="Picture 19">
            <a:extLst>
              <a:ext uri="{FF2B5EF4-FFF2-40B4-BE49-F238E27FC236}">
                <a16:creationId xmlns:a16="http://schemas.microsoft.com/office/drawing/2014/main" id="{2DFB005C-DFC5-A2E0-44DF-D2D6FE68BD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137" y="1861372"/>
            <a:ext cx="3263545" cy="4198644"/>
          </a:xfrm>
          <a:prstGeom prst="rect">
            <a:avLst/>
          </a:prstGeom>
          <a:noFill/>
          <a:ln>
            <a:noFill/>
          </a:ln>
        </p:spPr>
      </p:pic>
      <p:sp>
        <p:nvSpPr>
          <p:cNvPr id="7" name="Hộp Văn bản 6">
            <a:extLst>
              <a:ext uri="{FF2B5EF4-FFF2-40B4-BE49-F238E27FC236}">
                <a16:creationId xmlns:a16="http://schemas.microsoft.com/office/drawing/2014/main" id="{3B81CB34-285F-F84F-7E84-83D9D36E1C4B}"/>
              </a:ext>
            </a:extLst>
          </p:cNvPr>
          <p:cNvSpPr txBox="1"/>
          <p:nvPr/>
        </p:nvSpPr>
        <p:spPr>
          <a:xfrm>
            <a:off x="4312972" y="1207839"/>
            <a:ext cx="7341145"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thật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ea typeface="Times New Roman" panose="02020603050405020304" pitchFamily="18" charset="0"/>
                <a:cs typeface="Times New Roman" panose="02020603050405020304" pitchFamily="18" charset="0"/>
              </a:rPr>
              <a:t>Huỳnh Như Phương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82A4B589-ED76-743B-0B56-992D6C54344B}"/>
              </a:ext>
            </a:extLst>
          </p:cNvPr>
          <p:cNvSpPr txBox="1"/>
          <p:nvPr/>
        </p:nvSpPr>
        <p:spPr>
          <a:xfrm>
            <a:off x="4312971" y="1969747"/>
            <a:ext cx="7448723" cy="1532334"/>
          </a:xfrm>
          <a:prstGeom prst="roundRect">
            <a:avLst/>
          </a:prstGeom>
          <a:noFill/>
          <a:ln w="38100">
            <a:solidFill>
              <a:srgbClr val="00CC00"/>
            </a:solidFill>
          </a:ln>
        </p:spPr>
        <p:txBody>
          <a:bodyPr wrap="square">
            <a:spAutoFit/>
          </a:bodyPr>
          <a:lstStyle/>
          <a:p>
            <a:pPr algn="just"/>
            <a:r>
              <a:rPr lang="vi-VN" sz="2800" dirty="0">
                <a:latin typeface="Times New Roman" panose="02020603050405020304" pitchFamily="18" charset="0"/>
                <a:ea typeface="Times New Roman" panose="02020603050405020304" pitchFamily="18" charset="0"/>
                <a:cs typeface="Times New Roman" panose="02020603050405020304" pitchFamily="18" charset="0"/>
              </a:rPr>
              <a:t>- Năm sinh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1955;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TP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ĐHQG TP. HCM.</a:t>
            </a:r>
            <a:endParaRPr lang="en-US" sz="2400" dirty="0">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03C9D3AE-CA5C-866A-FDE8-3ACDA40D617D}"/>
              </a:ext>
            </a:extLst>
          </p:cNvPr>
          <p:cNvSpPr txBox="1"/>
          <p:nvPr/>
        </p:nvSpPr>
        <p:spPr>
          <a:xfrm>
            <a:off x="4312970" y="3691583"/>
            <a:ext cx="7448723" cy="578882"/>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919FBE2F-8566-E8C3-B916-037C454557F2}"/>
              </a:ext>
            </a:extLst>
          </p:cNvPr>
          <p:cNvSpPr txBox="1"/>
          <p:nvPr/>
        </p:nvSpPr>
        <p:spPr>
          <a:xfrm>
            <a:off x="4312970" y="4433470"/>
            <a:ext cx="7448723" cy="578882"/>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2216283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hình nền powerpoint màu xanh dương nhạt - hinhanhsieudep.net">
            <a:extLst>
              <a:ext uri="{FF2B5EF4-FFF2-40B4-BE49-F238E27FC236}">
                <a16:creationId xmlns:a16="http://schemas.microsoft.com/office/drawing/2014/main" id="{463E2984-0DD0-3698-4BC0-0E4FE7F0D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13">
            <a:extLst>
              <a:ext uri="{FF2B5EF4-FFF2-40B4-BE49-F238E27FC236}">
                <a16:creationId xmlns:a16="http://schemas.microsoft.com/office/drawing/2014/main" id="{919FBE2F-8566-E8C3-B916-037C454557F2}"/>
              </a:ext>
            </a:extLst>
          </p:cNvPr>
          <p:cNvSpPr txBox="1"/>
          <p:nvPr/>
        </p:nvSpPr>
        <p:spPr>
          <a:xfrm>
            <a:off x="4289444" y="190467"/>
            <a:ext cx="3002230" cy="578882"/>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endParaRPr lang="en-US" sz="2800" dirty="0"/>
          </a:p>
        </p:txBody>
      </p:sp>
      <p:pic>
        <p:nvPicPr>
          <p:cNvPr id="1026" name="Picture 2" descr="Tác phẩm và thể loại văn học by Huỳnh Như Phương">
            <a:extLst>
              <a:ext uri="{FF2B5EF4-FFF2-40B4-BE49-F238E27FC236}">
                <a16:creationId xmlns:a16="http://schemas.microsoft.com/office/drawing/2014/main" id="{926A18BC-42BE-D2A0-AAE2-651587616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50" y="1221029"/>
            <a:ext cx="3028950" cy="4352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phẩm mới, cái nhìn riêng của Huỳnh Như Phương - Báo Người lao động">
            <a:extLst>
              <a:ext uri="{FF2B5EF4-FFF2-40B4-BE49-F238E27FC236}">
                <a16:creationId xmlns:a16="http://schemas.microsoft.com/office/drawing/2014/main" id="{7134C7A0-94F4-641B-6EFC-24311498B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6490" y="1134817"/>
            <a:ext cx="3308138" cy="45253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ây Giờ Mà Có Về Quê (NXB Phụ Nữ 2011) - Huỳnh Như Phương, 197 Trang | Sách  Việt Nam">
            <a:extLst>
              <a:ext uri="{FF2B5EF4-FFF2-40B4-BE49-F238E27FC236}">
                <a16:creationId xmlns:a16="http://schemas.microsoft.com/office/drawing/2014/main" id="{F7FAA388-BBDF-3D44-611D-C5E17775BF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448" y="1221028"/>
            <a:ext cx="2953590" cy="448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65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par>
                                <p:cTn id="16" presetID="16" presetClass="entr" presetSubtype="21"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barn(inVertical)">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4747</Words>
  <Application>Microsoft Office PowerPoint</Application>
  <PresentationFormat>Widescreen</PresentationFormat>
  <Paragraphs>417</Paragraphs>
  <Slides>70</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Algerian</vt:lpstr>
      <vt:lpstr>Arial</vt:lpstr>
      <vt:lpstr>Calibri</vt:lpstr>
      <vt:lpstr>Calibri Light</vt:lpstr>
      <vt:lpstr>Forte</vt:lpstr>
      <vt:lpstr>Matura MT Script Capitals</vt:lpstr>
      <vt:lpstr>Tahoma</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cp:lastModifiedBy>
  <cp:revision>157</cp:revision>
  <dcterms:created xsi:type="dcterms:W3CDTF">2022-12-03T13:08:08Z</dcterms:created>
  <dcterms:modified xsi:type="dcterms:W3CDTF">2023-03-24T03:57:24Z</dcterms:modified>
</cp:coreProperties>
</file>