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257" r:id="rId2"/>
    <p:sldId id="256" r:id="rId3"/>
    <p:sldId id="262" r:id="rId4"/>
    <p:sldId id="260" r:id="rId5"/>
    <p:sldId id="266" r:id="rId6"/>
    <p:sldId id="267" r:id="rId7"/>
    <p:sldId id="258" r:id="rId8"/>
    <p:sldId id="268" r:id="rId9"/>
    <p:sldId id="269" r:id="rId10"/>
    <p:sldId id="259" r:id="rId11"/>
    <p:sldId id="282" r:id="rId12"/>
    <p:sldId id="270" r:id="rId13"/>
    <p:sldId id="284" r:id="rId14"/>
    <p:sldId id="285" r:id="rId15"/>
    <p:sldId id="286" r:id="rId16"/>
    <p:sldId id="271" r:id="rId17"/>
    <p:sldId id="264" r:id="rId18"/>
    <p:sldId id="287" r:id="rId19"/>
    <p:sldId id="288" r:id="rId20"/>
    <p:sldId id="289" r:id="rId21"/>
    <p:sldId id="276" r:id="rId22"/>
    <p:sldId id="265" r:id="rId23"/>
    <p:sldId id="277" r:id="rId24"/>
    <p:sldId id="290" r:id="rId25"/>
    <p:sldId id="278" r:id="rId26"/>
    <p:sldId id="281" r:id="rId27"/>
    <p:sldId id="261" r:id="rId28"/>
  </p:sldIdLst>
  <p:sldSz cx="18288000" cy="10287000"/>
  <p:notesSz cx="6858000" cy="9144000"/>
  <p:embeddedFontLst>
    <p:embeddedFont>
      <p:font typeface="#9Slide03 Arima Madurai Bold" panose="00000800000000000000" pitchFamily="2" charset="0"/>
      <p:bold r:id="rId30"/>
    </p:embeddedFont>
    <p:embeddedFont>
      <p:font typeface="#9Slide03 BoosterNextFYBlack" panose="02000A03000000020004" pitchFamily="2" charset="0"/>
      <p:regular r:id="rId31"/>
    </p:embeddedFont>
    <p:embeddedFont>
      <p:font typeface="#9Slide03 Cabin" panose="00000500000000000000" pitchFamily="2" charset="0"/>
      <p:regular r:id="rId32"/>
    </p:embeddedFont>
    <p:embeddedFont>
      <p:font typeface="#9Slide03 IcielPanton Black" panose="00000A00000000000000" pitchFamily="2" charset="0"/>
      <p:bold r:id="rId33"/>
    </p:embeddedFont>
    <p:embeddedFont>
      <p:font typeface="#9Slide05 IcielSanelma" pitchFamily="2" charset="0"/>
      <p:regular r:id="rId34"/>
    </p:embeddedFont>
    <p:embeddedFont>
      <p:font typeface="#9Slide05 SVNAslang Barry" panose="02000506020000020004" pitchFamily="2" charset="0"/>
      <p:regular r:id="rId35"/>
    </p:embeddedFont>
    <p:embeddedFont>
      <p:font typeface="Cinzel Decorative Bold" panose="020B0604020202020204" charset="0"/>
      <p:regular r:id="rId36"/>
    </p:embeddedFont>
    <p:embeddedFont>
      <p:font typeface="Lora" pitchFamily="2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38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5A9AE-77D6-44FE-927D-02EEF921442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7394B-541F-44B9-9051-0D6CDB601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7394B-541F-44B9-9051-0D6CDB6012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8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hyperlink" Target="B1.6.%20PHT%20-%20Nh&#243;m%203H1K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B1.6.%20PHT%20-%20Nh&#243;m%203H1K.pdf" TargetMode="Externa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hyperlink" Target="B1.6.%20PHT%20-%20Nh&#243;m%203H1K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hyperlink" Target="B1.6.%20PHT%20-%20Nh&#243;m%203H1K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B1.6.%20PHT%20-%20Nh&#243;m%203H1K.pdf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3097996">
            <a:off x="-1949865" y="6970609"/>
            <a:ext cx="11173802" cy="10754784"/>
          </a:xfrm>
          <a:custGeom>
            <a:avLst/>
            <a:gdLst/>
            <a:ahLst/>
            <a:cxnLst/>
            <a:rect l="l" t="t" r="r" b="b"/>
            <a:pathLst>
              <a:path w="11173802" h="10754784">
                <a:moveTo>
                  <a:pt x="0" y="0"/>
                </a:moveTo>
                <a:lnTo>
                  <a:pt x="11173802" y="0"/>
                </a:lnTo>
                <a:lnTo>
                  <a:pt x="11173802" y="10754785"/>
                </a:lnTo>
                <a:lnTo>
                  <a:pt x="0" y="107547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3366579" y="317630"/>
            <a:ext cx="4557579" cy="3749708"/>
            <a:chOff x="0" y="0"/>
            <a:chExt cx="1200350" cy="98757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00350" cy="987578"/>
            </a:xfrm>
            <a:custGeom>
              <a:avLst/>
              <a:gdLst/>
              <a:ahLst/>
              <a:cxnLst/>
              <a:rect l="l" t="t" r="r" b="b"/>
              <a:pathLst>
                <a:path w="1200350" h="987578">
                  <a:moveTo>
                    <a:pt x="0" y="0"/>
                  </a:moveTo>
                  <a:lnTo>
                    <a:pt x="1200350" y="0"/>
                  </a:lnTo>
                  <a:lnTo>
                    <a:pt x="1200350" y="987578"/>
                  </a:lnTo>
                  <a:lnTo>
                    <a:pt x="0" y="9875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52400"/>
              <a:ext cx="1200350" cy="11399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07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977902" y="1227154"/>
            <a:ext cx="1657123" cy="1153960"/>
          </a:xfrm>
          <a:custGeom>
            <a:avLst/>
            <a:gdLst/>
            <a:ahLst/>
            <a:cxnLst/>
            <a:rect l="l" t="t" r="r" b="b"/>
            <a:pathLst>
              <a:path w="1657123" h="1153960">
                <a:moveTo>
                  <a:pt x="0" y="0"/>
                </a:moveTo>
                <a:lnTo>
                  <a:pt x="1657122" y="0"/>
                </a:lnTo>
                <a:lnTo>
                  <a:pt x="1657122" y="1153960"/>
                </a:lnTo>
                <a:lnTo>
                  <a:pt x="0" y="1153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3934396" y="2428739"/>
            <a:ext cx="3744135" cy="621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3"/>
              </a:lnSpc>
            </a:pPr>
            <a:r>
              <a:rPr lang="en-US" sz="3526" spc="14">
                <a:solidFill>
                  <a:srgbClr val="FFFFFF"/>
                </a:solidFill>
                <a:latin typeface="Cinzel Decorative Bold"/>
              </a:rPr>
              <a:t>BORCELLE</a:t>
            </a:r>
          </a:p>
        </p:txBody>
      </p:sp>
      <p:sp>
        <p:nvSpPr>
          <p:cNvPr id="15" name="Freeform 15"/>
          <p:cNvSpPr/>
          <p:nvPr/>
        </p:nvSpPr>
        <p:spPr>
          <a:xfrm>
            <a:off x="-1455618" y="369826"/>
            <a:ext cx="4011353" cy="3645317"/>
          </a:xfrm>
          <a:custGeom>
            <a:avLst/>
            <a:gdLst/>
            <a:ahLst/>
            <a:cxnLst/>
            <a:rect l="l" t="t" r="r" b="b"/>
            <a:pathLst>
              <a:path w="4011353" h="3645317">
                <a:moveTo>
                  <a:pt x="0" y="0"/>
                </a:moveTo>
                <a:lnTo>
                  <a:pt x="4011353" y="0"/>
                </a:lnTo>
                <a:lnTo>
                  <a:pt x="4011353" y="3645317"/>
                </a:lnTo>
                <a:lnTo>
                  <a:pt x="0" y="36453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590530">
            <a:off x="-1737655" y="-1822659"/>
            <a:ext cx="4011353" cy="3645317"/>
          </a:xfrm>
          <a:custGeom>
            <a:avLst/>
            <a:gdLst/>
            <a:ahLst/>
            <a:cxnLst/>
            <a:rect l="l" t="t" r="r" b="b"/>
            <a:pathLst>
              <a:path w="4011353" h="3645317">
                <a:moveTo>
                  <a:pt x="0" y="0"/>
                </a:moveTo>
                <a:lnTo>
                  <a:pt x="4011353" y="0"/>
                </a:lnTo>
                <a:lnTo>
                  <a:pt x="4011353" y="3645318"/>
                </a:lnTo>
                <a:lnTo>
                  <a:pt x="0" y="36453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68291BB5-A83E-DDDF-B8BD-D382A69A3BD6}"/>
              </a:ext>
            </a:extLst>
          </p:cNvPr>
          <p:cNvSpPr txBox="1"/>
          <p:nvPr/>
        </p:nvSpPr>
        <p:spPr>
          <a:xfrm>
            <a:off x="2420609" y="1790503"/>
            <a:ext cx="9300864" cy="7777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45"/>
              </a:lnSpc>
            </a:pP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(1) Nam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quốc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sơn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hà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Nam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đế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cư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,</a:t>
            </a:r>
          </a:p>
          <a:p>
            <a:pPr algn="just">
              <a:lnSpc>
                <a:spcPts val="4745"/>
              </a:lnSpc>
            </a:pP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Tiệt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nhiên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định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phận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tại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thiên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thư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.</a:t>
            </a:r>
          </a:p>
          <a:p>
            <a:pPr algn="just">
              <a:lnSpc>
                <a:spcPts val="4745"/>
              </a:lnSpc>
            </a:pP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Như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hà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nghịch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lỗ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lai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xâm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phạm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,</a:t>
            </a:r>
          </a:p>
          <a:p>
            <a:pPr algn="just">
              <a:lnSpc>
                <a:spcPts val="4745"/>
              </a:lnSpc>
            </a:pP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Nhữ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đẳng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hành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khan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thủ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bại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hư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.</a:t>
            </a:r>
          </a:p>
          <a:p>
            <a:pPr algn="just">
              <a:lnSpc>
                <a:spcPts val="4745"/>
              </a:lnSpc>
            </a:pP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</a:p>
          <a:p>
            <a:pPr algn="just">
              <a:lnSpc>
                <a:spcPts val="4745"/>
              </a:lnSpc>
            </a:pP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(2)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Bác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Dương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thôi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đã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thôi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rồi</a:t>
            </a:r>
            <a:endParaRPr lang="en-US" sz="3600" i="1" dirty="0">
              <a:solidFill>
                <a:srgbClr val="000000"/>
              </a:solidFill>
              <a:latin typeface="#9Slide03 Arima Madurai Bold" panose="00000800000000000000" charset="0"/>
              <a:cs typeface="#9Slide03 Arima Madurai Bold" panose="00000800000000000000" charset="0"/>
            </a:endParaRPr>
          </a:p>
          <a:p>
            <a:pPr algn="just">
              <a:lnSpc>
                <a:spcPts val="4745"/>
              </a:lnSpc>
            </a:pP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Nước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mây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man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mác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ngậm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ngùi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lòng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ta.</a:t>
            </a:r>
          </a:p>
          <a:p>
            <a:pPr algn="just">
              <a:lnSpc>
                <a:spcPts val="4745"/>
              </a:lnSpc>
            </a:pP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</a:p>
          <a:p>
            <a:pPr algn="just">
              <a:lnSpc>
                <a:spcPts val="4745"/>
              </a:lnSpc>
            </a:pP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(3)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Sương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như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búa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bổ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mòn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gốc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liễu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,</a:t>
            </a:r>
          </a:p>
          <a:p>
            <a:pPr algn="just">
              <a:lnSpc>
                <a:spcPts val="4745"/>
              </a:lnSpc>
            </a:pP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Tuyết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dường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cưa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xẻ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héo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cành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ngô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.</a:t>
            </a:r>
          </a:p>
          <a:p>
            <a:pPr algn="just">
              <a:lnSpc>
                <a:spcPts val="4745"/>
              </a:lnSpc>
            </a:pP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Giọt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sương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phủ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bụi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chim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gù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,</a:t>
            </a:r>
          </a:p>
          <a:p>
            <a:pPr algn="just">
              <a:lnSpc>
                <a:spcPts val="4745"/>
              </a:lnSpc>
            </a:pP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Sân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tường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kêu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vẳng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chuông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chùa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nện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khơi</a:t>
            </a:r>
            <a:r>
              <a:rPr lang="en-US" sz="3600" i="1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.</a:t>
            </a:r>
          </a:p>
          <a:p>
            <a:pPr algn="just">
              <a:lnSpc>
                <a:spcPts val="4745"/>
              </a:lnSpc>
            </a:pPr>
            <a:endParaRPr sz="2400" i="1" dirty="0">
              <a:latin typeface="#9Slide03 Arima Madurai Bold" panose="00000800000000000000" charset="0"/>
              <a:cs typeface="#9Slide03 Arima Madurai Bold" panose="00000800000000000000" charset="0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3248AE13-6A6D-7827-6AAE-F4AB23039F35}"/>
              </a:ext>
            </a:extLst>
          </p:cNvPr>
          <p:cNvSpPr/>
          <p:nvPr/>
        </p:nvSpPr>
        <p:spPr>
          <a:xfrm>
            <a:off x="11320950" y="1149651"/>
            <a:ext cx="6423835" cy="7910195"/>
          </a:xfrm>
          <a:custGeom>
            <a:avLst/>
            <a:gdLst/>
            <a:ahLst/>
            <a:cxnLst/>
            <a:rect l="l" t="t" r="r" b="b"/>
            <a:pathLst>
              <a:path w="7739573" h="8883297">
                <a:moveTo>
                  <a:pt x="0" y="0"/>
                </a:moveTo>
                <a:lnTo>
                  <a:pt x="7739573" y="0"/>
                </a:lnTo>
                <a:lnTo>
                  <a:pt x="7739573" y="8883298"/>
                </a:lnTo>
                <a:lnTo>
                  <a:pt x="0" y="88832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15"/>
          <p:cNvSpPr txBox="1"/>
          <p:nvPr/>
        </p:nvSpPr>
        <p:spPr>
          <a:xfrm>
            <a:off x="13169142" y="2754776"/>
            <a:ext cx="2956555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Lựa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chọn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một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từ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ngữ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hoặc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một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hình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ảnh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một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biện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pháp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tu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từ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em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thích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nhất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và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lí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giải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vì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sao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em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400" dirty="0" err="1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thích</a:t>
            </a:r>
            <a:r>
              <a:rPr lang="en-US" sz="3400" dirty="0">
                <a:solidFill>
                  <a:srgbClr val="5E17EB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675950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563808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5" y="0"/>
                </a:lnTo>
                <a:lnTo>
                  <a:pt x="2450925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49051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334295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35933" y="5164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238012">
            <a:off x="7323913" y="-6200957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3638787">
            <a:off x="15171545" y="-436926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156190">
            <a:off x="797799" y="6234300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38012">
            <a:off x="9835722" y="5449519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9" y="0"/>
                </a:lnTo>
                <a:lnTo>
                  <a:pt x="9152129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93D48D-C706-31E4-8E0F-2BF83E690B07}"/>
              </a:ext>
            </a:extLst>
          </p:cNvPr>
          <p:cNvSpPr txBox="1"/>
          <p:nvPr/>
        </p:nvSpPr>
        <p:spPr>
          <a:xfrm>
            <a:off x="3998332" y="417359"/>
            <a:ext cx="1036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 kern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b. </a:t>
            </a:r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/>
              <a:t>Tìm</a:t>
            </a:r>
            <a:r>
              <a:rPr lang="en-US" dirty="0"/>
              <a:t> ý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dàn</a:t>
            </a:r>
            <a:r>
              <a:rPr lang="en-US" dirty="0"/>
              <a:t> ý</a:t>
            </a:r>
          </a:p>
        </p:txBody>
      </p:sp>
      <p:graphicFrame>
        <p:nvGraphicFramePr>
          <p:cNvPr id="26" name="Table 25"/>
          <p:cNvGraphicFramePr/>
          <p:nvPr>
            <p:extLst>
              <p:ext uri="{D42A27DB-BD31-4B8C-83A1-F6EECF244321}">
                <p14:modId xmlns:p14="http://schemas.microsoft.com/office/powerpoint/2010/main" val="4273373364"/>
              </p:ext>
            </p:extLst>
          </p:nvPr>
        </p:nvGraphicFramePr>
        <p:xfrm>
          <a:off x="914400" y="2264550"/>
          <a:ext cx="16459200" cy="7213042"/>
        </p:xfrm>
        <a:graphic>
          <a:graphicData uri="http://schemas.openxmlformats.org/drawingml/2006/table">
            <a:tbl>
              <a:tblPr/>
              <a:tblGrid>
                <a:gridCol w="997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1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528">
                <a:tc rowSpan="2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Yêu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cầu</a:t>
                      </a:r>
                      <a:endParaRPr lang="en-US" sz="31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cs typeface="#9Slide03 Arima Madurai Bold" panose="000008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31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100" b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Nội dung</a:t>
                      </a:r>
                      <a:endParaRPr lang="en-US" sz="3100" b="1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82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Dẫn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chứng</a:t>
                      </a:r>
                      <a:endParaRPr lang="en-US" sz="31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Phân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tích</a:t>
                      </a:r>
                      <a:endParaRPr lang="en-US" sz="31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Liên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hệ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,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mở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rộng</a:t>
                      </a:r>
                      <a:endParaRPr lang="en-US" sz="31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4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Mở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1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bài</a:t>
                      </a:r>
                      <a:r>
                        <a:rPr lang="en-US" sz="3100" b="1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3100" b="1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-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Dẫn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dắt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giới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thiệu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bài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thơ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(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vận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dụng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cách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mở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bài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trực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tiếp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,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gián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tiếp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)</a:t>
                      </a:r>
                    </a:p>
                    <a:p>
                      <a:pPr indent="0" algn="just">
                        <a:buNone/>
                      </a:pP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-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Giới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thiệu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tên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tác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giả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,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tên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tác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phẩm</a:t>
                      </a:r>
                      <a:endParaRPr lang="en-US" sz="31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endParaRPr lang="en-US" sz="31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5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-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Cảm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nhận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chung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về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đặc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sắc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của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bài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1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thơ</a:t>
                      </a: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.</a:t>
                      </a:r>
                      <a:endParaRPr lang="en-US" sz="31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1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endParaRPr lang="en-US" sz="31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1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1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0" name="Text Box 99"/>
          <p:cNvSpPr txBox="1"/>
          <p:nvPr/>
        </p:nvSpPr>
        <p:spPr>
          <a:xfrm>
            <a:off x="7765935" y="4718962"/>
            <a:ext cx="9593580" cy="61214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indent="0" algn="just"/>
            <a:endParaRPr lang="en-US" sz="3200" b="0" dirty="0">
              <a:solidFill>
                <a:schemeClr val="tx1"/>
              </a:solidFill>
              <a:latin typeface="#9Slide03 Arima Madurai Bold" panose="00000800000000000000" charset="0"/>
              <a:cs typeface="#9Slide03 Arima Madurai Bold" panose="00000800000000000000" charset="0"/>
            </a:endParaRPr>
          </a:p>
        </p:txBody>
      </p:sp>
      <p:sp>
        <p:nvSpPr>
          <p:cNvPr id="27" name="Text Box 4"/>
          <p:cNvSpPr txBox="1"/>
          <p:nvPr/>
        </p:nvSpPr>
        <p:spPr>
          <a:xfrm>
            <a:off x="7388642" y="4666558"/>
            <a:ext cx="9593580" cy="1927052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Đề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tài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tình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bạn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trong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cuộc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sống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và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văn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chương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.</a:t>
            </a:r>
          </a:p>
          <a:p>
            <a:pPr indent="0">
              <a:spcBef>
                <a:spcPts val="600"/>
              </a:spcBef>
              <a:spcAft>
                <a:spcPts val="600"/>
              </a:spcAft>
            </a:pP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Tên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tác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giả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: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Nguyễn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Khuyến</a:t>
            </a:r>
            <a:endParaRPr lang="en-US" sz="3200" b="0" dirty="0">
              <a:solidFill>
                <a:schemeClr val="tx1"/>
              </a:solidFill>
              <a:latin typeface="#9Slide03 Arima Madurai Bold" panose="00000800000000000000" charset="0"/>
              <a:cs typeface="#9Slide03 Arima Madurai Bold" panose="00000800000000000000" charset="0"/>
            </a:endParaRPr>
          </a:p>
          <a:p>
            <a:pPr indent="0">
              <a:spcBef>
                <a:spcPts val="600"/>
              </a:spcBef>
              <a:spcAft>
                <a:spcPts val="600"/>
              </a:spcAft>
            </a:pP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Tên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bài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thơ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: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Khóc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Dương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Khuê</a:t>
            </a:r>
            <a:endParaRPr lang="en-US" sz="3200" b="0" dirty="0">
              <a:solidFill>
                <a:schemeClr val="tx1"/>
              </a:solidFill>
              <a:latin typeface="#9Slide03 Arima Madurai Bold" panose="00000800000000000000" charset="0"/>
              <a:cs typeface="#9Slide03 Arima Madurai Bold" panose="00000800000000000000" charset="0"/>
            </a:endParaRPr>
          </a:p>
        </p:txBody>
      </p:sp>
      <p:sp>
        <p:nvSpPr>
          <p:cNvPr id="28" name="Text Box 6"/>
          <p:cNvSpPr txBox="1"/>
          <p:nvPr/>
        </p:nvSpPr>
        <p:spPr>
          <a:xfrm>
            <a:off x="7373402" y="7227459"/>
            <a:ext cx="9875520" cy="2132688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indent="0" algn="just"/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Bài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thơ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đã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phát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huy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thế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mạnh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của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thể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thơ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song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thất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lục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bát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kết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hợp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hài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hòa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giữa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yếu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tố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tự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sự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với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trữ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tình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biểu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cảm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đã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diễn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tả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tình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cảm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sâu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nặng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chân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thành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của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tác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giả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với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người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bạn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tri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kỉ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của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mình</a:t>
            </a:r>
            <a:r>
              <a:rPr lang="en-US" sz="3200" b="0" dirty="0">
                <a:solidFill>
                  <a:schemeClr val="tx1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. </a:t>
            </a:r>
          </a:p>
        </p:txBody>
      </p:sp>
      <p:sp>
        <p:nvSpPr>
          <p:cNvPr id="25" name="TextBox 24">
            <a:hlinkClick r:id="rId7" action="ppaction://hlinkfile"/>
            <a:extLst>
              <a:ext uri="{FF2B5EF4-FFF2-40B4-BE49-F238E27FC236}">
                <a16:creationId xmlns:a16="http://schemas.microsoft.com/office/drawing/2014/main" id="{1B3033CF-3744-8E27-BD4C-E10A0CA9A7E3}"/>
              </a:ext>
            </a:extLst>
          </p:cNvPr>
          <p:cNvSpPr txBox="1"/>
          <p:nvPr/>
        </p:nvSpPr>
        <p:spPr>
          <a:xfrm>
            <a:off x="3962400" y="1211959"/>
            <a:ext cx="1036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u="sng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PHIẾU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HỌC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SỐ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2</a:t>
            </a:r>
            <a:endParaRPr lang="en-US" sz="2400" u="sng" dirty="0">
              <a:solidFill>
                <a:srgbClr val="0070C0"/>
              </a:solidFill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  <p:bldP spid="27" grpId="1"/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675950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563808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5" y="0"/>
                </a:lnTo>
                <a:lnTo>
                  <a:pt x="2450925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449051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334295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35933" y="5164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238012">
            <a:off x="7323913" y="-6200957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 rot="-3638787">
            <a:off x="15171545" y="-436926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 rot="5156190">
            <a:off x="797799" y="6234300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238012">
            <a:off x="9835722" y="5449519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9" y="0"/>
                </a:lnTo>
                <a:lnTo>
                  <a:pt x="9152129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93D48D-C706-31E4-8E0F-2BF83E690B07}"/>
              </a:ext>
            </a:extLst>
          </p:cNvPr>
          <p:cNvSpPr txBox="1"/>
          <p:nvPr/>
        </p:nvSpPr>
        <p:spPr>
          <a:xfrm>
            <a:off x="3998331" y="551857"/>
            <a:ext cx="1036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 kern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b.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Bước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2: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Tìm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ý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và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lập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dàn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ý</a:t>
            </a:r>
          </a:p>
        </p:txBody>
      </p:sp>
      <p:graphicFrame>
        <p:nvGraphicFramePr>
          <p:cNvPr id="26" name="Table 25"/>
          <p:cNvGraphicFramePr/>
          <p:nvPr>
            <p:extLst>
              <p:ext uri="{D42A27DB-BD31-4B8C-83A1-F6EECF244321}">
                <p14:modId xmlns:p14="http://schemas.microsoft.com/office/powerpoint/2010/main" val="2358346932"/>
              </p:ext>
            </p:extLst>
          </p:nvPr>
        </p:nvGraphicFramePr>
        <p:xfrm>
          <a:off x="635807" y="1759952"/>
          <a:ext cx="17016385" cy="7674093"/>
        </p:xfrm>
        <a:graphic>
          <a:graphicData uri="http://schemas.openxmlformats.org/drawingml/2006/table">
            <a:tbl>
              <a:tblPr/>
              <a:tblGrid>
                <a:gridCol w="1303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8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3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2927">
                <a:tc rowSpan="2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Yêu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cầu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cs typeface="#9Slide03 Arima Madurai Bold" panose="000008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Nội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dung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4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000" b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Dẫn chứng</a:t>
                      </a:r>
                      <a:endParaRPr lang="en-US" sz="3000" b="1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Phân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tích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Liên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hệ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,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mở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rộng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926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Thân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bài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-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Nêu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hoàn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cảnh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ra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đời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của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bài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thơ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/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sự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kiện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khơi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nguồn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cảm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xúc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cho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tác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giả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viết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bài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thơ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endParaRPr lang="en-US" sz="30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0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0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0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0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0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0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4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-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Nêu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chủ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đề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của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bài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thơ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endParaRPr lang="en-US" sz="30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0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0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Text Box 7"/>
          <p:cNvSpPr txBox="1"/>
          <p:nvPr/>
        </p:nvSpPr>
        <p:spPr>
          <a:xfrm>
            <a:off x="5042359" y="3476512"/>
            <a:ext cx="12536504" cy="4051727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Khuyến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Dương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Khuê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thuở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dùi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mài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ngoạn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trầm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quãng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- 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Khuyến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lui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quê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Dương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Khuê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chia li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chưa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kịp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Khuyến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tin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dữ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Dương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Khuê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.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Dương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Khuê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giãi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mong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tri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.</a:t>
            </a:r>
          </a:p>
        </p:txBody>
      </p:sp>
      <p:sp>
        <p:nvSpPr>
          <p:cNvPr id="30" name="Text Box 8"/>
          <p:cNvSpPr txBox="1"/>
          <p:nvPr/>
        </p:nvSpPr>
        <p:spPr>
          <a:xfrm>
            <a:off x="5042360" y="7914985"/>
            <a:ext cx="12536504" cy="16245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giãi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xót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xa,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mát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tin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mất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niềm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mong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xưa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tri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8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675950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563808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5" y="0"/>
                </a:lnTo>
                <a:lnTo>
                  <a:pt x="2450925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449051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334295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35933" y="5164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238012">
            <a:off x="7323913" y="-6200957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 rot="-3638787">
            <a:off x="15171545" y="-436926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 rot="5156190">
            <a:off x="797799" y="6234300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238012">
            <a:off x="9835722" y="5449519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9" y="0"/>
                </a:lnTo>
                <a:lnTo>
                  <a:pt x="9152129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723744650"/>
              </p:ext>
            </p:extLst>
          </p:nvPr>
        </p:nvGraphicFramePr>
        <p:xfrm>
          <a:off x="1295400" y="1959590"/>
          <a:ext cx="16078199" cy="7563912"/>
        </p:xfrm>
        <a:graphic>
          <a:graphicData uri="http://schemas.openxmlformats.org/drawingml/2006/table">
            <a:tbl>
              <a:tblPr/>
              <a:tblGrid>
                <a:gridCol w="160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924483636"/>
                    </a:ext>
                  </a:extLst>
                </a:gridCol>
                <a:gridCol w="8427918">
                  <a:extLst>
                    <a:ext uri="{9D8B030D-6E8A-4147-A177-3AD203B41FA5}">
                      <a16:colId xmlns:a16="http://schemas.microsoft.com/office/drawing/2014/main" val="1875254656"/>
                    </a:ext>
                  </a:extLst>
                </a:gridCol>
                <a:gridCol w="2314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7015">
                <a:tc rowSpan="2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Yêu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cầu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cs typeface="#9Slide03 Arima Madurai Bold" panose="000008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Nội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dung</a:t>
                      </a:r>
                      <a:endParaRPr lang="en-US" altLang="zh-CN" sz="32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39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Dẫn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chứng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Phân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tích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Liên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hệ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,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rộng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Thân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Phân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tích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nét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đặc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sắc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thức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nghệ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thuật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để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nổi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bật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chủ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thơ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#9Slide03 Arima Madurai Bold" panose="00000800000000000000" pitchFamily="2" charset="0"/>
                        <a:ea typeface="Times New Roman" panose="02020603050405020304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6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1 (2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dòng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đầu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)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#9Slide03 Arima Madurai Bold" panose="00000800000000000000" pitchFamily="2" charset="0"/>
                        <a:ea typeface="Times New Roman" panose="02020603050405020304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endParaRPr lang="en-US" sz="32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endParaRPr lang="en-US" sz="32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2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2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2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2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2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Box 4"/>
          <p:cNvSpPr txBox="1"/>
          <p:nvPr/>
        </p:nvSpPr>
        <p:spPr>
          <a:xfrm>
            <a:off x="4913359" y="6723087"/>
            <a:ext cx="1194435" cy="570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Câu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1,2</a:t>
            </a:r>
          </a:p>
        </p:txBody>
      </p:sp>
      <p:sp>
        <p:nvSpPr>
          <p:cNvPr id="11" name="Text Box 5"/>
          <p:cNvSpPr txBox="1"/>
          <p:nvPr/>
        </p:nvSpPr>
        <p:spPr>
          <a:xfrm>
            <a:off x="6743802" y="5192589"/>
            <a:ext cx="8180720" cy="41498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Xưng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hô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gọi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tên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: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Bác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Dương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-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tôi</a:t>
            </a:r>
            <a:endParaRPr lang="en-US" sz="3200" dirty="0">
              <a:latin typeface="#9Slide03 Arima Madurai Bold" panose="00000800000000000000" charset="0"/>
              <a:cs typeface="#9Slide03 Arima Madurai Bold" panose="00000800000000000000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Từ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“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thôi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”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Biện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pháp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tu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từ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nói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giảm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nói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tránh</a:t>
            </a:r>
            <a:endParaRPr lang="en-US" sz="3200" dirty="0">
              <a:latin typeface="#9Slide03 Arima Madurai Bold" panose="00000800000000000000" charset="0"/>
              <a:cs typeface="#9Slide03 Arima Madurai Bold" panose="00000800000000000000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Nhịp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thơ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ngắt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đột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ngột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trong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câu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1:  2/1/3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Nhịp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thơ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4/4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với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các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từ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láy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man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mác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ngậm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ngùi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và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âm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tiết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mở</a:t>
            </a:r>
            <a:endParaRPr lang="en-US" sz="3200" dirty="0">
              <a:latin typeface="#9Slide03 Arima Madurai Bold" panose="00000800000000000000" charset="0"/>
              <a:cs typeface="#9Slide03 Arima Madurai Bold" panose="00000800000000000000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- ………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B20582-9BBF-24B5-E552-9418A5574BB3}"/>
              </a:ext>
            </a:extLst>
          </p:cNvPr>
          <p:cNvSpPr txBox="1"/>
          <p:nvPr/>
        </p:nvSpPr>
        <p:spPr>
          <a:xfrm>
            <a:off x="3998332" y="683099"/>
            <a:ext cx="1036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 kern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b.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Bước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2: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Tìm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ý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và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lập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dàn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42001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675950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563808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5" y="0"/>
                </a:lnTo>
                <a:lnTo>
                  <a:pt x="2450925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449051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334295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35933" y="5164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238012">
            <a:off x="7323913" y="-6200957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 rot="-3638787">
            <a:off x="15171545" y="-436926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 rot="5156190">
            <a:off x="797799" y="6234300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238012">
            <a:off x="14270997" y="7664339"/>
            <a:ext cx="5977869" cy="7096679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9" y="0"/>
                </a:lnTo>
                <a:lnTo>
                  <a:pt x="9152129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1214252821"/>
              </p:ext>
            </p:extLst>
          </p:nvPr>
        </p:nvGraphicFramePr>
        <p:xfrm>
          <a:off x="876301" y="1695698"/>
          <a:ext cx="16535398" cy="817220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10505722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12697298"/>
                    </a:ext>
                  </a:extLst>
                </a:gridCol>
                <a:gridCol w="9888280">
                  <a:extLst>
                    <a:ext uri="{9D8B030D-6E8A-4147-A177-3AD203B41FA5}">
                      <a16:colId xmlns:a16="http://schemas.microsoft.com/office/drawing/2014/main" val="2938578641"/>
                    </a:ext>
                  </a:extLst>
                </a:gridCol>
                <a:gridCol w="2379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7015">
                <a:tc rowSpan="2"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Yêu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cầu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cs typeface="#9Slide03 Arima Madurai Bold" panose="000008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28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Nội dung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39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Dẫn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chứng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tích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Liên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hệ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,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mở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rộng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696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Thân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tích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nét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đặc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sắc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nghệ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thuật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nổi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chủ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#9Slide03 Arima Madurai Bold" panose="00000800000000000000" pitchFamily="2" charset="0"/>
                        <a:ea typeface="Times New Roman" panose="02020603050405020304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4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+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Phần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2 (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dòng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3 – 22)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6B20582-9BBF-24B5-E552-9418A5574BB3}"/>
              </a:ext>
            </a:extLst>
          </p:cNvPr>
          <p:cNvSpPr txBox="1"/>
          <p:nvPr/>
        </p:nvSpPr>
        <p:spPr>
          <a:xfrm>
            <a:off x="3998332" y="683099"/>
            <a:ext cx="1036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 kern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b.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Bước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2: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Tìm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ý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và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lập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dàn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ý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194B2E5-2611-08D9-2CDA-34B43970C350}"/>
              </a:ext>
            </a:extLst>
          </p:cNvPr>
          <p:cNvSpPr txBox="1"/>
          <p:nvPr/>
        </p:nvSpPr>
        <p:spPr>
          <a:xfrm>
            <a:off x="3709274" y="6402192"/>
            <a:ext cx="1518920" cy="338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3-22</a:t>
            </a:r>
          </a:p>
        </p:txBody>
      </p:sp>
      <p:sp>
        <p:nvSpPr>
          <p:cNvPr id="13" name="Text Box 6"/>
          <p:cNvSpPr txBox="1"/>
          <p:nvPr/>
        </p:nvSpPr>
        <p:spPr>
          <a:xfrm>
            <a:off x="5171900" y="4328338"/>
            <a:ext cx="9869344" cy="891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-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Giọng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thơ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tự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sự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thủ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thỉ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tâm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tình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nói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với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người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phương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xa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mà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ở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gần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tự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nói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với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chính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mình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anose="00000800000000000000" charset="0"/>
              <a:ea typeface="+mn-ea"/>
              <a:cs typeface="#9Slide03 Arima Madurai Bold" panose="000008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-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Nỗi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chia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làm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3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giai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đoạn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: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thuở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hàn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vi,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đọc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sách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khi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đỗ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đạt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làm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quan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cuộc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gặp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gỡ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3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năm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trước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anose="00000800000000000000" charset="0"/>
              <a:ea typeface="+mn-ea"/>
              <a:cs typeface="#9Slide03 Arima Madurai Bold" panose="000008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-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Biện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pháp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từ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điệp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ngữ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: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lúc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khi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điệp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cấu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trúc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-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Biện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pháp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từ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liệt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kê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: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chơi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nơi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dặm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khách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từng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gác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cheo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leo,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thú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vui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con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hát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rượu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ngon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cùng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nhắp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chén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quỳnh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tương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ăm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ắp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bầu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xuân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bàn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soạn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câu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văn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buổi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dương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cửu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cùng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nhau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hoạn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,…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trước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năm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gặp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một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lần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-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Câu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cảm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phép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lặp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“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”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trong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câu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: “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Biết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,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thế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thì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mới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là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!”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- ………</a:t>
            </a:r>
          </a:p>
        </p:txBody>
      </p:sp>
      <p:sp>
        <p:nvSpPr>
          <p:cNvPr id="14" name="Text Box 8"/>
          <p:cNvSpPr txBox="1"/>
          <p:nvPr/>
        </p:nvSpPr>
        <p:spPr>
          <a:xfrm>
            <a:off x="15041243" y="5606605"/>
            <a:ext cx="2218689" cy="891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- So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sánh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với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2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bài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thơ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của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Nguyễn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Khuyến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anose="00000800000000000000" charset="0"/>
              <a:ea typeface="+mn-ea"/>
              <a:cs typeface="#9Slide03 Arima Madurai Bold" panose="00000800000000000000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- So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sánh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với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bài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thơ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của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Dương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Lâm</a:t>
            </a:r>
          </a:p>
        </p:txBody>
      </p:sp>
    </p:spTree>
    <p:extLst>
      <p:ext uri="{BB962C8B-B14F-4D97-AF65-F5344CB8AC3E}">
        <p14:creationId xmlns:p14="http://schemas.microsoft.com/office/powerpoint/2010/main" val="6970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675950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563808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5" y="0"/>
                </a:lnTo>
                <a:lnTo>
                  <a:pt x="2450925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449051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334295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35933" y="5164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238012">
            <a:off x="7323913" y="-6200957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 rot="-3638787">
            <a:off x="15171545" y="-436926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 rot="5156190">
            <a:off x="797799" y="6234300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238012">
            <a:off x="14270997" y="7664339"/>
            <a:ext cx="5977869" cy="7096679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9" y="0"/>
                </a:lnTo>
                <a:lnTo>
                  <a:pt x="9152129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099648631"/>
              </p:ext>
            </p:extLst>
          </p:nvPr>
        </p:nvGraphicFramePr>
        <p:xfrm>
          <a:off x="876301" y="1695698"/>
          <a:ext cx="16535398" cy="8172202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10505722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12697298"/>
                    </a:ext>
                  </a:extLst>
                </a:gridCol>
                <a:gridCol w="9888280">
                  <a:extLst>
                    <a:ext uri="{9D8B030D-6E8A-4147-A177-3AD203B41FA5}">
                      <a16:colId xmlns:a16="http://schemas.microsoft.com/office/drawing/2014/main" val="2938578641"/>
                    </a:ext>
                  </a:extLst>
                </a:gridCol>
                <a:gridCol w="23799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7015">
                <a:tc rowSpan="2"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Yêu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cầu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cs typeface="#9Slide03 Arima Madurai Bold" panose="000008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28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Nội dung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399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Dẫn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chứng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tích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Liên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hệ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,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mở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rộng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696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Thân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tích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nét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đặc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sắc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nghệ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thuật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nổi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bật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chủ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#9Slide03 Arima Madurai Bold" panose="00000800000000000000" pitchFamily="2" charset="0"/>
                        <a:ea typeface="Times New Roman" panose="02020603050405020304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4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+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Phần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3 (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dòng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23 –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hết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)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6B20582-9BBF-24B5-E552-9418A5574BB3}"/>
              </a:ext>
            </a:extLst>
          </p:cNvPr>
          <p:cNvSpPr txBox="1"/>
          <p:nvPr/>
        </p:nvSpPr>
        <p:spPr>
          <a:xfrm>
            <a:off x="3998332" y="683099"/>
            <a:ext cx="1036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 kern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b.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Bước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2: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Tìm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ý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và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lập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dàn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ý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F7CE0A6A-0FA5-6050-59D1-7AEF5B6E12F8}"/>
              </a:ext>
            </a:extLst>
          </p:cNvPr>
          <p:cNvSpPr txBox="1"/>
          <p:nvPr/>
        </p:nvSpPr>
        <p:spPr>
          <a:xfrm>
            <a:off x="3733800" y="5929376"/>
            <a:ext cx="1194435" cy="570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Câu</a:t>
            </a:r>
            <a:r>
              <a:rPr lang="en-US" sz="2800" dirty="0">
                <a:latin typeface="#9Slide03 Arima Madurai Bold" panose="00000800000000000000" charset="0"/>
                <a:cs typeface="#9Slide03 Arima Madurai Bold" panose="00000800000000000000" charset="0"/>
              </a:rPr>
              <a:t> 23 </a:t>
            </a:r>
            <a:r>
              <a:rPr lang="en-US" sz="28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đến</a:t>
            </a:r>
            <a:r>
              <a:rPr lang="en-US" sz="28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8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hết</a:t>
            </a:r>
            <a:endParaRPr lang="en-US" sz="2800" dirty="0">
              <a:latin typeface="#9Slide03 Arima Madurai Bold" panose="00000800000000000000" charset="0"/>
              <a:cs typeface="#9Slide03 Arima Madurai Bold" panose="00000800000000000000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5223484" y="4328021"/>
            <a:ext cx="9739600" cy="5275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Biện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pháp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tu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từ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nói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giảm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nói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tránh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: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về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lên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tiên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chẳng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ở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Hình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ảnh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cụ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thể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hóa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nỗi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đau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xót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khi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nghe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tin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bạn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mất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“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Chân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tay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rụng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rời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”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Câu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phủ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định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trong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cặp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câu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lục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bát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“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Rượu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ngon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không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có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…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không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mua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”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Phép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lặp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trong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câu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thơ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: “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Viết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đưa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ai, ai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biết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mà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đưa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”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Điển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cố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điển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tích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: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Trần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Phồn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–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Tử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Trĩ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, Bá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Nha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– Chung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Tử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Kì</a:t>
            </a:r>
            <a:endParaRPr lang="en-US" sz="2600" dirty="0">
              <a:latin typeface="#9Slide03 Arima Madurai Bold" panose="00000800000000000000" charset="0"/>
              <a:cs typeface="#9Slide03 Arima Madurai Bold" panose="00000800000000000000" charset="0"/>
            </a:endParaRPr>
          </a:p>
          <a:p>
            <a:pPr>
              <a:spcAft>
                <a:spcPts val="300"/>
              </a:spcAft>
            </a:pP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Từ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ngữ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“van”, “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thương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–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lấy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nhớ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làm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thương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”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Hình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ảnh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trong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câu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cảm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thán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cuối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bài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: 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+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Tuổi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già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–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lệ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như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sương</a:t>
            </a:r>
            <a:endParaRPr lang="en-US" sz="2600" dirty="0">
              <a:latin typeface="#9Slide03 Arima Madurai Bold" panose="00000800000000000000" charset="0"/>
              <a:cs typeface="#9Slide03 Arima Madurai Bold" panose="00000800000000000000" charset="0"/>
            </a:endParaRPr>
          </a:p>
          <a:p>
            <a:pPr>
              <a:spcAft>
                <a:spcPts val="300"/>
              </a:spcAft>
            </a:pP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+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Hơi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đâu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ép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lấy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hai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hàng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chứa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chan.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Nỗi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buồn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đau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thương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nhớ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thầm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kín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sâu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thẳm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trong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26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lòng</a:t>
            </a: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latin typeface="#9Slide03 Arima Madurai Bold" panose="00000800000000000000" charset="0"/>
                <a:cs typeface="#9Slide03 Arima Madurai Bold" panose="00000800000000000000" charset="0"/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28683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675950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563808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5" y="0"/>
                </a:lnTo>
                <a:lnTo>
                  <a:pt x="2450925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449051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334295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35933" y="5164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238012">
            <a:off x="7323913" y="-6200957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 rot="-3638787">
            <a:off x="15171545" y="-436926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 rot="5156190">
            <a:off x="797799" y="6234300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238012">
            <a:off x="9835722" y="5449519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9" y="0"/>
                </a:lnTo>
                <a:lnTo>
                  <a:pt x="9152129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9968785"/>
              </p:ext>
            </p:extLst>
          </p:nvPr>
        </p:nvGraphicFramePr>
        <p:xfrm>
          <a:off x="1295400" y="1959590"/>
          <a:ext cx="16078199" cy="7832109"/>
        </p:xfrm>
        <a:graphic>
          <a:graphicData uri="http://schemas.openxmlformats.org/drawingml/2006/table">
            <a:tbl>
              <a:tblPr/>
              <a:tblGrid>
                <a:gridCol w="160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924483636"/>
                    </a:ext>
                  </a:extLst>
                </a:gridCol>
                <a:gridCol w="8427918">
                  <a:extLst>
                    <a:ext uri="{9D8B030D-6E8A-4147-A177-3AD203B41FA5}">
                      <a16:colId xmlns:a16="http://schemas.microsoft.com/office/drawing/2014/main" val="1875254656"/>
                    </a:ext>
                  </a:extLst>
                </a:gridCol>
                <a:gridCol w="2314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311">
                <a:tc rowSpan="2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Yêu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cầu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cs typeface="#9Slide03 Arima Madurai Bold" panose="000008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Nội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dung</a:t>
                      </a:r>
                      <a:endParaRPr lang="en-US" altLang="zh-CN" sz="32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32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Dẫn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chứng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Phân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tích</a:t>
                      </a:r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Liên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hệ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,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rộng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243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Thân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Phân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tích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nét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đặc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sắc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thức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nghệ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thuật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để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nổi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bật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chủ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thơ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#9Slide03 Arima Madurai Bold" panose="00000800000000000000" pitchFamily="2" charset="0"/>
                        <a:ea typeface="Times New Roman" panose="02020603050405020304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Đánh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giá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chung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về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đặc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sắc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nghệ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thuật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và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nội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dung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chủ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đề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của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bài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thơ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32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6B20582-9BBF-24B5-E552-9418A5574BB3}"/>
              </a:ext>
            </a:extLst>
          </p:cNvPr>
          <p:cNvSpPr txBox="1"/>
          <p:nvPr/>
        </p:nvSpPr>
        <p:spPr>
          <a:xfrm>
            <a:off x="3998332" y="683099"/>
            <a:ext cx="1036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 kern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b.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Bước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2: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Tìm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ý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và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lập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dàn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ý</a:t>
            </a:r>
          </a:p>
        </p:txBody>
      </p:sp>
      <p:sp>
        <p:nvSpPr>
          <p:cNvPr id="12" name="Text Box 7"/>
          <p:cNvSpPr txBox="1"/>
          <p:nvPr/>
        </p:nvSpPr>
        <p:spPr>
          <a:xfrm>
            <a:off x="5133799" y="5429874"/>
            <a:ext cx="12102641" cy="891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Bài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thơ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thất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ngôn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bát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cú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với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giọng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điệu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buồn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bã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nhớ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thương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sử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dụng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ngôn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từ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giản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dị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dân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dã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kết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hợp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với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sự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uyên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bác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tinh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tế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trong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các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điển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cố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điển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tích</a:t>
            </a:r>
            <a:endParaRPr lang="en-US" sz="3200" dirty="0">
              <a:latin typeface="#9Slide03 Arima Madurai Bold" panose="00000800000000000000" charset="0"/>
              <a:cs typeface="#9Slide03 Arima Madurai Bold" panose="00000800000000000000" charset="0"/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Diễn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tả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tình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cảm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sâu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nặng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chân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thành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của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tác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giả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với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người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bạn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tri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kỉ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của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mình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.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Đồng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thời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, ca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ngợi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tình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bạn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chân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thành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sâu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sắc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của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Nguyễn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Khuyến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với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Dương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Khuê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Tác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giả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là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một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người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đặc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biệt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coi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trọng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tình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bạn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và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thể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hiện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tình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cảm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chân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thành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sâu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sắc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một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cách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tự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nhiên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khéo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léo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cảm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2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động</a:t>
            </a:r>
            <a:r>
              <a:rPr lang="en-US" sz="3200" dirty="0">
                <a:latin typeface="#9Slide03 Arima Madurai Bold" panose="00000800000000000000" charset="0"/>
                <a:cs typeface="#9Slide03 Arima Madurai Bold" panose="00000800000000000000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45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675950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563808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5" y="0"/>
                </a:lnTo>
                <a:lnTo>
                  <a:pt x="2450925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449051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334295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35933" y="5164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238012">
            <a:off x="7323913" y="-6200957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 rot="-3638787">
            <a:off x="16045017" y="-1695527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 rot="5156190">
            <a:off x="135615" y="8065979"/>
            <a:ext cx="1420572" cy="3599509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238012">
            <a:off x="9835722" y="5449519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9" y="0"/>
                </a:lnTo>
                <a:lnTo>
                  <a:pt x="9152129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996696679"/>
              </p:ext>
            </p:extLst>
          </p:nvPr>
        </p:nvGraphicFramePr>
        <p:xfrm>
          <a:off x="694179" y="1562930"/>
          <a:ext cx="16899642" cy="8223122"/>
        </p:xfrm>
        <a:graphic>
          <a:graphicData uri="http://schemas.openxmlformats.org/drawingml/2006/table">
            <a:tbl>
              <a:tblPr/>
              <a:tblGrid>
                <a:gridCol w="1058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7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5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364">
                <a:tc rowSpan="2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Yêu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cầu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cs typeface="#9Slide03 Arima Madurai Bold" panose="00000800000000000000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000" b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Nội dung</a:t>
                      </a:r>
                      <a:endParaRPr lang="en-US" sz="3000" b="1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72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Dẫn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chứng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Phân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tích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Liên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hệ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,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mở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rộng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508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Thân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altLang="zh-CN" sz="3000" b="1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So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sánh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với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phẩm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khác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viết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cùng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tài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chủ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#9Slide03 Arima Madurai Bold" panose="00000800000000000000" pitchFamily="2" charset="0"/>
                        <a:ea typeface="Times New Roman" panose="02020603050405020304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BoosterNextFYBlack" panose="02000A03000000020004" pitchFamily="2" charset="0"/>
                          <a:cs typeface="#9Slide03 Arima Madurai Bold" panose="00000800000000000000" charset="0"/>
                        </a:rPr>
                        <a:t> </a:t>
                      </a:r>
                    </a:p>
                    <a:p>
                      <a:pPr indent="0">
                        <a:buNone/>
                      </a:pPr>
                      <a:endParaRPr lang="en-US" sz="30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0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0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0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  <a:p>
                      <a:pPr indent="0">
                        <a:buNone/>
                      </a:pPr>
                      <a:endParaRPr lang="en-US" sz="30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89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Kết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bài</a:t>
                      </a:r>
                      <a:endParaRPr lang="en-US" sz="3000" b="1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-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Khẳng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định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lại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giá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trị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của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bài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thơ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.</a:t>
                      </a:r>
                    </a:p>
                    <a:p>
                      <a:pPr indent="0">
                        <a:buNone/>
                      </a:pP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-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Tác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động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của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bài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thơ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với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cá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 </a:t>
                      </a:r>
                      <a:r>
                        <a:rPr lang="en-US" sz="3000" b="0" dirty="0" err="1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nhân</a:t>
                      </a:r>
                      <a:r>
                        <a:rPr lang="en-US" sz="3000" b="0" dirty="0">
                          <a:solidFill>
                            <a:schemeClr val="tx1"/>
                          </a:solidFill>
                          <a:latin typeface="#9Slide03 Arima Madurai Bold" panose="00000800000000000000" charset="0"/>
                          <a:cs typeface="#9Slide03 Arima Madurai Bold" panose="00000800000000000000" charset="0"/>
                        </a:rPr>
                        <a:t>.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#9Slide03 Arima Madurai Bold" panose="00000800000000000000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3000" b="0" dirty="0">
                        <a:solidFill>
                          <a:schemeClr val="tx1"/>
                        </a:solidFill>
                        <a:latin typeface="#9Slide03 BoosterNextFYBlack" panose="02000A03000000020004" pitchFamily="2" charset="0"/>
                        <a:ea typeface="Times New Roman" panose="02020603050405020304" charset="0"/>
                        <a:cs typeface="#9Slide03 Arima Madurai Bold" panose="00000800000000000000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583244"/>
                  </a:ext>
                </a:extLst>
              </a:tr>
            </a:tbl>
          </a:graphicData>
        </a:graphic>
      </p:graphicFrame>
      <p:sp>
        <p:nvSpPr>
          <p:cNvPr id="10" name="Text Box 5"/>
          <p:cNvSpPr txBox="1"/>
          <p:nvPr/>
        </p:nvSpPr>
        <p:spPr>
          <a:xfrm>
            <a:off x="5091158" y="3187131"/>
            <a:ext cx="12370505" cy="5750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Hình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ảnh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: So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sánh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với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bài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thơ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“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Bạn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đến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chơi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nhà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”, “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Nước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lụt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hỏi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thăm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bạn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”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để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thấy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được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sự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thống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nhất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trong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tư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tưởng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về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tình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bạn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và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nét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khác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biệt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trong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giọng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điệu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cảm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xúc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của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tác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giả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ở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bài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thơ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- So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sánh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với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các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bài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thơ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: 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Hoàng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Hạc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lâu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tống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Mạnh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Hạo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Nhiên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chi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Quảng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Lăng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(Lý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Bạch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),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Bồi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giang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phiếm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chu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tống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Vi Ban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quy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kinh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đắc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sơn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i="1" dirty="0" err="1">
                <a:latin typeface="#9Slide03 Arima Madurai Bold" panose="00000800000000000000" charset="0"/>
                <a:cs typeface="#9Slide03 Arima Madurai Bold" panose="00000800000000000000" charset="0"/>
              </a:rPr>
              <a:t>tự</a:t>
            </a:r>
            <a:r>
              <a:rPr lang="en-US" sz="3000" i="1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(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Đỗ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Phủ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)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để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thấy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được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điểm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chung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trong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tình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bạn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và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nét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riêng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độc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đáo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trong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hình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thức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nghệ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thuật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và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bản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dịch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chữ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Nôm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của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bài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thơ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.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cụ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thể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hóa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nỗi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đau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xót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khi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nghe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tin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bạn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mất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“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Chân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tay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rụng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000" dirty="0" err="1">
                <a:latin typeface="#9Slide03 Arima Madurai Bold" panose="00000800000000000000" charset="0"/>
                <a:cs typeface="#9Slide03 Arima Madurai Bold" panose="00000800000000000000" charset="0"/>
              </a:rPr>
              <a:t>rời</a:t>
            </a:r>
            <a:r>
              <a:rPr lang="en-US" sz="3000" dirty="0">
                <a:latin typeface="#9Slide03 Arima Madurai Bold" panose="00000800000000000000" charset="0"/>
                <a:cs typeface="#9Slide03 Arima Madurai Bold" panose="00000800000000000000" charset="0"/>
              </a:rPr>
              <a:t>”</a:t>
            </a:r>
          </a:p>
          <a:p>
            <a:pPr algn="just">
              <a:spcAft>
                <a:spcPts val="1200"/>
              </a:spcAft>
            </a:pPr>
            <a:endParaRPr lang="en-US" sz="3000" dirty="0">
              <a:latin typeface="#9Slide03 Arima Madurai Bold" panose="00000800000000000000" charset="0"/>
              <a:cs typeface="#9Slide03 Arima Madurai Bold" panose="0000080000000000000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7ED4C6-0648-A0B4-4AB4-89D065559B17}"/>
              </a:ext>
            </a:extLst>
          </p:cNvPr>
          <p:cNvSpPr txBox="1"/>
          <p:nvPr/>
        </p:nvSpPr>
        <p:spPr>
          <a:xfrm>
            <a:off x="3998333" y="476495"/>
            <a:ext cx="1036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000" b="1" kern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b.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Bước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2: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Tìm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ý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và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lập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dàn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ý</a:t>
            </a:r>
          </a:p>
        </p:txBody>
      </p:sp>
      <p:sp>
        <p:nvSpPr>
          <p:cNvPr id="13" name="Text Box 6"/>
          <p:cNvSpPr txBox="1"/>
          <p:nvPr/>
        </p:nvSpPr>
        <p:spPr>
          <a:xfrm>
            <a:off x="5104892" y="7780650"/>
            <a:ext cx="12356771" cy="891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ngôn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cú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cảm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sâu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sắc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nhất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Nhận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ra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được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chân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thành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cuộc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sống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;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hiểu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trân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trọng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giá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trị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tình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charset="0"/>
                <a:ea typeface="+mn-ea"/>
                <a:cs typeface="#9Slide03 Arima Madurai Bold" panose="00000800000000000000" charset="0"/>
              </a:rPr>
              <a:t>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anose="00000800000000000000" charset="0"/>
              <a:ea typeface="+mn-ea"/>
              <a:cs typeface="#9Slide03 Arima Madurai Bold" panose="000008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33" y="5866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891087">
            <a:off x="-6323145" y="-7748970"/>
            <a:ext cx="11969060" cy="11520220"/>
          </a:xfrm>
          <a:custGeom>
            <a:avLst/>
            <a:gdLst/>
            <a:ahLst/>
            <a:cxnLst/>
            <a:rect l="l" t="t" r="r" b="b"/>
            <a:pathLst>
              <a:path w="11969060" h="11520220">
                <a:moveTo>
                  <a:pt x="0" y="0"/>
                </a:moveTo>
                <a:lnTo>
                  <a:pt x="11969059" y="0"/>
                </a:lnTo>
                <a:lnTo>
                  <a:pt x="11969059" y="11520220"/>
                </a:lnTo>
                <a:lnTo>
                  <a:pt x="0" y="11520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891087">
            <a:off x="9254323" y="6851709"/>
            <a:ext cx="11969060" cy="11520220"/>
          </a:xfrm>
          <a:custGeom>
            <a:avLst/>
            <a:gdLst/>
            <a:ahLst/>
            <a:cxnLst/>
            <a:rect l="l" t="t" r="r" b="b"/>
            <a:pathLst>
              <a:path w="11969060" h="11520220">
                <a:moveTo>
                  <a:pt x="0" y="0"/>
                </a:moveTo>
                <a:lnTo>
                  <a:pt x="11969060" y="0"/>
                </a:lnTo>
                <a:lnTo>
                  <a:pt x="11969060" y="11520220"/>
                </a:lnTo>
                <a:lnTo>
                  <a:pt x="0" y="11520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9893011" y="2508575"/>
            <a:ext cx="2880071" cy="52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16"/>
              </a:lnSpc>
              <a:spcBef>
                <a:spcPct val="0"/>
              </a:spcBef>
            </a:pPr>
            <a:r>
              <a:rPr lang="en-US" sz="2495" spc="107">
                <a:solidFill>
                  <a:srgbClr val="FFFFFF"/>
                </a:solidFill>
                <a:latin typeface="Lora"/>
              </a:rPr>
              <a:t>Yanis Petros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270873" y="2508575"/>
            <a:ext cx="2880071" cy="52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16"/>
              </a:lnSpc>
              <a:spcBef>
                <a:spcPct val="0"/>
              </a:spcBef>
            </a:pPr>
            <a:r>
              <a:rPr lang="en-US" sz="2495" spc="107">
                <a:solidFill>
                  <a:srgbClr val="FFFFFF"/>
                </a:solidFill>
                <a:latin typeface="Lora"/>
              </a:rPr>
              <a:t>Olivia Wilson</a:t>
            </a:r>
          </a:p>
        </p:txBody>
      </p:sp>
      <p:sp>
        <p:nvSpPr>
          <p:cNvPr id="42" name="Freeform 42"/>
          <p:cNvSpPr/>
          <p:nvPr/>
        </p:nvSpPr>
        <p:spPr>
          <a:xfrm rot="-5072144">
            <a:off x="16163265" y="-529767"/>
            <a:ext cx="1975357" cy="3116935"/>
          </a:xfrm>
          <a:custGeom>
            <a:avLst/>
            <a:gdLst/>
            <a:ahLst/>
            <a:cxnLst/>
            <a:rect l="l" t="t" r="r" b="b"/>
            <a:pathLst>
              <a:path w="1975357" h="3116935">
                <a:moveTo>
                  <a:pt x="0" y="0"/>
                </a:moveTo>
                <a:lnTo>
                  <a:pt x="1975357" y="0"/>
                </a:lnTo>
                <a:lnTo>
                  <a:pt x="1975357" y="3116934"/>
                </a:lnTo>
                <a:lnTo>
                  <a:pt x="0" y="31169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 rot="5902768">
            <a:off x="149378" y="8099612"/>
            <a:ext cx="1975357" cy="3116935"/>
          </a:xfrm>
          <a:custGeom>
            <a:avLst/>
            <a:gdLst/>
            <a:ahLst/>
            <a:cxnLst/>
            <a:rect l="l" t="t" r="r" b="b"/>
            <a:pathLst>
              <a:path w="1975357" h="3116935">
                <a:moveTo>
                  <a:pt x="0" y="0"/>
                </a:moveTo>
                <a:lnTo>
                  <a:pt x="1975357" y="0"/>
                </a:lnTo>
                <a:lnTo>
                  <a:pt x="1975357" y="3116935"/>
                </a:lnTo>
                <a:lnTo>
                  <a:pt x="0" y="31169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9277D98-5BCF-29A7-FB7A-72A9F4CDBFA4}"/>
              </a:ext>
            </a:extLst>
          </p:cNvPr>
          <p:cNvSpPr txBox="1"/>
          <p:nvPr/>
        </p:nvSpPr>
        <p:spPr>
          <a:xfrm>
            <a:off x="3507464" y="1248272"/>
            <a:ext cx="11344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kern="0">
                <a:solidFill>
                  <a:prstClr val="black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/>
              <a:t>* Trên lớp: Luyện viết đoạn</a:t>
            </a:r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D08F454-6780-BEC2-22D2-98C7F9C27379}"/>
              </a:ext>
            </a:extLst>
          </p:cNvPr>
          <p:cNvSpPr txBox="1"/>
          <p:nvPr/>
        </p:nvSpPr>
        <p:spPr>
          <a:xfrm>
            <a:off x="1365374" y="2617115"/>
            <a:ext cx="15322144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Ví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dụ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:</a:t>
            </a:r>
            <a:endParaRPr lang="en-US" sz="3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+ MB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trực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tiếp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: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Nguyễn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Khuyến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là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một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trong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những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nhà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thơ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lớn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của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nền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văn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học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trung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đại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Việt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Nam.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Ông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được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mệnh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danh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là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“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nhà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thơ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của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quê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hương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làng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cảnh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Việt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Nam”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với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những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bài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thơ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chứa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chan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tình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cảm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cao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đẹp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và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đặc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trưng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ngôn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ngữ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vừa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thuần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khiết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giản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dị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lại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vừa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tinh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tế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uyên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bác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.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Ông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có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hàng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trăm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bài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thơ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viết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về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tình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bạn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trong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đó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nổi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tiếng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nhất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phải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kể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đến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bài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thơ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song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thất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lục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bát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“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Khóc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Dương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Khuê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”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đã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thể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hiện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sâu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sắc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tình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chân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thành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sâu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nặng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giả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tri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âm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tri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kỉ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mình</a:t>
            </a:r>
            <a:r>
              <a:rPr lang="en-US" sz="40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3600" i="1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FD0779-B600-E885-5421-B9957A4002C9}"/>
              </a:ext>
            </a:extLst>
          </p:cNvPr>
          <p:cNvSpPr txBox="1"/>
          <p:nvPr/>
        </p:nvSpPr>
        <p:spPr>
          <a:xfrm>
            <a:off x="3998333" y="476495"/>
            <a:ext cx="1036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kern="0">
                <a:solidFill>
                  <a:prstClr val="black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/>
            <a:r>
              <a:rPr lang="en-US" dirty="0"/>
              <a:t>c. </a:t>
            </a:r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/>
              <a:t>Viết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33" y="5866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891087">
            <a:off x="-6323145" y="-7748970"/>
            <a:ext cx="11969060" cy="11520220"/>
          </a:xfrm>
          <a:custGeom>
            <a:avLst/>
            <a:gdLst/>
            <a:ahLst/>
            <a:cxnLst/>
            <a:rect l="l" t="t" r="r" b="b"/>
            <a:pathLst>
              <a:path w="11969060" h="11520220">
                <a:moveTo>
                  <a:pt x="0" y="0"/>
                </a:moveTo>
                <a:lnTo>
                  <a:pt x="11969059" y="0"/>
                </a:lnTo>
                <a:lnTo>
                  <a:pt x="11969059" y="11520220"/>
                </a:lnTo>
                <a:lnTo>
                  <a:pt x="0" y="11520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 rot="891087">
            <a:off x="9254323" y="6851709"/>
            <a:ext cx="11969060" cy="11520220"/>
          </a:xfrm>
          <a:custGeom>
            <a:avLst/>
            <a:gdLst/>
            <a:ahLst/>
            <a:cxnLst/>
            <a:rect l="l" t="t" r="r" b="b"/>
            <a:pathLst>
              <a:path w="11969060" h="11520220">
                <a:moveTo>
                  <a:pt x="0" y="0"/>
                </a:moveTo>
                <a:lnTo>
                  <a:pt x="11969060" y="0"/>
                </a:lnTo>
                <a:lnTo>
                  <a:pt x="11969060" y="11520220"/>
                </a:lnTo>
                <a:lnTo>
                  <a:pt x="0" y="11520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893011" y="2508575"/>
            <a:ext cx="2880071" cy="52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5" b="0" i="0" u="none" strike="noStrike" kern="1200" cap="none" spc="10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Yanis Petros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270873" y="2508575"/>
            <a:ext cx="2880071" cy="52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5" b="0" i="0" u="none" strike="noStrike" kern="1200" cap="none" spc="10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Olivia Wilson</a:t>
            </a:r>
          </a:p>
        </p:txBody>
      </p:sp>
      <p:sp>
        <p:nvSpPr>
          <p:cNvPr id="42" name="Freeform 42"/>
          <p:cNvSpPr/>
          <p:nvPr/>
        </p:nvSpPr>
        <p:spPr>
          <a:xfrm rot="-5072144">
            <a:off x="16163265" y="-529767"/>
            <a:ext cx="1975357" cy="3116935"/>
          </a:xfrm>
          <a:custGeom>
            <a:avLst/>
            <a:gdLst/>
            <a:ahLst/>
            <a:cxnLst/>
            <a:rect l="l" t="t" r="r" b="b"/>
            <a:pathLst>
              <a:path w="1975357" h="3116935">
                <a:moveTo>
                  <a:pt x="0" y="0"/>
                </a:moveTo>
                <a:lnTo>
                  <a:pt x="1975357" y="0"/>
                </a:lnTo>
                <a:lnTo>
                  <a:pt x="1975357" y="3116934"/>
                </a:lnTo>
                <a:lnTo>
                  <a:pt x="0" y="31169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43"/>
          <p:cNvSpPr/>
          <p:nvPr/>
        </p:nvSpPr>
        <p:spPr>
          <a:xfrm rot="5902768">
            <a:off x="149378" y="8099612"/>
            <a:ext cx="1975357" cy="3116935"/>
          </a:xfrm>
          <a:custGeom>
            <a:avLst/>
            <a:gdLst/>
            <a:ahLst/>
            <a:cxnLst/>
            <a:rect l="l" t="t" r="r" b="b"/>
            <a:pathLst>
              <a:path w="1975357" h="3116935">
                <a:moveTo>
                  <a:pt x="0" y="0"/>
                </a:moveTo>
                <a:lnTo>
                  <a:pt x="1975357" y="0"/>
                </a:lnTo>
                <a:lnTo>
                  <a:pt x="1975357" y="3116935"/>
                </a:lnTo>
                <a:lnTo>
                  <a:pt x="0" y="31169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9277D98-5BCF-29A7-FB7A-72A9F4CDBFA4}"/>
              </a:ext>
            </a:extLst>
          </p:cNvPr>
          <p:cNvSpPr txBox="1"/>
          <p:nvPr/>
        </p:nvSpPr>
        <p:spPr>
          <a:xfrm>
            <a:off x="3507464" y="1248272"/>
            <a:ext cx="11344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kern="0">
                <a:solidFill>
                  <a:prstClr val="black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* Trên lớp: Luyện viết đoạn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oosterNextFYBlack" panose="02000A03000000020004" pitchFamily="2" charset="0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D08F454-6780-BEC2-22D2-98C7F9C27379}"/>
              </a:ext>
            </a:extLst>
          </p:cNvPr>
          <p:cNvSpPr txBox="1"/>
          <p:nvPr/>
        </p:nvSpPr>
        <p:spPr>
          <a:xfrm>
            <a:off x="1365374" y="2617115"/>
            <a:ext cx="15322144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dụ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kumimoji="0" lang="en-US" sz="4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+ </a:t>
            </a:r>
            <a:r>
              <a:rPr lang="en-US" sz="40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MB </a:t>
            </a:r>
            <a:r>
              <a:rPr lang="en-US" sz="40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gián</a:t>
            </a:r>
            <a:r>
              <a:rPr lang="en-US" sz="40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tiếp</a:t>
            </a:r>
            <a:r>
              <a:rPr lang="en-US" sz="40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: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Xưa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nay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trong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nhân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thế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tình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bạn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vốn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là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một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thứ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tình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cảm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gắn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bó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khăng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khít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mang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ý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nghĩa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vô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cùng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cao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đẹp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.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Chính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vì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vậy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có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rất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nhiều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nhà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văn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nhà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thơ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đã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lấy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tình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bạn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làm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đề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tài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sáng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tác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cho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các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tác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phẩm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của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mình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. Trong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đó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phải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kể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đến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bài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thơ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song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thất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lục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bát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“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Khóc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Dương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Khuê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”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của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nhà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thơ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Nguyễn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Khuyến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.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Một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bài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thơ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với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giọng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điệu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buồn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bã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nhớ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thương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kết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hợp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hài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hòa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tinh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tế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giữa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sự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giản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dị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dân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dã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với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uyên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bác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tài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hoa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đã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thể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hiện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sâu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sắc</a:t>
            </a:r>
            <a:r>
              <a:rPr lang="en-US" sz="4000" i="1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tình</a:t>
            </a:r>
            <a:r>
              <a:rPr lang="en-US" sz="4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4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chân</a:t>
            </a:r>
            <a:r>
              <a:rPr lang="en-US" sz="4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thành</a:t>
            </a:r>
            <a:r>
              <a:rPr lang="en-US" sz="4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sâu</a:t>
            </a:r>
            <a:r>
              <a:rPr lang="en-US" sz="4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nặng</a:t>
            </a:r>
            <a:r>
              <a:rPr lang="en-US" sz="4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4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4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giả</a:t>
            </a:r>
            <a:r>
              <a:rPr lang="en-US" sz="4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4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4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4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tri </a:t>
            </a:r>
            <a:r>
              <a:rPr lang="en-US" sz="4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âm</a:t>
            </a:r>
            <a:r>
              <a:rPr lang="en-US" sz="4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tri </a:t>
            </a:r>
            <a:r>
              <a:rPr lang="en-US" sz="4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kỉ</a:t>
            </a:r>
            <a:r>
              <a:rPr lang="en-US" sz="4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4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mình</a:t>
            </a:r>
            <a:r>
              <a:rPr lang="en-US" sz="4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FD0779-B600-E885-5421-B9957A4002C9}"/>
              </a:ext>
            </a:extLst>
          </p:cNvPr>
          <p:cNvSpPr txBox="1"/>
          <p:nvPr/>
        </p:nvSpPr>
        <p:spPr>
          <a:xfrm>
            <a:off x="3998333" y="476495"/>
            <a:ext cx="1036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kern="0">
                <a:solidFill>
                  <a:prstClr val="black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c.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Bước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3: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Viết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oosterNextFYBlack" panose="02000A03000000020004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27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33" y="5866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891087">
            <a:off x="-6323145" y="-7748970"/>
            <a:ext cx="11969060" cy="11520220"/>
          </a:xfrm>
          <a:custGeom>
            <a:avLst/>
            <a:gdLst/>
            <a:ahLst/>
            <a:cxnLst/>
            <a:rect l="l" t="t" r="r" b="b"/>
            <a:pathLst>
              <a:path w="11969060" h="11520220">
                <a:moveTo>
                  <a:pt x="0" y="0"/>
                </a:moveTo>
                <a:lnTo>
                  <a:pt x="11969059" y="0"/>
                </a:lnTo>
                <a:lnTo>
                  <a:pt x="11969059" y="11520220"/>
                </a:lnTo>
                <a:lnTo>
                  <a:pt x="0" y="11520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 rot="891087">
            <a:off x="12832125" y="7630383"/>
            <a:ext cx="7783770" cy="10171425"/>
          </a:xfrm>
          <a:custGeom>
            <a:avLst/>
            <a:gdLst/>
            <a:ahLst/>
            <a:cxnLst/>
            <a:rect l="l" t="t" r="r" b="b"/>
            <a:pathLst>
              <a:path w="11969060" h="11520220">
                <a:moveTo>
                  <a:pt x="0" y="0"/>
                </a:moveTo>
                <a:lnTo>
                  <a:pt x="11969060" y="0"/>
                </a:lnTo>
                <a:lnTo>
                  <a:pt x="11969060" y="11520220"/>
                </a:lnTo>
                <a:lnTo>
                  <a:pt x="0" y="11520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893011" y="2508575"/>
            <a:ext cx="2880071" cy="52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5" b="0" i="0" u="none" strike="noStrike" kern="1200" cap="none" spc="10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Yanis Petros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270873" y="2508575"/>
            <a:ext cx="2880071" cy="52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5" b="0" i="0" u="none" strike="noStrike" kern="1200" cap="none" spc="10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Olivia Wilson</a:t>
            </a:r>
          </a:p>
        </p:txBody>
      </p:sp>
      <p:sp>
        <p:nvSpPr>
          <p:cNvPr id="42" name="Freeform 42"/>
          <p:cNvSpPr/>
          <p:nvPr/>
        </p:nvSpPr>
        <p:spPr>
          <a:xfrm rot="-5072144">
            <a:off x="16163265" y="-529767"/>
            <a:ext cx="1975357" cy="3116935"/>
          </a:xfrm>
          <a:custGeom>
            <a:avLst/>
            <a:gdLst/>
            <a:ahLst/>
            <a:cxnLst/>
            <a:rect l="l" t="t" r="r" b="b"/>
            <a:pathLst>
              <a:path w="1975357" h="3116935">
                <a:moveTo>
                  <a:pt x="0" y="0"/>
                </a:moveTo>
                <a:lnTo>
                  <a:pt x="1975357" y="0"/>
                </a:lnTo>
                <a:lnTo>
                  <a:pt x="1975357" y="3116934"/>
                </a:lnTo>
                <a:lnTo>
                  <a:pt x="0" y="31169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9277D98-5BCF-29A7-FB7A-72A9F4CDBFA4}"/>
              </a:ext>
            </a:extLst>
          </p:cNvPr>
          <p:cNvSpPr txBox="1"/>
          <p:nvPr/>
        </p:nvSpPr>
        <p:spPr>
          <a:xfrm>
            <a:off x="3507464" y="1122826"/>
            <a:ext cx="11344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kern="0">
                <a:solidFill>
                  <a:prstClr val="black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*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Trên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lớp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: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Luyện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đoạn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oosterNextFYBlack" panose="02000A03000000020004" pitchFamily="2" charset="0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D08F454-6780-BEC2-22D2-98C7F9C27379}"/>
              </a:ext>
            </a:extLst>
          </p:cNvPr>
          <p:cNvSpPr txBox="1"/>
          <p:nvPr/>
        </p:nvSpPr>
        <p:spPr>
          <a:xfrm>
            <a:off x="838200" y="2064282"/>
            <a:ext cx="16840200" cy="7940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dụ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kumimoji="0" lang="en-US" sz="30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+ </a:t>
            </a:r>
            <a:r>
              <a:rPr lang="en-US" sz="30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Đoạn</a:t>
            </a:r>
            <a:r>
              <a:rPr lang="en-US" sz="30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phân</a:t>
            </a:r>
            <a:r>
              <a:rPr lang="en-US" sz="30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0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tích</a:t>
            </a:r>
            <a:r>
              <a:rPr lang="en-US" sz="30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: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Mở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đầu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hai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lục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bát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nỗi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đau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đớn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xót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xa,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bàng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hoàng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Nguyễn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Khuyến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trước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tin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đột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ngột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tri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âm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tri </a:t>
            </a:r>
            <a:r>
              <a:rPr lang="en-US" sz="30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kỉ</a:t>
            </a:r>
            <a:r>
              <a:rPr lang="en-US" sz="30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</a:t>
            </a:r>
            <a:endParaRPr lang="en-US" sz="3000" dirty="0"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“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Bác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Dương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thôi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đã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thôi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rồi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</a:t>
            </a:r>
            <a:b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</a:b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Nước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mây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man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mác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ngậm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ngùi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lòng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ta.”</a:t>
            </a:r>
            <a:endParaRPr lang="en-US" sz="3000" dirty="0"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giả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gọi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bằng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hai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từ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“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Bác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Dương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 –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xưng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hô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rất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đỗi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thân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mật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gần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gũi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rõ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tình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cảm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trân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trọng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quý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mến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gọi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ấy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cũng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tựa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như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lúc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vẫn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còn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ở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bên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nhau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còn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được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đồng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hành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cùng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nhau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 Trong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cụm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từ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“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thôi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đã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thôi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rồi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”,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từ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“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thôi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thứ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nhất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nỗi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tiếc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nuối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xót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xa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bị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mất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điều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gì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đó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quan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trọng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đời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từ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“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thôi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thứ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hai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giảm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tránh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ngụ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Dương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Khuê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Nỗi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đau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mất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ấy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nỗi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đau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“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ngậm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ngùi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”, “man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mác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âm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ỉ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cháy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lòng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khiến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ở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lại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phải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day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dứt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buồn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thương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vô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cùng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nỗi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đau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ấy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không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chỉ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lắng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sâu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tâm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hồn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giả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mà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như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lan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tỏa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nhuốm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buồn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khắp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không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gian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Nhịp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2/1/3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hợp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giảm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nói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tránh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ở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dòng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lục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tạo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đột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ngột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hụt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hẫng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;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nhịp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điệu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4/4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hợp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từ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láy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ở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dòng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bát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tạo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dàn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trải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mênh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mông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đã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diễn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tả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cảm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xúc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ngỡ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ngàng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đau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xót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kéo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dài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như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vô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cùng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vô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tận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lan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tỏa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khắp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không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gian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rộng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lớn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bao la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đất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trời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càng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diễn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tả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sâu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sắc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hơn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nỗi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đau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mất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thi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nhân</a:t>
            </a:r>
            <a:r>
              <a:rPr lang="en-US" sz="3000" i="1" dirty="0">
                <a:solidFill>
                  <a:srgbClr val="000000"/>
                </a:solidFill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3000" dirty="0"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FD0779-B600-E885-5421-B9957A4002C9}"/>
              </a:ext>
            </a:extLst>
          </p:cNvPr>
          <p:cNvSpPr txBox="1"/>
          <p:nvPr/>
        </p:nvSpPr>
        <p:spPr>
          <a:xfrm>
            <a:off x="3998333" y="476495"/>
            <a:ext cx="1036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kern="0">
                <a:solidFill>
                  <a:prstClr val="black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c.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Bước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3: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Viết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oosterNextFYBlack" panose="02000A03000000020004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77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482" y="-4684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349046" y="5784029"/>
            <a:ext cx="8550234" cy="8229600"/>
          </a:xfrm>
          <a:custGeom>
            <a:avLst/>
            <a:gdLst/>
            <a:ahLst/>
            <a:cxnLst/>
            <a:rect l="l" t="t" r="r" b="b"/>
            <a:pathLst>
              <a:path w="8550234" h="8229600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270707">
            <a:off x="-2597501" y="-5340408"/>
            <a:ext cx="8550234" cy="8229600"/>
          </a:xfrm>
          <a:custGeom>
            <a:avLst/>
            <a:gdLst/>
            <a:ahLst/>
            <a:cxnLst/>
            <a:rect l="l" t="t" r="r" b="b"/>
            <a:pathLst>
              <a:path w="8550234" h="8229600">
                <a:moveTo>
                  <a:pt x="0" y="0"/>
                </a:moveTo>
                <a:lnTo>
                  <a:pt x="8550234" y="0"/>
                </a:lnTo>
                <a:lnTo>
                  <a:pt x="855023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473060">
            <a:off x="5409166" y="-1664319"/>
            <a:ext cx="7624870" cy="13786111"/>
          </a:xfrm>
          <a:custGeom>
            <a:avLst/>
            <a:gdLst/>
            <a:ahLst/>
            <a:cxnLst/>
            <a:rect l="l" t="t" r="r" b="b"/>
            <a:pathLst>
              <a:path w="7069418" h="9414479">
                <a:moveTo>
                  <a:pt x="0" y="0"/>
                </a:moveTo>
                <a:lnTo>
                  <a:pt x="7069418" y="0"/>
                </a:lnTo>
                <a:lnTo>
                  <a:pt x="7069418" y="9414479"/>
                </a:lnTo>
                <a:lnTo>
                  <a:pt x="0" y="94144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242127">
            <a:off x="5383396" y="-1582297"/>
            <a:ext cx="7624870" cy="13679230"/>
          </a:xfrm>
          <a:custGeom>
            <a:avLst/>
            <a:gdLst/>
            <a:ahLst/>
            <a:cxnLst/>
            <a:rect l="l" t="t" r="r" b="b"/>
            <a:pathLst>
              <a:path w="7069418" h="9414479">
                <a:moveTo>
                  <a:pt x="0" y="0"/>
                </a:moveTo>
                <a:lnTo>
                  <a:pt x="7069418" y="0"/>
                </a:lnTo>
                <a:lnTo>
                  <a:pt x="7069418" y="9414480"/>
                </a:lnTo>
                <a:lnTo>
                  <a:pt x="0" y="9414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 rot="10670961">
            <a:off x="4922751" y="7229254"/>
            <a:ext cx="8535633" cy="3422400"/>
            <a:chOff x="0" y="0"/>
            <a:chExt cx="11380844" cy="4563201"/>
          </a:xfrm>
        </p:grpSpPr>
        <p:sp>
          <p:nvSpPr>
            <p:cNvPr id="8" name="Freeform 8"/>
            <p:cNvSpPr/>
            <p:nvPr/>
          </p:nvSpPr>
          <p:spPr>
            <a:xfrm rot="6502784">
              <a:off x="6671388" y="-772384"/>
              <a:ext cx="2727055" cy="6145476"/>
            </a:xfrm>
            <a:custGeom>
              <a:avLst/>
              <a:gdLst/>
              <a:ahLst/>
              <a:cxnLst/>
              <a:rect l="l" t="t" r="r" b="b"/>
              <a:pathLst>
                <a:path w="2727055" h="6145476">
                  <a:moveTo>
                    <a:pt x="0" y="0"/>
                  </a:moveTo>
                  <a:lnTo>
                    <a:pt x="2727055" y="0"/>
                  </a:lnTo>
                  <a:lnTo>
                    <a:pt x="2727055" y="6145476"/>
                  </a:lnTo>
                  <a:lnTo>
                    <a:pt x="0" y="6145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6399746" flipH="1">
              <a:off x="1971156" y="-885410"/>
              <a:ext cx="2727055" cy="6145476"/>
            </a:xfrm>
            <a:custGeom>
              <a:avLst/>
              <a:gdLst/>
              <a:ahLst/>
              <a:cxnLst/>
              <a:rect l="l" t="t" r="r" b="b"/>
              <a:pathLst>
                <a:path w="2727055" h="6145476">
                  <a:moveTo>
                    <a:pt x="2727055" y="0"/>
                  </a:moveTo>
                  <a:lnTo>
                    <a:pt x="0" y="0"/>
                  </a:lnTo>
                  <a:lnTo>
                    <a:pt x="0" y="6145476"/>
                  </a:lnTo>
                  <a:lnTo>
                    <a:pt x="2727055" y="6145476"/>
                  </a:lnTo>
                  <a:lnTo>
                    <a:pt x="2727055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 rot="3626521">
            <a:off x="412467" y="5933068"/>
            <a:ext cx="2530297" cy="3755544"/>
          </a:xfrm>
          <a:custGeom>
            <a:avLst/>
            <a:gdLst/>
            <a:ahLst/>
            <a:cxnLst/>
            <a:rect l="l" t="t" r="r" b="b"/>
            <a:pathLst>
              <a:path w="2530297" h="3755544">
                <a:moveTo>
                  <a:pt x="0" y="0"/>
                </a:moveTo>
                <a:lnTo>
                  <a:pt x="2530298" y="0"/>
                </a:lnTo>
                <a:lnTo>
                  <a:pt x="2530298" y="3755543"/>
                </a:lnTo>
                <a:lnTo>
                  <a:pt x="0" y="37555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4853457">
            <a:off x="16179137" y="-597585"/>
            <a:ext cx="2160326" cy="3206421"/>
          </a:xfrm>
          <a:custGeom>
            <a:avLst/>
            <a:gdLst/>
            <a:ahLst/>
            <a:cxnLst/>
            <a:rect l="l" t="t" r="r" b="b"/>
            <a:pathLst>
              <a:path w="2160326" h="3206421">
                <a:moveTo>
                  <a:pt x="0" y="0"/>
                </a:moveTo>
                <a:lnTo>
                  <a:pt x="2160326" y="0"/>
                </a:lnTo>
                <a:lnTo>
                  <a:pt x="2160326" y="3206421"/>
                </a:lnTo>
                <a:lnTo>
                  <a:pt x="0" y="32064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9178034">
            <a:off x="16410746" y="1861124"/>
            <a:ext cx="2302520" cy="1873750"/>
          </a:xfrm>
          <a:custGeom>
            <a:avLst/>
            <a:gdLst/>
            <a:ahLst/>
            <a:cxnLst/>
            <a:rect l="l" t="t" r="r" b="b"/>
            <a:pathLst>
              <a:path w="2302520" h="1873750">
                <a:moveTo>
                  <a:pt x="0" y="0"/>
                </a:moveTo>
                <a:lnTo>
                  <a:pt x="2302520" y="0"/>
                </a:lnTo>
                <a:lnTo>
                  <a:pt x="2302520" y="1873751"/>
                </a:lnTo>
                <a:lnTo>
                  <a:pt x="0" y="18737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65478" b="-1964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2700000">
            <a:off x="-600643" y="8636555"/>
            <a:ext cx="2302520" cy="1873750"/>
          </a:xfrm>
          <a:custGeom>
            <a:avLst/>
            <a:gdLst/>
            <a:ahLst/>
            <a:cxnLst/>
            <a:rect l="l" t="t" r="r" b="b"/>
            <a:pathLst>
              <a:path w="2302520" h="1873750">
                <a:moveTo>
                  <a:pt x="0" y="0"/>
                </a:moveTo>
                <a:lnTo>
                  <a:pt x="2302521" y="0"/>
                </a:lnTo>
                <a:lnTo>
                  <a:pt x="2302521" y="1873750"/>
                </a:lnTo>
                <a:lnTo>
                  <a:pt x="0" y="18737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65478" b="-1964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4786828" y="2192606"/>
            <a:ext cx="8659380" cy="112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23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2060"/>
                </a:solidFill>
                <a:latin typeface="#9Slide03 IcielPanton Black" panose="00000A00000000000000" pitchFamily="2" charset="0"/>
              </a:rPr>
              <a:t>D. </a:t>
            </a:r>
            <a:r>
              <a:rPr lang="en-US" sz="5400" b="1" dirty="0" err="1">
                <a:solidFill>
                  <a:srgbClr val="002060"/>
                </a:solidFill>
                <a:latin typeface="#9Slide03 IcielPanton Black" panose="00000A00000000000000" pitchFamily="2" charset="0"/>
              </a:rPr>
              <a:t>PHẦN</a:t>
            </a:r>
            <a:r>
              <a:rPr lang="en-US" sz="5400" b="1" dirty="0">
                <a:solidFill>
                  <a:srgbClr val="002060"/>
                </a:solidFill>
                <a:latin typeface="#9Slide03 IcielPanton Black" panose="00000A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#9Slide03 IcielPanton Black" panose="00000A00000000000000" pitchFamily="2" charset="0"/>
              </a:rPr>
              <a:t>VIẾT</a:t>
            </a:r>
            <a:endParaRPr lang="en-US" sz="5400" b="1" dirty="0">
              <a:solidFill>
                <a:srgbClr val="002060"/>
              </a:solidFill>
              <a:latin typeface="#9Slide03 IcielPanton Black" panose="00000A00000000000000" pitchFamily="2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39630" y="4109132"/>
            <a:ext cx="11353776" cy="2330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12000" spc="14" dirty="0" err="1">
                <a:solidFill>
                  <a:srgbClr val="002060"/>
                </a:solidFill>
                <a:latin typeface="#9Slide05 IcielSanelma" pitchFamily="2" charset="0"/>
              </a:rPr>
              <a:t>Viết</a:t>
            </a:r>
            <a:r>
              <a:rPr lang="en-US" sz="12000" spc="14" dirty="0">
                <a:solidFill>
                  <a:srgbClr val="002060"/>
                </a:solidFill>
                <a:latin typeface="#9Slide05 IcielSanelma" pitchFamily="2" charset="0"/>
              </a:rPr>
              <a:t> </a:t>
            </a:r>
            <a:r>
              <a:rPr lang="en-US" sz="12000" spc="14" dirty="0" err="1">
                <a:solidFill>
                  <a:srgbClr val="002060"/>
                </a:solidFill>
                <a:latin typeface="#9Slide05 IcielSanelma" pitchFamily="2" charset="0"/>
              </a:rPr>
              <a:t>bài</a:t>
            </a:r>
            <a:r>
              <a:rPr lang="en-US" sz="12000" spc="14" dirty="0">
                <a:solidFill>
                  <a:srgbClr val="002060"/>
                </a:solidFill>
                <a:latin typeface="#9Slide05 IcielSanelma" pitchFamily="2" charset="0"/>
              </a:rPr>
              <a:t> </a:t>
            </a:r>
            <a:r>
              <a:rPr lang="en-US" sz="12000" spc="14" dirty="0" err="1">
                <a:solidFill>
                  <a:srgbClr val="002060"/>
                </a:solidFill>
                <a:latin typeface="#9Slide05 IcielSanelma" pitchFamily="2" charset="0"/>
              </a:rPr>
              <a:t>văn</a:t>
            </a:r>
            <a:r>
              <a:rPr lang="en-US" sz="12000" spc="14" dirty="0">
                <a:solidFill>
                  <a:srgbClr val="002060"/>
                </a:solidFill>
                <a:latin typeface="#9Slide05 IcielSanelma" pitchFamily="2" charset="0"/>
              </a:rPr>
              <a:t> </a:t>
            </a:r>
            <a:r>
              <a:rPr lang="en-US" sz="12000" spc="14" dirty="0" err="1">
                <a:solidFill>
                  <a:srgbClr val="002060"/>
                </a:solidFill>
                <a:latin typeface="#9Slide05 IcielSanelma" pitchFamily="2" charset="0"/>
              </a:rPr>
              <a:t>phân</a:t>
            </a:r>
            <a:r>
              <a:rPr lang="en-US" sz="12000" spc="14" dirty="0">
                <a:solidFill>
                  <a:srgbClr val="002060"/>
                </a:solidFill>
                <a:latin typeface="#9Slide05 IcielSanelma" pitchFamily="2" charset="0"/>
              </a:rPr>
              <a:t> </a:t>
            </a:r>
            <a:r>
              <a:rPr lang="en-US" sz="12000" spc="14" dirty="0" err="1">
                <a:solidFill>
                  <a:srgbClr val="002060"/>
                </a:solidFill>
                <a:latin typeface="#9Slide05 IcielSanelma" pitchFamily="2" charset="0"/>
              </a:rPr>
              <a:t>tích</a:t>
            </a:r>
            <a:r>
              <a:rPr lang="en-US" sz="12000" spc="14" dirty="0">
                <a:solidFill>
                  <a:srgbClr val="002060"/>
                </a:solidFill>
                <a:latin typeface="#9Slide05 IcielSanelma" pitchFamily="2" charset="0"/>
              </a:rPr>
              <a:t> </a:t>
            </a:r>
            <a:r>
              <a:rPr lang="en-US" sz="12000" spc="14" dirty="0" err="1">
                <a:solidFill>
                  <a:srgbClr val="002060"/>
                </a:solidFill>
                <a:latin typeface="#9Slide05 IcielSanelma" pitchFamily="2" charset="0"/>
              </a:rPr>
              <a:t>một</a:t>
            </a:r>
            <a:r>
              <a:rPr lang="en-US" sz="12000" spc="14" dirty="0">
                <a:solidFill>
                  <a:srgbClr val="002060"/>
                </a:solidFill>
                <a:latin typeface="#9Slide05 IcielSanelma" pitchFamily="2" charset="0"/>
              </a:rPr>
              <a:t> </a:t>
            </a:r>
            <a:r>
              <a:rPr lang="en-US" sz="12000" spc="14" dirty="0" err="1">
                <a:solidFill>
                  <a:srgbClr val="002060"/>
                </a:solidFill>
                <a:latin typeface="#9Slide05 IcielSanelma" pitchFamily="2" charset="0"/>
              </a:rPr>
              <a:t>tác</a:t>
            </a:r>
            <a:r>
              <a:rPr lang="en-US" sz="12000" spc="14" dirty="0">
                <a:solidFill>
                  <a:srgbClr val="002060"/>
                </a:solidFill>
                <a:latin typeface="#9Slide05 IcielSanelma" pitchFamily="2" charset="0"/>
              </a:rPr>
              <a:t> </a:t>
            </a:r>
            <a:r>
              <a:rPr lang="en-US" sz="12000" spc="14" dirty="0" err="1">
                <a:solidFill>
                  <a:srgbClr val="002060"/>
                </a:solidFill>
                <a:latin typeface="#9Slide05 IcielSanelma" pitchFamily="2" charset="0"/>
              </a:rPr>
              <a:t>phẩm</a:t>
            </a:r>
            <a:r>
              <a:rPr lang="en-US" sz="12000" spc="14" dirty="0">
                <a:solidFill>
                  <a:srgbClr val="002060"/>
                </a:solidFill>
                <a:latin typeface="#9Slide05 IcielSanelma" pitchFamily="2" charset="0"/>
              </a:rPr>
              <a:t> </a:t>
            </a:r>
            <a:r>
              <a:rPr lang="en-US" sz="12000" spc="14" dirty="0" err="1">
                <a:solidFill>
                  <a:srgbClr val="002060"/>
                </a:solidFill>
                <a:latin typeface="#9Slide05 IcielSanelma" pitchFamily="2" charset="0"/>
              </a:rPr>
              <a:t>thơ</a:t>
            </a:r>
            <a:endParaRPr lang="en-US" sz="12000" spc="14" dirty="0">
              <a:solidFill>
                <a:srgbClr val="002060"/>
              </a:solidFill>
              <a:latin typeface="#9Slide05 IcielSanelm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E2C650-58ED-7E53-3051-EB4F086FB5C5}"/>
              </a:ext>
            </a:extLst>
          </p:cNvPr>
          <p:cNvSpPr txBox="1"/>
          <p:nvPr/>
        </p:nvSpPr>
        <p:spPr>
          <a:xfrm>
            <a:off x="6779414" y="7034213"/>
            <a:ext cx="4674208" cy="584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#9Slide03 Cabin" panose="00000500000000000000" pitchFamily="2" charset="0"/>
              </a:rPr>
              <a:t>Giáo</a:t>
            </a:r>
            <a:r>
              <a:rPr lang="en-US" sz="3200" dirty="0">
                <a:latin typeface="#9Slide03 Cabin" panose="00000500000000000000" pitchFamily="2" charset="0"/>
              </a:rPr>
              <a:t> </a:t>
            </a:r>
            <a:r>
              <a:rPr lang="en-US" sz="3200" dirty="0" err="1">
                <a:latin typeface="#9Slide03 Cabin" panose="00000500000000000000" pitchFamily="2" charset="0"/>
              </a:rPr>
              <a:t>viên</a:t>
            </a:r>
            <a:r>
              <a:rPr lang="en-US" sz="3200" dirty="0">
                <a:latin typeface="#9Slide03 Cabin" panose="00000500000000000000" pitchFamily="2" charset="0"/>
              </a:rPr>
              <a:t>: </a:t>
            </a:r>
            <a:r>
              <a:rPr lang="en-US" sz="3200" dirty="0" err="1">
                <a:latin typeface="#9Slide03 Cabin" panose="00000500000000000000" pitchFamily="2" charset="0"/>
              </a:rPr>
              <a:t>Nhóm</a:t>
            </a:r>
            <a:r>
              <a:rPr lang="en-US" sz="3200" dirty="0">
                <a:latin typeface="#9Slide03 Cabin" panose="00000500000000000000" pitchFamily="2" charset="0"/>
              </a:rPr>
              <a:t> </a:t>
            </a:r>
            <a:r>
              <a:rPr lang="en-US" sz="3200" dirty="0" err="1">
                <a:latin typeface="#9Slide03 Cabin" panose="00000500000000000000" pitchFamily="2" charset="0"/>
              </a:rPr>
              <a:t>3H1K</a:t>
            </a:r>
            <a:endParaRPr lang="en-US" sz="3200" dirty="0">
              <a:latin typeface="#9Slide03 Cabin" panose="0000050000000000000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33" y="5866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891087">
            <a:off x="-6323145" y="-7748970"/>
            <a:ext cx="11969060" cy="11520220"/>
          </a:xfrm>
          <a:custGeom>
            <a:avLst/>
            <a:gdLst/>
            <a:ahLst/>
            <a:cxnLst/>
            <a:rect l="l" t="t" r="r" b="b"/>
            <a:pathLst>
              <a:path w="11969060" h="11520220">
                <a:moveTo>
                  <a:pt x="0" y="0"/>
                </a:moveTo>
                <a:lnTo>
                  <a:pt x="11969059" y="0"/>
                </a:lnTo>
                <a:lnTo>
                  <a:pt x="11969059" y="11520220"/>
                </a:lnTo>
                <a:lnTo>
                  <a:pt x="0" y="11520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 rot="891087">
            <a:off x="9254323" y="6851709"/>
            <a:ext cx="11969060" cy="11520220"/>
          </a:xfrm>
          <a:custGeom>
            <a:avLst/>
            <a:gdLst/>
            <a:ahLst/>
            <a:cxnLst/>
            <a:rect l="l" t="t" r="r" b="b"/>
            <a:pathLst>
              <a:path w="11969060" h="11520220">
                <a:moveTo>
                  <a:pt x="0" y="0"/>
                </a:moveTo>
                <a:lnTo>
                  <a:pt x="11969060" y="0"/>
                </a:lnTo>
                <a:lnTo>
                  <a:pt x="11969060" y="11520220"/>
                </a:lnTo>
                <a:lnTo>
                  <a:pt x="0" y="11520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893011" y="2508575"/>
            <a:ext cx="2880071" cy="52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5" b="0" i="0" u="none" strike="noStrike" kern="1200" cap="none" spc="10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Yanis Petros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270873" y="2508575"/>
            <a:ext cx="2880071" cy="52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5" b="0" i="0" u="none" strike="noStrike" kern="1200" cap="none" spc="10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Olivia Wilson</a:t>
            </a:r>
          </a:p>
        </p:txBody>
      </p:sp>
      <p:sp>
        <p:nvSpPr>
          <p:cNvPr id="42" name="Freeform 42"/>
          <p:cNvSpPr/>
          <p:nvPr/>
        </p:nvSpPr>
        <p:spPr>
          <a:xfrm rot="-5072144">
            <a:off x="16163265" y="-529767"/>
            <a:ext cx="1975357" cy="3116935"/>
          </a:xfrm>
          <a:custGeom>
            <a:avLst/>
            <a:gdLst/>
            <a:ahLst/>
            <a:cxnLst/>
            <a:rect l="l" t="t" r="r" b="b"/>
            <a:pathLst>
              <a:path w="1975357" h="3116935">
                <a:moveTo>
                  <a:pt x="0" y="0"/>
                </a:moveTo>
                <a:lnTo>
                  <a:pt x="1975357" y="0"/>
                </a:lnTo>
                <a:lnTo>
                  <a:pt x="1975357" y="3116934"/>
                </a:lnTo>
                <a:lnTo>
                  <a:pt x="0" y="31169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43"/>
          <p:cNvSpPr/>
          <p:nvPr/>
        </p:nvSpPr>
        <p:spPr>
          <a:xfrm rot="5902768">
            <a:off x="137238" y="8266763"/>
            <a:ext cx="1975357" cy="3116935"/>
          </a:xfrm>
          <a:custGeom>
            <a:avLst/>
            <a:gdLst/>
            <a:ahLst/>
            <a:cxnLst/>
            <a:rect l="l" t="t" r="r" b="b"/>
            <a:pathLst>
              <a:path w="1975357" h="3116935">
                <a:moveTo>
                  <a:pt x="0" y="0"/>
                </a:moveTo>
                <a:lnTo>
                  <a:pt x="1975357" y="0"/>
                </a:lnTo>
                <a:lnTo>
                  <a:pt x="1975357" y="3116935"/>
                </a:lnTo>
                <a:lnTo>
                  <a:pt x="0" y="31169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9277D98-5BCF-29A7-FB7A-72A9F4CDBFA4}"/>
              </a:ext>
            </a:extLst>
          </p:cNvPr>
          <p:cNvSpPr txBox="1"/>
          <p:nvPr/>
        </p:nvSpPr>
        <p:spPr>
          <a:xfrm>
            <a:off x="3507464" y="1732341"/>
            <a:ext cx="11344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kern="0">
                <a:solidFill>
                  <a:prstClr val="black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*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Trên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lớp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đoạn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oosterNextFYBlack" panose="02000A03000000020004" pitchFamily="2" charset="0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D08F454-6780-BEC2-22D2-98C7F9C27379}"/>
              </a:ext>
            </a:extLst>
          </p:cNvPr>
          <p:cNvSpPr txBox="1"/>
          <p:nvPr/>
        </p:nvSpPr>
        <p:spPr>
          <a:xfrm>
            <a:off x="1366320" y="3139110"/>
            <a:ext cx="1562722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dụ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+ </a:t>
            </a:r>
            <a:r>
              <a:rPr lang="en-US" sz="36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Kết</a:t>
            </a:r>
            <a:r>
              <a:rPr lang="en-US" sz="36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bài</a:t>
            </a:r>
            <a:r>
              <a:rPr lang="en-US" sz="36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được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viết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bằng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ngôn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ngữ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giản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dị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mộc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mạc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chân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thành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hợp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tài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hoa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uyên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bác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qua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cố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tích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đã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trọn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vẹn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cảm</a:t>
            </a:r>
            <a:r>
              <a:rPr lang="en-US" sz="3600" i="1" dirty="0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xúc</a:t>
            </a:r>
            <a:r>
              <a:rPr lang="en-US" sz="3600" i="1" dirty="0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đau</a:t>
            </a:r>
            <a:r>
              <a:rPr lang="en-US" sz="3600" i="1" dirty="0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đớn</a:t>
            </a:r>
            <a:r>
              <a:rPr lang="en-US" sz="3600" i="1" dirty="0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xót</a:t>
            </a:r>
            <a:r>
              <a:rPr lang="en-US" sz="3600" i="1" dirty="0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xa, </a:t>
            </a:r>
            <a:r>
              <a:rPr lang="en-US" sz="3600" i="1" dirty="0" err="1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bàng</a:t>
            </a:r>
            <a:r>
              <a:rPr lang="en-US" sz="3600" i="1" dirty="0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hoàng</a:t>
            </a:r>
            <a:r>
              <a:rPr lang="en-US" sz="3600" i="1" dirty="0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i="1" dirty="0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nhà</a:t>
            </a:r>
            <a:r>
              <a:rPr lang="en-US" sz="3600" i="1" dirty="0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3600" i="1" dirty="0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trước</a:t>
            </a:r>
            <a:r>
              <a:rPr lang="en-US" sz="3600" i="1" dirty="0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3600" i="1" dirty="0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lang="en-US" sz="3600" i="1" dirty="0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</a:t>
            </a:r>
            <a:r>
              <a:rPr lang="en-US" sz="3600" i="1" dirty="0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đột</a:t>
            </a:r>
            <a:r>
              <a:rPr lang="en-US" sz="3600" i="1" dirty="0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ngột</a:t>
            </a:r>
            <a:r>
              <a:rPr lang="en-US" sz="3600" i="1" dirty="0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i="1" dirty="0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song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thất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lục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bát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xen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kẽ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từng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cặp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bảy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chữ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cặp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lục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bát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đầy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biến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tấu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giàu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vần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điệu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ngắt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nhịp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đa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dạng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kết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hợp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giữa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tự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trữ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tình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khả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năng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chuyển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tải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xúc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chân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thành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buồn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thương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suy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tư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trầm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lắng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rất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phù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hợp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nhà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bộc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bạch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lòng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mình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giúp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chúng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ta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thêm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hiểu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trân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trọng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giá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trị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tình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cũng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như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nhận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được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tình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chân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thành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cuộc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sống</a:t>
            </a:r>
            <a:r>
              <a:rPr lang="en-US" sz="3600" i="1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r>
              <a:rPr lang="en-US" sz="36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endParaRPr lang="en-US" sz="3200" dirty="0"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FD0779-B600-E885-5421-B9957A4002C9}"/>
              </a:ext>
            </a:extLst>
          </p:cNvPr>
          <p:cNvSpPr txBox="1"/>
          <p:nvPr/>
        </p:nvSpPr>
        <p:spPr>
          <a:xfrm>
            <a:off x="3998333" y="960564"/>
            <a:ext cx="1036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kern="0">
                <a:solidFill>
                  <a:prstClr val="black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c.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Bước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3: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Viết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oosterNextFYBlack" panose="02000A03000000020004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01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33" y="5866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891087">
            <a:off x="-6323145" y="-7748970"/>
            <a:ext cx="11969060" cy="11520220"/>
          </a:xfrm>
          <a:custGeom>
            <a:avLst/>
            <a:gdLst/>
            <a:ahLst/>
            <a:cxnLst/>
            <a:rect l="l" t="t" r="r" b="b"/>
            <a:pathLst>
              <a:path w="11969060" h="11520220">
                <a:moveTo>
                  <a:pt x="0" y="0"/>
                </a:moveTo>
                <a:lnTo>
                  <a:pt x="11969059" y="0"/>
                </a:lnTo>
                <a:lnTo>
                  <a:pt x="11969059" y="11520220"/>
                </a:lnTo>
                <a:lnTo>
                  <a:pt x="0" y="11520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 rot="891087">
            <a:off x="9254323" y="6851709"/>
            <a:ext cx="11969060" cy="11520220"/>
          </a:xfrm>
          <a:custGeom>
            <a:avLst/>
            <a:gdLst/>
            <a:ahLst/>
            <a:cxnLst/>
            <a:rect l="l" t="t" r="r" b="b"/>
            <a:pathLst>
              <a:path w="11969060" h="11520220">
                <a:moveTo>
                  <a:pt x="0" y="0"/>
                </a:moveTo>
                <a:lnTo>
                  <a:pt x="11969060" y="0"/>
                </a:lnTo>
                <a:lnTo>
                  <a:pt x="11969060" y="11520220"/>
                </a:lnTo>
                <a:lnTo>
                  <a:pt x="0" y="115202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893011" y="2508575"/>
            <a:ext cx="2880071" cy="52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5" b="0" i="0" u="none" strike="noStrike" kern="1200" cap="none" spc="10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Yanis Petros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270873" y="2508575"/>
            <a:ext cx="2880071" cy="52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5" b="0" i="0" u="none" strike="noStrike" kern="1200" cap="none" spc="107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Olivia Wilson</a:t>
            </a:r>
          </a:p>
        </p:txBody>
      </p:sp>
      <p:sp>
        <p:nvSpPr>
          <p:cNvPr id="42" name="Freeform 42"/>
          <p:cNvSpPr/>
          <p:nvPr/>
        </p:nvSpPr>
        <p:spPr>
          <a:xfrm rot="-5072144">
            <a:off x="16163265" y="-529767"/>
            <a:ext cx="1975357" cy="3116935"/>
          </a:xfrm>
          <a:custGeom>
            <a:avLst/>
            <a:gdLst/>
            <a:ahLst/>
            <a:cxnLst/>
            <a:rect l="l" t="t" r="r" b="b"/>
            <a:pathLst>
              <a:path w="1975357" h="3116935">
                <a:moveTo>
                  <a:pt x="0" y="0"/>
                </a:moveTo>
                <a:lnTo>
                  <a:pt x="1975357" y="0"/>
                </a:lnTo>
                <a:lnTo>
                  <a:pt x="1975357" y="3116934"/>
                </a:lnTo>
                <a:lnTo>
                  <a:pt x="0" y="31169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43"/>
          <p:cNvSpPr/>
          <p:nvPr/>
        </p:nvSpPr>
        <p:spPr>
          <a:xfrm rot="5902768">
            <a:off x="149378" y="8099612"/>
            <a:ext cx="1975357" cy="3116935"/>
          </a:xfrm>
          <a:custGeom>
            <a:avLst/>
            <a:gdLst/>
            <a:ahLst/>
            <a:cxnLst/>
            <a:rect l="l" t="t" r="r" b="b"/>
            <a:pathLst>
              <a:path w="1975357" h="3116935">
                <a:moveTo>
                  <a:pt x="0" y="0"/>
                </a:moveTo>
                <a:lnTo>
                  <a:pt x="1975357" y="0"/>
                </a:lnTo>
                <a:lnTo>
                  <a:pt x="1975357" y="3116935"/>
                </a:lnTo>
                <a:lnTo>
                  <a:pt x="0" y="31169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4359054" y="1258828"/>
            <a:ext cx="9569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d. </a:t>
            </a:r>
            <a:r>
              <a:rPr lang="en-US" dirty="0" err="1"/>
              <a:t>Bước</a:t>
            </a:r>
            <a:r>
              <a:rPr lang="en-US" dirty="0"/>
              <a:t> 4: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endParaRPr lang="en-US" dirty="0"/>
          </a:p>
        </p:txBody>
      </p:sp>
      <p:sp>
        <p:nvSpPr>
          <p:cNvPr id="6" name="TextBox 5">
            <a:hlinkClick r:id="rId5" action="ppaction://hlinkfile"/>
            <a:extLst>
              <a:ext uri="{FF2B5EF4-FFF2-40B4-BE49-F238E27FC236}">
                <a16:creationId xmlns:a16="http://schemas.microsoft.com/office/drawing/2014/main" id="{018C51D5-143E-EB34-20BB-3834F907EBF3}"/>
              </a:ext>
            </a:extLst>
          </p:cNvPr>
          <p:cNvSpPr txBox="1"/>
          <p:nvPr/>
        </p:nvSpPr>
        <p:spPr>
          <a:xfrm>
            <a:off x="1610833" y="2159722"/>
            <a:ext cx="15066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b="1" u="sng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</a:rPr>
              <a:t>BẢNG</a:t>
            </a:r>
            <a:r>
              <a:rPr lang="en-US" sz="3600" b="1" u="sng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Calibri" panose="020F0502020204030204" pitchFamily="34" charset="0"/>
              </a:rPr>
              <a:t>KIỂM</a:t>
            </a:r>
            <a:endParaRPr lang="en-US" sz="3200" u="sng" dirty="0"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45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589665">
            <a:off x="-2832873" y="6119025"/>
            <a:ext cx="11166609" cy="10747861"/>
          </a:xfrm>
          <a:custGeom>
            <a:avLst/>
            <a:gdLst/>
            <a:ahLst/>
            <a:cxnLst/>
            <a:rect l="l" t="t" r="r" b="b"/>
            <a:pathLst>
              <a:path w="11166609" h="10747861">
                <a:moveTo>
                  <a:pt x="0" y="0"/>
                </a:moveTo>
                <a:lnTo>
                  <a:pt x="11166610" y="0"/>
                </a:lnTo>
                <a:lnTo>
                  <a:pt x="11166610" y="10747861"/>
                </a:lnTo>
                <a:lnTo>
                  <a:pt x="0" y="107478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4881854">
            <a:off x="11308289" y="-5506647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-5016218" y="-4991100"/>
            <a:ext cx="22569775" cy="14049644"/>
            <a:chOff x="0" y="-152400"/>
            <a:chExt cx="5944303" cy="3700318"/>
          </a:xfrm>
        </p:grpSpPr>
        <p:sp>
          <p:nvSpPr>
            <p:cNvPr id="6" name="Freeform 6"/>
            <p:cNvSpPr/>
            <p:nvPr/>
          </p:nvSpPr>
          <p:spPr>
            <a:xfrm>
              <a:off x="1514577" y="1485673"/>
              <a:ext cx="4429726" cy="2062245"/>
            </a:xfrm>
            <a:custGeom>
              <a:avLst/>
              <a:gdLst/>
              <a:ahLst/>
              <a:cxnLst/>
              <a:rect l="l" t="t" r="r" b="b"/>
              <a:pathLst>
                <a:path w="4429726" h="2062245">
                  <a:moveTo>
                    <a:pt x="0" y="0"/>
                  </a:moveTo>
                  <a:lnTo>
                    <a:pt x="4429726" y="0"/>
                  </a:lnTo>
                  <a:lnTo>
                    <a:pt x="4429726" y="2062245"/>
                  </a:lnTo>
                  <a:lnTo>
                    <a:pt x="0" y="20622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212121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52400"/>
              <a:ext cx="4429726" cy="2214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07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 rot="-6289510">
            <a:off x="16384853" y="5940449"/>
            <a:ext cx="2697013" cy="4948647"/>
          </a:xfrm>
          <a:custGeom>
            <a:avLst/>
            <a:gdLst/>
            <a:ahLst/>
            <a:cxnLst/>
            <a:rect l="l" t="t" r="r" b="b"/>
            <a:pathLst>
              <a:path w="2697013" h="4948647">
                <a:moveTo>
                  <a:pt x="0" y="0"/>
                </a:moveTo>
                <a:lnTo>
                  <a:pt x="2697013" y="0"/>
                </a:lnTo>
                <a:lnTo>
                  <a:pt x="2697013" y="4948647"/>
                </a:lnTo>
                <a:lnTo>
                  <a:pt x="0" y="49486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5485747" flipH="1">
            <a:off x="-244474" y="-1901487"/>
            <a:ext cx="2697013" cy="4948647"/>
          </a:xfrm>
          <a:custGeom>
            <a:avLst/>
            <a:gdLst/>
            <a:ahLst/>
            <a:cxnLst/>
            <a:rect l="l" t="t" r="r" b="b"/>
            <a:pathLst>
              <a:path w="2697013" h="4948647">
                <a:moveTo>
                  <a:pt x="2697013" y="0"/>
                </a:moveTo>
                <a:lnTo>
                  <a:pt x="0" y="0"/>
                </a:lnTo>
                <a:lnTo>
                  <a:pt x="0" y="4948647"/>
                </a:lnTo>
                <a:lnTo>
                  <a:pt x="2697013" y="4948647"/>
                </a:lnTo>
                <a:lnTo>
                  <a:pt x="269701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4"/>
          <p:cNvSpPr txBox="1"/>
          <p:nvPr/>
        </p:nvSpPr>
        <p:spPr>
          <a:xfrm>
            <a:off x="1600200" y="3516074"/>
            <a:ext cx="15558568" cy="5039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1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Chuẩn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đọc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hiểu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thơ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.</a:t>
            </a:r>
          </a:p>
          <a:p>
            <a:pPr algn="just">
              <a:lnSpc>
                <a:spcPts val="51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lập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dàn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ý: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tư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duy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xây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dựng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sắp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xếp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thống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lẽ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chứng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.</a:t>
            </a:r>
          </a:p>
          <a:p>
            <a:pPr algn="just">
              <a:lnSpc>
                <a:spcPts val="51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thao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rèn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luyện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diễn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đạt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tích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thơ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.</a:t>
            </a:r>
          </a:p>
          <a:p>
            <a:pPr algn="just">
              <a:lnSpc>
                <a:spcPts val="512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Kiểm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tra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đánh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đánh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chéo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đánh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quá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thân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khác</a:t>
            </a:r>
            <a:r>
              <a:rPr lang="en-US" sz="3600" dirty="0">
                <a:solidFill>
                  <a:srgbClr val="000000"/>
                </a:solidFill>
                <a:latin typeface="#9Slide03 Arima Madurai Bold" panose="00000800000000000000" charset="0"/>
                <a:cs typeface="#9Slide03 Arima Madurai Bold" panose="00000800000000000000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70199" y="1591616"/>
            <a:ext cx="12547600" cy="13131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2.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</a:p>
          <a:p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thơ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/>
      <p:bldP spid="3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675950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563808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5" y="0"/>
                </a:lnTo>
                <a:lnTo>
                  <a:pt x="2450925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449051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334295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35933" y="5164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 rot="238012">
            <a:off x="7323913" y="-6200957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 rot="-3638787">
            <a:off x="16288659" y="-934633"/>
            <a:ext cx="1581867" cy="4353102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 rot="5156190">
            <a:off x="448898" y="8325692"/>
            <a:ext cx="1113271" cy="3159321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238012">
            <a:off x="9835722" y="5449519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9" y="0"/>
                </a:lnTo>
                <a:lnTo>
                  <a:pt x="9152129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hlinkClick r:id="rId7" action="ppaction://hlinkfile"/>
            <a:extLst>
              <a:ext uri="{FF2B5EF4-FFF2-40B4-BE49-F238E27FC236}">
                <a16:creationId xmlns:a16="http://schemas.microsoft.com/office/drawing/2014/main" id="{2388F1C0-3117-DE3F-3A1F-0A35C06A52BC}"/>
              </a:ext>
            </a:extLst>
          </p:cNvPr>
          <p:cNvSpPr txBox="1"/>
          <p:nvPr/>
        </p:nvSpPr>
        <p:spPr>
          <a:xfrm>
            <a:off x="3999562" y="1458006"/>
            <a:ext cx="10360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2800" b="1" u="sng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PHIẾU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HỌC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SỐ</a:t>
            </a:r>
            <a:r>
              <a:rPr lang="en-US" sz="2800" b="1" u="sng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3</a:t>
            </a:r>
            <a:endParaRPr lang="en-US" sz="2400" u="sng" dirty="0"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E783DA-002B-B019-A385-57AB680456AA}"/>
              </a:ext>
            </a:extLst>
          </p:cNvPr>
          <p:cNvSpPr txBox="1"/>
          <p:nvPr/>
        </p:nvSpPr>
        <p:spPr>
          <a:xfrm>
            <a:off x="1034982" y="2416601"/>
            <a:ext cx="16186218" cy="727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1. Trong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phần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(1),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viết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đã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so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“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tiếng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suối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–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tiếng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hát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xa”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“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khuya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vi-VN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tiếng gõ cửa ban đêm </a:t>
            </a:r>
            <a:r>
              <a:rPr lang="vi-VN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 thơ 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</a:t>
            </a:r>
            <a:r>
              <a:rPr lang="vi-VN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iả 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</a:t>
            </a:r>
            <a:r>
              <a:rPr lang="vi-VN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ảo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</a:t>
            </a:r>
            <a:r>
              <a:rPr lang="vi-VN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tiếng võng đêm thu </a:t>
            </a:r>
            <a:r>
              <a:rPr lang="vi-VN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 thơ Nguyễn 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</a:t>
            </a:r>
            <a:r>
              <a:rPr lang="vi-VN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huyến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3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so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sánh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này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giúp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đọc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hiểu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rõ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hơn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bút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pháp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“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lấy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động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tả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tĩnh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Bác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câu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thứ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nhất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2. Trong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phần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(2),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viết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đã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so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biện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pháp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tu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từ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so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tiếng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suối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tiếng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hát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xa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“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khuya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Xưa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vi-VN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Nguyễn Du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B</a:t>
            </a:r>
            <a:r>
              <a:rPr lang="vi-VN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ạch 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</a:t>
            </a:r>
            <a:r>
              <a:rPr lang="vi-VN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ư 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</a:t>
            </a:r>
            <a:r>
              <a:rPr lang="vi-VN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ị 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so</a:t>
            </a:r>
            <a:r>
              <a:rPr lang="vi-VN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tiếng đàn </a:t>
            </a:r>
            <a:r>
              <a:rPr lang="vi-VN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vi-VN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tiếng suối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vi-VN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không miêu tả trực tiếp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tiếng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suối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Nguyễn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Trãi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vi-VN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ví </a:t>
            </a:r>
            <a:r>
              <a:rPr lang="vi-VN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tiếng suối </a:t>
            </a:r>
            <a:r>
              <a:rPr lang="vi-VN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vi-VN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tiếng đàn cầm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gần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hình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ảnh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so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Bác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</a:p>
          <a:p>
            <a:pPr algn="just"/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  <a:sym typeface="Wingdings" panose="05000000000000000000" pitchFamily="2" charset="2"/>
              </a:rPr>
              <a:t>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độc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đáo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lựa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chọn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đối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tượng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so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sánh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Bác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làm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nổi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bật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vẻ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đẹp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tiếng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suối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đêm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khuya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nơi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núi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rừng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Việt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kern="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Bắc</a:t>
            </a:r>
            <a:r>
              <a:rPr lang="en-US" sz="36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36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19653C-56FC-52CD-6E43-FCD64A6081B4}"/>
              </a:ext>
            </a:extLst>
          </p:cNvPr>
          <p:cNvSpPr txBox="1"/>
          <p:nvPr/>
        </p:nvSpPr>
        <p:spPr>
          <a:xfrm>
            <a:off x="3652313" y="644620"/>
            <a:ext cx="11779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/>
            <a:r>
              <a:rPr lang="en-US" dirty="0"/>
              <a:t>3.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thơ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675950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563808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5" y="0"/>
                </a:lnTo>
                <a:lnTo>
                  <a:pt x="2450925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449051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334295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35933" y="5164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238012">
            <a:off x="7323913" y="-6200957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 rot="-3638787">
            <a:off x="15836078" y="-1201174"/>
            <a:ext cx="1867397" cy="4686973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 rot="5156190">
            <a:off x="475957" y="7291757"/>
            <a:ext cx="1801401" cy="4690753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238012">
            <a:off x="11798311" y="7311480"/>
            <a:ext cx="7266695" cy="6896180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9" y="0"/>
                </a:lnTo>
                <a:lnTo>
                  <a:pt x="9152129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hlinkClick r:id="rId7" action="ppaction://hlinkfile"/>
            <a:extLst>
              <a:ext uri="{FF2B5EF4-FFF2-40B4-BE49-F238E27FC236}">
                <a16:creationId xmlns:a16="http://schemas.microsoft.com/office/drawing/2014/main" id="{2388F1C0-3117-DE3F-3A1F-0A35C06A52BC}"/>
              </a:ext>
            </a:extLst>
          </p:cNvPr>
          <p:cNvSpPr txBox="1"/>
          <p:nvPr/>
        </p:nvSpPr>
        <p:spPr>
          <a:xfrm>
            <a:off x="3999562" y="1848583"/>
            <a:ext cx="10360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PHIẾU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 3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oosterNextFYBlack" panose="02000A03000000020004" pitchFamily="2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1E3AA1-FE71-F4EA-DAFD-70D2EF638EA9}"/>
              </a:ext>
            </a:extLst>
          </p:cNvPr>
          <p:cNvSpPr txBox="1"/>
          <p:nvPr/>
        </p:nvSpPr>
        <p:spPr>
          <a:xfrm>
            <a:off x="1445408" y="2988814"/>
            <a:ext cx="15469050" cy="561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3.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nghiệm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so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So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so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biệt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so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so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độc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riêng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………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rima Madurai Bold" panose="00000800000000000000" pitchFamily="2" charset="0"/>
              <a:ea typeface="+mn-ea"/>
              <a:cs typeface="#9Slide03 Arima Madurai Bold" panose="000008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19653C-56FC-52CD-6E43-FCD64A6081B4}"/>
              </a:ext>
            </a:extLst>
          </p:cNvPr>
          <p:cNvSpPr txBox="1"/>
          <p:nvPr/>
        </p:nvSpPr>
        <p:spPr>
          <a:xfrm>
            <a:off x="3652313" y="1040027"/>
            <a:ext cx="11779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3.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Rèn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kĩ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năng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so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sánh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trong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phân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tích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cs typeface="+mn-cs"/>
              </a:rPr>
              <a:t>thơ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BoosterNextFYBlack" panose="02000A03000000020004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1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675950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563808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5" y="0"/>
                </a:lnTo>
                <a:lnTo>
                  <a:pt x="2450925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449051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334295" y="2587074"/>
            <a:ext cx="2450926" cy="2450926"/>
          </a:xfrm>
          <a:custGeom>
            <a:avLst/>
            <a:gdLst/>
            <a:ahLst/>
            <a:cxnLst/>
            <a:rect l="l" t="t" r="r" b="b"/>
            <a:pathLst>
              <a:path w="2450926" h="2450926">
                <a:moveTo>
                  <a:pt x="0" y="0"/>
                </a:moveTo>
                <a:lnTo>
                  <a:pt x="2450926" y="0"/>
                </a:lnTo>
                <a:lnTo>
                  <a:pt x="2450926" y="2450926"/>
                </a:lnTo>
                <a:lnTo>
                  <a:pt x="0" y="2450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35933" y="5164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238012">
            <a:off x="7323913" y="-6200957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 rot="-3638787">
            <a:off x="16167820" y="-846289"/>
            <a:ext cx="1806437" cy="4233773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 rot="5156190">
            <a:off x="8075" y="8174472"/>
            <a:ext cx="1447054" cy="3372216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238012">
            <a:off x="9835722" y="5449519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9" y="0"/>
                </a:lnTo>
                <a:lnTo>
                  <a:pt x="9152129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A2C51-B4CA-206C-EE21-39384789300C}"/>
              </a:ext>
            </a:extLst>
          </p:cNvPr>
          <p:cNvSpPr txBox="1"/>
          <p:nvPr/>
        </p:nvSpPr>
        <p:spPr>
          <a:xfrm>
            <a:off x="3652313" y="644620"/>
            <a:ext cx="11779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/>
            <a:r>
              <a:rPr lang="en-US" dirty="0"/>
              <a:t>3.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thơ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C53F0E-7F10-5D4D-BAF8-6219BEC4E8E2}"/>
              </a:ext>
            </a:extLst>
          </p:cNvPr>
          <p:cNvSpPr txBox="1"/>
          <p:nvPr/>
        </p:nvSpPr>
        <p:spPr>
          <a:xfrm>
            <a:off x="1219200" y="1787476"/>
            <a:ext cx="160782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a. </a:t>
            </a:r>
            <a:r>
              <a:rPr lang="en-US" sz="40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Cách</a:t>
            </a:r>
            <a:r>
              <a:rPr lang="en-US" sz="40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thức</a:t>
            </a:r>
            <a:r>
              <a:rPr lang="en-US" sz="40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</a:t>
            </a:r>
            <a:endParaRPr lang="en-US" sz="3600" dirty="0">
              <a:effectLst/>
              <a:latin typeface="#9Slide03 BoosterNextFYBlack" panose="02000A03000000020004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So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sánh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phân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tích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chỉ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giống nhau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khác nhau của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hai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hay nhiều tác phẩm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làm nổi bật sự độc đáo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sáng tạo của nhà thơ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3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nguyên tắc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 thể so sánh điểm giống và khác nhau ở tất cả các cấp độ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từ nội dung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 tài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chủ đề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cảm hứng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tư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tưởng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,…) 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đến hình thức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 phẩm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nhan đề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bố cục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chi tiết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vần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nhịp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hình ảnh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</a:t>
            </a:r>
            <a:r>
              <a:rPr lang="vi-VN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các thủ pháp nghệ thuật ngôn ngữ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,…).</a:t>
            </a:r>
            <a:endParaRPr lang="en-US" sz="3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6796C1-5909-C646-48A6-4576FFC238E3}"/>
              </a:ext>
            </a:extLst>
          </p:cNvPr>
          <p:cNvSpPr txBox="1"/>
          <p:nvPr/>
        </p:nvSpPr>
        <p:spPr>
          <a:xfrm>
            <a:off x="1188720" y="6601957"/>
            <a:ext cx="160782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4000" b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en-US" dirty="0">
                <a:latin typeface="#9Slide03 BoosterNextFYBlack" panose="02000A03000000020004" pitchFamily="2" charset="0"/>
              </a:rPr>
              <a:t>b. </a:t>
            </a:r>
            <a:r>
              <a:rPr lang="en-US" dirty="0" err="1">
                <a:latin typeface="#9Slide03 BoosterNextFYBlack" panose="02000A03000000020004" pitchFamily="2" charset="0"/>
              </a:rPr>
              <a:t>Bài</a:t>
            </a:r>
            <a:r>
              <a:rPr lang="en-US" dirty="0">
                <a:latin typeface="#9Slide03 BoosterNextFYBlack" panose="02000A03000000020004" pitchFamily="2" charset="0"/>
              </a:rPr>
              <a:t> </a:t>
            </a:r>
            <a:r>
              <a:rPr lang="en-US" dirty="0" err="1">
                <a:latin typeface="#9Slide03 BoosterNextFYBlack" panose="02000A03000000020004" pitchFamily="2" charset="0"/>
              </a:rPr>
              <a:t>tập</a:t>
            </a:r>
            <a:r>
              <a:rPr lang="en-US" dirty="0">
                <a:latin typeface="#9Slide03 BoosterNextFYBlack" panose="02000A03000000020004" pitchFamily="2" charset="0"/>
              </a:rPr>
              <a:t>:</a:t>
            </a:r>
          </a:p>
          <a:p>
            <a:r>
              <a:rPr lang="en-US" dirty="0"/>
              <a:t>V</a:t>
            </a:r>
            <a:r>
              <a:rPr lang="vi-VN" dirty="0"/>
              <a:t>iết đoạn văn </a:t>
            </a:r>
            <a:r>
              <a:rPr lang="en-US" dirty="0"/>
              <a:t>so</a:t>
            </a:r>
            <a:r>
              <a:rPr lang="vi-VN" dirty="0"/>
              <a:t> sánh</a:t>
            </a:r>
            <a:r>
              <a:rPr lang="en-US" dirty="0"/>
              <a:t>,</a:t>
            </a:r>
            <a:r>
              <a:rPr lang="vi-VN" dirty="0"/>
              <a:t> nêu lên một điểm giống nhau và một điểm khác nhau giữa văn bản </a:t>
            </a:r>
            <a:r>
              <a:rPr lang="en-US" dirty="0"/>
              <a:t>“</a:t>
            </a:r>
            <a:r>
              <a:rPr lang="en-US" dirty="0" err="1"/>
              <a:t>Khóc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Khuê</a:t>
            </a:r>
            <a:r>
              <a:rPr lang="en-US" dirty="0"/>
              <a:t>”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1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803756">
            <a:off x="9714290" y="4110011"/>
            <a:ext cx="11166609" cy="10747861"/>
          </a:xfrm>
          <a:custGeom>
            <a:avLst/>
            <a:gdLst/>
            <a:ahLst/>
            <a:cxnLst/>
            <a:rect l="l" t="t" r="r" b="b"/>
            <a:pathLst>
              <a:path w="11166609" h="10747861">
                <a:moveTo>
                  <a:pt x="0" y="0"/>
                </a:moveTo>
                <a:lnTo>
                  <a:pt x="11166609" y="0"/>
                </a:lnTo>
                <a:lnTo>
                  <a:pt x="11166609" y="10747862"/>
                </a:lnTo>
                <a:lnTo>
                  <a:pt x="0" y="107478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2589665">
            <a:off x="-3088510" y="-6246681"/>
            <a:ext cx="11166609" cy="10747861"/>
          </a:xfrm>
          <a:custGeom>
            <a:avLst/>
            <a:gdLst/>
            <a:ahLst/>
            <a:cxnLst/>
            <a:rect l="l" t="t" r="r" b="b"/>
            <a:pathLst>
              <a:path w="11166609" h="10747861">
                <a:moveTo>
                  <a:pt x="0" y="0"/>
                </a:moveTo>
                <a:lnTo>
                  <a:pt x="11166609" y="0"/>
                </a:lnTo>
                <a:lnTo>
                  <a:pt x="11166609" y="10747861"/>
                </a:lnTo>
                <a:lnTo>
                  <a:pt x="0" y="10747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850927" y="998942"/>
            <a:ext cx="8447507" cy="8289116"/>
          </a:xfrm>
          <a:custGeom>
            <a:avLst/>
            <a:gdLst/>
            <a:ahLst/>
            <a:cxnLst/>
            <a:rect l="l" t="t" r="r" b="b"/>
            <a:pathLst>
              <a:path w="8447507" h="8289116">
                <a:moveTo>
                  <a:pt x="0" y="0"/>
                </a:moveTo>
                <a:lnTo>
                  <a:pt x="8447506" y="0"/>
                </a:lnTo>
                <a:lnTo>
                  <a:pt x="8447506" y="8289116"/>
                </a:lnTo>
                <a:lnTo>
                  <a:pt x="0" y="82891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45681" y="4291639"/>
            <a:ext cx="6858000" cy="1638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38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SVNAslang Barry" panose="02000506020000020004" pitchFamily="2" charset="0"/>
                <a:ea typeface="+mn-ea"/>
                <a:cs typeface="+mn-cs"/>
              </a:rPr>
              <a:t>Vận</a:t>
            </a: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SVNAslang Barry" panose="02000506020000020004" pitchFamily="2" charset="0"/>
                <a:ea typeface="+mn-ea"/>
                <a:cs typeface="+mn-cs"/>
              </a:rPr>
              <a:t> </a:t>
            </a:r>
            <a:r>
              <a:rPr kumimoji="0" lang="en-US" sz="15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SVNAslang Barry" panose="02000506020000020004" pitchFamily="2" charset="0"/>
                <a:ea typeface="+mn-ea"/>
                <a:cs typeface="+mn-cs"/>
              </a:rPr>
              <a:t>dụng</a:t>
            </a:r>
            <a:endParaRPr kumimoji="0" lang="en-US" sz="1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SVNAslang Barry" panose="02000506020000020004" pitchFamily="2" charset="0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987317" y="2538047"/>
            <a:ext cx="2174726" cy="798717"/>
          </a:xfrm>
          <a:custGeom>
            <a:avLst/>
            <a:gdLst/>
            <a:ahLst/>
            <a:cxnLst/>
            <a:rect l="l" t="t" r="r" b="b"/>
            <a:pathLst>
              <a:path w="2174726" h="798717">
                <a:moveTo>
                  <a:pt x="0" y="0"/>
                </a:moveTo>
                <a:lnTo>
                  <a:pt x="2174726" y="0"/>
                </a:lnTo>
                <a:lnTo>
                  <a:pt x="2174726" y="798718"/>
                </a:lnTo>
                <a:lnTo>
                  <a:pt x="0" y="798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2700000">
            <a:off x="16232443" y="1837300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812689">
            <a:off x="-203580" y="1296036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CEAE9-3BA2-F61C-769F-9AA36A2E21B5}"/>
              </a:ext>
            </a:extLst>
          </p:cNvPr>
          <p:cNvSpPr txBox="1"/>
          <p:nvPr/>
        </p:nvSpPr>
        <p:spPr>
          <a:xfrm>
            <a:off x="6619219" y="5995361"/>
            <a:ext cx="5181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Đề</a:t>
            </a:r>
            <a:r>
              <a:rPr lang="en-US" sz="3200" b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200" b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bài</a:t>
            </a:r>
            <a:r>
              <a:rPr lang="en-US" sz="3200" b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: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Viết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bài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văn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phân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tích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bài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thơ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“Hai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chữ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nước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nhà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”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của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nhà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thơ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Trần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Tuấn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Khải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36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6143451">
            <a:off x="10760523" y="-5428783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4"/>
                </a:lnTo>
                <a:lnTo>
                  <a:pt x="0" y="8808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9675520" flipH="1">
            <a:off x="16937699" y="218875"/>
            <a:ext cx="1106404" cy="1642158"/>
          </a:xfrm>
          <a:custGeom>
            <a:avLst/>
            <a:gdLst/>
            <a:ahLst/>
            <a:cxnLst/>
            <a:rect l="l" t="t" r="r" b="b"/>
            <a:pathLst>
              <a:path w="1106404" h="1642158">
                <a:moveTo>
                  <a:pt x="1106404" y="0"/>
                </a:moveTo>
                <a:lnTo>
                  <a:pt x="0" y="0"/>
                </a:lnTo>
                <a:lnTo>
                  <a:pt x="0" y="1642157"/>
                </a:lnTo>
                <a:lnTo>
                  <a:pt x="1106404" y="1642157"/>
                </a:lnTo>
                <a:lnTo>
                  <a:pt x="110640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4881854">
            <a:off x="-3236450" y="7476315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-2005676" y="195441"/>
            <a:ext cx="4011353" cy="3645317"/>
          </a:xfrm>
          <a:custGeom>
            <a:avLst/>
            <a:gdLst/>
            <a:ahLst/>
            <a:cxnLst/>
            <a:rect l="l" t="t" r="r" b="b"/>
            <a:pathLst>
              <a:path w="4011353" h="3645317">
                <a:moveTo>
                  <a:pt x="0" y="0"/>
                </a:moveTo>
                <a:lnTo>
                  <a:pt x="4011352" y="0"/>
                </a:lnTo>
                <a:lnTo>
                  <a:pt x="4011352" y="3645317"/>
                </a:lnTo>
                <a:lnTo>
                  <a:pt x="0" y="36453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4FA4B3-8419-CE52-A741-BD709ACD0CDC}"/>
              </a:ext>
            </a:extLst>
          </p:cNvPr>
          <p:cNvSpPr txBox="1"/>
          <p:nvPr/>
        </p:nvSpPr>
        <p:spPr>
          <a:xfrm>
            <a:off x="1841379" y="3020669"/>
            <a:ext cx="1460524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Đọc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phần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Định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hướng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và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thực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hiện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trước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phần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Chuẩn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bị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của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bài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Nói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và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nghe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(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SGK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/27)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để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tìm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hiểu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: 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nhận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biết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tính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thuyết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phục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thế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nào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</a:t>
            </a:r>
            <a:r>
              <a:rPr lang="en-US" sz="3600" i="1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spc="-1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3600" i="1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spc="-1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nghe</a:t>
            </a:r>
            <a:r>
              <a:rPr lang="en-US" sz="3600" i="1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spc="-1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600" i="1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spc="-1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nhận</a:t>
            </a:r>
            <a:r>
              <a:rPr lang="en-US" sz="3600" i="1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spc="-1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biết</a:t>
            </a:r>
            <a:r>
              <a:rPr lang="en-US" sz="3600" i="1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spc="-1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tính</a:t>
            </a:r>
            <a:r>
              <a:rPr lang="en-US" sz="3600" i="1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spc="-1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thuyết</a:t>
            </a:r>
            <a:r>
              <a:rPr lang="en-US" sz="3600" i="1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spc="-1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phục</a:t>
            </a:r>
            <a:r>
              <a:rPr lang="en-US" sz="3600" i="1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spc="-1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600" i="1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spc="-1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3600" i="1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600" i="1" spc="-1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kiến</a:t>
            </a:r>
            <a:r>
              <a:rPr lang="en-US" sz="3600" i="1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600" i="1" spc="-1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cần</a:t>
            </a:r>
            <a:r>
              <a:rPr lang="en-US" sz="3600" i="1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spc="-1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lưu</a:t>
            </a:r>
            <a:r>
              <a:rPr lang="en-US" sz="3600" i="1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ý </a:t>
            </a:r>
            <a:r>
              <a:rPr lang="en-US" sz="3600" i="1" spc="-1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điều</a:t>
            </a:r>
            <a:r>
              <a:rPr lang="en-US" sz="3600" i="1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spc="-1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gì</a:t>
            </a:r>
            <a:r>
              <a:rPr lang="en-US" sz="3600" i="1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?</a:t>
            </a:r>
            <a:endParaRPr lang="en-US" sz="3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indent="457200" algn="just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-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Lập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dàn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ý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và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chuẩn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bị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bài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nói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/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nghe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với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đề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bài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: T</a:t>
            </a:r>
            <a:r>
              <a:rPr lang="vi-VN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rình bày về sự giống nhau và khác nhau giữa bài thơ 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“S</a:t>
            </a:r>
            <a:r>
              <a:rPr lang="vi-VN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ông núi nước 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</a:t>
            </a:r>
            <a:r>
              <a:rPr lang="vi-VN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am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”</a:t>
            </a:r>
            <a:r>
              <a:rPr lang="vi-VN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và văn bản 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“N</a:t>
            </a:r>
            <a:r>
              <a:rPr lang="vi-VN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ước 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</a:t>
            </a:r>
            <a:r>
              <a:rPr lang="vi-VN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ại 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</a:t>
            </a:r>
            <a:r>
              <a:rPr lang="vi-VN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iệt ta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” (</a:t>
            </a:r>
            <a:r>
              <a:rPr lang="vi-VN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trích 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“Đ</a:t>
            </a:r>
            <a:r>
              <a:rPr lang="vi-VN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ại cáo bình ngô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” –</a:t>
            </a:r>
            <a:r>
              <a:rPr lang="vi-VN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Nguyễn Trãi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)</a:t>
            </a:r>
            <a:r>
              <a:rPr lang="en-US" sz="36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3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41" name="TextBox 40">
            <a:hlinkClick r:id="rId6" action="ppaction://hlinkfile"/>
            <a:extLst>
              <a:ext uri="{FF2B5EF4-FFF2-40B4-BE49-F238E27FC236}">
                <a16:creationId xmlns:a16="http://schemas.microsoft.com/office/drawing/2014/main" id="{286D9665-E8B9-6BF1-9862-B67B5A17A69F}"/>
              </a:ext>
            </a:extLst>
          </p:cNvPr>
          <p:cNvSpPr txBox="1"/>
          <p:nvPr/>
        </p:nvSpPr>
        <p:spPr>
          <a:xfrm>
            <a:off x="6301156" y="7410926"/>
            <a:ext cx="5685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kern="0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PHIẾU</a:t>
            </a:r>
            <a:r>
              <a:rPr lang="en-US" sz="3200" b="1" u="sng" kern="0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b="1" u="sng" kern="0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HỌC</a:t>
            </a:r>
            <a:r>
              <a:rPr lang="en-US" sz="3200" b="1" u="sng" kern="0" dirty="0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b="1" u="sng" kern="0" dirty="0" err="1">
                <a:solidFill>
                  <a:srgbClr val="0070C0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TẬP</a:t>
            </a:r>
            <a:endParaRPr lang="en-US" sz="3200" u="sng" dirty="0">
              <a:latin typeface="#9Slide03 BoosterNextFYBlack" panose="02000A03000000020004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B71E46-F005-0DC3-7903-95AF594D3847}"/>
              </a:ext>
            </a:extLst>
          </p:cNvPr>
          <p:cNvSpPr txBox="1"/>
          <p:nvPr/>
        </p:nvSpPr>
        <p:spPr>
          <a:xfrm>
            <a:off x="3352800" y="1799166"/>
            <a:ext cx="12169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*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HS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803756">
            <a:off x="9714290" y="4110011"/>
            <a:ext cx="11166609" cy="10747861"/>
          </a:xfrm>
          <a:custGeom>
            <a:avLst/>
            <a:gdLst/>
            <a:ahLst/>
            <a:cxnLst/>
            <a:rect l="l" t="t" r="r" b="b"/>
            <a:pathLst>
              <a:path w="11166609" h="10747861">
                <a:moveTo>
                  <a:pt x="0" y="0"/>
                </a:moveTo>
                <a:lnTo>
                  <a:pt x="11166609" y="0"/>
                </a:lnTo>
                <a:lnTo>
                  <a:pt x="11166609" y="10747862"/>
                </a:lnTo>
                <a:lnTo>
                  <a:pt x="0" y="107478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2589665">
            <a:off x="-3088510" y="-6246681"/>
            <a:ext cx="11166609" cy="10747861"/>
          </a:xfrm>
          <a:custGeom>
            <a:avLst/>
            <a:gdLst/>
            <a:ahLst/>
            <a:cxnLst/>
            <a:rect l="l" t="t" r="r" b="b"/>
            <a:pathLst>
              <a:path w="11166609" h="10747861">
                <a:moveTo>
                  <a:pt x="0" y="0"/>
                </a:moveTo>
                <a:lnTo>
                  <a:pt x="11166609" y="0"/>
                </a:lnTo>
                <a:lnTo>
                  <a:pt x="11166609" y="10747861"/>
                </a:lnTo>
                <a:lnTo>
                  <a:pt x="0" y="10747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920247" y="969184"/>
            <a:ext cx="8447507" cy="8289116"/>
          </a:xfrm>
          <a:custGeom>
            <a:avLst/>
            <a:gdLst/>
            <a:ahLst/>
            <a:cxnLst/>
            <a:rect l="l" t="t" r="r" b="b"/>
            <a:pathLst>
              <a:path w="8447507" h="8289116">
                <a:moveTo>
                  <a:pt x="0" y="0"/>
                </a:moveTo>
                <a:lnTo>
                  <a:pt x="8447506" y="0"/>
                </a:lnTo>
                <a:lnTo>
                  <a:pt x="8447506" y="8289116"/>
                </a:lnTo>
                <a:lnTo>
                  <a:pt x="0" y="82891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746616" y="4861300"/>
            <a:ext cx="6858000" cy="1531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381"/>
              </a:lnSpc>
              <a:spcBef>
                <a:spcPct val="0"/>
              </a:spcBef>
            </a:pPr>
            <a:r>
              <a:rPr lang="en-US" sz="13800" b="1" dirty="0" err="1">
                <a:solidFill>
                  <a:srgbClr val="002060"/>
                </a:solidFill>
                <a:latin typeface="#9Slide05 SVNAslang Barry" panose="02000506020000020004" pitchFamily="2" charset="0"/>
              </a:rPr>
              <a:t>Định</a:t>
            </a:r>
            <a:r>
              <a:rPr lang="en-US" sz="13800" b="1" dirty="0">
                <a:solidFill>
                  <a:srgbClr val="002060"/>
                </a:solidFill>
                <a:latin typeface="#9Slide05 SVNAslang Barry" panose="02000506020000020004" pitchFamily="2" charset="0"/>
              </a:rPr>
              <a:t> </a:t>
            </a:r>
            <a:r>
              <a:rPr lang="en-US" sz="13800" b="1" dirty="0" err="1">
                <a:solidFill>
                  <a:srgbClr val="002060"/>
                </a:solidFill>
                <a:latin typeface="#9Slide05 SVNAslang Barry" panose="02000506020000020004" pitchFamily="2" charset="0"/>
              </a:rPr>
              <a:t>hướng</a:t>
            </a:r>
            <a:endParaRPr lang="en-US" sz="13800" b="1" dirty="0">
              <a:solidFill>
                <a:srgbClr val="002060"/>
              </a:solidFill>
              <a:latin typeface="#9Slide05 SVNAslang Barry" panose="02000506020000020004" pitchFamily="2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068764" y="2849854"/>
            <a:ext cx="2174726" cy="798717"/>
          </a:xfrm>
          <a:custGeom>
            <a:avLst/>
            <a:gdLst/>
            <a:ahLst/>
            <a:cxnLst/>
            <a:rect l="l" t="t" r="r" b="b"/>
            <a:pathLst>
              <a:path w="2174726" h="798717">
                <a:moveTo>
                  <a:pt x="0" y="0"/>
                </a:moveTo>
                <a:lnTo>
                  <a:pt x="2174726" y="0"/>
                </a:lnTo>
                <a:lnTo>
                  <a:pt x="2174726" y="798718"/>
                </a:lnTo>
                <a:lnTo>
                  <a:pt x="0" y="798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2700000">
            <a:off x="16232443" y="1837300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7812689">
            <a:off x="-203580" y="1296036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533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4881854">
            <a:off x="-3236450" y="7476315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238012">
            <a:off x="12505198" y="-4931234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7545989">
            <a:off x="189657" y="-1207916"/>
            <a:ext cx="2299916" cy="3739700"/>
          </a:xfrm>
          <a:custGeom>
            <a:avLst/>
            <a:gdLst/>
            <a:ahLst/>
            <a:cxnLst/>
            <a:rect l="l" t="t" r="r" b="b"/>
            <a:pathLst>
              <a:path w="2299916" h="3739700">
                <a:moveTo>
                  <a:pt x="0" y="0"/>
                </a:moveTo>
                <a:lnTo>
                  <a:pt x="2299915" y="0"/>
                </a:lnTo>
                <a:lnTo>
                  <a:pt x="2299915" y="3739701"/>
                </a:lnTo>
                <a:lnTo>
                  <a:pt x="0" y="3739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3745959">
            <a:off x="16109342" y="7640939"/>
            <a:ext cx="2299916" cy="3739700"/>
          </a:xfrm>
          <a:custGeom>
            <a:avLst/>
            <a:gdLst/>
            <a:ahLst/>
            <a:cxnLst/>
            <a:rect l="l" t="t" r="r" b="b"/>
            <a:pathLst>
              <a:path w="2299916" h="3739700">
                <a:moveTo>
                  <a:pt x="0" y="0"/>
                </a:moveTo>
                <a:lnTo>
                  <a:pt x="2299916" y="0"/>
                </a:lnTo>
                <a:lnTo>
                  <a:pt x="2299916" y="3739700"/>
                </a:lnTo>
                <a:lnTo>
                  <a:pt x="0" y="3739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2195034">
            <a:off x="17642617" y="7115051"/>
            <a:ext cx="1798319" cy="2924096"/>
          </a:xfrm>
          <a:custGeom>
            <a:avLst/>
            <a:gdLst/>
            <a:ahLst/>
            <a:cxnLst/>
            <a:rect l="l" t="t" r="r" b="b"/>
            <a:pathLst>
              <a:path w="1798319" h="2924096">
                <a:moveTo>
                  <a:pt x="0" y="0"/>
                </a:moveTo>
                <a:lnTo>
                  <a:pt x="1798319" y="0"/>
                </a:lnTo>
                <a:lnTo>
                  <a:pt x="1798319" y="2924096"/>
                </a:lnTo>
                <a:lnTo>
                  <a:pt x="0" y="29240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0547054">
            <a:off x="-744678" y="474849"/>
            <a:ext cx="1798319" cy="2924096"/>
          </a:xfrm>
          <a:custGeom>
            <a:avLst/>
            <a:gdLst/>
            <a:ahLst/>
            <a:cxnLst/>
            <a:rect l="l" t="t" r="r" b="b"/>
            <a:pathLst>
              <a:path w="1798319" h="2924096">
                <a:moveTo>
                  <a:pt x="0" y="0"/>
                </a:moveTo>
                <a:lnTo>
                  <a:pt x="1798319" y="0"/>
                </a:lnTo>
                <a:lnTo>
                  <a:pt x="1798319" y="2924096"/>
                </a:lnTo>
                <a:lnTo>
                  <a:pt x="0" y="29240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4380950" y="1856509"/>
            <a:ext cx="9526100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48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1. </a:t>
            </a:r>
            <a:r>
              <a:rPr lang="en-US" sz="48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Khái</a:t>
            </a:r>
            <a:r>
              <a:rPr lang="en-US" sz="48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8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niệm</a:t>
            </a:r>
            <a:r>
              <a:rPr lang="en-US" sz="48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8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kiểu</a:t>
            </a:r>
            <a:r>
              <a:rPr lang="en-US" sz="48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800" b="1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4800" b="1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</a:t>
            </a:r>
            <a:endParaRPr lang="en-US" sz="4400" dirty="0">
              <a:effectLst/>
              <a:latin typeface="#9Slide03 BoosterNextFYBlack" panose="02000A03000000020004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C8A7CB-62ED-B661-D39C-03393CD325DB}"/>
              </a:ext>
            </a:extLst>
          </p:cNvPr>
          <p:cNvSpPr txBox="1"/>
          <p:nvPr/>
        </p:nvSpPr>
        <p:spPr>
          <a:xfrm>
            <a:off x="1481870" y="3487117"/>
            <a:ext cx="1559939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Phân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tích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phẩm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chỉ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làm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rõ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điểm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nổi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bật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(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thành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công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hạn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chế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)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nội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dung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nghệ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thuật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phẩm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3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</a:pP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thể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đi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sâu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tìm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hiểu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từng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vấn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đề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nêu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nhận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xét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khám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phá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riêng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bản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thân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40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phẩm</a:t>
            </a:r>
            <a:r>
              <a:rPr lang="en-US" sz="40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3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6533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4881854">
            <a:off x="-3236450" y="7476315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 rot="238012">
            <a:off x="12505198" y="-4931234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 rot="7545989">
            <a:off x="189657" y="-1207916"/>
            <a:ext cx="2299916" cy="3739700"/>
          </a:xfrm>
          <a:custGeom>
            <a:avLst/>
            <a:gdLst/>
            <a:ahLst/>
            <a:cxnLst/>
            <a:rect l="l" t="t" r="r" b="b"/>
            <a:pathLst>
              <a:path w="2299916" h="3739700">
                <a:moveTo>
                  <a:pt x="0" y="0"/>
                </a:moveTo>
                <a:lnTo>
                  <a:pt x="2299915" y="0"/>
                </a:lnTo>
                <a:lnTo>
                  <a:pt x="2299915" y="3739701"/>
                </a:lnTo>
                <a:lnTo>
                  <a:pt x="0" y="3739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 rot="-3745959">
            <a:off x="16109342" y="7640939"/>
            <a:ext cx="2299916" cy="3739700"/>
          </a:xfrm>
          <a:custGeom>
            <a:avLst/>
            <a:gdLst/>
            <a:ahLst/>
            <a:cxnLst/>
            <a:rect l="l" t="t" r="r" b="b"/>
            <a:pathLst>
              <a:path w="2299916" h="3739700">
                <a:moveTo>
                  <a:pt x="0" y="0"/>
                </a:moveTo>
                <a:lnTo>
                  <a:pt x="2299916" y="0"/>
                </a:lnTo>
                <a:lnTo>
                  <a:pt x="2299916" y="3739700"/>
                </a:lnTo>
                <a:lnTo>
                  <a:pt x="0" y="3739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/>
          <p:nvPr/>
        </p:nvSpPr>
        <p:spPr>
          <a:xfrm rot="-2195034">
            <a:off x="17642617" y="7115051"/>
            <a:ext cx="1798319" cy="2924096"/>
          </a:xfrm>
          <a:custGeom>
            <a:avLst/>
            <a:gdLst/>
            <a:ahLst/>
            <a:cxnLst/>
            <a:rect l="l" t="t" r="r" b="b"/>
            <a:pathLst>
              <a:path w="1798319" h="2924096">
                <a:moveTo>
                  <a:pt x="0" y="0"/>
                </a:moveTo>
                <a:lnTo>
                  <a:pt x="1798319" y="0"/>
                </a:lnTo>
                <a:lnTo>
                  <a:pt x="1798319" y="2924096"/>
                </a:lnTo>
                <a:lnTo>
                  <a:pt x="0" y="29240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/>
          <p:cNvSpPr/>
          <p:nvPr/>
        </p:nvSpPr>
        <p:spPr>
          <a:xfrm rot="10547054">
            <a:off x="-744678" y="474849"/>
            <a:ext cx="1798319" cy="2924096"/>
          </a:xfrm>
          <a:custGeom>
            <a:avLst/>
            <a:gdLst/>
            <a:ahLst/>
            <a:cxnLst/>
            <a:rect l="l" t="t" r="r" b="b"/>
            <a:pathLst>
              <a:path w="1798319" h="2924096">
                <a:moveTo>
                  <a:pt x="0" y="0"/>
                </a:moveTo>
                <a:lnTo>
                  <a:pt x="1798319" y="0"/>
                </a:lnTo>
                <a:lnTo>
                  <a:pt x="1798319" y="2924096"/>
                </a:lnTo>
                <a:lnTo>
                  <a:pt x="0" y="29240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364937" y="952500"/>
            <a:ext cx="9526100" cy="770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  <a:defRPr sz="4800" b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pPr/>
            <a:r>
              <a:rPr lang="en-US" dirty="0"/>
              <a:t>2.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C8A7CB-62ED-B661-D39C-03393CD325DB}"/>
              </a:ext>
            </a:extLst>
          </p:cNvPr>
          <p:cNvSpPr txBox="1"/>
          <p:nvPr/>
        </p:nvSpPr>
        <p:spPr>
          <a:xfrm>
            <a:off x="1396727" y="2142528"/>
            <a:ext cx="15599392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  <a:defRPr sz="4000" b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en-US" dirty="0"/>
              <a:t>-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, 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,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,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(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).</a:t>
            </a:r>
          </a:p>
          <a:p>
            <a:r>
              <a:rPr lang="en-US" dirty="0"/>
              <a:t>-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nổi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,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vi-VN" dirty="0"/>
              <a:t>quan hệ giữa hình thức và nội dung</a:t>
            </a:r>
            <a:r>
              <a:rPr lang="en-US" dirty="0"/>
              <a:t>;</a:t>
            </a:r>
            <a:r>
              <a:rPr lang="vi-VN" dirty="0"/>
              <a:t> từ đó</a:t>
            </a:r>
            <a:r>
              <a:rPr lang="en-US" dirty="0"/>
              <a:t>, </a:t>
            </a:r>
            <a:r>
              <a:rPr lang="vi-VN" dirty="0"/>
              <a:t>làm rõ giá trị của các yếu tố hình thức trong việc thể hiện nội dung chủ đề của tác phẩm</a:t>
            </a:r>
            <a:r>
              <a:rPr lang="en-US" dirty="0"/>
              <a:t>.</a:t>
            </a:r>
          </a:p>
          <a:p>
            <a:r>
              <a:rPr lang="en-US" dirty="0"/>
              <a:t>- T</a:t>
            </a:r>
            <a:r>
              <a:rPr lang="vi-VN" dirty="0"/>
              <a:t>hực hiện các bước viết bài nghị luận theo quy trình 4 bước</a:t>
            </a:r>
            <a:r>
              <a:rPr lang="en-US" dirty="0"/>
              <a:t>: </a:t>
            </a:r>
            <a:r>
              <a:rPr lang="vi-VN" dirty="0"/>
              <a:t>chuẩn bị</a:t>
            </a:r>
            <a:r>
              <a:rPr lang="en-US" dirty="0"/>
              <a:t>, </a:t>
            </a:r>
            <a:r>
              <a:rPr lang="vi-VN" dirty="0"/>
              <a:t>tìm ý và lập dàn ý</a:t>
            </a:r>
            <a:r>
              <a:rPr lang="en-US" dirty="0"/>
              <a:t>, </a:t>
            </a:r>
            <a:r>
              <a:rPr lang="vi-VN" dirty="0"/>
              <a:t>viết</a:t>
            </a:r>
            <a:r>
              <a:rPr lang="en-US" dirty="0"/>
              <a:t>, </a:t>
            </a:r>
            <a:r>
              <a:rPr lang="vi-VN" dirty="0"/>
              <a:t>kiểm tra và chỉnh sửa</a:t>
            </a:r>
            <a:r>
              <a:rPr lang="en-US" dirty="0"/>
              <a:t>.</a:t>
            </a:r>
          </a:p>
          <a:p>
            <a:r>
              <a:rPr lang="en-US" dirty="0"/>
              <a:t>- S</a:t>
            </a:r>
            <a:r>
              <a:rPr lang="vi-VN" dirty="0"/>
              <a:t>uy nghĩ</a:t>
            </a:r>
            <a:r>
              <a:rPr lang="en-US" dirty="0"/>
              <a:t>, </a:t>
            </a:r>
            <a:r>
              <a:rPr lang="vi-VN" dirty="0"/>
              <a:t>nhận xét về ý nghĩa</a:t>
            </a:r>
            <a:r>
              <a:rPr lang="en-US" dirty="0"/>
              <a:t>, </a:t>
            </a:r>
            <a:r>
              <a:rPr lang="vi-VN" dirty="0"/>
              <a:t>giá trị và sự tác động của bài thơ đối với người đọc cũng như cá nhân học sinh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587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803756">
            <a:off x="9714290" y="4110011"/>
            <a:ext cx="11166609" cy="10747861"/>
          </a:xfrm>
          <a:custGeom>
            <a:avLst/>
            <a:gdLst/>
            <a:ahLst/>
            <a:cxnLst/>
            <a:rect l="l" t="t" r="r" b="b"/>
            <a:pathLst>
              <a:path w="11166609" h="10747861">
                <a:moveTo>
                  <a:pt x="0" y="0"/>
                </a:moveTo>
                <a:lnTo>
                  <a:pt x="11166609" y="0"/>
                </a:lnTo>
                <a:lnTo>
                  <a:pt x="11166609" y="10747862"/>
                </a:lnTo>
                <a:lnTo>
                  <a:pt x="0" y="107478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2589665">
            <a:off x="-3088510" y="-6246681"/>
            <a:ext cx="11166609" cy="10747861"/>
          </a:xfrm>
          <a:custGeom>
            <a:avLst/>
            <a:gdLst/>
            <a:ahLst/>
            <a:cxnLst/>
            <a:rect l="l" t="t" r="r" b="b"/>
            <a:pathLst>
              <a:path w="11166609" h="10747861">
                <a:moveTo>
                  <a:pt x="0" y="0"/>
                </a:moveTo>
                <a:lnTo>
                  <a:pt x="11166609" y="0"/>
                </a:lnTo>
                <a:lnTo>
                  <a:pt x="11166609" y="10747861"/>
                </a:lnTo>
                <a:lnTo>
                  <a:pt x="0" y="10747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920247" y="969184"/>
            <a:ext cx="8447507" cy="8289116"/>
          </a:xfrm>
          <a:custGeom>
            <a:avLst/>
            <a:gdLst/>
            <a:ahLst/>
            <a:cxnLst/>
            <a:rect l="l" t="t" r="r" b="b"/>
            <a:pathLst>
              <a:path w="8447507" h="8289116">
                <a:moveTo>
                  <a:pt x="0" y="0"/>
                </a:moveTo>
                <a:lnTo>
                  <a:pt x="8447506" y="0"/>
                </a:lnTo>
                <a:lnTo>
                  <a:pt x="8447506" y="8289116"/>
                </a:lnTo>
                <a:lnTo>
                  <a:pt x="0" y="82891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746616" y="4861300"/>
            <a:ext cx="6858000" cy="1531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38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 err="1">
                <a:solidFill>
                  <a:srgbClr val="002060"/>
                </a:solidFill>
                <a:latin typeface="#9Slide05 SVNAslang Barry" panose="02000506020000020004" pitchFamily="2" charset="0"/>
              </a:rPr>
              <a:t>Thực</a:t>
            </a:r>
            <a:r>
              <a:rPr lang="en-US" sz="13800" b="1" dirty="0">
                <a:solidFill>
                  <a:srgbClr val="002060"/>
                </a:solidFill>
                <a:latin typeface="#9Slide05 SVNAslang Barry" panose="02000506020000020004" pitchFamily="2" charset="0"/>
              </a:rPr>
              <a:t> </a:t>
            </a:r>
            <a:r>
              <a:rPr lang="en-US" sz="13800" b="1" dirty="0" err="1">
                <a:solidFill>
                  <a:srgbClr val="002060"/>
                </a:solidFill>
                <a:latin typeface="#9Slide05 SVNAslang Barry" panose="02000506020000020004" pitchFamily="2" charset="0"/>
              </a:rPr>
              <a:t>hành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SVNAslang Barry" panose="02000506020000020004" pitchFamily="2" charset="0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068764" y="2849854"/>
            <a:ext cx="2174726" cy="798717"/>
          </a:xfrm>
          <a:custGeom>
            <a:avLst/>
            <a:gdLst/>
            <a:ahLst/>
            <a:cxnLst/>
            <a:rect l="l" t="t" r="r" b="b"/>
            <a:pathLst>
              <a:path w="2174726" h="798717">
                <a:moveTo>
                  <a:pt x="0" y="0"/>
                </a:moveTo>
                <a:lnTo>
                  <a:pt x="2174726" y="0"/>
                </a:lnTo>
                <a:lnTo>
                  <a:pt x="2174726" y="798718"/>
                </a:lnTo>
                <a:lnTo>
                  <a:pt x="0" y="798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2700000">
            <a:off x="16232443" y="1837300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812689">
            <a:off x="-203580" y="1296036"/>
            <a:ext cx="2464560" cy="6048000"/>
          </a:xfrm>
          <a:custGeom>
            <a:avLst/>
            <a:gdLst/>
            <a:ahLst/>
            <a:cxnLst/>
            <a:rect l="l" t="t" r="r" b="b"/>
            <a:pathLst>
              <a:path w="2464560" h="6048000">
                <a:moveTo>
                  <a:pt x="0" y="0"/>
                </a:moveTo>
                <a:lnTo>
                  <a:pt x="2464560" y="0"/>
                </a:lnTo>
                <a:lnTo>
                  <a:pt x="246456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30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238012">
            <a:off x="11490444" y="7260295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129898">
            <a:off x="-5718025" y="-4052274"/>
            <a:ext cx="8972345" cy="8714150"/>
          </a:xfrm>
          <a:custGeom>
            <a:avLst/>
            <a:gdLst/>
            <a:ahLst/>
            <a:cxnLst/>
            <a:rect l="l" t="t" r="r" b="b"/>
            <a:pathLst>
              <a:path w="11173802" h="10754784">
                <a:moveTo>
                  <a:pt x="0" y="0"/>
                </a:moveTo>
                <a:lnTo>
                  <a:pt x="11173802" y="0"/>
                </a:lnTo>
                <a:lnTo>
                  <a:pt x="11173802" y="10754785"/>
                </a:lnTo>
                <a:lnTo>
                  <a:pt x="0" y="107547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5912759">
            <a:off x="-841882" y="-2900445"/>
            <a:ext cx="2343600" cy="6048000"/>
          </a:xfrm>
          <a:custGeom>
            <a:avLst/>
            <a:gdLst/>
            <a:ahLst/>
            <a:cxnLst/>
            <a:rect l="l" t="t" r="r" b="b"/>
            <a:pathLst>
              <a:path w="2343600" h="6048000">
                <a:moveTo>
                  <a:pt x="0" y="0"/>
                </a:moveTo>
                <a:lnTo>
                  <a:pt x="2343600" y="0"/>
                </a:lnTo>
                <a:lnTo>
                  <a:pt x="23436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B3B6E-723B-1207-5EDC-A05BF305CA6D}"/>
              </a:ext>
            </a:extLst>
          </p:cNvPr>
          <p:cNvSpPr txBox="1"/>
          <p:nvPr/>
        </p:nvSpPr>
        <p:spPr>
          <a:xfrm>
            <a:off x="2743200" y="866039"/>
            <a:ext cx="149352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spcAft>
                <a:spcPts val="600"/>
              </a:spcAft>
              <a:tabLst>
                <a:tab pos="2971800" algn="ctr"/>
                <a:tab pos="5943600" algn="r"/>
              </a:tabLst>
              <a:defRPr sz="4800" b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en-US" sz="3600" dirty="0"/>
              <a:t>1.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: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“</a:t>
            </a:r>
            <a:r>
              <a:rPr lang="en-US" sz="3600" dirty="0" err="1"/>
              <a:t>Khóc</a:t>
            </a:r>
            <a:r>
              <a:rPr lang="en-US" sz="3600" dirty="0"/>
              <a:t> </a:t>
            </a:r>
            <a:r>
              <a:rPr lang="en-US" sz="3600" dirty="0" err="1"/>
              <a:t>Dương</a:t>
            </a:r>
            <a:r>
              <a:rPr lang="en-US" sz="3600" dirty="0"/>
              <a:t> </a:t>
            </a:r>
            <a:r>
              <a:rPr lang="en-US" sz="3600" dirty="0" err="1"/>
              <a:t>Khuê</a:t>
            </a:r>
            <a:r>
              <a:rPr lang="en-US" sz="3600" dirty="0"/>
              <a:t>”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Nguyễn</a:t>
            </a:r>
            <a:r>
              <a:rPr lang="en-US" sz="3600" dirty="0"/>
              <a:t> </a:t>
            </a:r>
            <a:r>
              <a:rPr lang="en-US" sz="3600" dirty="0" err="1"/>
              <a:t>Khuyến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B8B340-33AB-0BAF-2686-4396D96C570C}"/>
              </a:ext>
            </a:extLst>
          </p:cNvPr>
          <p:cNvSpPr txBox="1"/>
          <p:nvPr/>
        </p:nvSpPr>
        <p:spPr>
          <a:xfrm>
            <a:off x="914400" y="2078394"/>
            <a:ext cx="12252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a. </a:t>
            </a:r>
            <a:r>
              <a:rPr lang="en-US" sz="3200" b="1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Bước</a:t>
            </a:r>
            <a:r>
              <a:rPr lang="en-US" sz="3200" b="1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1: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Chuẩn</a:t>
            </a:r>
            <a:r>
              <a:rPr lang="en-US" sz="3200" b="1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bị</a:t>
            </a:r>
            <a:r>
              <a:rPr lang="en-US" sz="3200" kern="0" dirty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#9Slide03 BoosterNextFYBlack" panose="02000A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36CC32-426A-9C5F-EA60-1D564DB532AF}"/>
              </a:ext>
            </a:extLst>
          </p:cNvPr>
          <p:cNvSpPr txBox="1"/>
          <p:nvPr/>
        </p:nvSpPr>
        <p:spPr>
          <a:xfrm>
            <a:off x="914400" y="2965711"/>
            <a:ext cx="16459200" cy="669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Thông tin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giả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tình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Dương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Khuê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hoàn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cảnh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đời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</a:t>
            </a:r>
            <a:endParaRPr lang="en-US" sz="28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Tác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giả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Nguyễn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Khuyến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xuất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thân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một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gia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đình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nhà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Nho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nghèo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ông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đỗ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đầu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3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kì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thi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Hương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thi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Hội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thi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Đình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nên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được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gọi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“Tam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Nguyên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Yên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Đổ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”.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Ông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làm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quan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dưới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thời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nhà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Nguyễn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tài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năng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có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tấm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lòng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yêu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nước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thương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dân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sâu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sắc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nhưng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do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bất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mãn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triều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chính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nhiễu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nhương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đương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thời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nên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đã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cáo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quan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quê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ở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ẩn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dạy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học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Tình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Nguyễn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Khuyến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Dương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Khuê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gặp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nhau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khoa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thi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Hương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cùng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thi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đỗ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trở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thành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bè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gắn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bó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nhau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từ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đây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cùng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nhau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học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hành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rồi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cùng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đỗ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tiến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sĩ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cùng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làm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quan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cho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triều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đình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nhà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Nguyễn</a:t>
            </a:r>
            <a:r>
              <a:rPr lang="en-US" sz="32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Hoàn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cảnh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ra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đời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Nguyễn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Khuyến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cáo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quan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lui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về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quê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ở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ẩn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còn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Dương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Khuê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tiếp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tục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ở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lại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làm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quan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Nỗi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đau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chia li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chưa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kịp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thấu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hết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thì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Nguyễn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Khuyến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nhận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được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tin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dữ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,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Dương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Khuê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qua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đời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 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Ông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đã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viết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thơ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“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Khóc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Dương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Khuê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”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để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giãi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bày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sự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mong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nhớ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những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tháng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ngày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cũ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và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tình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cảm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với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bạn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tri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kỉ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của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mình</a:t>
            </a:r>
            <a:r>
              <a:rPr lang="en-US" sz="3200" dirty="0">
                <a:solidFill>
                  <a:srgbClr val="1D232E"/>
                </a:solidFill>
                <a:effectLst/>
                <a:highlight>
                  <a:srgbClr val="FFFFFF"/>
                </a:highlight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238012">
            <a:off x="11490444" y="7260295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5912759">
            <a:off x="12214" y="-3024000"/>
            <a:ext cx="2343600" cy="6048000"/>
          </a:xfrm>
          <a:custGeom>
            <a:avLst/>
            <a:gdLst/>
            <a:ahLst/>
            <a:cxnLst/>
            <a:rect l="l" t="t" r="r" b="b"/>
            <a:pathLst>
              <a:path w="2343600" h="6048000">
                <a:moveTo>
                  <a:pt x="0" y="0"/>
                </a:moveTo>
                <a:lnTo>
                  <a:pt x="2343600" y="0"/>
                </a:lnTo>
                <a:lnTo>
                  <a:pt x="23436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B8B340-33AB-0BAF-2686-4396D96C570C}"/>
              </a:ext>
            </a:extLst>
          </p:cNvPr>
          <p:cNvSpPr txBox="1"/>
          <p:nvPr/>
        </p:nvSpPr>
        <p:spPr>
          <a:xfrm>
            <a:off x="3017520" y="1102785"/>
            <a:ext cx="12252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kern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en-US" sz="4000" dirty="0"/>
              <a:t>a. </a:t>
            </a:r>
            <a:r>
              <a:rPr lang="en-US" sz="4000" dirty="0" err="1"/>
              <a:t>Bước</a:t>
            </a:r>
            <a:r>
              <a:rPr lang="en-US" sz="4000" dirty="0"/>
              <a:t> 1: </a:t>
            </a:r>
            <a:r>
              <a:rPr lang="en-US" sz="4000" dirty="0" err="1"/>
              <a:t>Chuẩn</a:t>
            </a:r>
            <a:r>
              <a:rPr lang="en-US" sz="4000" dirty="0"/>
              <a:t> </a:t>
            </a:r>
            <a:r>
              <a:rPr lang="en-US" sz="4000" dirty="0" err="1"/>
              <a:t>bị</a:t>
            </a:r>
            <a:r>
              <a:rPr lang="en-US" sz="40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36CC32-426A-9C5F-EA60-1D564DB532AF}"/>
              </a:ext>
            </a:extLst>
          </p:cNvPr>
          <p:cNvSpPr txBox="1"/>
          <p:nvPr/>
        </p:nvSpPr>
        <p:spPr>
          <a:xfrm>
            <a:off x="1257300" y="2614754"/>
            <a:ext cx="15773400" cy="67864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ts val="600"/>
              </a:spcBef>
              <a:spcAft>
                <a:spcPts val="1200"/>
              </a:spcAft>
              <a:defRPr sz="320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en-US" sz="4000" dirty="0"/>
              <a:t>- </a:t>
            </a:r>
            <a:r>
              <a:rPr lang="en-US" sz="4000" dirty="0" err="1"/>
              <a:t>Chủ</a:t>
            </a:r>
            <a:r>
              <a:rPr lang="en-US" sz="4000" dirty="0"/>
              <a:t> </a:t>
            </a:r>
            <a:r>
              <a:rPr lang="en-US" sz="4000" dirty="0" err="1"/>
              <a:t>đề</a:t>
            </a:r>
            <a:r>
              <a:rPr lang="en-US" sz="4000" dirty="0"/>
              <a:t>: </a:t>
            </a:r>
            <a:r>
              <a:rPr lang="en-US" sz="4000" dirty="0" err="1"/>
              <a:t>Tình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r>
              <a:rPr lang="en-US" sz="4000" dirty="0"/>
              <a:t> </a:t>
            </a:r>
            <a:r>
              <a:rPr lang="en-US" sz="4000" dirty="0" err="1"/>
              <a:t>sâu</a:t>
            </a:r>
            <a:r>
              <a:rPr lang="en-US" sz="4000" dirty="0"/>
              <a:t> </a:t>
            </a:r>
            <a:r>
              <a:rPr lang="en-US" sz="4000" dirty="0" err="1"/>
              <a:t>nặng</a:t>
            </a:r>
            <a:r>
              <a:rPr lang="en-US" sz="4000" dirty="0"/>
              <a:t>, </a:t>
            </a:r>
            <a:r>
              <a:rPr lang="en-US" sz="4000" dirty="0" err="1"/>
              <a:t>chân</a:t>
            </a:r>
            <a:r>
              <a:rPr lang="en-US" sz="4000" dirty="0"/>
              <a:t> </a:t>
            </a:r>
            <a:r>
              <a:rPr lang="en-US" sz="4000" dirty="0" err="1"/>
              <a:t>thành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nhà</a:t>
            </a:r>
            <a:r>
              <a:rPr lang="en-US" sz="4000" dirty="0"/>
              <a:t> </a:t>
            </a:r>
            <a:r>
              <a:rPr lang="en-US" sz="4000" dirty="0" err="1"/>
              <a:t>thơ</a:t>
            </a:r>
            <a:r>
              <a:rPr lang="en-US" sz="4000" dirty="0"/>
              <a:t> </a:t>
            </a:r>
            <a:r>
              <a:rPr lang="en-US" sz="4000" dirty="0" err="1"/>
              <a:t>Nguyễn</a:t>
            </a:r>
            <a:r>
              <a:rPr lang="en-US" sz="4000" dirty="0"/>
              <a:t> </a:t>
            </a:r>
            <a:r>
              <a:rPr lang="en-US" sz="4000" dirty="0" err="1"/>
              <a:t>Khuyến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người</a:t>
            </a:r>
            <a:r>
              <a:rPr lang="en-US" sz="4000" dirty="0"/>
              <a:t> </a:t>
            </a:r>
            <a:r>
              <a:rPr lang="en-US" sz="4000" dirty="0" err="1"/>
              <a:t>bạn</a:t>
            </a:r>
            <a:r>
              <a:rPr lang="en-US" sz="4000" dirty="0"/>
              <a:t> tri </a:t>
            </a:r>
            <a:r>
              <a:rPr lang="en-US" sz="4000" dirty="0" err="1"/>
              <a:t>kỉ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mình</a:t>
            </a:r>
            <a:r>
              <a:rPr lang="en-US" sz="4000" dirty="0"/>
              <a:t>.</a:t>
            </a:r>
          </a:p>
          <a:p>
            <a:r>
              <a:rPr lang="en-US" sz="4000" dirty="0"/>
              <a:t>-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nét</a:t>
            </a:r>
            <a:r>
              <a:rPr lang="en-US" sz="4000" dirty="0"/>
              <a:t> </a:t>
            </a:r>
            <a:r>
              <a:rPr lang="en-US" sz="4000" dirty="0" err="1"/>
              <a:t>đặc</a:t>
            </a:r>
            <a:r>
              <a:rPr lang="en-US" sz="4000" dirty="0"/>
              <a:t> </a:t>
            </a:r>
            <a:r>
              <a:rPr lang="en-US" sz="4000" dirty="0" err="1"/>
              <a:t>sắc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thức</a:t>
            </a:r>
            <a:r>
              <a:rPr lang="en-US" sz="4000" dirty="0"/>
              <a:t> </a:t>
            </a:r>
            <a:r>
              <a:rPr lang="en-US" sz="4000" dirty="0" err="1"/>
              <a:t>nghệ</a:t>
            </a:r>
            <a:r>
              <a:rPr lang="en-US" sz="4000" dirty="0"/>
              <a:t> </a:t>
            </a:r>
            <a:r>
              <a:rPr lang="en-US" sz="4000" dirty="0" err="1"/>
              <a:t>thuật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thơ</a:t>
            </a:r>
            <a:r>
              <a:rPr lang="en-US" sz="4000" dirty="0"/>
              <a:t>:</a:t>
            </a:r>
          </a:p>
          <a:p>
            <a:r>
              <a:rPr lang="en-US" sz="4000" dirty="0"/>
              <a:t>+ </a:t>
            </a:r>
            <a:r>
              <a:rPr lang="en-US" sz="4000" dirty="0" err="1"/>
              <a:t>Thể</a:t>
            </a:r>
            <a:r>
              <a:rPr lang="en-US" sz="4000" dirty="0"/>
              <a:t> </a:t>
            </a:r>
            <a:r>
              <a:rPr lang="en-US" sz="4000" dirty="0" err="1"/>
              <a:t>thơ</a:t>
            </a:r>
            <a:r>
              <a:rPr lang="en-US" sz="4000" dirty="0"/>
              <a:t> </a:t>
            </a:r>
            <a:r>
              <a:rPr lang="en-US" sz="4000" dirty="0" err="1"/>
              <a:t>thất</a:t>
            </a:r>
            <a:r>
              <a:rPr lang="en-US" sz="4000" dirty="0"/>
              <a:t> </a:t>
            </a:r>
            <a:r>
              <a:rPr lang="en-US" sz="4000" dirty="0" err="1"/>
              <a:t>ngôn</a:t>
            </a:r>
            <a:r>
              <a:rPr lang="en-US" sz="4000" dirty="0"/>
              <a:t> </a:t>
            </a:r>
            <a:r>
              <a:rPr lang="en-US" sz="4000" dirty="0" err="1"/>
              <a:t>bát</a:t>
            </a:r>
            <a:r>
              <a:rPr lang="en-US" sz="4000" dirty="0"/>
              <a:t> </a:t>
            </a:r>
            <a:r>
              <a:rPr lang="en-US" sz="4000" dirty="0" err="1"/>
              <a:t>cú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âm</a:t>
            </a:r>
            <a:r>
              <a:rPr lang="en-US" sz="4000" dirty="0"/>
              <a:t> </a:t>
            </a:r>
            <a:r>
              <a:rPr lang="en-US" sz="4000" dirty="0" err="1"/>
              <a:t>hưởng</a:t>
            </a:r>
            <a:r>
              <a:rPr lang="en-US" sz="4000" dirty="0"/>
              <a:t> </a:t>
            </a:r>
            <a:r>
              <a:rPr lang="en-US" sz="4000" dirty="0" err="1"/>
              <a:t>buồn</a:t>
            </a:r>
            <a:r>
              <a:rPr lang="en-US" sz="4000" dirty="0"/>
              <a:t> </a:t>
            </a:r>
            <a:r>
              <a:rPr lang="en-US" sz="4000" dirty="0" err="1"/>
              <a:t>bã</a:t>
            </a:r>
            <a:r>
              <a:rPr lang="en-US" sz="4000" dirty="0"/>
              <a:t>, da </a:t>
            </a:r>
            <a:r>
              <a:rPr lang="en-US" sz="4000" dirty="0" err="1"/>
              <a:t>diết</a:t>
            </a:r>
            <a:r>
              <a:rPr lang="en-US" sz="4000" dirty="0"/>
              <a:t>, </a:t>
            </a:r>
            <a:r>
              <a:rPr lang="en-US" sz="4000" dirty="0" err="1"/>
              <a:t>nhớ</a:t>
            </a:r>
            <a:r>
              <a:rPr lang="en-US" sz="4000" dirty="0"/>
              <a:t> </a:t>
            </a:r>
            <a:r>
              <a:rPr lang="en-US" sz="4000" dirty="0" err="1"/>
              <a:t>thương</a:t>
            </a:r>
            <a:r>
              <a:rPr lang="en-US" sz="4000" dirty="0"/>
              <a:t>.</a:t>
            </a:r>
          </a:p>
          <a:p>
            <a:r>
              <a:rPr lang="en-US" sz="4000" dirty="0"/>
              <a:t>+ </a:t>
            </a:r>
            <a:r>
              <a:rPr lang="en-US" sz="4000" dirty="0" err="1"/>
              <a:t>Ngôn</a:t>
            </a:r>
            <a:r>
              <a:rPr lang="en-US" sz="4000" dirty="0"/>
              <a:t> </a:t>
            </a:r>
            <a:r>
              <a:rPr lang="en-US" sz="4000" dirty="0" err="1"/>
              <a:t>ngữ</a:t>
            </a:r>
            <a:r>
              <a:rPr lang="en-US" sz="4000" dirty="0"/>
              <a:t> </a:t>
            </a:r>
            <a:r>
              <a:rPr lang="en-US" sz="4000" dirty="0" err="1"/>
              <a:t>giản</a:t>
            </a:r>
            <a:r>
              <a:rPr lang="en-US" sz="4000" dirty="0"/>
              <a:t> </a:t>
            </a:r>
            <a:r>
              <a:rPr lang="en-US" sz="4000" dirty="0" err="1"/>
              <a:t>dị</a:t>
            </a:r>
            <a:r>
              <a:rPr lang="en-US" sz="4000" dirty="0"/>
              <a:t>, </a:t>
            </a:r>
            <a:r>
              <a:rPr lang="en-US" sz="4000" dirty="0" err="1"/>
              <a:t>bình</a:t>
            </a:r>
            <a:r>
              <a:rPr lang="en-US" sz="4000" dirty="0"/>
              <a:t> </a:t>
            </a:r>
            <a:r>
              <a:rPr lang="en-US" sz="4000" dirty="0" err="1"/>
              <a:t>dân</a:t>
            </a:r>
            <a:r>
              <a:rPr lang="en-US" sz="4000" dirty="0"/>
              <a:t> </a:t>
            </a:r>
            <a:r>
              <a:rPr lang="en-US" sz="4000" dirty="0" err="1"/>
              <a:t>mà</a:t>
            </a:r>
            <a:r>
              <a:rPr lang="en-US" sz="4000" dirty="0"/>
              <a:t> </a:t>
            </a:r>
            <a:r>
              <a:rPr lang="en-US" sz="4000" dirty="0" err="1"/>
              <a:t>tinh</a:t>
            </a:r>
            <a:r>
              <a:rPr lang="en-US" sz="4000" dirty="0"/>
              <a:t> </a:t>
            </a:r>
            <a:r>
              <a:rPr lang="en-US" sz="4000" dirty="0" err="1"/>
              <a:t>tế</a:t>
            </a:r>
            <a:r>
              <a:rPr lang="en-US" sz="4000" dirty="0"/>
              <a:t>, </a:t>
            </a:r>
            <a:r>
              <a:rPr lang="en-US" sz="4000" dirty="0" err="1"/>
              <a:t>uyên</a:t>
            </a:r>
            <a:r>
              <a:rPr lang="en-US" sz="4000" dirty="0"/>
              <a:t> </a:t>
            </a:r>
            <a:r>
              <a:rPr lang="en-US" sz="4000" dirty="0" err="1"/>
              <a:t>bác</a:t>
            </a:r>
            <a:r>
              <a:rPr lang="en-US" sz="4000" dirty="0"/>
              <a:t>.</a:t>
            </a:r>
          </a:p>
          <a:p>
            <a:r>
              <a:rPr lang="en-US" sz="4000" dirty="0"/>
              <a:t>+ </a:t>
            </a:r>
            <a:r>
              <a:rPr lang="en-US" sz="4000" dirty="0" err="1"/>
              <a:t>Sử</a:t>
            </a:r>
            <a:r>
              <a:rPr lang="en-US" sz="4000" dirty="0"/>
              <a:t> </a:t>
            </a:r>
            <a:r>
              <a:rPr lang="en-US" sz="4000" dirty="0" err="1"/>
              <a:t>dụng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điển</a:t>
            </a:r>
            <a:r>
              <a:rPr lang="en-US" sz="4000" dirty="0"/>
              <a:t> </a:t>
            </a:r>
            <a:r>
              <a:rPr lang="en-US" sz="4000" dirty="0" err="1"/>
              <a:t>cố</a:t>
            </a:r>
            <a:r>
              <a:rPr lang="en-US" sz="4000" dirty="0"/>
              <a:t>, </a:t>
            </a:r>
            <a:r>
              <a:rPr lang="en-US" sz="4000" dirty="0" err="1"/>
              <a:t>điển</a:t>
            </a:r>
            <a:r>
              <a:rPr lang="en-US" sz="4000" dirty="0"/>
              <a:t> </a:t>
            </a:r>
            <a:r>
              <a:rPr lang="en-US" sz="4000" dirty="0" err="1"/>
              <a:t>tích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khéo</a:t>
            </a:r>
            <a:r>
              <a:rPr lang="en-US" sz="4000" dirty="0"/>
              <a:t> </a:t>
            </a:r>
            <a:r>
              <a:rPr lang="en-US" sz="4000" dirty="0" err="1"/>
              <a:t>léo</a:t>
            </a:r>
            <a:r>
              <a:rPr lang="en-US" sz="4000" dirty="0"/>
              <a:t>, </a:t>
            </a:r>
            <a:r>
              <a:rPr lang="en-US" sz="4000" dirty="0" err="1"/>
              <a:t>diễn</a:t>
            </a:r>
            <a:r>
              <a:rPr lang="en-US" sz="4000" dirty="0"/>
              <a:t> </a:t>
            </a:r>
            <a:r>
              <a:rPr lang="en-US" sz="4000" dirty="0" err="1"/>
              <a:t>tả</a:t>
            </a:r>
            <a:r>
              <a:rPr lang="en-US" sz="4000" dirty="0"/>
              <a:t> </a:t>
            </a:r>
            <a:r>
              <a:rPr lang="en-US" sz="4000" dirty="0" err="1"/>
              <a:t>sâu</a:t>
            </a:r>
            <a:r>
              <a:rPr lang="en-US" sz="4000" dirty="0"/>
              <a:t> </a:t>
            </a:r>
            <a:r>
              <a:rPr lang="en-US" sz="4000" dirty="0" err="1"/>
              <a:t>sắc</a:t>
            </a:r>
            <a:r>
              <a:rPr lang="en-US" sz="4000" dirty="0"/>
              <a:t> </a:t>
            </a:r>
            <a:r>
              <a:rPr lang="en-US" sz="4000" dirty="0" err="1"/>
              <a:t>nỗi</a:t>
            </a:r>
            <a:r>
              <a:rPr lang="en-US" sz="4000" dirty="0"/>
              <a:t> </a:t>
            </a:r>
            <a:r>
              <a:rPr lang="en-US" sz="4000" dirty="0" err="1"/>
              <a:t>niềm</a:t>
            </a:r>
            <a:r>
              <a:rPr lang="en-US" sz="4000" dirty="0"/>
              <a:t>, </a:t>
            </a:r>
            <a:r>
              <a:rPr lang="en-US" sz="4000" dirty="0" err="1"/>
              <a:t>cảm</a:t>
            </a:r>
            <a:r>
              <a:rPr lang="en-US" sz="4000" dirty="0"/>
              <a:t> </a:t>
            </a:r>
            <a:r>
              <a:rPr lang="en-US" sz="4000" dirty="0" err="1"/>
              <a:t>xúc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bản</a:t>
            </a:r>
            <a:r>
              <a:rPr lang="en-US" sz="4000" dirty="0"/>
              <a:t> </a:t>
            </a:r>
            <a:r>
              <a:rPr lang="en-US" sz="4000" dirty="0" err="1"/>
              <a:t>thân</a:t>
            </a:r>
            <a:r>
              <a:rPr lang="en-US" sz="4000" dirty="0"/>
              <a:t>.</a:t>
            </a:r>
          </a:p>
          <a:p>
            <a:r>
              <a:rPr lang="en-US" sz="4000" dirty="0"/>
              <a:t>+ ………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12D24252-79AB-26A6-4219-C301B1CC5AFC}"/>
              </a:ext>
            </a:extLst>
          </p:cNvPr>
          <p:cNvSpPr/>
          <p:nvPr/>
        </p:nvSpPr>
        <p:spPr>
          <a:xfrm rot="-10129898">
            <a:off x="-5718025" y="-4052274"/>
            <a:ext cx="8972345" cy="8714150"/>
          </a:xfrm>
          <a:custGeom>
            <a:avLst/>
            <a:gdLst/>
            <a:ahLst/>
            <a:cxnLst/>
            <a:rect l="l" t="t" r="r" b="b"/>
            <a:pathLst>
              <a:path w="11173802" h="10754784">
                <a:moveTo>
                  <a:pt x="0" y="0"/>
                </a:moveTo>
                <a:lnTo>
                  <a:pt x="11173802" y="0"/>
                </a:lnTo>
                <a:lnTo>
                  <a:pt x="11173802" y="10754785"/>
                </a:lnTo>
                <a:lnTo>
                  <a:pt x="0" y="107547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5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238012">
            <a:off x="11490444" y="7260295"/>
            <a:ext cx="9152128" cy="8808923"/>
          </a:xfrm>
          <a:custGeom>
            <a:avLst/>
            <a:gdLst/>
            <a:ahLst/>
            <a:cxnLst/>
            <a:rect l="l" t="t" r="r" b="b"/>
            <a:pathLst>
              <a:path w="9152128" h="8808923">
                <a:moveTo>
                  <a:pt x="0" y="0"/>
                </a:moveTo>
                <a:lnTo>
                  <a:pt x="9152128" y="0"/>
                </a:lnTo>
                <a:lnTo>
                  <a:pt x="9152128" y="8808923"/>
                </a:lnTo>
                <a:lnTo>
                  <a:pt x="0" y="88089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5912759">
            <a:off x="12214" y="-3024000"/>
            <a:ext cx="2343600" cy="6048000"/>
          </a:xfrm>
          <a:custGeom>
            <a:avLst/>
            <a:gdLst/>
            <a:ahLst/>
            <a:cxnLst/>
            <a:rect l="l" t="t" r="r" b="b"/>
            <a:pathLst>
              <a:path w="2343600" h="6048000">
                <a:moveTo>
                  <a:pt x="0" y="0"/>
                </a:moveTo>
                <a:lnTo>
                  <a:pt x="2343600" y="0"/>
                </a:lnTo>
                <a:lnTo>
                  <a:pt x="23436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36CC32-426A-9C5F-EA60-1D564DB532AF}"/>
              </a:ext>
            </a:extLst>
          </p:cNvPr>
          <p:cNvSpPr txBox="1"/>
          <p:nvPr/>
        </p:nvSpPr>
        <p:spPr>
          <a:xfrm>
            <a:off x="1184014" y="2279058"/>
            <a:ext cx="16459200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ts val="600"/>
              </a:spcBef>
              <a:spcAft>
                <a:spcPts val="1200"/>
              </a:spcAft>
              <a:defRPr sz="400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/>
              <a:t>-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nét</a:t>
            </a:r>
            <a:r>
              <a:rPr lang="en-US" sz="3200" dirty="0"/>
              <a:t> </a:t>
            </a:r>
            <a:r>
              <a:rPr lang="en-US" sz="3200" dirty="0" err="1"/>
              <a:t>đặc</a:t>
            </a:r>
            <a:r>
              <a:rPr lang="en-US" sz="3200" dirty="0"/>
              <a:t> </a:t>
            </a:r>
            <a:r>
              <a:rPr lang="en-US" sz="3200" dirty="0" err="1"/>
              <a:t>sắc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dung: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+ </a:t>
            </a:r>
            <a:r>
              <a:rPr lang="en-US" sz="3200" dirty="0" err="1"/>
              <a:t>Nỗi</a:t>
            </a:r>
            <a:r>
              <a:rPr lang="en-US" sz="3200" dirty="0"/>
              <a:t> </a:t>
            </a:r>
            <a:r>
              <a:rPr lang="en-US" sz="3200" dirty="0" err="1"/>
              <a:t>đau</a:t>
            </a:r>
            <a:r>
              <a:rPr lang="en-US" sz="3200" dirty="0"/>
              <a:t> </a:t>
            </a:r>
            <a:r>
              <a:rPr lang="en-US" sz="3200" dirty="0" err="1"/>
              <a:t>xót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giả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nghe</a:t>
            </a:r>
            <a:r>
              <a:rPr lang="en-US" sz="3200" dirty="0"/>
              <a:t> tin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mất</a:t>
            </a:r>
            <a:r>
              <a:rPr lang="en-US" sz="32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+ </a:t>
            </a:r>
            <a:r>
              <a:rPr lang="en-US" sz="3200" dirty="0" err="1"/>
              <a:t>Nỗi</a:t>
            </a:r>
            <a:r>
              <a:rPr lang="en-US" sz="3200" dirty="0"/>
              <a:t> </a:t>
            </a:r>
            <a:r>
              <a:rPr lang="en-US" sz="3200" dirty="0" err="1"/>
              <a:t>nhớ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tháng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gắn</a:t>
            </a:r>
            <a:r>
              <a:rPr lang="en-US" sz="3200" dirty="0"/>
              <a:t> </a:t>
            </a:r>
            <a:r>
              <a:rPr lang="en-US" sz="3200" dirty="0" err="1"/>
              <a:t>bó</a:t>
            </a:r>
            <a:r>
              <a:rPr lang="en-US" sz="3200" dirty="0"/>
              <a:t>,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+ </a:t>
            </a:r>
            <a:r>
              <a:rPr lang="en-US" sz="3200" dirty="0" err="1"/>
              <a:t>Nỗi</a:t>
            </a:r>
            <a:r>
              <a:rPr lang="en-US" sz="3200" dirty="0"/>
              <a:t> </a:t>
            </a:r>
            <a:r>
              <a:rPr lang="en-US" sz="3200" dirty="0" err="1"/>
              <a:t>niềm</a:t>
            </a:r>
            <a:r>
              <a:rPr lang="en-US" sz="3200" dirty="0"/>
              <a:t>, </a:t>
            </a:r>
            <a:r>
              <a:rPr lang="en-US" sz="3200" dirty="0" err="1"/>
              <a:t>tâm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giả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tri </a:t>
            </a:r>
            <a:r>
              <a:rPr lang="en-US" sz="3200" dirty="0" err="1"/>
              <a:t>kỉ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-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bình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-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: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+ </a:t>
            </a:r>
            <a:r>
              <a:rPr lang="en-US" sz="3200" i="1" dirty="0" err="1"/>
              <a:t>Bạn</a:t>
            </a:r>
            <a:r>
              <a:rPr lang="en-US" sz="3200" i="1" dirty="0"/>
              <a:t> </a:t>
            </a:r>
            <a:r>
              <a:rPr lang="en-US" sz="3200" i="1" dirty="0" err="1"/>
              <a:t>đến</a:t>
            </a:r>
            <a:r>
              <a:rPr lang="en-US" sz="3200" i="1" dirty="0"/>
              <a:t> </a:t>
            </a:r>
            <a:r>
              <a:rPr lang="en-US" sz="3200" i="1" dirty="0" err="1"/>
              <a:t>chơi</a:t>
            </a:r>
            <a:r>
              <a:rPr lang="en-US" sz="3200" i="1" dirty="0"/>
              <a:t> </a:t>
            </a:r>
            <a:r>
              <a:rPr lang="en-US" sz="3200" i="1" dirty="0" err="1"/>
              <a:t>nhà</a:t>
            </a:r>
            <a:r>
              <a:rPr lang="en-US" sz="3200" i="1" dirty="0"/>
              <a:t> </a:t>
            </a:r>
            <a:r>
              <a:rPr lang="en-US" sz="3200" dirty="0"/>
              <a:t>– </a:t>
            </a:r>
            <a:r>
              <a:rPr lang="en-US" sz="3200" dirty="0" err="1"/>
              <a:t>Nguyễn</a:t>
            </a:r>
            <a:r>
              <a:rPr lang="en-US" sz="3200" dirty="0"/>
              <a:t> </a:t>
            </a:r>
            <a:r>
              <a:rPr lang="en-US" sz="3200" dirty="0" err="1"/>
              <a:t>Khuyến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dirty="0"/>
              <a:t>+ </a:t>
            </a:r>
            <a:r>
              <a:rPr lang="en-US" sz="3200" i="1" dirty="0" err="1"/>
              <a:t>Nước</a:t>
            </a:r>
            <a:r>
              <a:rPr lang="en-US" sz="3200" i="1" dirty="0"/>
              <a:t> </a:t>
            </a:r>
            <a:r>
              <a:rPr lang="en-US" sz="3200" i="1" dirty="0" err="1"/>
              <a:t>lụt</a:t>
            </a:r>
            <a:r>
              <a:rPr lang="en-US" sz="3200" i="1" dirty="0"/>
              <a:t> </a:t>
            </a:r>
            <a:r>
              <a:rPr lang="en-US" sz="3200" i="1" dirty="0" err="1"/>
              <a:t>hỏi</a:t>
            </a:r>
            <a:r>
              <a:rPr lang="en-US" sz="3200" i="1" dirty="0"/>
              <a:t> </a:t>
            </a:r>
            <a:r>
              <a:rPr lang="en-US" sz="3200" i="1" dirty="0" err="1"/>
              <a:t>thăm</a:t>
            </a:r>
            <a:r>
              <a:rPr lang="en-US" sz="3200" i="1" dirty="0"/>
              <a:t> </a:t>
            </a:r>
            <a:r>
              <a:rPr lang="en-US" sz="3200" i="1" dirty="0" err="1"/>
              <a:t>bạn</a:t>
            </a:r>
            <a:r>
              <a:rPr lang="en-US" sz="3200" i="1" dirty="0"/>
              <a:t> </a:t>
            </a:r>
            <a:r>
              <a:rPr lang="en-US" sz="3200" dirty="0"/>
              <a:t>– </a:t>
            </a:r>
            <a:r>
              <a:rPr lang="en-US" sz="3200" dirty="0" err="1"/>
              <a:t>Nguyễn</a:t>
            </a:r>
            <a:r>
              <a:rPr lang="en-US" sz="3200" dirty="0"/>
              <a:t> </a:t>
            </a:r>
            <a:r>
              <a:rPr lang="en-US" sz="3200" dirty="0" err="1"/>
              <a:t>Khuyến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dirty="0"/>
              <a:t>+ </a:t>
            </a:r>
            <a:r>
              <a:rPr lang="en-US" sz="3200" i="1" dirty="0" err="1"/>
              <a:t>Quê</a:t>
            </a:r>
            <a:r>
              <a:rPr lang="en-US" sz="3200" i="1" dirty="0"/>
              <a:t> </a:t>
            </a:r>
            <a:r>
              <a:rPr lang="en-US" sz="3200" i="1" dirty="0" err="1"/>
              <a:t>hương</a:t>
            </a:r>
            <a:r>
              <a:rPr lang="en-US" sz="3200" i="1" dirty="0"/>
              <a:t> </a:t>
            </a:r>
            <a:r>
              <a:rPr lang="en-US" sz="3200" i="1" dirty="0" err="1"/>
              <a:t>và</a:t>
            </a:r>
            <a:r>
              <a:rPr lang="en-US" sz="3200" i="1" dirty="0"/>
              <a:t> </a:t>
            </a:r>
            <a:r>
              <a:rPr lang="en-US" sz="3200" i="1" dirty="0" err="1"/>
              <a:t>tình</a:t>
            </a:r>
            <a:r>
              <a:rPr lang="en-US" sz="3200" i="1" dirty="0"/>
              <a:t> </a:t>
            </a:r>
            <a:r>
              <a:rPr lang="en-US" sz="3200" i="1" dirty="0" err="1"/>
              <a:t>bạn</a:t>
            </a:r>
            <a:r>
              <a:rPr lang="en-US" sz="3200" i="1" dirty="0"/>
              <a:t> </a:t>
            </a:r>
            <a:r>
              <a:rPr lang="en-US" sz="3200" dirty="0"/>
              <a:t>– </a:t>
            </a:r>
            <a:r>
              <a:rPr lang="en-US" sz="3200" dirty="0" err="1"/>
              <a:t>Dương</a:t>
            </a:r>
            <a:r>
              <a:rPr lang="en-US" sz="3200" dirty="0"/>
              <a:t> Lâm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+ </a:t>
            </a:r>
            <a:r>
              <a:rPr lang="en-US" sz="3200" i="1" dirty="0"/>
              <a:t>Hoàng </a:t>
            </a:r>
            <a:r>
              <a:rPr lang="en-US" sz="3200" i="1" dirty="0" err="1"/>
              <a:t>Hạc</a:t>
            </a:r>
            <a:r>
              <a:rPr lang="en-US" sz="3200" i="1" dirty="0"/>
              <a:t> </a:t>
            </a:r>
            <a:r>
              <a:rPr lang="en-US" sz="3200" i="1" dirty="0" err="1"/>
              <a:t>lâu</a:t>
            </a:r>
            <a:r>
              <a:rPr lang="en-US" sz="3200" i="1" dirty="0"/>
              <a:t> </a:t>
            </a:r>
            <a:r>
              <a:rPr lang="en-US" sz="3200" i="1" dirty="0" err="1"/>
              <a:t>tống</a:t>
            </a:r>
            <a:r>
              <a:rPr lang="en-US" sz="3200" i="1" dirty="0"/>
              <a:t> </a:t>
            </a:r>
            <a:r>
              <a:rPr lang="en-US" sz="3200" i="1" dirty="0" err="1"/>
              <a:t>Mạnh</a:t>
            </a:r>
            <a:r>
              <a:rPr lang="en-US" sz="3200" i="1" dirty="0"/>
              <a:t> </a:t>
            </a:r>
            <a:r>
              <a:rPr lang="en-US" sz="3200" i="1" dirty="0" err="1"/>
              <a:t>Hạo</a:t>
            </a:r>
            <a:r>
              <a:rPr lang="en-US" sz="3200" i="1" dirty="0"/>
              <a:t> </a:t>
            </a:r>
            <a:r>
              <a:rPr lang="en-US" sz="3200" i="1" dirty="0" err="1"/>
              <a:t>Nhiên</a:t>
            </a:r>
            <a:r>
              <a:rPr lang="en-US" sz="3200" i="1" dirty="0"/>
              <a:t> chi </a:t>
            </a:r>
            <a:r>
              <a:rPr lang="en-US" sz="3200" i="1" dirty="0" err="1"/>
              <a:t>Quảng</a:t>
            </a:r>
            <a:r>
              <a:rPr lang="en-US" sz="3200" i="1" dirty="0"/>
              <a:t> </a:t>
            </a:r>
            <a:r>
              <a:rPr lang="en-US" sz="3200" i="1" dirty="0" err="1"/>
              <a:t>Lăng</a:t>
            </a:r>
            <a:r>
              <a:rPr lang="en-US" sz="3200" i="1" dirty="0"/>
              <a:t> </a:t>
            </a:r>
            <a:r>
              <a:rPr lang="en-US" sz="3200" dirty="0"/>
              <a:t>– </a:t>
            </a:r>
            <a:r>
              <a:rPr lang="en-US" sz="3200" dirty="0" err="1"/>
              <a:t>Lí</a:t>
            </a:r>
            <a:r>
              <a:rPr lang="en-US" sz="3200" dirty="0"/>
              <a:t> </a:t>
            </a:r>
            <a:r>
              <a:rPr lang="en-US" sz="3200" dirty="0" err="1"/>
              <a:t>Bạch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dirty="0"/>
              <a:t>+ </a:t>
            </a:r>
            <a:r>
              <a:rPr lang="en-US" sz="3200" i="1" dirty="0" err="1"/>
              <a:t>Bồi</a:t>
            </a:r>
            <a:r>
              <a:rPr lang="en-US" sz="3200" i="1" dirty="0"/>
              <a:t> </a:t>
            </a:r>
            <a:r>
              <a:rPr lang="en-US" sz="3200" i="1" dirty="0" err="1"/>
              <a:t>giang</a:t>
            </a:r>
            <a:r>
              <a:rPr lang="en-US" sz="3200" i="1" dirty="0"/>
              <a:t> </a:t>
            </a:r>
            <a:r>
              <a:rPr lang="en-US" sz="3200" i="1" dirty="0" err="1"/>
              <a:t>phiếm</a:t>
            </a:r>
            <a:r>
              <a:rPr lang="en-US" sz="3200" i="1" dirty="0"/>
              <a:t> chu </a:t>
            </a:r>
            <a:r>
              <a:rPr lang="en-US" sz="3200" i="1" dirty="0" err="1"/>
              <a:t>tống</a:t>
            </a:r>
            <a:r>
              <a:rPr lang="en-US" sz="3200" i="1" dirty="0"/>
              <a:t> Vi Ban </a:t>
            </a:r>
            <a:r>
              <a:rPr lang="en-US" sz="3200" i="1" dirty="0" err="1"/>
              <a:t>quy</a:t>
            </a:r>
            <a:r>
              <a:rPr lang="en-US" sz="3200" i="1" dirty="0"/>
              <a:t> </a:t>
            </a:r>
            <a:r>
              <a:rPr lang="en-US" sz="3200" i="1" dirty="0" err="1"/>
              <a:t>kinh</a:t>
            </a:r>
            <a:r>
              <a:rPr lang="en-US" sz="3200" i="1" dirty="0"/>
              <a:t>, </a:t>
            </a:r>
            <a:r>
              <a:rPr lang="en-US" sz="3200" i="1" dirty="0" err="1"/>
              <a:t>đắc</a:t>
            </a:r>
            <a:r>
              <a:rPr lang="en-US" sz="3200" i="1" dirty="0"/>
              <a:t> </a:t>
            </a:r>
            <a:r>
              <a:rPr lang="en-US" sz="3200" i="1" dirty="0" err="1"/>
              <a:t>sơn</a:t>
            </a:r>
            <a:r>
              <a:rPr lang="en-US" sz="3200" i="1" dirty="0"/>
              <a:t> </a:t>
            </a:r>
            <a:r>
              <a:rPr lang="en-US" sz="3200" i="1" dirty="0" err="1"/>
              <a:t>tự</a:t>
            </a:r>
            <a:r>
              <a:rPr lang="en-US" sz="3200" dirty="0"/>
              <a:t> - </a:t>
            </a:r>
            <a:r>
              <a:rPr lang="en-US" sz="3200" dirty="0" err="1"/>
              <a:t>Đỗ</a:t>
            </a:r>
            <a:r>
              <a:rPr lang="en-US" sz="3200" dirty="0"/>
              <a:t> </a:t>
            </a:r>
            <a:r>
              <a:rPr lang="en-US" sz="3200" dirty="0" err="1"/>
              <a:t>Phủ</a:t>
            </a:r>
            <a:endParaRPr lang="en-US" sz="3200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06CFF0C9-218E-56D2-01E7-35B2DAEEAB16}"/>
              </a:ext>
            </a:extLst>
          </p:cNvPr>
          <p:cNvSpPr/>
          <p:nvPr/>
        </p:nvSpPr>
        <p:spPr>
          <a:xfrm rot="-10129898">
            <a:off x="-5718025" y="-4052274"/>
            <a:ext cx="8972345" cy="8714150"/>
          </a:xfrm>
          <a:custGeom>
            <a:avLst/>
            <a:gdLst/>
            <a:ahLst/>
            <a:cxnLst/>
            <a:rect l="l" t="t" r="r" b="b"/>
            <a:pathLst>
              <a:path w="11173802" h="10754784">
                <a:moveTo>
                  <a:pt x="0" y="0"/>
                </a:moveTo>
                <a:lnTo>
                  <a:pt x="11173802" y="0"/>
                </a:lnTo>
                <a:lnTo>
                  <a:pt x="11173802" y="10754785"/>
                </a:lnTo>
                <a:lnTo>
                  <a:pt x="0" y="107547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9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41E62-BD52-131D-EC7E-2B6887FA7197}"/>
              </a:ext>
            </a:extLst>
          </p:cNvPr>
          <p:cNvSpPr txBox="1"/>
          <p:nvPr/>
        </p:nvSpPr>
        <p:spPr>
          <a:xfrm>
            <a:off x="3017520" y="1102785"/>
            <a:ext cx="12252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1" kern="0"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en-US" sz="4000" dirty="0"/>
              <a:t>a. </a:t>
            </a:r>
            <a:r>
              <a:rPr lang="en-US" sz="4000" dirty="0" err="1"/>
              <a:t>Bước</a:t>
            </a:r>
            <a:r>
              <a:rPr lang="en-US" sz="4000" dirty="0"/>
              <a:t> 1: </a:t>
            </a:r>
            <a:r>
              <a:rPr lang="en-US" sz="4000" dirty="0" err="1"/>
              <a:t>Chuẩn</a:t>
            </a:r>
            <a:r>
              <a:rPr lang="en-US" sz="4000" dirty="0"/>
              <a:t> </a:t>
            </a:r>
            <a:r>
              <a:rPr lang="en-US" sz="4000" dirty="0" err="1"/>
              <a:t>bị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970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3903</Words>
  <Application>Microsoft Office PowerPoint</Application>
  <PresentationFormat>Custom</PresentationFormat>
  <Paragraphs>268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Aptos</vt:lpstr>
      <vt:lpstr>#9Slide03 IcielPanton Black</vt:lpstr>
      <vt:lpstr>Arial</vt:lpstr>
      <vt:lpstr>Lora</vt:lpstr>
      <vt:lpstr>Wingdings</vt:lpstr>
      <vt:lpstr>Times New Roman</vt:lpstr>
      <vt:lpstr>#9Slide05 IcielSanelma</vt:lpstr>
      <vt:lpstr>Calibri</vt:lpstr>
      <vt:lpstr>#9Slide03 BoosterNextFYBlack</vt:lpstr>
      <vt:lpstr>Cinzel Decorative Bold</vt:lpstr>
      <vt:lpstr>#9Slide03 Arima Madurai Bold</vt:lpstr>
      <vt:lpstr>#9Slide03 Cabin</vt:lpstr>
      <vt:lpstr>#9Slide05 SVNAslang Barry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beo leo</dc:creator>
  <cp:lastModifiedBy>trinhngoctran.tn</cp:lastModifiedBy>
  <cp:revision>7</cp:revision>
  <dcterms:created xsi:type="dcterms:W3CDTF">2006-08-16T00:00:00Z</dcterms:created>
  <dcterms:modified xsi:type="dcterms:W3CDTF">2024-07-09T08:23:30Z</dcterms:modified>
  <dc:identifier>DAGJsZWPmnw</dc:identifier>
</cp:coreProperties>
</file>