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62" r:id="rId5"/>
    <p:sldId id="258" r:id="rId6"/>
    <p:sldId id="263" r:id="rId7"/>
    <p:sldId id="256" r:id="rId8"/>
    <p:sldId id="264" r:id="rId9"/>
    <p:sldId id="265" r:id="rId10"/>
    <p:sldId id="266" r:id="rId11"/>
    <p:sldId id="267" r:id="rId12"/>
    <p:sldId id="291" r:id="rId13"/>
    <p:sldId id="268" r:id="rId14"/>
    <p:sldId id="292" r:id="rId15"/>
    <p:sldId id="293"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9" autoAdjust="0"/>
    <p:restoredTop sz="94660"/>
  </p:normalViewPr>
  <p:slideViewPr>
    <p:cSldViewPr snapToGrid="0">
      <p:cViewPr>
        <p:scale>
          <a:sx n="95" d="100"/>
          <a:sy n="95" d="100"/>
        </p:scale>
        <p:origin x="-235" y="-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014B5-E2AD-4067-841E-0AD4354942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1E9A9A6-E200-4DE5-A416-9318E96B6F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1F6F0AA-D534-434C-A2D3-04E3C57C9C35}"/>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5" name="Footer Placeholder 4">
            <a:extLst>
              <a:ext uri="{FF2B5EF4-FFF2-40B4-BE49-F238E27FC236}">
                <a16:creationId xmlns:a16="http://schemas.microsoft.com/office/drawing/2014/main" xmlns="" id="{3490C9FE-9F54-45FB-87E9-D2BB732C2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A314993-416D-4444-8B48-52CE34A47288}"/>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54102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B8F66-A8D5-476C-9ABB-A6A33880DB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57560BC-72C7-421F-AB82-33D1F51FC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F61DB0-C68E-4FEF-8A48-52AE8FF5B717}"/>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5" name="Footer Placeholder 4">
            <a:extLst>
              <a:ext uri="{FF2B5EF4-FFF2-40B4-BE49-F238E27FC236}">
                <a16:creationId xmlns:a16="http://schemas.microsoft.com/office/drawing/2014/main" xmlns="" id="{52A26592-D98E-4063-BFAB-99B5EA8B8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425BC0-790E-4E22-8FB8-65D408704C6B}"/>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323079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FFA96F2-2EA2-447D-A6F4-1E689CBE41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4F4043-0321-46BE-A016-906D91F967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621302-B886-4D03-98E3-9D42F45740C4}"/>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5" name="Footer Placeholder 4">
            <a:extLst>
              <a:ext uri="{FF2B5EF4-FFF2-40B4-BE49-F238E27FC236}">
                <a16:creationId xmlns:a16="http://schemas.microsoft.com/office/drawing/2014/main" xmlns="" id="{CDF419F2-B74C-4839-8573-99861F4D3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38B323-8A58-4300-945E-76EBA26EC2BF}"/>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109172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113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82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844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532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9381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99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33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250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65D01-9E52-4FD0-AAB5-00499A021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771773B-66F5-49DC-BC0A-B55E5CA59A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31D441-39E0-4C80-8456-044881F395FB}"/>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5" name="Footer Placeholder 4">
            <a:extLst>
              <a:ext uri="{FF2B5EF4-FFF2-40B4-BE49-F238E27FC236}">
                <a16:creationId xmlns:a16="http://schemas.microsoft.com/office/drawing/2014/main" xmlns="" id="{5972450A-F1A9-4FA5-9E80-328BD9959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55BA38-8136-41FB-8FAC-99A15F7E8BDF}"/>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119002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5067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4626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6908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12785-33DF-4977-938A-C329920AE38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684816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404849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12785-33DF-4977-938A-C329920AE38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002651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12785-33DF-4977-938A-C329920AE38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560400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12785-33DF-4977-938A-C329920AE389}"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318174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12785-33DF-4977-938A-C329920AE389}"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205741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12785-33DF-4977-938A-C329920AE389}"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400310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43063-56E5-42CC-99A5-4BB0BB90D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4B548F2-C803-43DC-9353-9452D1CD5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4F1ABF-B901-4613-AF63-C20EA5317DDE}"/>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5" name="Footer Placeholder 4">
            <a:extLst>
              <a:ext uri="{FF2B5EF4-FFF2-40B4-BE49-F238E27FC236}">
                <a16:creationId xmlns:a16="http://schemas.microsoft.com/office/drawing/2014/main" xmlns="" id="{860DF55B-8266-47C3-AFB5-CA16C89C7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6C927F-8085-4929-8546-F838C98155BC}"/>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1064966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12785-33DF-4977-938A-C329920AE38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139969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12785-33DF-4977-938A-C329920AE38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49019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4049644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57606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12785-33DF-4977-938A-C329920AE38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095402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361930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12785-33DF-4977-938A-C329920AE38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725206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12785-33DF-4977-938A-C329920AE38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968021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12785-33DF-4977-938A-C329920AE389}"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842052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12785-33DF-4977-938A-C329920AE389}"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29268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D1CF1-E3E9-44E8-AAB2-C92AF18D3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251EAE-A18C-461F-A27F-4455A378C7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4DB1302-07DE-4428-AFF1-826F2DCEBC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EA94145-8B9E-4670-81B0-1B603C66045C}"/>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6" name="Footer Placeholder 5">
            <a:extLst>
              <a:ext uri="{FF2B5EF4-FFF2-40B4-BE49-F238E27FC236}">
                <a16:creationId xmlns:a16="http://schemas.microsoft.com/office/drawing/2014/main" xmlns="" id="{30FB9011-3B54-43B2-BD01-0C48E77B1B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A30613-11A8-4119-A29B-5E8AEF5FDF07}"/>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2419823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12785-33DF-4977-938A-C329920AE389}"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032352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12785-33DF-4977-938A-C329920AE38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401325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12785-33DF-4977-938A-C329920AE38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885089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164892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73490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EAC25-C7CC-4341-AC2E-D6E4FE113A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99D5866-F334-4612-8814-CF8990400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CA874AF-2AA5-458B-A03C-954882E345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6F3BAAF-D4F5-4F96-85FD-F967C1586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E3E3FC0-4CE0-4322-8005-5CC666480C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75F0B6-E181-4FBE-9BB8-B30466AE71D7}"/>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8" name="Footer Placeholder 7">
            <a:extLst>
              <a:ext uri="{FF2B5EF4-FFF2-40B4-BE49-F238E27FC236}">
                <a16:creationId xmlns:a16="http://schemas.microsoft.com/office/drawing/2014/main" xmlns="" id="{04F68A2C-B6A5-4725-BC1F-467779A94B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1800C74-C5C5-45E3-8613-EF9C5EE3C480}"/>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184278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12A70-1AEB-468E-8F55-26070C1C6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9D9CDEE-E1D6-43EB-A824-33C7531D62D0}"/>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4" name="Footer Placeholder 3">
            <a:extLst>
              <a:ext uri="{FF2B5EF4-FFF2-40B4-BE49-F238E27FC236}">
                <a16:creationId xmlns:a16="http://schemas.microsoft.com/office/drawing/2014/main" xmlns="" id="{2FEB53FD-5F88-469B-8D10-A0D730A69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356AFB3-8CF9-4D7D-8797-013B3C997FD1}"/>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55061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0AF149-CFBB-40BE-8A24-DAF8E3EA4923}"/>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3" name="Footer Placeholder 2">
            <a:extLst>
              <a:ext uri="{FF2B5EF4-FFF2-40B4-BE49-F238E27FC236}">
                <a16:creationId xmlns:a16="http://schemas.microsoft.com/office/drawing/2014/main" xmlns="" id="{E98FA6B2-50FE-433B-889D-54F700FD2B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F7A4C98-CCF1-4302-B9C0-4E64363BEEF3}"/>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118842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8C0DB-0C6D-44A8-8223-7A9FC0650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7E906B0-3826-42C3-B53E-15971F418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486AD1-F066-4BFF-A1D8-746EDD429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70446A-81EC-4268-8E6D-F12F0D0C27B5}"/>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6" name="Footer Placeholder 5">
            <a:extLst>
              <a:ext uri="{FF2B5EF4-FFF2-40B4-BE49-F238E27FC236}">
                <a16:creationId xmlns:a16="http://schemas.microsoft.com/office/drawing/2014/main" xmlns="" id="{5AB995A7-0F0A-492F-84E4-90F869711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6395C66-EDAB-43C7-9211-3F4A0DD3452E}"/>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64923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F5AB1-1083-4F51-9D3F-51A3F8094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916B1FD-462C-4EC1-9EC1-9750AF15F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46D346C-CF16-43C7-A04F-39E5E30E7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33DA1A4-3C1F-4C00-965F-F831735F1FEE}"/>
              </a:ext>
            </a:extLst>
          </p:cNvPr>
          <p:cNvSpPr>
            <a:spLocks noGrp="1"/>
          </p:cNvSpPr>
          <p:nvPr>
            <p:ph type="dt" sz="half" idx="10"/>
          </p:nvPr>
        </p:nvSpPr>
        <p:spPr/>
        <p:txBody>
          <a:bodyPr/>
          <a:lstStyle/>
          <a:p>
            <a:fld id="{72B14CB8-6EE7-4633-9D7A-C257177E4039}" type="datetimeFigureOut">
              <a:rPr lang="en-US" smtClean="0"/>
              <a:t>9/9/2022</a:t>
            </a:fld>
            <a:endParaRPr lang="en-US"/>
          </a:p>
        </p:txBody>
      </p:sp>
      <p:sp>
        <p:nvSpPr>
          <p:cNvPr id="6" name="Footer Placeholder 5">
            <a:extLst>
              <a:ext uri="{FF2B5EF4-FFF2-40B4-BE49-F238E27FC236}">
                <a16:creationId xmlns:a16="http://schemas.microsoft.com/office/drawing/2014/main" xmlns="" id="{9DF60629-BCA8-43F5-AB7C-2075E9B4C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35FA76-28CA-4050-A49A-7302BD13E97C}"/>
              </a:ext>
            </a:extLst>
          </p:cNvPr>
          <p:cNvSpPr>
            <a:spLocks noGrp="1"/>
          </p:cNvSpPr>
          <p:nvPr>
            <p:ph type="sldNum" sz="quarter" idx="12"/>
          </p:nvPr>
        </p:nvSpPr>
        <p:spPr/>
        <p:txBody>
          <a:bodyPr/>
          <a:lstStyle/>
          <a:p>
            <a:fld id="{42110775-29CF-4AFD-98FB-EC3D0DE48F03}" type="slidenum">
              <a:rPr lang="en-US" smtClean="0"/>
              <a:t>‹#›</a:t>
            </a:fld>
            <a:endParaRPr lang="en-US"/>
          </a:p>
        </p:txBody>
      </p:sp>
    </p:spTree>
    <p:extLst>
      <p:ext uri="{BB962C8B-B14F-4D97-AF65-F5344CB8AC3E}">
        <p14:creationId xmlns:p14="http://schemas.microsoft.com/office/powerpoint/2010/main" val="381321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087B93-CAA4-413D-AB13-C63D157E9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D4627FF-0DCD-4ABA-964A-00932ADE9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3CF09C-A024-435C-BEEB-2F36637C5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14CB8-6EE7-4633-9D7A-C257177E4039}" type="datetimeFigureOut">
              <a:rPr lang="en-US" smtClean="0"/>
              <a:t>9/9/2022</a:t>
            </a:fld>
            <a:endParaRPr lang="en-US"/>
          </a:p>
        </p:txBody>
      </p:sp>
      <p:sp>
        <p:nvSpPr>
          <p:cNvPr id="5" name="Footer Placeholder 4">
            <a:extLst>
              <a:ext uri="{FF2B5EF4-FFF2-40B4-BE49-F238E27FC236}">
                <a16:creationId xmlns:a16="http://schemas.microsoft.com/office/drawing/2014/main" xmlns="" id="{8CBA1DA5-ADBB-4D2E-9C0F-891226042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A728E9D-DFB9-450F-A307-24F0113F1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10775-29CF-4AFD-98FB-EC3D0DE48F03}" type="slidenum">
              <a:rPr lang="en-US" smtClean="0"/>
              <a:t>‹#›</a:t>
            </a:fld>
            <a:endParaRPr lang="en-US"/>
          </a:p>
        </p:txBody>
      </p:sp>
    </p:spTree>
    <p:extLst>
      <p:ext uri="{BB962C8B-B14F-4D97-AF65-F5344CB8AC3E}">
        <p14:creationId xmlns:p14="http://schemas.microsoft.com/office/powerpoint/2010/main" val="3158792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814E7D-DF97-41BF-A913-45926EA2242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44070C-71B0-4481-80E9-7473A961D5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2469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12785-33DF-4977-938A-C329920AE389}"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8CEF2-6435-4DCB-B4E8-A38703C89275}" type="slidenum">
              <a:rPr lang="en-US" smtClean="0"/>
              <a:t>‹#›</a:t>
            </a:fld>
            <a:endParaRPr lang="en-US"/>
          </a:p>
        </p:txBody>
      </p:sp>
    </p:spTree>
    <p:extLst>
      <p:ext uri="{BB962C8B-B14F-4D97-AF65-F5344CB8AC3E}">
        <p14:creationId xmlns:p14="http://schemas.microsoft.com/office/powerpoint/2010/main" val="1029294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12785-33DF-4977-938A-C329920AE389}"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8CEF2-6435-4DCB-B4E8-A38703C89275}" type="slidenum">
              <a:rPr lang="en-US" smtClean="0"/>
              <a:t>‹#›</a:t>
            </a:fld>
            <a:endParaRPr lang="en-US"/>
          </a:p>
        </p:txBody>
      </p:sp>
    </p:spTree>
    <p:extLst>
      <p:ext uri="{BB962C8B-B14F-4D97-AF65-F5344CB8AC3E}">
        <p14:creationId xmlns:p14="http://schemas.microsoft.com/office/powerpoint/2010/main" val="19579403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gi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05600" y="6002215"/>
            <a:ext cx="533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FC54E9FF-D2BC-4052-9D67-D948752BE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xmlns="" id="{089381E9-B9D5-48A5-986E-CD414E4CA369}"/>
              </a:ext>
            </a:extLst>
          </p:cNvPr>
          <p:cNvPicPr>
            <a:picLocks noChangeAspect="1"/>
          </p:cNvPicPr>
          <p:nvPr/>
        </p:nvPicPr>
        <p:blipFill>
          <a:blip r:embed="rId3"/>
          <a:stretch>
            <a:fillRect/>
          </a:stretch>
        </p:blipFill>
        <p:spPr>
          <a:xfrm>
            <a:off x="2587448" y="1633572"/>
            <a:ext cx="7017104" cy="3590855"/>
          </a:xfrm>
          <a:prstGeom prst="rect">
            <a:avLst/>
          </a:prstGeom>
        </p:spPr>
      </p:pic>
    </p:spTree>
    <p:extLst>
      <p:ext uri="{BB962C8B-B14F-4D97-AF65-F5344CB8AC3E}">
        <p14:creationId xmlns:p14="http://schemas.microsoft.com/office/powerpoint/2010/main" val="164940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C6DBD28-D714-41DE-930D-3F77C695D67D}"/>
              </a:ext>
            </a:extLst>
          </p:cNvPr>
          <p:cNvSpPr txBox="1"/>
          <p:nvPr/>
        </p:nvSpPr>
        <p:spPr>
          <a:xfrm>
            <a:off x="323022" y="117693"/>
            <a:ext cx="11544299" cy="6001643"/>
          </a:xfrm>
          <a:prstGeom prst="rect">
            <a:avLst/>
          </a:prstGeom>
          <a:noFill/>
        </p:spPr>
        <p:txBody>
          <a:bodyPr wrap="square">
            <a:spAutoFit/>
          </a:bodyPr>
          <a:lstStyle/>
          <a:p>
            <a:pPr algn="just"/>
            <a:r>
              <a:rPr lang="nl-NL" sz="2400" b="1" dirty="0">
                <a:solidFill>
                  <a:srgbClr val="FF0000"/>
                </a:solidFill>
                <a:effectLst/>
                <a:latin typeface="Times New Roman" panose="02020603050405020304" pitchFamily="18" charset="0"/>
                <a:ea typeface="Times New Roman" panose="02020603050405020304" pitchFamily="18" charset="0"/>
              </a:rPr>
              <a:t>Bài tập 1:</a:t>
            </a:r>
            <a:endParaRPr lang="en-US" sz="2400" dirty="0">
              <a:solidFill>
                <a:srgbClr val="FF0000"/>
              </a:solidFill>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a.VB có tính chất thuyết minh vì đã cung cấp tri thức về loai ruồi một cách có hệ thống.</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 Những phương pháp TM:</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 Định nghĩa: ruồi là họ côn trùng hai cánh, mắt lưới</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 Phân loại: các loại ruồi...</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 Số liệu: số vi khuẩn, số lượng so sánh.</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 Liệt kê: mắt lưới, chân.</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b. Một số biện pháp nghệ thuật:</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 Nhân hoá </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 Kể chuyện vơi nhiều tình tiết hấp dẫn</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c. Tác dụng:</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 Gây hứng thú cho bạn đoc nhỏ tuổi vừa là truyện vui vừa học thêm tri thức.</a:t>
            </a:r>
            <a:endParaRPr lang="en-US" sz="2400" dirty="0">
              <a:effectLst/>
              <a:latin typeface="Times New Roman" panose="02020603050405020304" pitchFamily="18" charset="0"/>
              <a:ea typeface="Times New Roman" panose="02020603050405020304" pitchFamily="18" charset="0"/>
            </a:endParaRPr>
          </a:p>
          <a:p>
            <a:pPr algn="just"/>
            <a:r>
              <a:rPr lang="nl-NL" sz="2400" b="1" dirty="0">
                <a:solidFill>
                  <a:srgbClr val="FF0000"/>
                </a:solidFill>
                <a:effectLst/>
                <a:latin typeface="Times New Roman" panose="02020603050405020304" pitchFamily="18" charset="0"/>
                <a:ea typeface="Times New Roman" panose="02020603050405020304" pitchFamily="18" charset="0"/>
              </a:rPr>
              <a:t>Bài tập 2:</a:t>
            </a:r>
            <a:endParaRPr lang="en-US" sz="2400" dirty="0">
              <a:solidFill>
                <a:srgbClr val="FF0000"/>
              </a:solidFill>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 Nội dung thuyết minh: tập tính của loài chim cú dưới dạng một suy nghĩ của tuổi thơ qua lời kể của bà.</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 Biện pháp nghệ thuật kể chuyện: lấy sự ngộ nhận hồi nhỏ làm đầu mỗi câu chuyện.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47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 calcmode="lin" valueType="num">
                                      <p:cBhvr additive="base">
                                        <p:cTn id="5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 calcmode="lin" valueType="num">
                                      <p:cBhvr additive="base">
                                        <p:cTn id="6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 calcmode="lin" valueType="num">
                                      <p:cBhvr additive="base">
                                        <p:cTn id="6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3" end="13"/>
                                            </p:txEl>
                                          </p:spTgt>
                                        </p:tgtEl>
                                        <p:attrNameLst>
                                          <p:attrName>style.visibility</p:attrName>
                                        </p:attrNameLst>
                                      </p:cBhvr>
                                      <p:to>
                                        <p:strVal val="visible"/>
                                      </p:to>
                                    </p:set>
                                    <p:anim calcmode="lin" valueType="num">
                                      <p:cBhvr additive="base">
                                        <p:cTn id="7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14" end="14"/>
                                            </p:txEl>
                                          </p:spTgt>
                                        </p:tgtEl>
                                        <p:attrNameLst>
                                          <p:attrName>style.visibility</p:attrName>
                                        </p:attrNameLst>
                                      </p:cBhvr>
                                      <p:to>
                                        <p:strVal val="visible"/>
                                      </p:to>
                                    </p:set>
                                    <p:anim calcmode="lin" valueType="num">
                                      <p:cBhvr additive="base">
                                        <p:cTn id="7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E43DAF45-83F3-4427-8EA8-B3A912E904EB}"/>
              </a:ext>
            </a:extLst>
          </p:cNvPr>
          <p:cNvGraphicFramePr>
            <a:graphicFrameLocks noGrp="1"/>
          </p:cNvGraphicFramePr>
          <p:nvPr>
            <p:extLst>
              <p:ext uri="{D42A27DB-BD31-4B8C-83A1-F6EECF244321}">
                <p14:modId xmlns:p14="http://schemas.microsoft.com/office/powerpoint/2010/main" val="945094301"/>
              </p:ext>
            </p:extLst>
          </p:nvPr>
        </p:nvGraphicFramePr>
        <p:xfrm>
          <a:off x="269647" y="1002527"/>
          <a:ext cx="11215384" cy="4023360"/>
        </p:xfrm>
        <a:graphic>
          <a:graphicData uri="http://schemas.openxmlformats.org/drawingml/2006/table">
            <a:tbl>
              <a:tblPr firstRow="1" firstCol="1" bandRow="1"/>
              <a:tblGrid>
                <a:gridCol w="11215384">
                  <a:extLst>
                    <a:ext uri="{9D8B030D-6E8A-4147-A177-3AD203B41FA5}">
                      <a16:colId xmlns:a16="http://schemas.microsoft.com/office/drawing/2014/main" xmlns="" val="866771039"/>
                    </a:ext>
                  </a:extLst>
                </a:gridCol>
              </a:tblGrid>
              <a:tr h="0">
                <a:tc>
                  <a:txBody>
                    <a:bodyPr/>
                    <a:lstStyle/>
                    <a:p>
                      <a:pPr algn="just">
                        <a:tabLst>
                          <a:tab pos="810260" algn="l"/>
                        </a:tabLst>
                      </a:pPr>
                      <a:r>
                        <a:rPr lang="nl-NL" sz="2400" dirty="0">
                          <a:solidFill>
                            <a:srgbClr val="000000"/>
                          </a:solidFill>
                          <a:effectLst/>
                          <a:latin typeface="Times New Roman" panose="02020603050405020304" pitchFamily="18" charset="0"/>
                          <a:ea typeface="Times New Roman" panose="02020603050405020304" pitchFamily="18" charset="0"/>
                        </a:rPr>
                        <a:t>Đọc đoạn trích sau:</a:t>
                      </a:r>
                      <a:endParaRPr lang="en-US" sz="2400" dirty="0">
                        <a:effectLst/>
                        <a:latin typeface="Times New Roman" panose="02020603050405020304" pitchFamily="18" charset="0"/>
                        <a:ea typeface="Times New Roman" panose="02020603050405020304" pitchFamily="18" charset="0"/>
                      </a:endParaRPr>
                    </a:p>
                    <a:p>
                      <a:pPr algn="just">
                        <a:tabLst>
                          <a:tab pos="810260" algn="l"/>
                        </a:tabLst>
                      </a:pPr>
                      <a:r>
                        <a:rPr lang="nl-NL" sz="2400" i="1" dirty="0">
                          <a:solidFill>
                            <a:srgbClr val="000000"/>
                          </a:solidFill>
                          <a:effectLst/>
                          <a:latin typeface="Times New Roman" panose="02020603050405020304" pitchFamily="18" charset="0"/>
                          <a:ea typeface="Times New Roman" panose="02020603050405020304" pitchFamily="18" charset="0"/>
                        </a:rPr>
                        <a:t>       Kinh đô Huế dịu dàng, kín đáo, thầm lặng nên thơ như dòng nước Hương Giang trôi êm ả, như tán phượng vĩ lao xao trong thành nội, như đồi thông u tịnh buổi chiều hôm xứ Huế. Đi thăm kinh thành Huế, du khách sẽ thấy lòng mình thanh thản, tự hào và dễ bị chìm đắm trong sự quyến rũ bởi các công trình kiến trúc tráng lệ mà khiêm nhường, e ấp hòa quyện trong cảnh mây nước, cỏ hoa, đất trời tạo nên cảm xúc tuyệt mĩ cho thơ ca và nhạc họa.</a:t>
                      </a:r>
                      <a:endParaRPr lang="en-US" sz="2400" dirty="0">
                        <a:effectLst/>
                        <a:latin typeface="Times New Roman" panose="02020603050405020304" pitchFamily="18" charset="0"/>
                        <a:ea typeface="Times New Roman" panose="02020603050405020304" pitchFamily="18" charset="0"/>
                      </a:endParaRPr>
                    </a:p>
                    <a:p>
                      <a:pPr algn="just"/>
                      <a:r>
                        <a:rPr lang="nl-NL" sz="2400" i="1" dirty="0">
                          <a:effectLst/>
                          <a:latin typeface="Times New Roman" panose="02020603050405020304" pitchFamily="18" charset="0"/>
                          <a:ea typeface="Times New Roman" panose="02020603050405020304" pitchFamily="18" charset="0"/>
                        </a:rPr>
                        <a:t>       (Almanach những nền văn minh thế giới, NXB văn hóa-Thông tin,1999, tr,898)</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a/ Xác định đối tượng thuyết minh của văn bản trên.</a:t>
                      </a:r>
                      <a:endParaRPr lang="en-US" sz="2400" dirty="0">
                        <a:effectLst/>
                        <a:latin typeface="Times New Roman" panose="02020603050405020304" pitchFamily="18" charset="0"/>
                        <a:ea typeface="Times New Roman" panose="02020603050405020304" pitchFamily="18" charset="0"/>
                      </a:endParaRPr>
                    </a:p>
                    <a:p>
                      <a:pPr algn="just"/>
                      <a:r>
                        <a:rPr lang="nl-NL" sz="2400" dirty="0">
                          <a:effectLst/>
                          <a:latin typeface="Times New Roman" panose="02020603050405020304" pitchFamily="18" charset="0"/>
                          <a:ea typeface="Times New Roman" panose="02020603050405020304" pitchFamily="18" charset="0"/>
                        </a:rPr>
                        <a:t>b/ Nêu những biện pháp nghệ thuật được sử dụng trong đoạn văn thuyết minh trên và cho biết tác dụng của việc sử dụng những biện pháp nghệ thuật ấy.</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0402026"/>
                  </a:ext>
                </a:extLst>
              </a:tr>
            </a:tbl>
          </a:graphicData>
        </a:graphic>
      </p:graphicFrame>
      <p:sp>
        <p:nvSpPr>
          <p:cNvPr id="5" name="Rectangle 1">
            <a:extLst>
              <a:ext uri="{FF2B5EF4-FFF2-40B4-BE49-F238E27FC236}">
                <a16:creationId xmlns:a16="http://schemas.microsoft.com/office/drawing/2014/main" xmlns="" id="{C2C2A4EA-0879-4955-8D76-B9AE7EB4FD16}"/>
              </a:ext>
            </a:extLst>
          </p:cNvPr>
          <p:cNvSpPr>
            <a:spLocks noChangeArrowheads="1"/>
          </p:cNvSpPr>
          <p:nvPr/>
        </p:nvSpPr>
        <p:spPr bwMode="auto">
          <a:xfrm>
            <a:off x="4274528" y="230032"/>
            <a:ext cx="30299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9625" algn="l"/>
              </a:tabLst>
              <a:defRPr>
                <a:solidFill>
                  <a:schemeClr val="tx1"/>
                </a:solidFill>
                <a:latin typeface="Arial" panose="020B0604020202020204" pitchFamily="34" charset="0"/>
              </a:defRPr>
            </a:lvl1pPr>
            <a:lvl2pPr eaLnBrk="0" fontAlgn="base" hangingPunct="0">
              <a:spcBef>
                <a:spcPct val="0"/>
              </a:spcBef>
              <a:spcAft>
                <a:spcPct val="0"/>
              </a:spcAft>
              <a:tabLst>
                <a:tab pos="809625" algn="l"/>
              </a:tabLst>
              <a:defRPr>
                <a:solidFill>
                  <a:schemeClr val="tx1"/>
                </a:solidFill>
                <a:latin typeface="Arial" panose="020B0604020202020204" pitchFamily="34" charset="0"/>
              </a:defRPr>
            </a:lvl2pPr>
            <a:lvl3pPr eaLnBrk="0" fontAlgn="base" hangingPunct="0">
              <a:spcBef>
                <a:spcPct val="0"/>
              </a:spcBef>
              <a:spcAft>
                <a:spcPct val="0"/>
              </a:spcAft>
              <a:tabLst>
                <a:tab pos="809625" algn="l"/>
              </a:tabLst>
              <a:defRPr>
                <a:solidFill>
                  <a:schemeClr val="tx1"/>
                </a:solidFill>
                <a:latin typeface="Arial" panose="020B0604020202020204" pitchFamily="34" charset="0"/>
              </a:defRPr>
            </a:lvl3pPr>
            <a:lvl4pPr eaLnBrk="0" fontAlgn="base" hangingPunct="0">
              <a:spcBef>
                <a:spcPct val="0"/>
              </a:spcBef>
              <a:spcAft>
                <a:spcPct val="0"/>
              </a:spcAft>
              <a:tabLst>
                <a:tab pos="809625" algn="l"/>
              </a:tabLst>
              <a:defRPr>
                <a:solidFill>
                  <a:schemeClr val="tx1"/>
                </a:solidFill>
                <a:latin typeface="Arial" panose="020B0604020202020204" pitchFamily="34" charset="0"/>
              </a:defRPr>
            </a:lvl4pPr>
            <a:lvl5pPr eaLnBrk="0" fontAlgn="base" hangingPunct="0">
              <a:spcBef>
                <a:spcPct val="0"/>
              </a:spcBef>
              <a:spcAft>
                <a:spcPct val="0"/>
              </a:spcAft>
              <a:tabLst>
                <a:tab pos="809625"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809625" algn="l"/>
              </a:tabLst>
            </a:pPr>
            <a:r>
              <a:rPr kumimoji="0" lang="nl-NL" altLang="en-US" sz="28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a:t>
            </a:r>
            <a:endParaRPr kumimoji="0" lang="nl-NL" alt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001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D6E56B3-0868-4FD1-ADE3-21EC92B911AD}"/>
              </a:ext>
            </a:extLst>
          </p:cNvPr>
          <p:cNvSpPr txBox="1"/>
          <p:nvPr/>
        </p:nvSpPr>
        <p:spPr>
          <a:xfrm>
            <a:off x="203751" y="302359"/>
            <a:ext cx="11703327" cy="6124754"/>
          </a:xfrm>
          <a:prstGeom prst="rect">
            <a:avLst/>
          </a:prstGeom>
          <a:noFill/>
        </p:spPr>
        <p:txBody>
          <a:bodyPr wrap="square">
            <a:spAutoFit/>
          </a:bodyPr>
          <a:lstStyle/>
          <a:p>
            <a:pPr algn="just"/>
            <a:r>
              <a:rPr lang="nl-NL" sz="2800" dirty="0">
                <a:effectLst/>
                <a:latin typeface="Times New Roman" panose="02020603050405020304" pitchFamily="18" charset="0"/>
                <a:ea typeface="Times New Roman" panose="02020603050405020304" pitchFamily="18" charset="0"/>
              </a:rPr>
              <a:t>a/ Đối tượng: Kinh đô Huế</a:t>
            </a:r>
            <a:endParaRPr lang="en-US" sz="2800" dirty="0">
              <a:effectLst/>
              <a:latin typeface="Times New Roman" panose="02020603050405020304" pitchFamily="18" charset="0"/>
              <a:ea typeface="Times New Roman" panose="02020603050405020304" pitchFamily="18" charset="0"/>
            </a:endParaRPr>
          </a:p>
          <a:p>
            <a:pPr algn="just"/>
            <a:r>
              <a:rPr lang="nl-NL" sz="2800" dirty="0">
                <a:effectLst/>
                <a:latin typeface="Times New Roman" panose="02020603050405020304" pitchFamily="18" charset="0"/>
                <a:ea typeface="Times New Roman" panose="02020603050405020304" pitchFamily="18" charset="0"/>
              </a:rPr>
              <a:t>b/ Những biện pháp nghệ thuật được sử dụng trong đoạn văn thuyết minh: </a:t>
            </a:r>
            <a:endParaRPr lang="en-US" sz="2800" dirty="0">
              <a:effectLst/>
              <a:latin typeface="Times New Roman" panose="02020603050405020304" pitchFamily="18" charset="0"/>
              <a:ea typeface="Times New Roman" panose="02020603050405020304" pitchFamily="18" charset="0"/>
            </a:endParaRPr>
          </a:p>
          <a:p>
            <a:pPr algn="just"/>
            <a:r>
              <a:rPr lang="nl-NL" sz="2800" dirty="0">
                <a:effectLst/>
                <a:latin typeface="Times New Roman" panose="02020603050405020304" pitchFamily="18" charset="0"/>
                <a:ea typeface="Times New Roman" panose="02020603050405020304" pitchFamily="18" charset="0"/>
              </a:rPr>
              <a:t>+ Nhân hóa: </a:t>
            </a:r>
            <a:r>
              <a:rPr lang="nl-NL" sz="2800" i="1" dirty="0">
                <a:effectLst/>
                <a:latin typeface="Times New Roman" panose="02020603050405020304" pitchFamily="18" charset="0"/>
                <a:ea typeface="Times New Roman" panose="02020603050405020304" pitchFamily="18" charset="0"/>
              </a:rPr>
              <a:t>Kinh </a:t>
            </a:r>
            <a:r>
              <a:rPr lang="nl-NL" sz="2800" i="1" dirty="0">
                <a:solidFill>
                  <a:srgbClr val="000000"/>
                </a:solidFill>
                <a:effectLst/>
                <a:latin typeface="Times New Roman" panose="02020603050405020304" pitchFamily="18" charset="0"/>
                <a:ea typeface="Times New Roman" panose="02020603050405020304" pitchFamily="18" charset="0"/>
              </a:rPr>
              <a:t>Huế dịu dàng, kín đáo, thầm lặng nên thơ</a:t>
            </a:r>
            <a:r>
              <a:rPr lang="nl-NL" sz="2800" dirty="0">
                <a:solidFill>
                  <a:srgbClr val="000000"/>
                </a:solidFill>
                <a:effectLst/>
                <a:latin typeface="Times New Roman" panose="02020603050405020304" pitchFamily="18" charset="0"/>
                <a:ea typeface="Times New Roman" panose="02020603050405020304" pitchFamily="18" charset="0"/>
              </a:rPr>
              <a:t>; </a:t>
            </a:r>
            <a:r>
              <a:rPr lang="nl-NL" sz="2800" i="1" dirty="0">
                <a:solidFill>
                  <a:srgbClr val="000000"/>
                </a:solidFill>
                <a:effectLst/>
                <a:latin typeface="Times New Roman" panose="02020603050405020304" pitchFamily="18" charset="0"/>
                <a:ea typeface="Times New Roman" panose="02020603050405020304" pitchFamily="18" charset="0"/>
              </a:rPr>
              <a:t>các công trình kiến trúc tráng lệ mà khiêm nhường, e ấp quyện trong cảnh mây nước, cỏ hoa, đất trời</a:t>
            </a:r>
            <a:endParaRPr lang="en-US" sz="2800" dirty="0">
              <a:effectLst/>
              <a:latin typeface="Times New Roman" panose="02020603050405020304" pitchFamily="18" charset="0"/>
              <a:ea typeface="Times New Roman" panose="02020603050405020304" pitchFamily="18" charset="0"/>
            </a:endParaRPr>
          </a:p>
          <a:p>
            <a:pPr algn="just"/>
            <a:r>
              <a:rPr lang="nl-NL" sz="2800" dirty="0">
                <a:solidFill>
                  <a:srgbClr val="000000"/>
                </a:solidFill>
                <a:effectLst/>
                <a:latin typeface="Times New Roman" panose="02020603050405020304" pitchFamily="18" charset="0"/>
                <a:ea typeface="Times New Roman" panose="02020603050405020304" pitchFamily="18" charset="0"/>
              </a:rPr>
              <a:t>- So sánh</a:t>
            </a:r>
            <a:r>
              <a:rPr lang="nl-NL" sz="2800" i="1" dirty="0">
                <a:solidFill>
                  <a:srgbClr val="000000"/>
                </a:solidFill>
                <a:effectLst/>
                <a:latin typeface="Times New Roman" panose="02020603050405020304" pitchFamily="18" charset="0"/>
                <a:ea typeface="Times New Roman" panose="02020603050405020304" pitchFamily="18" charset="0"/>
              </a:rPr>
              <a:t>:  Kinh đô Huế dịu dàng, kín đáo, thầm lặng nên thơ như dòng nước Hương Giang trôi êm ả, như tán phượng vĩ lao xao trong thành nội, như đồi thông u tịnh buổi chiều hôm xứ Huế</a:t>
            </a:r>
            <a:endParaRPr lang="en-US" sz="2800" dirty="0">
              <a:effectLst/>
              <a:latin typeface="Times New Roman" panose="02020603050405020304" pitchFamily="18" charset="0"/>
              <a:ea typeface="Times New Roman" panose="02020603050405020304" pitchFamily="18" charset="0"/>
            </a:endParaRPr>
          </a:p>
          <a:p>
            <a:pPr algn="just"/>
            <a:r>
              <a:rPr lang="nl-NL" sz="2800" b="1" i="1" dirty="0">
                <a:solidFill>
                  <a:srgbClr val="000000"/>
                </a:solidFill>
                <a:effectLst/>
                <a:latin typeface="Times New Roman" panose="02020603050405020304" pitchFamily="18" charset="0"/>
                <a:ea typeface="Times New Roman" panose="02020603050405020304" pitchFamily="18" charset="0"/>
              </a:rPr>
              <a:t>+ Tác dụng của việc sử dụng BPNT</a:t>
            </a:r>
            <a:r>
              <a:rPr lang="nl-NL"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nl-NL" sz="2800" dirty="0">
                <a:solidFill>
                  <a:srgbClr val="000000"/>
                </a:solidFill>
                <a:effectLst/>
                <a:latin typeface="Times New Roman" panose="02020603050405020304" pitchFamily="18" charset="0"/>
                <a:ea typeface="Times New Roman" panose="02020603050405020304" pitchFamily="18" charset="0"/>
              </a:rPr>
              <a:t>- HT: Các BPNT giúp cho việc diễn đạt trở nên sinh động, thú vị, hấp dẫn người đọc.</a:t>
            </a:r>
            <a:endParaRPr lang="en-US" sz="2800" dirty="0">
              <a:effectLst/>
              <a:latin typeface="Times New Roman" panose="02020603050405020304" pitchFamily="18" charset="0"/>
              <a:ea typeface="Times New Roman" panose="02020603050405020304" pitchFamily="18" charset="0"/>
            </a:endParaRPr>
          </a:p>
          <a:p>
            <a:pPr algn="just"/>
            <a:r>
              <a:rPr lang="nl-NL" sz="2800" dirty="0">
                <a:solidFill>
                  <a:srgbClr val="000000"/>
                </a:solidFill>
                <a:effectLst/>
                <a:latin typeface="Times New Roman" panose="02020603050405020304" pitchFamily="18" charset="0"/>
                <a:ea typeface="Times New Roman" panose="02020603050405020304" pitchFamily="18" charset="0"/>
              </a:rPr>
              <a:t>-ND ý nghĩa: tái hiện hình ảnh cố đô Huế với chọn vẹn hồn cảm xúc, gần gũi với con người; Kinh đô Huế hiện lên với những nét riêng độc đáo; vừa dịu dàng, kín đáo, thầm lặng lại vừa trầm mặc, tráng lệ khiến ai đến cũng phải nao lòng.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669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8672" y="4052703"/>
            <a:ext cx="10039351" cy="2554545"/>
          </a:xfrm>
          <a:prstGeom prst="rect">
            <a:avLst/>
          </a:prstGeom>
        </p:spPr>
        <p:txBody>
          <a:bodyPr wrap="square">
            <a:spAutoFit/>
          </a:bodyPr>
          <a:lstStyle/>
          <a:p>
            <a:pPr algn="just"/>
            <a:r>
              <a:rPr lang="nl-NL" sz="3200" dirty="0">
                <a:latin typeface="Times New Roman" panose="02020603050405020304" pitchFamily="18" charset="0"/>
                <a:ea typeface="Times New Roman" panose="02020603050405020304" pitchFamily="18" charset="0"/>
              </a:rPr>
              <a:t>- Chuẩn bị cho giờ luyện tập:  Tổ 1, 3: cái nón ;  Tổ 2,4 : cái bút                     </a:t>
            </a:r>
            <a:endParaRPr lang="en-US" sz="3200" dirty="0">
              <a:latin typeface="Times New Roman" panose="02020603050405020304" pitchFamily="18" charset="0"/>
              <a:ea typeface="Times New Roman" panose="02020603050405020304" pitchFamily="18" charset="0"/>
            </a:endParaRPr>
          </a:p>
          <a:p>
            <a:pPr algn="just"/>
            <a:r>
              <a:rPr lang="nl-NL" sz="3200" dirty="0">
                <a:latin typeface="Times New Roman" panose="02020603050405020304" pitchFamily="18" charset="0"/>
                <a:ea typeface="Times New Roman" panose="02020603050405020304" pitchFamily="18" charset="0"/>
              </a:rPr>
              <a:t>+ Lập dàn ý chi tiết có sử dụng các biện pháp nghệ thuật.</a:t>
            </a:r>
            <a:endParaRPr lang="en-US" sz="3200" dirty="0">
              <a:latin typeface="Times New Roman" panose="02020603050405020304" pitchFamily="18" charset="0"/>
              <a:ea typeface="Times New Roman" panose="02020603050405020304" pitchFamily="18" charset="0"/>
            </a:endParaRPr>
          </a:p>
          <a:p>
            <a:pPr algn="just"/>
            <a:r>
              <a:rPr lang="nl-NL" sz="3200" dirty="0">
                <a:latin typeface="Times New Roman" panose="02020603050405020304" pitchFamily="18" charset="0"/>
                <a:ea typeface="Times New Roman" panose="02020603050405020304" pitchFamily="18" charset="0"/>
              </a:rPr>
              <a:t>+ Viết hoàn chỉnh mở bài và kết bài.</a:t>
            </a:r>
            <a:endParaRPr lang="en-US" sz="3200" dirty="0">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2495857" y="1659285"/>
            <a:ext cx="9413466" cy="2677656"/>
          </a:xfrm>
          <a:prstGeom prst="rect">
            <a:avLst/>
          </a:prstGeom>
        </p:spPr>
        <p:txBody>
          <a:bodyPr wrap="square">
            <a:spAutoFit/>
          </a:bodyPr>
          <a:lstStyle/>
          <a:p>
            <a:pPr algn="just"/>
            <a:r>
              <a:rPr lang="nl-NL" sz="2800" dirty="0">
                <a:latin typeface="Times New Roman" panose="02020603050405020304" pitchFamily="18" charset="0"/>
                <a:ea typeface="Times New Roman" panose="02020603050405020304" pitchFamily="18" charset="0"/>
              </a:rPr>
              <a:t>- Hoàn thành bài tập viết đoạn văn thuyết minh.</a:t>
            </a:r>
            <a:endParaRPr lang="en-US" sz="28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Sưu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tầm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t/c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BPNT,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BPNT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t/m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a:t>
            </a:r>
          </a:p>
          <a:p>
            <a:pPr algn="just"/>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Viết</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đoạn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văn</a:t>
            </a:r>
            <a:r>
              <a:rPr lang="en-US" sz="2800" b="1" i="1" dirty="0">
                <a:latin typeface="Times New Roman" panose="02020603050405020304" pitchFamily="18" charset="0"/>
                <a:ea typeface="Times New Roman" panose="02020603050405020304" pitchFamily="18" charset="0"/>
              </a:rPr>
              <a:t> (7 -10 </a:t>
            </a:r>
            <a:r>
              <a:rPr lang="en-US" sz="2800" b="1" i="1" dirty="0" err="1">
                <a:latin typeface="Times New Roman" panose="02020603050405020304" pitchFamily="18" charset="0"/>
                <a:ea typeface="Times New Roman" panose="02020603050405020304" pitchFamily="18" charset="0"/>
              </a:rPr>
              <a:t>câu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thuyết</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minh</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về</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một</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danh</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thắng</a:t>
            </a:r>
            <a:r>
              <a:rPr lang="en-US" sz="2800" b="1" i="1" dirty="0">
                <a:latin typeface="Times New Roman" panose="02020603050405020304" pitchFamily="18" charset="0"/>
                <a:ea typeface="Times New Roman" panose="02020603050405020304" pitchFamily="18" charset="0"/>
              </a:rPr>
              <a:t> ở </a:t>
            </a:r>
            <a:r>
              <a:rPr lang="en-US" sz="2800" b="1" i="1" dirty="0" err="1">
                <a:latin typeface="Times New Roman" panose="02020603050405020304" pitchFamily="18" charset="0"/>
                <a:ea typeface="Times New Roman" panose="02020603050405020304" pitchFamily="18" charset="0"/>
              </a:rPr>
              <a:t>địa</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phương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có</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sử</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dụng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các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biện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pháp</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nghệ</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thuật</a:t>
            </a:r>
            <a:r>
              <a:rPr lang="en-US" sz="2800" b="1"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endParaRPr lang="en-US" sz="2800" dirty="0">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xmlns="" id="{8ABEB6D2-3384-4C4B-B2F7-A77FDE443CA8}"/>
              </a:ext>
            </a:extLst>
          </p:cNvPr>
          <p:cNvPicPr>
            <a:picLocks noChangeAspect="1"/>
          </p:cNvPicPr>
          <p:nvPr/>
        </p:nvPicPr>
        <p:blipFill>
          <a:blip r:embed="rId2"/>
          <a:stretch>
            <a:fillRect/>
          </a:stretch>
        </p:blipFill>
        <p:spPr>
          <a:xfrm>
            <a:off x="4051470" y="13134"/>
            <a:ext cx="4767485" cy="2091109"/>
          </a:xfrm>
          <a:prstGeom prst="rect">
            <a:avLst/>
          </a:prstGeom>
        </p:spPr>
      </p:pic>
      <p:pic>
        <p:nvPicPr>
          <p:cNvPr id="3" name="Picture 2">
            <a:extLst>
              <a:ext uri="{FF2B5EF4-FFF2-40B4-BE49-F238E27FC236}">
                <a16:creationId xmlns:a16="http://schemas.microsoft.com/office/drawing/2014/main" xmlns="" id="{2F36656D-C4AE-4625-8415-F7E1E1C931BB}"/>
              </a:ext>
            </a:extLst>
          </p:cNvPr>
          <p:cNvPicPr>
            <a:picLocks noChangeAspect="1"/>
          </p:cNvPicPr>
          <p:nvPr/>
        </p:nvPicPr>
        <p:blipFill>
          <a:blip r:embed="rId3"/>
          <a:stretch>
            <a:fillRect/>
          </a:stretch>
        </p:blipFill>
        <p:spPr>
          <a:xfrm>
            <a:off x="112809" y="1504266"/>
            <a:ext cx="2316681" cy="902286"/>
          </a:xfrm>
          <a:prstGeom prst="rect">
            <a:avLst/>
          </a:prstGeom>
        </p:spPr>
      </p:pic>
      <p:pic>
        <p:nvPicPr>
          <p:cNvPr id="9" name="Picture 8">
            <a:extLst>
              <a:ext uri="{FF2B5EF4-FFF2-40B4-BE49-F238E27FC236}">
                <a16:creationId xmlns:a16="http://schemas.microsoft.com/office/drawing/2014/main" xmlns="" id="{218EE9A2-E561-4230-8654-E982B6798A6B}"/>
              </a:ext>
            </a:extLst>
          </p:cNvPr>
          <p:cNvPicPr>
            <a:picLocks noChangeAspect="1"/>
          </p:cNvPicPr>
          <p:nvPr/>
        </p:nvPicPr>
        <p:blipFill>
          <a:blip r:embed="rId4"/>
          <a:stretch>
            <a:fillRect/>
          </a:stretch>
        </p:blipFill>
        <p:spPr>
          <a:xfrm>
            <a:off x="40346" y="3687142"/>
            <a:ext cx="2322777" cy="902286"/>
          </a:xfrm>
          <a:prstGeom prst="rect">
            <a:avLst/>
          </a:prstGeom>
        </p:spPr>
      </p:pic>
    </p:spTree>
    <p:extLst>
      <p:ext uri="{BB962C8B-B14F-4D97-AF65-F5344CB8AC3E}">
        <p14:creationId xmlns:p14="http://schemas.microsoft.com/office/powerpoint/2010/main" val="273719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utterfly Wings Flying In The Sk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pic>
        <p:nvPicPr>
          <p:cNvPr id="5" name="Picture 14" descr="http://imagefiles.findimage.net/images/comments_graphics/thank_you_graphics/hoyzb21wybx_thank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109663"/>
            <a:ext cx="7620000" cy="171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00459" y="0"/>
            <a:ext cx="2170113" cy="4035425"/>
            <a:chOff x="720" y="1296"/>
            <a:chExt cx="1367" cy="2542"/>
          </a:xfrm>
        </p:grpSpPr>
        <p:sp>
          <p:nvSpPr>
            <p:cNvPr id="4"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0" name="Group 9"/>
            <p:cNvGrpSpPr>
              <a:grpSpLocks/>
            </p:cNvGrpSpPr>
            <p:nvPr/>
          </p:nvGrpSpPr>
          <p:grpSpPr bwMode="auto">
            <a:xfrm>
              <a:off x="1189" y="1296"/>
              <a:ext cx="405" cy="405"/>
              <a:chOff x="1289" y="582"/>
              <a:chExt cx="668" cy="668"/>
            </a:xfrm>
          </p:grpSpPr>
          <p:sp>
            <p:nvSpPr>
              <p:cNvPr id="13"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1" name="Text Box 16"/>
            <p:cNvSpPr txBox="1">
              <a:spLocks noChangeArrowheads="1"/>
            </p:cNvSpPr>
            <p:nvPr/>
          </p:nvSpPr>
          <p:spPr bwMode="gray">
            <a:xfrm>
              <a:off x="1275" y="1354"/>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Text Box 17"/>
            <p:cNvSpPr txBox="1">
              <a:spLocks noChangeArrowheads="1"/>
            </p:cNvSpPr>
            <p:nvPr/>
          </p:nvSpPr>
          <p:spPr bwMode="gray">
            <a:xfrm>
              <a:off x="768" y="1776"/>
              <a:ext cx="1296" cy="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auto" latinLnBrk="0" hangingPunct="1">
                <a:lnSpc>
                  <a:spcPct val="200000"/>
                </a:lnSpc>
                <a:spcBef>
                  <a:spcPct val="0"/>
                </a:spcBef>
                <a:spcAft>
                  <a:spcPts val="0"/>
                </a:spcAft>
                <a:buClrTx/>
                <a:buSzTx/>
                <a:buFontTx/>
                <a:buNone/>
                <a:tabLst/>
                <a:defRPr/>
              </a:pPr>
              <a:r>
                <a:rPr kumimoji="0" lang="en-US" altLang="en-US" sz="32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Khởi</a:t>
              </a:r>
              <a:r>
                <a:rPr kumimoji="0" lang="en-US" altLang="en-US" sz="32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en-US" altLang="en-US" sz="32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động</a:t>
              </a:r>
              <a:r>
                <a:rPr kumimoji="0" lang="en-US" altLang="en-US" sz="32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aphicFrame>
        <p:nvGraphicFramePr>
          <p:cNvPr id="18" name="Table 17">
            <a:extLst>
              <a:ext uri="{FF2B5EF4-FFF2-40B4-BE49-F238E27FC236}">
                <a16:creationId xmlns:a16="http://schemas.microsoft.com/office/drawing/2014/main" xmlns="" id="{E68A9931-7A90-4D84-8B28-1A03DC2F9F75}"/>
              </a:ext>
            </a:extLst>
          </p:cNvPr>
          <p:cNvGraphicFramePr>
            <a:graphicFrameLocks noGrp="1"/>
          </p:cNvGraphicFramePr>
          <p:nvPr>
            <p:extLst>
              <p:ext uri="{D42A27DB-BD31-4B8C-83A1-F6EECF244321}">
                <p14:modId xmlns:p14="http://schemas.microsoft.com/office/powerpoint/2010/main" val="3160543307"/>
              </p:ext>
            </p:extLst>
          </p:nvPr>
        </p:nvGraphicFramePr>
        <p:xfrm>
          <a:off x="2847312" y="323215"/>
          <a:ext cx="8735087" cy="4754880"/>
        </p:xfrm>
        <a:graphic>
          <a:graphicData uri="http://schemas.openxmlformats.org/drawingml/2006/table">
            <a:tbl>
              <a:tblPr firstRow="1" firstCol="1" bandRow="1"/>
              <a:tblGrid>
                <a:gridCol w="4867679">
                  <a:extLst>
                    <a:ext uri="{9D8B030D-6E8A-4147-A177-3AD203B41FA5}">
                      <a16:colId xmlns:a16="http://schemas.microsoft.com/office/drawing/2014/main" xmlns="" val="1876491425"/>
                    </a:ext>
                  </a:extLst>
                </a:gridCol>
                <a:gridCol w="3867408">
                  <a:extLst>
                    <a:ext uri="{9D8B030D-6E8A-4147-A177-3AD203B41FA5}">
                      <a16:colId xmlns:a16="http://schemas.microsoft.com/office/drawing/2014/main" xmlns="" val="2796416414"/>
                    </a:ext>
                  </a:extLst>
                </a:gridCol>
              </a:tblGrid>
              <a:tr h="0">
                <a:tc>
                  <a:txBody>
                    <a:bodyPr/>
                    <a:lstStyle/>
                    <a:p>
                      <a:pPr algn="ctr"/>
                      <a:r>
                        <a:rPr lang="de-DE" sz="2400" b="1" i="0" dirty="0">
                          <a:solidFill>
                            <a:srgbClr val="0000CC"/>
                          </a:solidFill>
                          <a:effectLst/>
                          <a:latin typeface="Times New Roman" panose="02020603050405020304" pitchFamily="18" charset="0"/>
                          <a:ea typeface="Times New Roman" panose="02020603050405020304" pitchFamily="18" charset="0"/>
                        </a:rPr>
                        <a:t>Đoạn 1</a:t>
                      </a:r>
                      <a:r>
                        <a:rPr lang="de-DE" sz="2400" i="0" dirty="0">
                          <a:solidFill>
                            <a:srgbClr val="0000CC"/>
                          </a:solidFill>
                          <a:effectLst/>
                          <a:latin typeface="Times New Roman" panose="02020603050405020304" pitchFamily="18" charset="0"/>
                          <a:ea typeface="Times New Roman" panose="02020603050405020304" pitchFamily="18" charset="0"/>
                        </a:rPr>
                        <a:t>:</a:t>
                      </a:r>
                      <a:endParaRPr lang="en-US" sz="2400" i="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r>
                        <a:rPr lang="de-DE" sz="2400" b="1" i="0" dirty="0">
                          <a:solidFill>
                            <a:srgbClr val="0000CC"/>
                          </a:solidFill>
                          <a:effectLst/>
                          <a:latin typeface="Times New Roman" panose="02020603050405020304" pitchFamily="18" charset="0"/>
                          <a:ea typeface="Times New Roman" panose="02020603050405020304" pitchFamily="18" charset="0"/>
                        </a:rPr>
                        <a:t>Đoạn 2:</a:t>
                      </a:r>
                      <a:endParaRPr lang="en-US" sz="2400" i="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2108452125"/>
                  </a:ext>
                </a:extLst>
              </a:tr>
              <a:tr h="0">
                <a:tc>
                  <a:txBody>
                    <a:bodyPr/>
                    <a:lstStyle/>
                    <a:p>
                      <a:pPr algn="just"/>
                      <a:r>
                        <a:rPr lang="de-DE" sz="2400" i="1" dirty="0">
                          <a:solidFill>
                            <a:srgbClr val="000000"/>
                          </a:solidFill>
                          <a:effectLst/>
                          <a:latin typeface="Times New Roman" panose="02020603050405020304" pitchFamily="18" charset="0"/>
                          <a:ea typeface="Times New Roman" panose="02020603050405020304" pitchFamily="18" charset="0"/>
                        </a:rPr>
                        <a:t>Họ nhà Kim chúng tôi rất đông. Ngoài kim khâu vải may áo, còn có loại kim dùng để thêu thùa, lại có kim khâu trong phẫu thuật, kim khâu giày, kim đóng sách...Công dụng của kim là đưa chỉ mềm luồn qua các vật dày, mỏng để kết chúng lại. Thiếu chúng tôi thì nhiều ngành sản xuât gặpkhó khăn đấy!Nghe nói từ cuối thế kỉ XVIII, một người Anh đã sáng chế ra máy khâu, nhưng máy khâu vẫn cứ phải có kim thì mới khâu được!</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r>
                        <a:rPr lang="de-DE" sz="2400" i="1" dirty="0">
                          <a:solidFill>
                            <a:srgbClr val="000000"/>
                          </a:solidFill>
                          <a:effectLst/>
                          <a:latin typeface="Times New Roman" panose="02020603050405020304" pitchFamily="18" charset="0"/>
                          <a:ea typeface="Times New Roman" panose="02020603050405020304" pitchFamily="18" charset="0"/>
                        </a:rPr>
                        <a:t>Có nhiều loại Kim: kim khâu vải, kim dùng để thêu, lại có kim khâu trong phẫu thuật, kim khâu giày, kim đóng sách...Công dụng của kim là đưa chỉ luồn qua các vật để kết chúng lại. Thế kỉ XVIII, một người Anh đã sáng chế ra máy khâu, nhưng máy khâu vẫn  phải có kim thì mới khâu được.</a:t>
                      </a:r>
                      <a:endParaRPr lang="en-US" sz="2400" dirty="0">
                        <a:effectLst/>
                        <a:latin typeface="Times New Roman" panose="02020603050405020304" pitchFamily="18" charset="0"/>
                        <a:ea typeface="Times New Roman" panose="02020603050405020304" pitchFamily="18" charset="0"/>
                      </a:endParaRPr>
                    </a:p>
                    <a:p>
                      <a:pPr algn="just"/>
                      <a:r>
                        <a:rPr lang="de-DE"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40988612"/>
                  </a:ext>
                </a:extLst>
              </a:tr>
            </a:tbl>
          </a:graphicData>
        </a:graphic>
      </p:graphicFrame>
      <p:sp>
        <p:nvSpPr>
          <p:cNvPr id="23" name="TextBox 22">
            <a:extLst>
              <a:ext uri="{FF2B5EF4-FFF2-40B4-BE49-F238E27FC236}">
                <a16:creationId xmlns:a16="http://schemas.microsoft.com/office/drawing/2014/main" xmlns="" id="{AB396CB5-5E47-4BB8-AC3E-868958006B5D}"/>
              </a:ext>
            </a:extLst>
          </p:cNvPr>
          <p:cNvSpPr txBox="1"/>
          <p:nvPr/>
        </p:nvSpPr>
        <p:spPr>
          <a:xfrm>
            <a:off x="642103" y="5279095"/>
            <a:ext cx="10237932" cy="954107"/>
          </a:xfrm>
          <a:prstGeom prst="rect">
            <a:avLst/>
          </a:prstGeom>
          <a:noFill/>
        </p:spPr>
        <p:txBody>
          <a:bodyPr wrap="square">
            <a:spAutoFit/>
          </a:bodyPr>
          <a:lstStyle/>
          <a:p>
            <a:pPr algn="just"/>
            <a:r>
              <a:rPr lang="de-DE" sz="2800" b="1" i="1" dirty="0">
                <a:solidFill>
                  <a:srgbClr val="FF0000"/>
                </a:solidFill>
                <a:effectLst/>
                <a:latin typeface="Times New Roman" panose="02020603050405020304" pitchFamily="18" charset="0"/>
                <a:ea typeface="Times New Roman" panose="02020603050405020304" pitchFamily="18" charset="0"/>
              </a:rPr>
              <a:t>? Đọc và xác định kiểu văn bản chính của 2 đoạn văn trên</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r>
              <a:rPr lang="de-DE" sz="2800" b="1" i="1" dirty="0">
                <a:solidFill>
                  <a:srgbClr val="FF0000"/>
                </a:solidFill>
                <a:effectLst/>
                <a:latin typeface="Times New Roman" panose="02020603050405020304" pitchFamily="18" charset="0"/>
                <a:ea typeface="Times New Roman" panose="02020603050405020304" pitchFamily="18" charset="0"/>
              </a:rPr>
              <a:t>? Em ấn tượng với  cách viết của đoạn văn nào? Vì sao?</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93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3821C608-9D55-4485-8053-9591D30335D5}"/>
              </a:ext>
            </a:extLst>
          </p:cNvPr>
          <p:cNvSpPr txBox="1"/>
          <p:nvPr/>
        </p:nvSpPr>
        <p:spPr>
          <a:xfrm>
            <a:off x="914400" y="1725088"/>
            <a:ext cx="10363200"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de-DE" sz="3600" b="1" dirty="0">
                <a:solidFill>
                  <a:srgbClr val="FF0000"/>
                </a:solidFill>
                <a:effectLst/>
                <a:latin typeface="Times New Roman" panose="02020603050405020304" pitchFamily="18" charset="0"/>
                <a:ea typeface="Times New Roman" panose="02020603050405020304" pitchFamily="18" charset="0"/>
              </a:rPr>
              <a:t>SỬ DỤNG MỘT SỐ BIỆN PHÁP NGHỆ THUẬT</a:t>
            </a:r>
            <a:endParaRPr lang="en-US" sz="3600" dirty="0">
              <a:solidFill>
                <a:srgbClr val="FF0000"/>
              </a:solidFill>
              <a:effectLst/>
              <a:latin typeface="Times New Roman" panose="02020603050405020304" pitchFamily="18" charset="0"/>
              <a:ea typeface="Times New Roman" panose="02020603050405020304" pitchFamily="18" charset="0"/>
            </a:endParaRPr>
          </a:p>
          <a:p>
            <a:pPr algn="ctr"/>
            <a:r>
              <a:rPr lang="de-DE" sz="3600" b="1" dirty="0">
                <a:solidFill>
                  <a:srgbClr val="FF0000"/>
                </a:solidFill>
                <a:effectLst/>
                <a:latin typeface="Times New Roman" panose="02020603050405020304" pitchFamily="18" charset="0"/>
                <a:ea typeface="Times New Roman" panose="02020603050405020304" pitchFamily="18" charset="0"/>
              </a:rPr>
              <a:t>TRONG VĂN BẢN THUYẾT MINH</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140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_Long_-_vnh">
            <a:extLst>
              <a:ext uri="{FF2B5EF4-FFF2-40B4-BE49-F238E27FC236}">
                <a16:creationId xmlns:a16="http://schemas.microsoft.com/office/drawing/2014/main" xmlns="" id="{89961172-8E19-4968-BF35-65A814D599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861" y="768626"/>
            <a:ext cx="4982817" cy="36973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xmlns="" id="{294967C5-3856-46AB-A5C6-F573F0EE8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191" y="503583"/>
            <a:ext cx="5366729" cy="36973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xmlns="" id="{3A3104A8-B095-49EA-BC19-B2E5D991864D}"/>
              </a:ext>
            </a:extLst>
          </p:cNvPr>
          <p:cNvPicPr>
            <a:picLocks noChangeAspect="1"/>
          </p:cNvPicPr>
          <p:nvPr/>
        </p:nvPicPr>
        <p:blipFill>
          <a:blip r:embed="rId4"/>
          <a:stretch>
            <a:fillRect/>
          </a:stretch>
        </p:blipFill>
        <p:spPr>
          <a:xfrm>
            <a:off x="2644796" y="5126123"/>
            <a:ext cx="7803556" cy="963251"/>
          </a:xfrm>
          <a:prstGeom prst="rect">
            <a:avLst/>
          </a:prstGeom>
        </p:spPr>
      </p:pic>
    </p:spTree>
    <p:extLst>
      <p:ext uri="{BB962C8B-B14F-4D97-AF65-F5344CB8AC3E}">
        <p14:creationId xmlns:p14="http://schemas.microsoft.com/office/powerpoint/2010/main" val="262192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AD06BEC-668A-4BC0-933B-2A675DBC3E1C}"/>
              </a:ext>
            </a:extLst>
          </p:cNvPr>
          <p:cNvGraphicFramePr>
            <a:graphicFrameLocks noGrp="1"/>
          </p:cNvGraphicFramePr>
          <p:nvPr>
            <p:extLst>
              <p:ext uri="{D42A27DB-BD31-4B8C-83A1-F6EECF244321}">
                <p14:modId xmlns:p14="http://schemas.microsoft.com/office/powerpoint/2010/main" val="3682658625"/>
              </p:ext>
            </p:extLst>
          </p:nvPr>
        </p:nvGraphicFramePr>
        <p:xfrm>
          <a:off x="576775" y="640288"/>
          <a:ext cx="11310425" cy="3901440"/>
        </p:xfrm>
        <a:graphic>
          <a:graphicData uri="http://schemas.openxmlformats.org/drawingml/2006/table">
            <a:tbl>
              <a:tblPr firstRow="1" firstCol="1" bandRow="1"/>
              <a:tblGrid>
                <a:gridCol w="11310425">
                  <a:extLst>
                    <a:ext uri="{9D8B030D-6E8A-4147-A177-3AD203B41FA5}">
                      <a16:colId xmlns:a16="http://schemas.microsoft.com/office/drawing/2014/main" xmlns="" val="2827450633"/>
                    </a:ext>
                  </a:extLst>
                </a:gridCol>
              </a:tblGrid>
              <a:tr h="0">
                <a:tc>
                  <a:txBody>
                    <a:bodyPr/>
                    <a:lstStyle/>
                    <a:p>
                      <a:pPr algn="ctr"/>
                      <a:r>
                        <a:rPr lang="nl-NL" sz="3200" b="1" dirty="0">
                          <a:solidFill>
                            <a:srgbClr val="0000CC"/>
                          </a:solidFill>
                          <a:effectLst/>
                          <a:latin typeface="Times New Roman" panose="02020603050405020304" pitchFamily="18" charset="0"/>
                          <a:ea typeface="Times New Roman" panose="02020603050405020304" pitchFamily="18" charset="0"/>
                        </a:rPr>
                        <a:t>PHIẾU HỌC TẬP </a:t>
                      </a:r>
                      <a:endParaRPr lang="en-US" sz="3200" dirty="0">
                        <a:solidFill>
                          <a:srgbClr val="0000CC"/>
                        </a:solidFill>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3135883"/>
                  </a:ext>
                </a:extLst>
              </a:tr>
              <a:tr h="0">
                <a:tc>
                  <a:txBody>
                    <a:bodyPr/>
                    <a:lstStyle/>
                    <a:p>
                      <a:pPr algn="just"/>
                      <a:r>
                        <a:rPr lang="nl-NL" sz="3200" b="1" i="1" dirty="0">
                          <a:effectLst/>
                          <a:latin typeface="Times New Roman" panose="02020603050405020304" pitchFamily="18" charset="0"/>
                          <a:ea typeface="Times New Roman" panose="02020603050405020304" pitchFamily="18" charset="0"/>
                        </a:rPr>
                        <a:t>1) Văn bản TM đặc điểm gì của vịnh? Em có nhận xét gì về đối tượng thuyết minh trong bài viết?</a:t>
                      </a:r>
                      <a:endParaRPr lang="en-US" sz="3200" dirty="0">
                        <a:effectLst/>
                        <a:latin typeface="Times New Roman" panose="02020603050405020304" pitchFamily="18" charset="0"/>
                        <a:ea typeface="Times New Roman" panose="02020603050405020304" pitchFamily="18" charset="0"/>
                      </a:endParaRPr>
                    </a:p>
                    <a:p>
                      <a:pPr algn="just"/>
                      <a:r>
                        <a:rPr lang="nl-NL" sz="3200" b="1" i="1" dirty="0">
                          <a:effectLst/>
                          <a:latin typeface="Times New Roman" panose="02020603050405020304" pitchFamily="18" charset="0"/>
                          <a:ea typeface="Times New Roman" panose="02020603050405020304" pitchFamily="18" charset="0"/>
                        </a:rPr>
                        <a:t>2) Tác giả đã TM vịnh Hạ Long theo phương diện nào? </a:t>
                      </a:r>
                      <a:endParaRPr lang="en-US" sz="3200" dirty="0">
                        <a:effectLst/>
                        <a:latin typeface="Times New Roman" panose="02020603050405020304" pitchFamily="18" charset="0"/>
                        <a:ea typeface="Times New Roman" panose="02020603050405020304" pitchFamily="18" charset="0"/>
                      </a:endParaRPr>
                    </a:p>
                    <a:p>
                      <a:pPr algn="just"/>
                      <a:r>
                        <a:rPr lang="nl-NL" sz="3200" b="1" i="1" dirty="0">
                          <a:effectLst/>
                          <a:latin typeface="Times New Roman" panose="02020603050405020304" pitchFamily="18" charset="0"/>
                          <a:ea typeface="Times New Roman" panose="02020603050405020304" pitchFamily="18" charset="0"/>
                        </a:rPr>
                        <a:t>3) Tác giả đã vận dụng phương pháp TM nào là chủ yếu?</a:t>
                      </a:r>
                      <a:endParaRPr lang="en-US" sz="3200" dirty="0">
                        <a:effectLst/>
                        <a:latin typeface="Times New Roman" panose="02020603050405020304" pitchFamily="18" charset="0"/>
                        <a:ea typeface="Times New Roman" panose="02020603050405020304" pitchFamily="18" charset="0"/>
                      </a:endParaRPr>
                    </a:p>
                    <a:p>
                      <a:pPr algn="just"/>
                      <a:r>
                        <a:rPr lang="nl-NL" sz="3200" b="1" i="1" dirty="0">
                          <a:effectLst/>
                          <a:latin typeface="Times New Roman" panose="02020603050405020304" pitchFamily="18" charset="0"/>
                          <a:ea typeface="Times New Roman" panose="02020603050405020304" pitchFamily="18" charset="0"/>
                        </a:rPr>
                        <a:t>4)  Nếu chỉ dùng phương pháp liệt kê, so sánh, tác giả chưa nêu được sự kì lạ của Hạ Long. Vậy sự kì lạ của Hạ Long đươc tác giả thuyết minh bằng cách nào?</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7023243"/>
                  </a:ext>
                </a:extLst>
              </a:tr>
            </a:tbl>
          </a:graphicData>
        </a:graphic>
      </p:graphicFrame>
    </p:spTree>
    <p:extLst>
      <p:ext uri="{BB962C8B-B14F-4D97-AF65-F5344CB8AC3E}">
        <p14:creationId xmlns:p14="http://schemas.microsoft.com/office/powerpoint/2010/main" val="3130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EE16A728-CBB4-4F5B-BB5E-2731F30C6EE2}"/>
              </a:ext>
            </a:extLst>
          </p:cNvPr>
          <p:cNvGraphicFramePr>
            <a:graphicFrameLocks noGrp="1"/>
          </p:cNvGraphicFramePr>
          <p:nvPr>
            <p:extLst>
              <p:ext uri="{D42A27DB-BD31-4B8C-83A1-F6EECF244321}">
                <p14:modId xmlns:p14="http://schemas.microsoft.com/office/powerpoint/2010/main" val="2393956046"/>
              </p:ext>
            </p:extLst>
          </p:nvPr>
        </p:nvGraphicFramePr>
        <p:xfrm>
          <a:off x="254000" y="868680"/>
          <a:ext cx="11881853" cy="5596316"/>
        </p:xfrm>
        <a:graphic>
          <a:graphicData uri="http://schemas.openxmlformats.org/drawingml/2006/table">
            <a:tbl>
              <a:tblPr firstRow="1" bandRow="1">
                <a:tableStyleId>{5C22544A-7EE6-4342-B048-85BDC9FD1C3A}</a:tableStyleId>
              </a:tblPr>
              <a:tblGrid>
                <a:gridCol w="5842000">
                  <a:extLst>
                    <a:ext uri="{9D8B030D-6E8A-4147-A177-3AD203B41FA5}">
                      <a16:colId xmlns:a16="http://schemas.microsoft.com/office/drawing/2014/main" xmlns="" val="3460762770"/>
                    </a:ext>
                  </a:extLst>
                </a:gridCol>
                <a:gridCol w="6039853">
                  <a:extLst>
                    <a:ext uri="{9D8B030D-6E8A-4147-A177-3AD203B41FA5}">
                      <a16:colId xmlns:a16="http://schemas.microsoft.com/office/drawing/2014/main" xmlns="" val="3941019416"/>
                    </a:ext>
                  </a:extLst>
                </a:gridCol>
              </a:tblGrid>
              <a:tr h="1794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schemeClr val="tx1"/>
                          </a:solidFill>
                          <a:effectLst/>
                          <a:latin typeface="Times New Roman" panose="02020603050405020304" pitchFamily="18" charset="0"/>
                          <a:ea typeface="Times New Roman" panose="02020603050405020304" pitchFamily="18" charset="0"/>
                        </a:rPr>
                        <a:t>1) Văn bản TM đặc điểm gì của vịnh? Em có nhận xét gì về đối tượng thuyết minh trong bài viết?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b="1" i="1" dirty="0">
                        <a:solidFill>
                          <a:schemeClr val="tx1"/>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265686014"/>
                  </a:ext>
                </a:extLst>
              </a:tr>
              <a:tr h="1085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schemeClr val="tx1"/>
                          </a:solidFill>
                          <a:effectLst/>
                          <a:latin typeface="Times New Roman" panose="02020603050405020304" pitchFamily="18" charset="0"/>
                          <a:ea typeface="Times New Roman" panose="02020603050405020304" pitchFamily="18" charset="0"/>
                        </a:rPr>
                        <a:t>2) Tác giả đã TM vịnh Hạ Long theo phương diện nào?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79558693"/>
                  </a:ext>
                </a:extLst>
              </a:tr>
              <a:tr h="896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schemeClr val="tx1"/>
                          </a:solidFill>
                          <a:effectLst/>
                          <a:latin typeface="Times New Roman" panose="02020603050405020304" pitchFamily="18" charset="0"/>
                          <a:ea typeface="Times New Roman" panose="02020603050405020304" pitchFamily="18" charset="0"/>
                        </a:rPr>
                        <a:t>3) Tác giả đã vận dụng phương pháp TM nào là chủ yếu?</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214711740"/>
                  </a:ext>
                </a:extLst>
              </a:tr>
              <a:tr h="1694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schemeClr val="tx1"/>
                          </a:solidFill>
                          <a:effectLst/>
                          <a:latin typeface="Times New Roman" panose="02020603050405020304" pitchFamily="18" charset="0"/>
                          <a:ea typeface="Times New Roman" panose="02020603050405020304" pitchFamily="18" charset="0"/>
                        </a:rPr>
                        <a:t>4)  Nếu chỉ dùng phương pháp liệt kê, so sánh, tác giả chưa nêu được sự kì lạ của Hạ Long. Vậy sự kì lạ của Hạ Long đươc tác giả thuyết minh bằng cách nào?</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2646475431"/>
                  </a:ext>
                </a:extLst>
              </a:tr>
            </a:tbl>
          </a:graphicData>
        </a:graphic>
      </p:graphicFrame>
      <p:sp>
        <p:nvSpPr>
          <p:cNvPr id="8" name="TextBox 7">
            <a:extLst>
              <a:ext uri="{FF2B5EF4-FFF2-40B4-BE49-F238E27FC236}">
                <a16:creationId xmlns:a16="http://schemas.microsoft.com/office/drawing/2014/main" xmlns="" id="{EC64A214-9EE7-48FB-8FD5-E6BFE506D058}"/>
              </a:ext>
            </a:extLst>
          </p:cNvPr>
          <p:cNvSpPr txBox="1"/>
          <p:nvPr/>
        </p:nvSpPr>
        <p:spPr>
          <a:xfrm>
            <a:off x="6096000" y="1023425"/>
            <a:ext cx="584434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Đặc điểm:Vẻ đẹp kì diệu của vịnh Hạ Long do đá và nước tạo nên.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Đối tượng: Rất trừu tượng giống như tâm hồn, trí tuệ, tình cảm...-&gt; khó thuyết minh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TextBox 9">
            <a:extLst>
              <a:ext uri="{FF2B5EF4-FFF2-40B4-BE49-F238E27FC236}">
                <a16:creationId xmlns:a16="http://schemas.microsoft.com/office/drawing/2014/main" xmlns="" id="{4FE77097-AB5D-4E2C-90F2-5588930B83A6}"/>
              </a:ext>
            </a:extLst>
          </p:cNvPr>
          <p:cNvSpPr txBox="1"/>
          <p:nvPr/>
        </p:nvSpPr>
        <p:spPr>
          <a:xfrm>
            <a:off x="6093656" y="2764355"/>
            <a:ext cx="609834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Phương</a:t>
            </a:r>
            <a:r>
              <a:rPr kumimoji="0" lang="nl-NL" sz="24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diện: </a:t>
            </a:r>
            <a:r>
              <a:rPr kumimoji="0" lang="nl-NL"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Giới </a:t>
            </a: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thiệu về Đá và Nước của Hạ Long đem đến cho du khách những cảm giác thú vị</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85ADA494-B88A-4D76-8FA8-649E51C5A57B}"/>
              </a:ext>
            </a:extLst>
          </p:cNvPr>
          <p:cNvSpPr txBox="1"/>
          <p:nvPr/>
        </p:nvSpPr>
        <p:spPr>
          <a:xfrm>
            <a:off x="6093656" y="3886070"/>
            <a:ext cx="60983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PP </a:t>
            </a: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nêu định nghĩa, liệt kê, phân tích, giải thích, giới thiệu, so sánh.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TextBox 13">
            <a:extLst>
              <a:ext uri="{FF2B5EF4-FFF2-40B4-BE49-F238E27FC236}">
                <a16:creationId xmlns:a16="http://schemas.microsoft.com/office/drawing/2014/main" xmlns="" id="{3EE10D94-8415-4503-9E5E-62B1218AFAF7}"/>
              </a:ext>
            </a:extLst>
          </p:cNvPr>
          <p:cNvSpPr txBox="1"/>
          <p:nvPr/>
        </p:nvSpPr>
        <p:spPr>
          <a:xfrm>
            <a:off x="6096000" y="4874256"/>
            <a:ext cx="610537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nl-NL" sz="24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TM: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Liên tưởng, tưởng tượng.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Kể chuyện, tự thuật.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Đối thoại theo lối nhân hoá, ẩn dụ, so sánh.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2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4285ECB-0B8B-4623-8DE5-8A82583170E3}"/>
              </a:ext>
            </a:extLst>
          </p:cNvPr>
          <p:cNvSpPr txBox="1"/>
          <p:nvPr/>
        </p:nvSpPr>
        <p:spPr>
          <a:xfrm>
            <a:off x="231334" y="139320"/>
            <a:ext cx="11398348" cy="954107"/>
          </a:xfrm>
          <a:prstGeom prst="rect">
            <a:avLst/>
          </a:prstGeom>
          <a:noFill/>
        </p:spPr>
        <p:txBody>
          <a:bodyPr wrap="square">
            <a:spAutoFit/>
          </a:bodyPr>
          <a:lstStyle/>
          <a:p>
            <a:pPr algn="just"/>
            <a:r>
              <a:rPr lang="nl-NL" sz="2800" b="1" i="1" dirty="0">
                <a:solidFill>
                  <a:srgbClr val="FF0000"/>
                </a:solidFill>
                <a:effectLst/>
                <a:latin typeface="Times New Roman" panose="02020603050405020304" pitchFamily="18" charset="0"/>
                <a:ea typeface="Times New Roman" panose="02020603050405020304" pitchFamily="18" charset="0"/>
              </a:rPr>
              <a:t>? Tác giả đã sử dụng các biện pháp nghệ thuật trên như thế nào để giới thiệu sự kì lạ của Hạ Long? Các biện pháp nghệ thuật trên có tác dụng gì</a:t>
            </a:r>
            <a:r>
              <a:rPr lang="nl-NL" sz="2800"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6" name="Table 6">
            <a:extLst>
              <a:ext uri="{FF2B5EF4-FFF2-40B4-BE49-F238E27FC236}">
                <a16:creationId xmlns:a16="http://schemas.microsoft.com/office/drawing/2014/main" xmlns="" id="{EBBF7C14-40CB-4ACF-9EB8-5773D25AA6AE}"/>
              </a:ext>
            </a:extLst>
          </p:cNvPr>
          <p:cNvGraphicFramePr>
            <a:graphicFrameLocks noGrp="1"/>
          </p:cNvGraphicFramePr>
          <p:nvPr>
            <p:extLst>
              <p:ext uri="{D42A27DB-BD31-4B8C-83A1-F6EECF244321}">
                <p14:modId xmlns:p14="http://schemas.microsoft.com/office/powerpoint/2010/main" val="1695514177"/>
              </p:ext>
            </p:extLst>
          </p:nvPr>
        </p:nvGraphicFramePr>
        <p:xfrm>
          <a:off x="231334" y="1067800"/>
          <a:ext cx="11862191" cy="5303520"/>
        </p:xfrm>
        <a:graphic>
          <a:graphicData uri="http://schemas.openxmlformats.org/drawingml/2006/table">
            <a:tbl>
              <a:tblPr firstRow="1" bandRow="1">
                <a:tableStyleId>{00A15C55-8517-42AA-B614-E9B94910E393}</a:tableStyleId>
              </a:tblPr>
              <a:tblGrid>
                <a:gridCol w="1471875">
                  <a:extLst>
                    <a:ext uri="{9D8B030D-6E8A-4147-A177-3AD203B41FA5}">
                      <a16:colId xmlns:a16="http://schemas.microsoft.com/office/drawing/2014/main" xmlns="" val="2427029983"/>
                    </a:ext>
                  </a:extLst>
                </a:gridCol>
                <a:gridCol w="7201640">
                  <a:extLst>
                    <a:ext uri="{9D8B030D-6E8A-4147-A177-3AD203B41FA5}">
                      <a16:colId xmlns:a16="http://schemas.microsoft.com/office/drawing/2014/main" xmlns="" val="3716115832"/>
                    </a:ext>
                  </a:extLst>
                </a:gridCol>
                <a:gridCol w="3188676">
                  <a:extLst>
                    <a:ext uri="{9D8B030D-6E8A-4147-A177-3AD203B41FA5}">
                      <a16:colId xmlns:a16="http://schemas.microsoft.com/office/drawing/2014/main" xmlns="" val="2137379363"/>
                    </a:ext>
                  </a:extLst>
                </a:gridCol>
              </a:tblGrid>
              <a:tr h="370840">
                <a:tc>
                  <a:txBody>
                    <a:bodyPr/>
                    <a:lstStyle/>
                    <a:p>
                      <a:pPr algn="ctr"/>
                      <a:r>
                        <a:rPr lang="en-US" sz="1600" dirty="0" err="1">
                          <a:solidFill>
                            <a:schemeClr val="tx1"/>
                          </a:solidFill>
                          <a:latin typeface="Times New Roman" panose="02020603050405020304" pitchFamily="18" charset="0"/>
                          <a:cs typeface="Times New Roman" panose="02020603050405020304" pitchFamily="18" charset="0"/>
                        </a:rPr>
                        <a:t>Biện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pháp</a:t>
                      </a:r>
                      <a:r>
                        <a:rPr lang="en-US" sz="1600" dirty="0">
                          <a:solidFill>
                            <a:schemeClr val="tx1"/>
                          </a:solidFill>
                          <a:latin typeface="Times New Roman" panose="02020603050405020304" pitchFamily="18" charset="0"/>
                          <a:cs typeface="Times New Roman" panose="02020603050405020304" pitchFamily="18" charset="0"/>
                        </a:rPr>
                        <a:t> 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Chi </a:t>
                      </a:r>
                      <a:r>
                        <a:rPr lang="en-US" sz="2400" dirty="0" err="1">
                          <a:solidFill>
                            <a:schemeClr val="tx1"/>
                          </a:solidFill>
                          <a:latin typeface="Times New Roman" panose="02020603050405020304" pitchFamily="18" charset="0"/>
                          <a:cs typeface="Times New Roman" panose="02020603050405020304" pitchFamily="18" charset="0"/>
                        </a:rPr>
                        <a:t>tiết</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664834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endParaRPr lang="nl-NL" sz="3200" b="1" dirty="0">
                        <a:effectLst/>
                        <a:latin typeface="Times New Roman" panose="02020603050405020304" pitchFamily="18" charset="0"/>
                        <a:ea typeface="Times New Roman" panose="02020603050405020304" pitchFamily="18" charset="0"/>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62783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r>
                        <a:rPr lang="nl-NL" sz="1400">
                          <a:effectLst/>
                          <a:latin typeface="Times New Roman" panose="02020603050405020304" pitchFamily="18" charset="0"/>
                          <a:ea typeface="Times New Roman" panose="02020603050405020304" pitchFamily="18" charset="0"/>
                        </a:rPr>
                        <a:t>Vịnh Hạ Long là một thế giới sống động có hồn</a:t>
                      </a:r>
                      <a:endParaRPr lang="en-US" sz="1400">
                        <a:effectLst/>
                        <a:latin typeface="Times New Roman" panose="02020603050405020304" pitchFamily="18" charset="0"/>
                        <a:ea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3702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r>
                        <a:rPr lang="nl-NL" sz="1400" dirty="0">
                          <a:effectLst/>
                          <a:latin typeface="Times New Roman" panose="02020603050405020304" pitchFamily="18" charset="0"/>
                          <a:ea typeface="Times New Roman" panose="02020603050405020304" pitchFamily="18" charset="0"/>
                        </a:rPr>
                        <a:t>Vịnh Hạ Long là một thế giới sống động có hồn</a:t>
                      </a:r>
                      <a:endParaRPr lang="en-US" sz="1400" dirty="0">
                        <a:effectLst/>
                        <a:latin typeface="Times New Roman" panose="02020603050405020304" pitchFamily="18" charset="0"/>
                        <a:ea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20885534"/>
                  </a:ext>
                </a:extLst>
              </a:tr>
            </a:tbl>
          </a:graphicData>
        </a:graphic>
      </p:graphicFrame>
      <p:sp>
        <p:nvSpPr>
          <p:cNvPr id="7" name="TextBox 6">
            <a:extLst>
              <a:ext uri="{FF2B5EF4-FFF2-40B4-BE49-F238E27FC236}">
                <a16:creationId xmlns:a16="http://schemas.microsoft.com/office/drawing/2014/main" xmlns="" id="{50095763-5111-43EA-8B6E-60A3B8F93D7A}"/>
              </a:ext>
            </a:extLst>
          </p:cNvPr>
          <p:cNvSpPr txBox="1"/>
          <p:nvPr/>
        </p:nvSpPr>
        <p:spPr>
          <a:xfrm>
            <a:off x="1901687" y="1754499"/>
            <a:ext cx="6858000"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Tưởng tượng các khả năng dạo chơi: Dùng tám chữ " có thể"</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Khơi gợi...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Nước những cảm giác qua những từ ngữ: Đột nhiên, bỗng, bỗng nhiên, hoá thântạo nên sự di chuyển và khả năng di chuyển theo mọi cách tạo nên sự thú vị của cảnh sắc.</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Tuỳ theo góc độ và tốc độ di chuyển của du khách, tuỳ theo cả hướng ánh sáng rọi vào các đảo đá mà thiên nhiên tạo nên thế giới sống động, biến hoá đến lạ lùng.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3E4E674E-9C5F-4CBF-95D2-C049E73AC16E}"/>
              </a:ext>
            </a:extLst>
          </p:cNvPr>
          <p:cNvSpPr txBox="1"/>
          <p:nvPr/>
        </p:nvSpPr>
        <p:spPr>
          <a:xfrm>
            <a:off x="1729409" y="5355657"/>
            <a:ext cx="72025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Đá chen chúc... Già đi trẻ lại trang nghiêm hay nhí nhảnh, tinh nghịch...Buồn hơn vui hơn; Đá như bậc tiên ông; Một thế giới người bằng đá; Bọn người bằng đá hối hả trở về.</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xmlns="" id="{673D0396-CB53-4668-BBEF-2A4CA2E1378A}"/>
              </a:ext>
            </a:extLst>
          </p:cNvPr>
          <p:cNvSpPr txBox="1"/>
          <p:nvPr/>
        </p:nvSpPr>
        <p:spPr>
          <a:xfrm>
            <a:off x="9028501" y="1831615"/>
            <a:ext cx="2796209" cy="4031873"/>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nl-NL"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Vịnh Hạ Long là một thế giới sống động có hồn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nl-NL" sz="3200" b="1" dirty="0">
                <a:solidFill>
                  <a:prstClr val="black"/>
                </a:solidFill>
                <a:latin typeface="Times New Roman" panose="02020603050405020304" pitchFamily="18" charset="0"/>
                <a:ea typeface="Times New Roman" panose="02020603050405020304" pitchFamily="18" charset="0"/>
              </a:rPr>
              <a:t>Thuyết minh hấp dẫn</a:t>
            </a:r>
            <a:endParaRPr kumimoji="0" lang="nl-NL"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TextBox 9">
            <a:extLst>
              <a:ext uri="{FF2B5EF4-FFF2-40B4-BE49-F238E27FC236}">
                <a16:creationId xmlns:a16="http://schemas.microsoft.com/office/drawing/2014/main" xmlns="" id="{90ABD204-890C-4109-BC0F-2666EA6D42A7}"/>
              </a:ext>
            </a:extLst>
          </p:cNvPr>
          <p:cNvSpPr txBox="1"/>
          <p:nvPr/>
        </p:nvSpPr>
        <p:spPr>
          <a:xfrm>
            <a:off x="1901687" y="4801190"/>
            <a:ext cx="402203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xmlns="" id="{D0B0A879-9B34-406E-8533-1B7A638F346A}"/>
              </a:ext>
            </a:extLst>
          </p:cNvPr>
          <p:cNvSpPr txBox="1"/>
          <p:nvPr/>
        </p:nvSpPr>
        <p:spPr>
          <a:xfrm>
            <a:off x="231334" y="2439477"/>
            <a:ext cx="138816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Tưởng tượng, liên tưởng</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xmlns="" id="{AD663100-FA3E-4FB5-9F01-DC450178906C}"/>
              </a:ext>
            </a:extLst>
          </p:cNvPr>
          <p:cNvSpPr txBox="1"/>
          <p:nvPr/>
        </p:nvSpPr>
        <p:spPr>
          <a:xfrm>
            <a:off x="325156" y="4678079"/>
            <a:ext cx="148270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Kể chuyện, tự thuật</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xmlns="" id="{ED983392-0894-4E13-9AE1-45D3475333FB}"/>
              </a:ext>
            </a:extLst>
          </p:cNvPr>
          <p:cNvSpPr txBox="1"/>
          <p:nvPr/>
        </p:nvSpPr>
        <p:spPr>
          <a:xfrm>
            <a:off x="325156" y="5340503"/>
            <a:ext cx="139147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Nhân hoá, ẩn dụ, so sánh</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286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circle(in)">
                                      <p:cBhvr>
                                        <p:cTn id="34" dur="20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_long_bay_110614">
            <a:extLst>
              <a:ext uri="{FF2B5EF4-FFF2-40B4-BE49-F238E27FC236}">
                <a16:creationId xmlns:a16="http://schemas.microsoft.com/office/drawing/2014/main" xmlns="" id="{AAE2E003-6981-4F67-8782-53FD05C9E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81" y="299744"/>
            <a:ext cx="11201437" cy="62585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3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45252" y="1439333"/>
            <a:ext cx="9371106" cy="5418667"/>
          </a:xfrm>
          <a:prstGeom prst="rect">
            <a:avLst/>
          </a:prstGeom>
          <a:noFill/>
        </p:spPr>
      </p:sp>
      <p:sp>
        <p:nvSpPr>
          <p:cNvPr id="8" name="Freeform 7"/>
          <p:cNvSpPr/>
          <p:nvPr/>
        </p:nvSpPr>
        <p:spPr>
          <a:xfrm>
            <a:off x="616227" y="1499423"/>
            <a:ext cx="11310730" cy="3859154"/>
          </a:xfrm>
          <a:custGeom>
            <a:avLst/>
            <a:gdLst>
              <a:gd name="connsiteX0" fmla="*/ 0 w 9371106"/>
              <a:gd name="connsiteY0" fmla="*/ 0 h 1512000"/>
              <a:gd name="connsiteX1" fmla="*/ 9371106 w 9371106"/>
              <a:gd name="connsiteY1" fmla="*/ 0 h 1512000"/>
              <a:gd name="connsiteX2" fmla="*/ 9371106 w 9371106"/>
              <a:gd name="connsiteY2" fmla="*/ 1512000 h 1512000"/>
              <a:gd name="connsiteX3" fmla="*/ 0 w 9371106"/>
              <a:gd name="connsiteY3" fmla="*/ 1512000 h 1512000"/>
              <a:gd name="connsiteX4" fmla="*/ 0 w 9371106"/>
              <a:gd name="connsiteY4" fmla="*/ 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1512000">
                <a:moveTo>
                  <a:pt x="0" y="0"/>
                </a:moveTo>
                <a:lnTo>
                  <a:pt x="9371106" y="0"/>
                </a:lnTo>
                <a:lnTo>
                  <a:pt x="9371106" y="1512000"/>
                </a:lnTo>
                <a:lnTo>
                  <a:pt x="0" y="1512000"/>
                </a:lnTo>
                <a:lnTo>
                  <a:pt x="0" y="0"/>
                </a:lnTo>
                <a:close/>
              </a:path>
            </a:pathLst>
          </a:custGeom>
          <a:solidFill>
            <a:schemeClr val="accent4">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r>
              <a:rPr kumimoji="0" lang="pt-BR" sz="32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lang="vi-VN" altLang="en-US" sz="3200" dirty="0">
                <a:solidFill>
                  <a:srgbClr val="000000"/>
                </a:solidFill>
                <a:latin typeface="Times New Roman" panose="02020603050405020304" pitchFamily="18" charset="0"/>
                <a:cs typeface="Times New Roman" panose="02020603050405020304" pitchFamily="18" charset="0"/>
              </a:rPr>
              <a:t>- Muốn cho văn bản thuyết minh được sinh động, hấp dẫn người ta vận dụng thêm một số biện pháp nghệ thuật như kể chuyện, tự thuật, đối thoại theo lối ấn dụ, nhân hóa hoặc các hình thức vè, diễn ca...</a:t>
            </a:r>
          </a:p>
          <a:p>
            <a:pPr algn="just"/>
            <a:r>
              <a:rPr lang="vi-VN" altLang="en-US" sz="3200" dirty="0">
                <a:solidFill>
                  <a:srgbClr val="000000"/>
                </a:solidFill>
                <a:latin typeface="Times New Roman" panose="02020603050405020304" pitchFamily="18" charset="0"/>
                <a:cs typeface="Times New Roman" panose="02020603050405020304" pitchFamily="18" charset="0"/>
              </a:rPr>
              <a:t>- Các biện pháp nghệ thuật cần được sử dụng thích hợp góp phần làm nổi bật đặc điểm của đối tượng thuyết minh và gây hứng thú cho người đọc.</a:t>
            </a:r>
            <a:endParaRPr lang="en-US" alt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FEEBCE8D-D999-4B2A-803A-25220FE97FF5}"/>
              </a:ext>
            </a:extLst>
          </p:cNvPr>
          <p:cNvSpPr txBox="1"/>
          <p:nvPr/>
        </p:nvSpPr>
        <p:spPr>
          <a:xfrm>
            <a:off x="4784034" y="499882"/>
            <a:ext cx="2623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00CC"/>
                </a:solidFill>
                <a:latin typeface="Times New Roman" panose="02020603050405020304" pitchFamily="18" charset="0"/>
                <a:cs typeface="Times New Roman" panose="02020603050405020304" pitchFamily="18" charset="0"/>
              </a:rPr>
              <a:t>GHI NHỚ</a:t>
            </a:r>
            <a:endPar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789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1509</Words>
  <Application>Microsoft Office PowerPoint</Application>
  <PresentationFormat>Custom</PresentationFormat>
  <Paragraphs>91</Paragraphs>
  <Slides>14</Slides>
  <Notes>0</Notes>
  <HiddenSlides>0</HiddenSlides>
  <MMClips>1</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cp:revision>
  <dcterms:created xsi:type="dcterms:W3CDTF">2021-06-23T09:52:10Z</dcterms:created>
  <dcterms:modified xsi:type="dcterms:W3CDTF">2022-09-09T01:23:56Z</dcterms:modified>
</cp:coreProperties>
</file>