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308" r:id="rId2"/>
    <p:sldId id="309" r:id="rId3"/>
    <p:sldId id="310" r:id="rId4"/>
    <p:sldId id="256" r:id="rId5"/>
    <p:sldId id="259" r:id="rId6"/>
    <p:sldId id="267" r:id="rId7"/>
    <p:sldId id="322" r:id="rId8"/>
    <p:sldId id="271" r:id="rId9"/>
    <p:sldId id="272" r:id="rId10"/>
    <p:sldId id="274" r:id="rId11"/>
    <p:sldId id="312" r:id="rId12"/>
    <p:sldId id="313" r:id="rId13"/>
    <p:sldId id="314" r:id="rId14"/>
    <p:sldId id="289" r:id="rId15"/>
    <p:sldId id="315" r:id="rId16"/>
    <p:sldId id="320" r:id="rId17"/>
    <p:sldId id="282" r:id="rId18"/>
    <p:sldId id="316" r:id="rId19"/>
    <p:sldId id="293" r:id="rId20"/>
    <p:sldId id="321" r:id="rId21"/>
    <p:sldId id="317" r:id="rId22"/>
    <p:sldId id="318" r:id="rId23"/>
    <p:sldId id="284" r:id="rId24"/>
    <p:sldId id="260" r:id="rId25"/>
    <p:sldId id="261" r:id="rId26"/>
    <p:sldId id="298" r:id="rId27"/>
    <p:sldId id="299" r:id="rId28"/>
    <p:sldId id="300" r:id="rId29"/>
    <p:sldId id="302" r:id="rId30"/>
    <p:sldId id="304" r:id="rId31"/>
    <p:sldId id="288" r:id="rId32"/>
    <p:sldId id="301" r:id="rId33"/>
  </p:sldIdLst>
  <p:sldSz cx="18288000" cy="10287000"/>
  <p:notesSz cx="6797675" cy="9926638"/>
  <p:embeddedFontLst>
    <p:embeddedFont>
      <p:font typeface="Cambria" pitchFamily="18" charset="0"/>
      <p:regular r:id="rId35"/>
      <p:bold r:id="rId36"/>
      <p:italic r:id="rId37"/>
      <p:boldItalic r:id="rId38"/>
    </p:embeddedFont>
    <p:embeddedFont>
      <p:font typeface="#9Slide05 Thunder" charset="0"/>
      <p:regular r:id="rId39"/>
    </p:embeddedFont>
    <p:embeddedFont>
      <p:font typeface="Calibri" pitchFamily="34" charset="0"/>
      <p:regular r:id="rId40"/>
      <p:bold r:id="rId41"/>
      <p:italic r:id="rId42"/>
      <p:boldItalic r:id="rId43"/>
    </p:embeddedFont>
    <p:embeddedFont>
      <p:font typeface="Roboto Condensed Bold Italics" charset="0"/>
      <p:regular r:id="rId44"/>
    </p:embeddedFont>
    <p:embeddedFont>
      <p:font typeface="#9Slide07 SVNUT Triumph Press" charset="0"/>
      <p:boldItalic r:id="rId45"/>
    </p:embeddedFont>
    <p:embeddedFont>
      <p:font typeface="#9Slide05 IcielSanelma" charset="0"/>
      <p:regular r:id="rId46"/>
    </p:embeddedFont>
    <p:embeddedFont>
      <p:font typeface="Roboto Condensed" charset="0"/>
      <p:regular r:id="rId47"/>
      <p:bold r:id="rId48"/>
      <p:italic r:id="rId49"/>
      <p:boldItalic r:id="rId50"/>
    </p:embeddedFont>
    <p:embeddedFont>
      <p:font typeface="#9Slide07 SVNRevolution" charset="0"/>
      <p:regular r:id="rId51"/>
    </p:embeddedFont>
    <p:embeddedFont>
      <p:font typeface="Fraunces Bold" charset="0"/>
      <p:regular r:id="rId52"/>
    </p:embeddedFont>
    <p:embeddedFont>
      <p:font typeface="Roboto Condensed Bold"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3557" autoAdjust="0"/>
  </p:normalViewPr>
  <p:slideViewPr>
    <p:cSldViewPr>
      <p:cViewPr varScale="1">
        <p:scale>
          <a:sx n="31" d="100"/>
          <a:sy n="31" d="100"/>
        </p:scale>
        <p:origin x="-86" y="-590"/>
      </p:cViewPr>
      <p:guideLst>
        <p:guide orient="horz" pos="2160"/>
        <p:guide pos="2880"/>
      </p:guideLst>
    </p:cSldViewPr>
  </p:slideViewPr>
  <p:outlineViewPr>
    <p:cViewPr>
      <p:scale>
        <a:sx n="33" d="100"/>
        <a:sy n="33" d="100"/>
      </p:scale>
      <p:origin x="0" y="-264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279524E-5631-4878-9003-FEAA3E82DB89}" type="datetimeFigureOut">
              <a:rPr lang="en-US" smtClean="0"/>
              <a:t>5/22/2025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E35A986-E89D-4ED5-A4D5-C29421307AD2}" type="slidenum">
              <a:rPr lang="en-US" smtClean="0"/>
              <a:t>‹#›</a:t>
            </a:fld>
            <a:endParaRPr lang="en-US"/>
          </a:p>
        </p:txBody>
      </p:sp>
    </p:spTree>
    <p:extLst>
      <p:ext uri="{BB962C8B-B14F-4D97-AF65-F5344CB8AC3E}">
        <p14:creationId xmlns:p14="http://schemas.microsoft.com/office/powerpoint/2010/main" val="304897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13</a:t>
            </a:fld>
            <a:endParaRPr lang="en-US"/>
          </a:p>
        </p:txBody>
      </p:sp>
    </p:spTree>
    <p:extLst>
      <p:ext uri="{BB962C8B-B14F-4D97-AF65-F5344CB8AC3E}">
        <p14:creationId xmlns:p14="http://schemas.microsoft.com/office/powerpoint/2010/main" val="2752375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15</a:t>
            </a:fld>
            <a:endParaRPr lang="en-US"/>
          </a:p>
        </p:txBody>
      </p:sp>
    </p:spTree>
    <p:extLst>
      <p:ext uri="{BB962C8B-B14F-4D97-AF65-F5344CB8AC3E}">
        <p14:creationId xmlns:p14="http://schemas.microsoft.com/office/powerpoint/2010/main" val="4278324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16</a:t>
            </a:fld>
            <a:endParaRPr lang="en-US"/>
          </a:p>
        </p:txBody>
      </p:sp>
    </p:spTree>
    <p:extLst>
      <p:ext uri="{BB962C8B-B14F-4D97-AF65-F5344CB8AC3E}">
        <p14:creationId xmlns:p14="http://schemas.microsoft.com/office/powerpoint/2010/main" val="1105810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17</a:t>
            </a:fld>
            <a:endParaRPr lang="en-US"/>
          </a:p>
        </p:txBody>
      </p:sp>
    </p:spTree>
    <p:extLst>
      <p:ext uri="{BB962C8B-B14F-4D97-AF65-F5344CB8AC3E}">
        <p14:creationId xmlns:p14="http://schemas.microsoft.com/office/powerpoint/2010/main" val="1104383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18</a:t>
            </a:fld>
            <a:endParaRPr lang="en-US"/>
          </a:p>
        </p:txBody>
      </p:sp>
    </p:spTree>
    <p:extLst>
      <p:ext uri="{BB962C8B-B14F-4D97-AF65-F5344CB8AC3E}">
        <p14:creationId xmlns:p14="http://schemas.microsoft.com/office/powerpoint/2010/main" val="3257477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21</a:t>
            </a:fld>
            <a:endParaRPr lang="en-US"/>
          </a:p>
        </p:txBody>
      </p:sp>
    </p:spTree>
    <p:extLst>
      <p:ext uri="{BB962C8B-B14F-4D97-AF65-F5344CB8AC3E}">
        <p14:creationId xmlns:p14="http://schemas.microsoft.com/office/powerpoint/2010/main" val="290347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22</a:t>
            </a:fld>
            <a:endParaRPr lang="en-US"/>
          </a:p>
        </p:txBody>
      </p:sp>
    </p:spTree>
    <p:extLst>
      <p:ext uri="{BB962C8B-B14F-4D97-AF65-F5344CB8AC3E}">
        <p14:creationId xmlns:p14="http://schemas.microsoft.com/office/powerpoint/2010/main" val="21015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23</a:t>
            </a:fld>
            <a:endParaRPr lang="en-US"/>
          </a:p>
        </p:txBody>
      </p:sp>
    </p:spTree>
    <p:extLst>
      <p:ext uri="{BB962C8B-B14F-4D97-AF65-F5344CB8AC3E}">
        <p14:creationId xmlns:p14="http://schemas.microsoft.com/office/powerpoint/2010/main" val="1917529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24</a:t>
            </a:fld>
            <a:endParaRPr lang="en-US"/>
          </a:p>
        </p:txBody>
      </p:sp>
    </p:spTree>
    <p:extLst>
      <p:ext uri="{BB962C8B-B14F-4D97-AF65-F5344CB8AC3E}">
        <p14:creationId xmlns:p14="http://schemas.microsoft.com/office/powerpoint/2010/main" val="51086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25</a:t>
            </a:fld>
            <a:endParaRPr lang="en-US"/>
          </a:p>
        </p:txBody>
      </p:sp>
    </p:spTree>
    <p:extLst>
      <p:ext uri="{BB962C8B-B14F-4D97-AF65-F5344CB8AC3E}">
        <p14:creationId xmlns:p14="http://schemas.microsoft.com/office/powerpoint/2010/main" val="388358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31</a:t>
            </a:fld>
            <a:endParaRPr lang="en-US"/>
          </a:p>
        </p:txBody>
      </p:sp>
    </p:spTree>
    <p:extLst>
      <p:ext uri="{BB962C8B-B14F-4D97-AF65-F5344CB8AC3E}">
        <p14:creationId xmlns:p14="http://schemas.microsoft.com/office/powerpoint/2010/main" val="302579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4409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4</a:t>
            </a:fld>
            <a:endParaRPr lang="en-US"/>
          </a:p>
        </p:txBody>
      </p:sp>
    </p:spTree>
    <p:extLst>
      <p:ext uri="{BB962C8B-B14F-4D97-AF65-F5344CB8AC3E}">
        <p14:creationId xmlns:p14="http://schemas.microsoft.com/office/powerpoint/2010/main" val="3354072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5</a:t>
            </a:fld>
            <a:endParaRPr lang="en-US"/>
          </a:p>
        </p:txBody>
      </p:sp>
    </p:spTree>
    <p:extLst>
      <p:ext uri="{BB962C8B-B14F-4D97-AF65-F5344CB8AC3E}">
        <p14:creationId xmlns:p14="http://schemas.microsoft.com/office/powerpoint/2010/main" val="271324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8</a:t>
            </a:fld>
            <a:endParaRPr lang="en-US"/>
          </a:p>
        </p:txBody>
      </p:sp>
    </p:spTree>
    <p:extLst>
      <p:ext uri="{BB962C8B-B14F-4D97-AF65-F5344CB8AC3E}">
        <p14:creationId xmlns:p14="http://schemas.microsoft.com/office/powerpoint/2010/main" val="38808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9</a:t>
            </a:fld>
            <a:endParaRPr lang="en-US"/>
          </a:p>
        </p:txBody>
      </p:sp>
    </p:spTree>
    <p:extLst>
      <p:ext uri="{BB962C8B-B14F-4D97-AF65-F5344CB8AC3E}">
        <p14:creationId xmlns:p14="http://schemas.microsoft.com/office/powerpoint/2010/main" val="107818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10</a:t>
            </a:fld>
            <a:endParaRPr lang="en-US"/>
          </a:p>
        </p:txBody>
      </p:sp>
    </p:spTree>
    <p:extLst>
      <p:ext uri="{BB962C8B-B14F-4D97-AF65-F5344CB8AC3E}">
        <p14:creationId xmlns:p14="http://schemas.microsoft.com/office/powerpoint/2010/main" val="4284723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E35A986-E89D-4ED5-A4D5-C29421307AD2}" type="slidenum">
              <a:rPr lang="en-US" smtClean="0"/>
              <a:t>12</a:t>
            </a:fld>
            <a:endParaRPr lang="en-US"/>
          </a:p>
        </p:txBody>
      </p:sp>
    </p:spTree>
    <p:extLst>
      <p:ext uri="{BB962C8B-B14F-4D97-AF65-F5344CB8AC3E}">
        <p14:creationId xmlns:p14="http://schemas.microsoft.com/office/powerpoint/2010/main" val="518639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4.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7.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9.sv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9.png"/><Relationship Id="rId1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9.sv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55.svg"/><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59.svg"/><Relationship Id="rId5" Type="http://schemas.openxmlformats.org/officeDocument/2006/relationships/image" Target="../media/image51.sv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55.svg"/></Relationships>
</file>

<file path=ppt/slides/_rels/slide2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55.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40.png"/><Relationship Id="rId5" Type="http://schemas.openxmlformats.org/officeDocument/2006/relationships/image" Target="../media/image38.png"/><Relationship Id="rId15" Type="http://schemas.openxmlformats.org/officeDocument/2006/relationships/image" Target="../media/image33.png"/><Relationship Id="rId10" Type="http://schemas.openxmlformats.org/officeDocument/2006/relationships/image" Target="../media/image57.svg"/><Relationship Id="rId4" Type="http://schemas.openxmlformats.org/officeDocument/2006/relationships/image" Target="../media/image49.svg"/><Relationship Id="rId9" Type="http://schemas.openxmlformats.org/officeDocument/2006/relationships/image" Target="../media/image41.png"/><Relationship Id="rId14" Type="http://schemas.openxmlformats.org/officeDocument/2006/relationships/image" Target="../media/image59.sv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1.svg"/><Relationship Id="rId7" Type="http://schemas.openxmlformats.org/officeDocument/2006/relationships/image" Target="../media/image63.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9.svg"/><Relationship Id="rId4" Type="http://schemas.openxmlformats.org/officeDocument/2006/relationships/image" Target="../media/image29.png"/><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4.sv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3.sv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4.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80.svg"/><Relationship Id="rId1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0.svg"/><Relationship Id="rId5" Type="http://schemas.openxmlformats.org/officeDocument/2006/relationships/image" Target="../media/image44.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704950" y="46681"/>
            <a:ext cx="3117832" cy="982019"/>
          </a:xfrm>
          <a:custGeom>
            <a:avLst/>
            <a:gdLst/>
            <a:ahLst/>
            <a:cxnLst/>
            <a:rect l="l" t="t" r="r" b="b"/>
            <a:pathLst>
              <a:path w="3117832" h="982019">
                <a:moveTo>
                  <a:pt x="0" y="0"/>
                </a:moveTo>
                <a:lnTo>
                  <a:pt x="3117832" y="0"/>
                </a:lnTo>
                <a:lnTo>
                  <a:pt x="3117832" y="982019"/>
                </a:lnTo>
                <a:lnTo>
                  <a:pt x="0" y="9820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a:off x="619604" y="2701886"/>
            <a:ext cx="13736409" cy="6178795"/>
            <a:chOff x="0" y="0"/>
            <a:chExt cx="1807122" cy="1627337"/>
          </a:xfrm>
        </p:grpSpPr>
        <p:sp>
          <p:nvSpPr>
            <p:cNvPr id="9" name="Freeform 9"/>
            <p:cNvSpPr/>
            <p:nvPr/>
          </p:nvSpPr>
          <p:spPr>
            <a:xfrm>
              <a:off x="0" y="0"/>
              <a:ext cx="1807122" cy="1627337"/>
            </a:xfrm>
            <a:custGeom>
              <a:avLst/>
              <a:gdLst/>
              <a:ahLst/>
              <a:cxnLst/>
              <a:rect l="l" t="t" r="r" b="b"/>
              <a:pathLst>
                <a:path w="1807122" h="1627337">
                  <a:moveTo>
                    <a:pt x="57545" y="0"/>
                  </a:moveTo>
                  <a:lnTo>
                    <a:pt x="1749577" y="0"/>
                  </a:lnTo>
                  <a:cubicBezTo>
                    <a:pt x="1781359" y="0"/>
                    <a:pt x="1807122" y="25764"/>
                    <a:pt x="1807122" y="57545"/>
                  </a:cubicBezTo>
                  <a:lnTo>
                    <a:pt x="1807122" y="1569792"/>
                  </a:lnTo>
                  <a:cubicBezTo>
                    <a:pt x="1807122" y="1585054"/>
                    <a:pt x="1801059" y="1599691"/>
                    <a:pt x="1790268" y="1610483"/>
                  </a:cubicBezTo>
                  <a:cubicBezTo>
                    <a:pt x="1779476" y="1621274"/>
                    <a:pt x="1764839" y="1627337"/>
                    <a:pt x="1749577" y="1627337"/>
                  </a:cubicBezTo>
                  <a:lnTo>
                    <a:pt x="57545" y="1627337"/>
                  </a:lnTo>
                  <a:cubicBezTo>
                    <a:pt x="25764" y="1627337"/>
                    <a:pt x="0" y="1601573"/>
                    <a:pt x="0" y="1569792"/>
                  </a:cubicBezTo>
                  <a:lnTo>
                    <a:pt x="0" y="57545"/>
                  </a:lnTo>
                  <a:cubicBezTo>
                    <a:pt x="0" y="25764"/>
                    <a:pt x="25764" y="0"/>
                    <a:pt x="57545" y="0"/>
                  </a:cubicBezTo>
                  <a:close/>
                </a:path>
              </a:pathLst>
            </a:custGeom>
            <a:solidFill>
              <a:srgbClr val="FFFFFF">
                <a:alpha val="57647"/>
              </a:srgbClr>
            </a:solidFill>
            <a:ln w="38100" cap="rnd">
              <a:solidFill>
                <a:srgbClr val="0D515D">
                  <a:alpha val="57647"/>
                </a:srgbClr>
              </a:solidFill>
              <a:prstDash val="lgDash"/>
              <a:round/>
            </a:ln>
          </p:spPr>
        </p:sp>
        <p:sp>
          <p:nvSpPr>
            <p:cNvPr id="10" name="TextBox 10"/>
            <p:cNvSpPr txBox="1"/>
            <p:nvPr/>
          </p:nvSpPr>
          <p:spPr>
            <a:xfrm>
              <a:off x="0" y="-38100"/>
              <a:ext cx="1807122" cy="1665437"/>
            </a:xfrm>
            <a:prstGeom prst="rect">
              <a:avLst/>
            </a:prstGeom>
          </p:spPr>
          <p:txBody>
            <a:bodyPr lIns="50800" tIns="50800" rIns="50800" bIns="50800" rtlCol="0" anchor="ctr"/>
            <a:lstStyle/>
            <a:p>
              <a:pPr algn="ctr">
                <a:lnSpc>
                  <a:spcPts val="2659"/>
                </a:lnSpc>
              </a:pPr>
              <a:endParaRPr dirty="0"/>
            </a:p>
          </p:txBody>
        </p:sp>
      </p:grpSp>
      <p:sp>
        <p:nvSpPr>
          <p:cNvPr id="11" name="Freeform 11"/>
          <p:cNvSpPr/>
          <p:nvPr/>
        </p:nvSpPr>
        <p:spPr>
          <a:xfrm>
            <a:off x="14289258" y="24208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2" name="Group 12"/>
          <p:cNvGrpSpPr/>
          <p:nvPr/>
        </p:nvGrpSpPr>
        <p:grpSpPr>
          <a:xfrm>
            <a:off x="7712189" y="685206"/>
            <a:ext cx="4311276" cy="1404416"/>
            <a:chOff x="0" y="-68053"/>
            <a:chExt cx="1135480" cy="369887"/>
          </a:xfrm>
        </p:grpSpPr>
        <p:sp>
          <p:nvSpPr>
            <p:cNvPr id="13" name="Freeform 13"/>
            <p:cNvSpPr/>
            <p:nvPr/>
          </p:nvSpPr>
          <p:spPr>
            <a:xfrm>
              <a:off x="0" y="0"/>
              <a:ext cx="1135480" cy="274637"/>
            </a:xfrm>
            <a:custGeom>
              <a:avLst/>
              <a:gdLst/>
              <a:ahLst/>
              <a:cxnLst/>
              <a:rect l="l" t="t" r="r" b="b"/>
              <a:pathLst>
                <a:path w="1135480" h="274637">
                  <a:moveTo>
                    <a:pt x="64647" y="0"/>
                  </a:moveTo>
                  <a:lnTo>
                    <a:pt x="1070834" y="0"/>
                  </a:lnTo>
                  <a:cubicBezTo>
                    <a:pt x="1087979" y="0"/>
                    <a:pt x="1104422" y="6811"/>
                    <a:pt x="1116546" y="18935"/>
                  </a:cubicBezTo>
                  <a:cubicBezTo>
                    <a:pt x="1128669" y="31058"/>
                    <a:pt x="1135480" y="47501"/>
                    <a:pt x="1135480" y="64647"/>
                  </a:cubicBezTo>
                  <a:lnTo>
                    <a:pt x="1135480" y="209991"/>
                  </a:lnTo>
                  <a:cubicBezTo>
                    <a:pt x="1135480" y="227136"/>
                    <a:pt x="1128669" y="243579"/>
                    <a:pt x="1116546" y="255703"/>
                  </a:cubicBezTo>
                  <a:cubicBezTo>
                    <a:pt x="1104422" y="267826"/>
                    <a:pt x="1087979" y="274637"/>
                    <a:pt x="1070834" y="274637"/>
                  </a:cubicBezTo>
                  <a:lnTo>
                    <a:pt x="64647" y="274637"/>
                  </a:lnTo>
                  <a:cubicBezTo>
                    <a:pt x="28943" y="274637"/>
                    <a:pt x="0" y="245694"/>
                    <a:pt x="0" y="209991"/>
                  </a:cubicBezTo>
                  <a:lnTo>
                    <a:pt x="0" y="64647"/>
                  </a:lnTo>
                  <a:cubicBezTo>
                    <a:pt x="0" y="47501"/>
                    <a:pt x="6811" y="31058"/>
                    <a:pt x="18935" y="18935"/>
                  </a:cubicBezTo>
                  <a:cubicBezTo>
                    <a:pt x="31058" y="6811"/>
                    <a:pt x="47501" y="0"/>
                    <a:pt x="64647" y="0"/>
                  </a:cubicBezTo>
                  <a:close/>
                </a:path>
              </a:pathLst>
            </a:custGeom>
            <a:solidFill>
              <a:srgbClr val="4BA4B4"/>
            </a:solidFill>
          </p:spPr>
        </p:sp>
        <p:sp>
          <p:nvSpPr>
            <p:cNvPr id="14" name="TextBox 14"/>
            <p:cNvSpPr txBox="1"/>
            <p:nvPr/>
          </p:nvSpPr>
          <p:spPr>
            <a:xfrm>
              <a:off x="0" y="-68053"/>
              <a:ext cx="1135480" cy="369887"/>
            </a:xfrm>
            <a:prstGeom prst="rect">
              <a:avLst/>
            </a:prstGeom>
          </p:spPr>
          <p:txBody>
            <a:bodyPr lIns="50800" tIns="50800" rIns="50800" bIns="50800" rtlCol="0" anchor="ctr"/>
            <a:lstStyle/>
            <a:p>
              <a:pPr algn="ctr">
                <a:lnSpc>
                  <a:spcPts val="6999"/>
                </a:lnSpc>
              </a:pPr>
              <a:r>
                <a:rPr lang="en-US" sz="4999" dirty="0">
                  <a:solidFill>
                    <a:srgbClr val="FFFFFF"/>
                  </a:solidFill>
                  <a:latin typeface="Roboto Condensed Bold"/>
                </a:rPr>
                <a:t>NHIỆM VỤ</a:t>
              </a:r>
            </a:p>
          </p:txBody>
        </p:sp>
      </p:grpSp>
      <p:sp>
        <p:nvSpPr>
          <p:cNvPr id="18" name="Freeform 18"/>
          <p:cNvSpPr/>
          <p:nvPr/>
        </p:nvSpPr>
        <p:spPr>
          <a:xfrm>
            <a:off x="11837521" y="6115740"/>
            <a:ext cx="10489569" cy="4171260"/>
          </a:xfrm>
          <a:custGeom>
            <a:avLst/>
            <a:gdLst/>
            <a:ahLst/>
            <a:cxnLst/>
            <a:rect l="l" t="t" r="r" b="b"/>
            <a:pathLst>
              <a:path w="10489569" h="4171260">
                <a:moveTo>
                  <a:pt x="0" y="0"/>
                </a:moveTo>
                <a:lnTo>
                  <a:pt x="10489569" y="0"/>
                </a:lnTo>
                <a:lnTo>
                  <a:pt x="10489569" y="4171260"/>
                </a:lnTo>
                <a:lnTo>
                  <a:pt x="0" y="4171260"/>
                </a:lnTo>
                <a:lnTo>
                  <a:pt x="0" y="0"/>
                </a:lnTo>
                <a:close/>
              </a:path>
            </a:pathLst>
          </a:custGeom>
          <a:blipFill>
            <a:blip r:embed="rId9"/>
            <a:stretch>
              <a:fillRect l="-2092" r="-2092"/>
            </a:stretch>
          </a:blipFill>
        </p:spPr>
      </p:sp>
      <p:sp>
        <p:nvSpPr>
          <p:cNvPr id="19" name="Freeform 19"/>
          <p:cNvSpPr/>
          <p:nvPr/>
        </p:nvSpPr>
        <p:spPr>
          <a:xfrm>
            <a:off x="3245768" y="1288577"/>
            <a:ext cx="3657600" cy="1033272"/>
          </a:xfrm>
          <a:custGeom>
            <a:avLst/>
            <a:gdLst/>
            <a:ahLst/>
            <a:cxnLst/>
            <a:rect l="l" t="t" r="r" b="b"/>
            <a:pathLst>
              <a:path w="3657600" h="1033272">
                <a:moveTo>
                  <a:pt x="0" y="0"/>
                </a:moveTo>
                <a:lnTo>
                  <a:pt x="3657600" y="0"/>
                </a:lnTo>
                <a:lnTo>
                  <a:pt x="3657600" y="1033272"/>
                </a:lnTo>
                <a:lnTo>
                  <a:pt x="0" y="10332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TextBox 20"/>
          <p:cNvSpPr txBox="1"/>
          <p:nvPr/>
        </p:nvSpPr>
        <p:spPr>
          <a:xfrm>
            <a:off x="416646" y="232874"/>
            <a:ext cx="10529692" cy="891141"/>
          </a:xfrm>
          <a:prstGeom prst="rect">
            <a:avLst/>
          </a:prstGeom>
        </p:spPr>
        <p:txBody>
          <a:bodyPr lIns="0" tIns="0" rIns="0" bIns="0" rtlCol="0" anchor="t">
            <a:spAutoFit/>
          </a:bodyPr>
          <a:lstStyle/>
          <a:p>
            <a:pPr algn="l">
              <a:lnSpc>
                <a:spcPts val="7370"/>
              </a:lnSpc>
            </a:pPr>
            <a:r>
              <a:rPr lang="en-US" sz="6142" spc="110" dirty="0">
                <a:solidFill>
                  <a:srgbClr val="A8545E"/>
                </a:solidFill>
                <a:latin typeface="#9Slide05 IcielSanelma" charset="0"/>
              </a:rPr>
              <a:t>KHỞI ĐỘNG</a:t>
            </a:r>
          </a:p>
        </p:txBody>
      </p:sp>
      <p:sp>
        <p:nvSpPr>
          <p:cNvPr id="23" name="TextBox 23"/>
          <p:cNvSpPr txBox="1"/>
          <p:nvPr/>
        </p:nvSpPr>
        <p:spPr>
          <a:xfrm>
            <a:off x="1463789" y="3590024"/>
            <a:ext cx="12496800" cy="1506823"/>
          </a:xfrm>
          <a:prstGeom prst="rect">
            <a:avLst/>
          </a:prstGeom>
        </p:spPr>
        <p:txBody>
          <a:bodyPr wrap="square" lIns="0" tIns="0" rIns="0" bIns="0" rtlCol="0" anchor="t">
            <a:spAutoFit/>
          </a:bodyPr>
          <a:lstStyle/>
          <a:p>
            <a:pPr algn="ctr">
              <a:lnSpc>
                <a:spcPts val="5999"/>
              </a:lnSpc>
              <a:spcBef>
                <a:spcPct val="0"/>
              </a:spcBef>
            </a:pPr>
            <a:r>
              <a:rPr lang="en-US" sz="4999" dirty="0" err="1">
                <a:solidFill>
                  <a:srgbClr val="6B7063"/>
                </a:solidFill>
                <a:latin typeface="Roboto Condensed"/>
              </a:rPr>
              <a:t>Nhiệm</a:t>
            </a:r>
            <a:r>
              <a:rPr lang="en-US" sz="4999" dirty="0">
                <a:solidFill>
                  <a:srgbClr val="6B7063"/>
                </a:solidFill>
                <a:latin typeface="Roboto Condensed"/>
              </a:rPr>
              <a:t> </a:t>
            </a:r>
            <a:r>
              <a:rPr lang="en-US" sz="4999" dirty="0" err="1">
                <a:solidFill>
                  <a:srgbClr val="6B7063"/>
                </a:solidFill>
                <a:latin typeface="Roboto Condensed"/>
              </a:rPr>
              <a:t>vụ</a:t>
            </a:r>
            <a:r>
              <a:rPr lang="en-US" sz="4999" dirty="0">
                <a:solidFill>
                  <a:srgbClr val="6B7063"/>
                </a:solidFill>
                <a:latin typeface="Roboto Condensed"/>
              </a:rPr>
              <a:t> </a:t>
            </a:r>
            <a:r>
              <a:rPr lang="en-US" sz="4999" dirty="0" err="1">
                <a:solidFill>
                  <a:srgbClr val="6B7063"/>
                </a:solidFill>
                <a:latin typeface="Roboto Condensed"/>
              </a:rPr>
              <a:t>cá</a:t>
            </a:r>
            <a:r>
              <a:rPr lang="en-US" sz="4999" dirty="0">
                <a:solidFill>
                  <a:srgbClr val="6B7063"/>
                </a:solidFill>
                <a:latin typeface="Roboto Condensed"/>
              </a:rPr>
              <a:t> </a:t>
            </a:r>
            <a:r>
              <a:rPr lang="en-US" sz="4999" dirty="0" err="1">
                <a:solidFill>
                  <a:srgbClr val="6B7063"/>
                </a:solidFill>
                <a:latin typeface="Roboto Condensed"/>
              </a:rPr>
              <a:t>nhân</a:t>
            </a:r>
            <a:r>
              <a:rPr lang="en-US" sz="4999" dirty="0">
                <a:solidFill>
                  <a:srgbClr val="6B7063"/>
                </a:solidFill>
                <a:latin typeface="Roboto Condensed"/>
              </a:rPr>
              <a:t>: Qua </a:t>
            </a:r>
            <a:r>
              <a:rPr lang="en-US" sz="4999" dirty="0" err="1">
                <a:solidFill>
                  <a:srgbClr val="6B7063"/>
                </a:solidFill>
                <a:latin typeface="Roboto Condensed"/>
              </a:rPr>
              <a:t>các</a:t>
            </a:r>
            <a:r>
              <a:rPr lang="en-US" sz="4999" dirty="0">
                <a:solidFill>
                  <a:srgbClr val="6B7063"/>
                </a:solidFill>
                <a:latin typeface="Roboto Condensed"/>
              </a:rPr>
              <a:t> </a:t>
            </a:r>
            <a:r>
              <a:rPr lang="en-US" sz="4999" dirty="0" err="1">
                <a:solidFill>
                  <a:srgbClr val="6B7063"/>
                </a:solidFill>
                <a:latin typeface="Roboto Condensed"/>
              </a:rPr>
              <a:t>văn</a:t>
            </a:r>
            <a:r>
              <a:rPr lang="en-US" sz="4999" dirty="0">
                <a:solidFill>
                  <a:srgbClr val="6B7063"/>
                </a:solidFill>
                <a:latin typeface="Roboto Condensed"/>
              </a:rPr>
              <a:t> </a:t>
            </a:r>
            <a:r>
              <a:rPr lang="en-US" sz="4999" dirty="0" err="1">
                <a:solidFill>
                  <a:srgbClr val="6B7063"/>
                </a:solidFill>
                <a:latin typeface="Roboto Condensed"/>
              </a:rPr>
              <a:t>bản</a:t>
            </a:r>
            <a:r>
              <a:rPr lang="en-US" sz="4999" dirty="0">
                <a:solidFill>
                  <a:srgbClr val="6B7063"/>
                </a:solidFill>
                <a:latin typeface="Roboto Condensed"/>
              </a:rPr>
              <a:t> </a:t>
            </a:r>
            <a:r>
              <a:rPr lang="en-US" sz="4999" dirty="0" err="1">
                <a:solidFill>
                  <a:srgbClr val="6B7063"/>
                </a:solidFill>
                <a:latin typeface="Roboto Condensed"/>
              </a:rPr>
              <a:t>đã</a:t>
            </a:r>
            <a:r>
              <a:rPr lang="en-US" sz="4999" dirty="0">
                <a:solidFill>
                  <a:srgbClr val="6B7063"/>
                </a:solidFill>
                <a:latin typeface="Roboto Condensed"/>
              </a:rPr>
              <a:t> </a:t>
            </a:r>
            <a:r>
              <a:rPr lang="en-US" sz="4999" dirty="0" err="1">
                <a:solidFill>
                  <a:srgbClr val="6B7063"/>
                </a:solidFill>
                <a:latin typeface="Roboto Condensed"/>
              </a:rPr>
              <a:t>học</a:t>
            </a:r>
            <a:r>
              <a:rPr lang="en-US" sz="4999" dirty="0">
                <a:solidFill>
                  <a:srgbClr val="6B7063"/>
                </a:solidFill>
                <a:latin typeface="Roboto Condensed"/>
              </a:rPr>
              <a:t>,  </a:t>
            </a:r>
            <a:r>
              <a:rPr lang="en-US" sz="4999" dirty="0" err="1">
                <a:solidFill>
                  <a:srgbClr val="6B7063"/>
                </a:solidFill>
                <a:latin typeface="Roboto Condensed"/>
              </a:rPr>
              <a:t>hoàn</a:t>
            </a:r>
            <a:r>
              <a:rPr lang="en-US" sz="4999" dirty="0">
                <a:solidFill>
                  <a:srgbClr val="6B7063"/>
                </a:solidFill>
                <a:latin typeface="Roboto Condensed"/>
              </a:rPr>
              <a:t> </a:t>
            </a:r>
            <a:r>
              <a:rPr lang="en-US" sz="4999" dirty="0" err="1">
                <a:solidFill>
                  <a:srgbClr val="6B7063"/>
                </a:solidFill>
                <a:latin typeface="Roboto Condensed"/>
              </a:rPr>
              <a:t>thành</a:t>
            </a:r>
            <a:r>
              <a:rPr lang="en-US" sz="4999" dirty="0">
                <a:solidFill>
                  <a:srgbClr val="6B7063"/>
                </a:solidFill>
                <a:latin typeface="Roboto Condensed"/>
              </a:rPr>
              <a:t> </a:t>
            </a:r>
            <a:r>
              <a:rPr lang="en-US" sz="4999" dirty="0" err="1">
                <a:solidFill>
                  <a:srgbClr val="6B7063"/>
                </a:solidFill>
                <a:latin typeface="Roboto Condensed"/>
              </a:rPr>
              <a:t>phiếu</a:t>
            </a:r>
            <a:r>
              <a:rPr lang="en-US" sz="4999" dirty="0">
                <a:solidFill>
                  <a:srgbClr val="6B7063"/>
                </a:solidFill>
                <a:latin typeface="Roboto Condensed"/>
              </a:rPr>
              <a:t> </a:t>
            </a:r>
            <a:r>
              <a:rPr lang="en-US" sz="4999" dirty="0" err="1">
                <a:solidFill>
                  <a:srgbClr val="6B7063"/>
                </a:solidFill>
                <a:latin typeface="Roboto Condensed"/>
              </a:rPr>
              <a:t>học</a:t>
            </a:r>
            <a:r>
              <a:rPr lang="en-US" sz="4999" dirty="0">
                <a:solidFill>
                  <a:srgbClr val="6B7063"/>
                </a:solidFill>
                <a:latin typeface="Roboto Condensed"/>
              </a:rPr>
              <a:t> </a:t>
            </a:r>
            <a:r>
              <a:rPr lang="en-US" sz="4999" dirty="0" err="1">
                <a:solidFill>
                  <a:srgbClr val="6B7063"/>
                </a:solidFill>
                <a:latin typeface="Roboto Condensed"/>
              </a:rPr>
              <a:t>tập</a:t>
            </a:r>
            <a:r>
              <a:rPr lang="en-US" sz="4999" dirty="0">
                <a:solidFill>
                  <a:srgbClr val="6B7063"/>
                </a:solidFill>
                <a:latin typeface="Roboto Condensed"/>
              </a:rPr>
              <a:t> </a:t>
            </a:r>
            <a:r>
              <a:rPr lang="en-US" sz="4999" dirty="0" err="1">
                <a:solidFill>
                  <a:srgbClr val="6B7063"/>
                </a:solidFill>
                <a:latin typeface="Roboto Condensed"/>
              </a:rPr>
              <a:t>về</a:t>
            </a:r>
            <a:r>
              <a:rPr lang="en-US" sz="4999" dirty="0">
                <a:solidFill>
                  <a:srgbClr val="6B7063"/>
                </a:solidFill>
                <a:latin typeface="Roboto Condensed"/>
              </a:rPr>
              <a:t> </a:t>
            </a:r>
            <a:r>
              <a:rPr lang="en-US" sz="4999" dirty="0" err="1">
                <a:solidFill>
                  <a:srgbClr val="6B7063"/>
                </a:solidFill>
                <a:latin typeface="Roboto Condensed"/>
              </a:rPr>
              <a:t>nhà</a:t>
            </a:r>
            <a:r>
              <a:rPr lang="en-US" sz="4999" dirty="0">
                <a:solidFill>
                  <a:srgbClr val="6B7063"/>
                </a:solidFill>
                <a:latin typeface="Roboto Condensed"/>
              </a:rPr>
              <a:t> qua google form</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70A1ADD-C37E-3CCE-AC3A-4B2289CDB05D}"/>
              </a:ext>
            </a:extLst>
          </p:cNvPr>
          <p:cNvSpPr/>
          <p:nvPr/>
        </p:nvSpPr>
        <p:spPr>
          <a:xfrm>
            <a:off x="3810000" y="571500"/>
            <a:ext cx="11811000" cy="1200329"/>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1. </a:t>
            </a:r>
            <a:r>
              <a:rPr lang="en-US" sz="4800" b="1" dirty="0" err="1">
                <a:solidFill>
                  <a:srgbClr val="222222"/>
                </a:solidFill>
                <a:latin typeface="Times New Roman" panose="02020603050405020304" pitchFamily="18" charset="0"/>
                <a:cs typeface="Times New Roman" panose="02020603050405020304" pitchFamily="18" charset="0"/>
              </a:rPr>
              <a:t>Các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yếu</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tố</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của</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a:t>
            </a:r>
            <a:endParaRPr lang="en-US" sz="4800" dirty="0">
              <a:solidFill>
                <a:prstClr val="black"/>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F29982C3-B184-F628-BE15-21A9F091DD33}"/>
              </a:ext>
            </a:extLst>
          </p:cNvPr>
          <p:cNvGrpSpPr/>
          <p:nvPr/>
        </p:nvGrpSpPr>
        <p:grpSpPr>
          <a:xfrm>
            <a:off x="-1261877" y="4363181"/>
            <a:ext cx="10143754" cy="5826364"/>
            <a:chOff x="1057646" y="2499374"/>
            <a:chExt cx="5973122" cy="5826364"/>
          </a:xfrm>
        </p:grpSpPr>
        <p:sp>
          <p:nvSpPr>
            <p:cNvPr id="7" name="Freeform 10">
              <a:extLst>
                <a:ext uri="{FF2B5EF4-FFF2-40B4-BE49-F238E27FC236}">
                  <a16:creationId xmlns:a16="http://schemas.microsoft.com/office/drawing/2014/main" xmlns="" id="{02FA5B86-6A33-724E-9948-AD287D3F5C7F}"/>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8" name="Freeform 13">
              <a:extLst>
                <a:ext uri="{FF2B5EF4-FFF2-40B4-BE49-F238E27FC236}">
                  <a16:creationId xmlns:a16="http://schemas.microsoft.com/office/drawing/2014/main" xmlns="" id="{0A2F8EC4-A479-A7F8-D66E-A34A58B44A41}"/>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9" name="Freeform 15">
              <a:extLst>
                <a:ext uri="{FF2B5EF4-FFF2-40B4-BE49-F238E27FC236}">
                  <a16:creationId xmlns:a16="http://schemas.microsoft.com/office/drawing/2014/main" xmlns="" id="{EE0CF868-7DDD-5067-0267-9D43A211C0E4}"/>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10" name="Freeform 9">
              <a:extLst>
                <a:ext uri="{FF2B5EF4-FFF2-40B4-BE49-F238E27FC236}">
                  <a16:creationId xmlns:a16="http://schemas.microsoft.com/office/drawing/2014/main" xmlns="" id="{65D2DD87-300F-AE68-7E7A-B804F8E8C858}"/>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11" name="Freeform 12">
              <a:extLst>
                <a:ext uri="{FF2B5EF4-FFF2-40B4-BE49-F238E27FC236}">
                  <a16:creationId xmlns:a16="http://schemas.microsoft.com/office/drawing/2014/main" xmlns="" id="{3F5EE55C-F098-E50D-910A-9BDCE87CD422}"/>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
        <p:nvSpPr>
          <p:cNvPr id="14" name="TextBox 13">
            <a:extLst>
              <a:ext uri="{FF2B5EF4-FFF2-40B4-BE49-F238E27FC236}">
                <a16:creationId xmlns:a16="http://schemas.microsoft.com/office/drawing/2014/main" xmlns="" id="{318FB67B-3F62-70AD-88F3-5ABBF2221CDE}"/>
              </a:ext>
            </a:extLst>
          </p:cNvPr>
          <p:cNvSpPr txBox="1"/>
          <p:nvPr/>
        </p:nvSpPr>
        <p:spPr>
          <a:xfrm>
            <a:off x="5105400" y="1896930"/>
            <a:ext cx="12496800" cy="4808689"/>
          </a:xfrm>
          <a:prstGeom prst="rect">
            <a:avLst/>
          </a:prstGeom>
          <a:noFill/>
        </p:spPr>
        <p:txBody>
          <a:bodyPr wrap="square">
            <a:spAutoFit/>
          </a:bodyPr>
          <a:lstStyle/>
          <a:p>
            <a:pPr algn="just">
              <a:lnSpc>
                <a:spcPct val="115000"/>
              </a:lnSpc>
              <a:spcAft>
                <a:spcPts val="800"/>
              </a:spcAft>
            </a:pP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rPr>
              <a:t>a. Nhan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Tháp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80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fade">
                                      <p:cBhvr>
                                        <p:cTn id="23"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6BFEA528-8278-6372-2C28-D8BF61134111}"/>
              </a:ext>
            </a:extLst>
          </p:cNvPr>
          <p:cNvSpPr/>
          <p:nvPr/>
        </p:nvSpPr>
        <p:spPr>
          <a:xfrm>
            <a:off x="124352" y="2244936"/>
            <a:ext cx="1981200" cy="7239000"/>
          </a:xfrm>
          <a:prstGeom prst="ellipse">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latin typeface="Times New Roman" panose="02020603050405020304" pitchFamily="18" charset="0"/>
                <a:cs typeface="Times New Roman" panose="02020603050405020304" pitchFamily="18" charset="0"/>
              </a:rPr>
              <a:t>5 </a:t>
            </a:r>
            <a:r>
              <a:rPr lang="en-US" sz="4500" dirty="0" err="1">
                <a:solidFill>
                  <a:schemeClr val="tx1"/>
                </a:solidFill>
                <a:latin typeface="Times New Roman" panose="02020603050405020304" pitchFamily="18" charset="0"/>
                <a:cs typeface="Times New Roman" panose="02020603050405020304" pitchFamily="18" charset="0"/>
              </a:rPr>
              <a:t>Phần</a:t>
            </a:r>
            <a:r>
              <a:rPr lang="en-US" sz="4500" dirty="0">
                <a:solidFill>
                  <a:schemeClr val="tx1"/>
                </a:solidFill>
                <a:latin typeface="Times New Roman" panose="02020603050405020304" pitchFamily="18" charset="0"/>
                <a:cs typeface="Times New Roman" panose="02020603050405020304" pitchFamily="18" charset="0"/>
              </a:rPr>
              <a:t> </a:t>
            </a:r>
          </a:p>
        </p:txBody>
      </p:sp>
      <p:grpSp>
        <p:nvGrpSpPr>
          <p:cNvPr id="2" name="Group 1">
            <a:extLst>
              <a:ext uri="{FF2B5EF4-FFF2-40B4-BE49-F238E27FC236}">
                <a16:creationId xmlns:a16="http://schemas.microsoft.com/office/drawing/2014/main" xmlns="" id="{319F9B80-BB47-14DD-8DDB-EE643A7B322C}"/>
              </a:ext>
            </a:extLst>
          </p:cNvPr>
          <p:cNvGrpSpPr/>
          <p:nvPr/>
        </p:nvGrpSpPr>
        <p:grpSpPr>
          <a:xfrm>
            <a:off x="2658215" y="1276420"/>
            <a:ext cx="5943601" cy="1712344"/>
            <a:chOff x="2667000" y="475553"/>
            <a:chExt cx="5943601" cy="1712344"/>
          </a:xfrm>
        </p:grpSpPr>
        <p:sp>
          <p:nvSpPr>
            <p:cNvPr id="5" name="Rectangle: Rounded Corners 4">
              <a:extLst>
                <a:ext uri="{FF2B5EF4-FFF2-40B4-BE49-F238E27FC236}">
                  <a16:creationId xmlns:a16="http://schemas.microsoft.com/office/drawing/2014/main" xmlns="" id="{8AB80BE7-457B-B497-C326-D136FBD1161C}"/>
                </a:ext>
              </a:extLst>
            </p:cNvPr>
            <p:cNvSpPr/>
            <p:nvPr/>
          </p:nvSpPr>
          <p:spPr>
            <a:xfrm>
              <a:off x="2667000" y="475553"/>
              <a:ext cx="5943601"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91275165-83E5-9D02-62FF-0948C7FD4DF4}"/>
                </a:ext>
              </a:extLst>
            </p:cNvPr>
            <p:cNvSpPr txBox="1"/>
            <p:nvPr/>
          </p:nvSpPr>
          <p:spPr>
            <a:xfrm>
              <a:off x="2861455" y="536419"/>
              <a:ext cx="5638800" cy="1651478"/>
            </a:xfrm>
            <a:prstGeom prst="rect">
              <a:avLst/>
            </a:prstGeom>
            <a:noFill/>
          </p:spPr>
          <p:txBody>
            <a:bodyPr wrap="square">
              <a:spAutoFit/>
            </a:bodyPr>
            <a:lstStyle/>
            <a:p>
              <a:pPr algn="just">
                <a:lnSpc>
                  <a:spcPct val="115000"/>
                </a:lnSpc>
                <a:spcAft>
                  <a:spcPts val="8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xmlns="" id="{644364F4-0245-DD89-2B5D-181B0095077A}"/>
              </a:ext>
            </a:extLst>
          </p:cNvPr>
          <p:cNvGrpSpPr/>
          <p:nvPr/>
        </p:nvGrpSpPr>
        <p:grpSpPr>
          <a:xfrm>
            <a:off x="9380620" y="1362925"/>
            <a:ext cx="5638800" cy="1600200"/>
            <a:chOff x="11742820" y="968294"/>
            <a:chExt cx="5638800" cy="1600200"/>
          </a:xfrm>
        </p:grpSpPr>
        <p:sp>
          <p:nvSpPr>
            <p:cNvPr id="10" name="Rectangle: Rounded Corners 9">
              <a:extLst>
                <a:ext uri="{FF2B5EF4-FFF2-40B4-BE49-F238E27FC236}">
                  <a16:creationId xmlns:a16="http://schemas.microsoft.com/office/drawing/2014/main" xmlns="" id="{8E8AD66E-DDA5-C3EF-E5FE-47BDCD399197}"/>
                </a:ext>
              </a:extLst>
            </p:cNvPr>
            <p:cNvSpPr/>
            <p:nvPr/>
          </p:nvSpPr>
          <p:spPr>
            <a:xfrm>
              <a:off x="11742820" y="968294"/>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88C04BC4-2010-A718-19E8-8CF321B74E80}"/>
                </a:ext>
              </a:extLst>
            </p:cNvPr>
            <p:cNvSpPr txBox="1"/>
            <p:nvPr/>
          </p:nvSpPr>
          <p:spPr>
            <a:xfrm>
              <a:off x="12082304" y="1180857"/>
              <a:ext cx="4419599" cy="1120563"/>
            </a:xfrm>
            <a:prstGeom prst="rect">
              <a:avLst/>
            </a:prstGeom>
            <a:noFill/>
          </p:spPr>
          <p:txBody>
            <a:bodyPr wrap="square">
              <a:spAutoFit/>
            </a:bodyPr>
            <a:lstStyle/>
            <a:p>
              <a:pPr algn="just">
                <a:lnSpc>
                  <a:spcPct val="115000"/>
                </a:lnSpc>
                <a:spcAft>
                  <a:spcPts val="800"/>
                </a:spcAft>
              </a:pP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xmlns="" id="{4150A536-F394-3E17-F58A-5FB573EB5650}"/>
              </a:ext>
            </a:extLst>
          </p:cNvPr>
          <p:cNvGrpSpPr/>
          <p:nvPr/>
        </p:nvGrpSpPr>
        <p:grpSpPr>
          <a:xfrm>
            <a:off x="2712551" y="3117473"/>
            <a:ext cx="5943600" cy="1600200"/>
            <a:chOff x="4278329" y="2442950"/>
            <a:chExt cx="5638800" cy="1600200"/>
          </a:xfrm>
        </p:grpSpPr>
        <p:sp>
          <p:nvSpPr>
            <p:cNvPr id="8" name="Rectangle: Rounded Corners 7">
              <a:extLst>
                <a:ext uri="{FF2B5EF4-FFF2-40B4-BE49-F238E27FC236}">
                  <a16:creationId xmlns:a16="http://schemas.microsoft.com/office/drawing/2014/main" xmlns="" id="{570D03E1-BABE-A71C-DA0E-5478C0AD9534}"/>
                </a:ext>
              </a:extLst>
            </p:cNvPr>
            <p:cNvSpPr/>
            <p:nvPr/>
          </p:nvSpPr>
          <p:spPr>
            <a:xfrm>
              <a:off x="4278329" y="2442950"/>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EA12B7D7-21B4-7F60-3E7C-47911556CA68}"/>
                </a:ext>
              </a:extLst>
            </p:cNvPr>
            <p:cNvSpPr txBox="1"/>
            <p:nvPr/>
          </p:nvSpPr>
          <p:spPr>
            <a:xfrm>
              <a:off x="4457694" y="2502990"/>
              <a:ext cx="5165558" cy="1223348"/>
            </a:xfrm>
            <a:prstGeom prst="rect">
              <a:avLst/>
            </a:prstGeom>
            <a:noFill/>
          </p:spPr>
          <p:txBody>
            <a:bodyPr wrap="square">
              <a:spAutoFit/>
            </a:bodyPr>
            <a:lstStyle/>
            <a:p>
              <a:pPr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xmlns="" id="{4E08F126-F2CB-264C-4332-C480EC3BEBB0}"/>
              </a:ext>
            </a:extLst>
          </p:cNvPr>
          <p:cNvGrpSpPr/>
          <p:nvPr/>
        </p:nvGrpSpPr>
        <p:grpSpPr>
          <a:xfrm>
            <a:off x="9380620" y="3199332"/>
            <a:ext cx="5638800" cy="1600200"/>
            <a:chOff x="11786937" y="2343151"/>
            <a:chExt cx="5638800" cy="1600200"/>
          </a:xfrm>
        </p:grpSpPr>
        <p:sp>
          <p:nvSpPr>
            <p:cNvPr id="12" name="Rectangle: Rounded Corners 11">
              <a:extLst>
                <a:ext uri="{FF2B5EF4-FFF2-40B4-BE49-F238E27FC236}">
                  <a16:creationId xmlns:a16="http://schemas.microsoft.com/office/drawing/2014/main" xmlns="" id="{017E809D-8AE2-1967-EAC7-0E0091A3766C}"/>
                </a:ext>
              </a:extLst>
            </p:cNvPr>
            <p:cNvSpPr/>
            <p:nvPr/>
          </p:nvSpPr>
          <p:spPr>
            <a:xfrm>
              <a:off x="11786937" y="2343151"/>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22" name="TextBox 21">
              <a:extLst>
                <a:ext uri="{FF2B5EF4-FFF2-40B4-BE49-F238E27FC236}">
                  <a16:creationId xmlns:a16="http://schemas.microsoft.com/office/drawing/2014/main" xmlns="" id="{BFAB41F7-46DE-43C0-0DC2-9A1EFB04AB0E}"/>
                </a:ext>
              </a:extLst>
            </p:cNvPr>
            <p:cNvSpPr txBox="1"/>
            <p:nvPr/>
          </p:nvSpPr>
          <p:spPr>
            <a:xfrm>
              <a:off x="11963401" y="2589253"/>
              <a:ext cx="4572000" cy="1107996"/>
            </a:xfrm>
            <a:prstGeom prst="rect">
              <a:avLst/>
            </a:prstGeom>
            <a:noFill/>
          </p:spPr>
          <p:txBody>
            <a:bodyPr wrap="square">
              <a:spAutoFit/>
            </a:bodyPr>
            <a:lstStyle/>
            <a:p>
              <a:r>
                <a:rPr lang="en-US" sz="3300" kern="0" dirty="0" err="1">
                  <a:effectLst/>
                  <a:latin typeface="Times New Roman" panose="02020603050405020304" pitchFamily="18" charset="0"/>
                  <a:ea typeface="Times New Roman" panose="02020603050405020304" pitchFamily="18" charset="0"/>
                </a:rPr>
                <a:t>Triển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khai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theo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hướng</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Chính</a:t>
              </a:r>
              <a:r>
                <a:rPr lang="en-US" sz="3300" kern="0" dirty="0">
                  <a:effectLst/>
                  <a:latin typeface="Times New Roman" panose="02020603050405020304" pitchFamily="18" charset="0"/>
                  <a:ea typeface="Times New Roman" panose="02020603050405020304" pitchFamily="18" charset="0"/>
                </a:rPr>
                <a:t> – </a:t>
              </a:r>
              <a:r>
                <a:rPr lang="en-US" sz="3300" kern="0" dirty="0" err="1">
                  <a:effectLst/>
                  <a:latin typeface="Times New Roman" panose="02020603050405020304" pitchFamily="18" charset="0"/>
                  <a:ea typeface="Times New Roman" panose="02020603050405020304" pitchFamily="18" charset="0"/>
                </a:rPr>
                <a:t>phụ</a:t>
              </a:r>
              <a:endParaRPr lang="en-US" sz="3300" dirty="0"/>
            </a:p>
          </p:txBody>
        </p:sp>
      </p:grpSp>
      <p:grpSp>
        <p:nvGrpSpPr>
          <p:cNvPr id="35" name="Group 34">
            <a:extLst>
              <a:ext uri="{FF2B5EF4-FFF2-40B4-BE49-F238E27FC236}">
                <a16:creationId xmlns:a16="http://schemas.microsoft.com/office/drawing/2014/main" xmlns="" id="{0631384A-75D0-F6D9-4798-BF40E7B05EB2}"/>
              </a:ext>
            </a:extLst>
          </p:cNvPr>
          <p:cNvGrpSpPr/>
          <p:nvPr/>
        </p:nvGrpSpPr>
        <p:grpSpPr>
          <a:xfrm>
            <a:off x="2700273" y="4917285"/>
            <a:ext cx="5943600" cy="1651478"/>
            <a:chOff x="4266789" y="4281594"/>
            <a:chExt cx="5639210" cy="1651478"/>
          </a:xfrm>
        </p:grpSpPr>
        <p:sp>
          <p:nvSpPr>
            <p:cNvPr id="7" name="Rectangle: Rounded Corners 6">
              <a:extLst>
                <a:ext uri="{FF2B5EF4-FFF2-40B4-BE49-F238E27FC236}">
                  <a16:creationId xmlns:a16="http://schemas.microsoft.com/office/drawing/2014/main" xmlns="" id="{246E6CB1-88D3-5CCA-B219-6CB510020113}"/>
                </a:ext>
              </a:extLst>
            </p:cNvPr>
            <p:cNvSpPr/>
            <p:nvPr/>
          </p:nvSpPr>
          <p:spPr>
            <a:xfrm>
              <a:off x="4267199" y="4305300"/>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0089CD25-EE5E-C746-87D3-B1E49B5FC108}"/>
                </a:ext>
              </a:extLst>
            </p:cNvPr>
            <p:cNvSpPr txBox="1"/>
            <p:nvPr/>
          </p:nvSpPr>
          <p:spPr>
            <a:xfrm>
              <a:off x="4266789" y="4281594"/>
              <a:ext cx="5249777" cy="1651478"/>
            </a:xfrm>
            <a:prstGeom prst="rect">
              <a:avLst/>
            </a:prstGeom>
            <a:noFill/>
          </p:spPr>
          <p:txBody>
            <a:bodyPr wrap="square">
              <a:spAutoFit/>
            </a:bodyPr>
            <a:lstStyle/>
            <a:p>
              <a:pPr algn="just">
                <a:lnSpc>
                  <a:spcPct val="115000"/>
                </a:lnSpc>
                <a:spcAft>
                  <a:spcPts val="8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DA90E8D3-31B6-594D-6AAA-045D79DB6E2B}"/>
              </a:ext>
            </a:extLst>
          </p:cNvPr>
          <p:cNvGrpSpPr/>
          <p:nvPr/>
        </p:nvGrpSpPr>
        <p:grpSpPr>
          <a:xfrm>
            <a:off x="9380620" y="5005994"/>
            <a:ext cx="5638800" cy="1600200"/>
            <a:chOff x="11760105" y="4597515"/>
            <a:chExt cx="5638800" cy="1600200"/>
          </a:xfrm>
        </p:grpSpPr>
        <p:sp>
          <p:nvSpPr>
            <p:cNvPr id="11" name="Rectangle: Rounded Corners 10">
              <a:extLst>
                <a:ext uri="{FF2B5EF4-FFF2-40B4-BE49-F238E27FC236}">
                  <a16:creationId xmlns:a16="http://schemas.microsoft.com/office/drawing/2014/main" xmlns="" id="{110BF370-E530-9177-4C56-308444F3BA75}"/>
                </a:ext>
              </a:extLst>
            </p:cNvPr>
            <p:cNvSpPr/>
            <p:nvPr/>
          </p:nvSpPr>
          <p:spPr>
            <a:xfrm>
              <a:off x="11760105" y="4597515"/>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A8F39784-FEE8-8772-1B22-C0AA96E8DF44}"/>
                </a:ext>
              </a:extLst>
            </p:cNvPr>
            <p:cNvSpPr txBox="1"/>
            <p:nvPr/>
          </p:nvSpPr>
          <p:spPr>
            <a:xfrm>
              <a:off x="11971420" y="4777403"/>
              <a:ext cx="5317959" cy="1107996"/>
            </a:xfrm>
            <a:prstGeom prst="rect">
              <a:avLst/>
            </a:prstGeom>
            <a:noFill/>
          </p:spPr>
          <p:txBody>
            <a:bodyPr wrap="square">
              <a:spAutoFit/>
            </a:bodyPr>
            <a:lstStyle/>
            <a:p>
              <a:r>
                <a:rPr lang="en-US" sz="3300" kern="0" dirty="0" err="1">
                  <a:effectLst/>
                  <a:latin typeface="Times New Roman" panose="02020603050405020304" pitchFamily="18" charset="0"/>
                  <a:ea typeface="Times New Roman" panose="02020603050405020304" pitchFamily="18" charset="0"/>
                </a:rPr>
                <a:t>Triển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khai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theo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hướng</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Nguyên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nhân</a:t>
              </a:r>
              <a:r>
                <a:rPr lang="en-US" sz="3300" kern="0" dirty="0">
                  <a:effectLst/>
                  <a:latin typeface="Times New Roman" panose="02020603050405020304" pitchFamily="18" charset="0"/>
                  <a:ea typeface="Times New Roman" panose="02020603050405020304" pitchFamily="18" charset="0"/>
                </a:rPr>
                <a:t> – </a:t>
              </a:r>
              <a:r>
                <a:rPr lang="en-US" sz="3300" kern="0" dirty="0" err="1">
                  <a:effectLst/>
                  <a:latin typeface="Times New Roman" panose="02020603050405020304" pitchFamily="18" charset="0"/>
                  <a:ea typeface="Times New Roman" panose="02020603050405020304" pitchFamily="18" charset="0"/>
                </a:rPr>
                <a:t>Kết</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quả</a:t>
              </a:r>
              <a:endParaRPr lang="en-US" sz="3300" dirty="0"/>
            </a:p>
          </p:txBody>
        </p:sp>
      </p:grpSp>
      <p:grpSp>
        <p:nvGrpSpPr>
          <p:cNvPr id="36" name="Group 35">
            <a:extLst>
              <a:ext uri="{FF2B5EF4-FFF2-40B4-BE49-F238E27FC236}">
                <a16:creationId xmlns:a16="http://schemas.microsoft.com/office/drawing/2014/main" xmlns="" id="{BD05D952-C102-A69F-C6D4-E5160AAE3ECB}"/>
              </a:ext>
            </a:extLst>
          </p:cNvPr>
          <p:cNvGrpSpPr/>
          <p:nvPr/>
        </p:nvGrpSpPr>
        <p:grpSpPr>
          <a:xfrm>
            <a:off x="2712551" y="6798610"/>
            <a:ext cx="6002323" cy="1600200"/>
            <a:chOff x="4260442" y="6616215"/>
            <a:chExt cx="5638800" cy="1600200"/>
          </a:xfrm>
        </p:grpSpPr>
        <p:sp>
          <p:nvSpPr>
            <p:cNvPr id="6" name="Rectangle: Rounded Corners 5">
              <a:extLst>
                <a:ext uri="{FF2B5EF4-FFF2-40B4-BE49-F238E27FC236}">
                  <a16:creationId xmlns:a16="http://schemas.microsoft.com/office/drawing/2014/main" xmlns="" id="{39BDBAA0-0361-0C94-92D4-4EE1EC3794B1}"/>
                </a:ext>
              </a:extLst>
            </p:cNvPr>
            <p:cNvSpPr/>
            <p:nvPr/>
          </p:nvSpPr>
          <p:spPr>
            <a:xfrm>
              <a:off x="4260442" y="6616215"/>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D1AE92F6-2DB7-1C45-7723-BC77233AB3E6}"/>
                </a:ext>
              </a:extLst>
            </p:cNvPr>
            <p:cNvSpPr txBox="1"/>
            <p:nvPr/>
          </p:nvSpPr>
          <p:spPr>
            <a:xfrm>
              <a:off x="4397459" y="6741110"/>
              <a:ext cx="4953002" cy="1120563"/>
            </a:xfrm>
            <a:prstGeom prst="rect">
              <a:avLst/>
            </a:prstGeom>
            <a:noFill/>
          </p:spPr>
          <p:txBody>
            <a:bodyPr wrap="square">
              <a:spAutoFit/>
            </a:bodyPr>
            <a:lstStyle/>
            <a:p>
              <a:pPr algn="just">
                <a:lnSpc>
                  <a:spcPct val="115000"/>
                </a:lnSpc>
                <a:spcAft>
                  <a:spcPts val="800"/>
                </a:spcAft>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1B713C91-298E-C010-1544-04B58597D29A}"/>
              </a:ext>
            </a:extLst>
          </p:cNvPr>
          <p:cNvGrpSpPr/>
          <p:nvPr/>
        </p:nvGrpSpPr>
        <p:grpSpPr>
          <a:xfrm>
            <a:off x="9380620" y="6799084"/>
            <a:ext cx="5638800" cy="1600200"/>
            <a:chOff x="11786937" y="6577265"/>
            <a:chExt cx="5638800" cy="1600200"/>
          </a:xfrm>
        </p:grpSpPr>
        <p:sp>
          <p:nvSpPr>
            <p:cNvPr id="13" name="Rectangle: Rounded Corners 12">
              <a:extLst>
                <a:ext uri="{FF2B5EF4-FFF2-40B4-BE49-F238E27FC236}">
                  <a16:creationId xmlns:a16="http://schemas.microsoft.com/office/drawing/2014/main" xmlns="" id="{B24EE779-4D28-3F45-3DAF-D5846A8B5CDD}"/>
                </a:ext>
              </a:extLst>
            </p:cNvPr>
            <p:cNvSpPr/>
            <p:nvPr/>
          </p:nvSpPr>
          <p:spPr>
            <a:xfrm>
              <a:off x="11786937" y="6577265"/>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5E1FD4FB-5AB3-F258-CAB1-36059B383F98}"/>
                </a:ext>
              </a:extLst>
            </p:cNvPr>
            <p:cNvSpPr txBox="1"/>
            <p:nvPr/>
          </p:nvSpPr>
          <p:spPr>
            <a:xfrm>
              <a:off x="11963401" y="6791327"/>
              <a:ext cx="4784558" cy="1015663"/>
            </a:xfrm>
            <a:prstGeom prst="rect">
              <a:avLst/>
            </a:prstGeom>
            <a:noFill/>
          </p:spPr>
          <p:txBody>
            <a:bodyPr wrap="square">
              <a:spAutoFit/>
            </a:bodyPr>
            <a:lstStyle/>
            <a:p>
              <a:r>
                <a:rPr lang="en-US" sz="3000" kern="0" dirty="0" err="1">
                  <a:effectLst/>
                  <a:latin typeface="Times New Roman" panose="02020603050405020304" pitchFamily="18" charset="0"/>
                  <a:ea typeface="Times New Roman" panose="02020603050405020304" pitchFamily="18" charset="0"/>
                </a:rPr>
                <a:t>Triển</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khai</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theo</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hướng</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Phân</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loại</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đối</a:t>
              </a:r>
              <a:r>
                <a:rPr lang="en-US" sz="3000" kern="0" dirty="0">
                  <a:effectLst/>
                  <a:latin typeface="Times New Roman" panose="02020603050405020304" pitchFamily="18" charset="0"/>
                  <a:ea typeface="Times New Roman" panose="02020603050405020304" pitchFamily="18" charset="0"/>
                </a:rPr>
                <a:t> </a:t>
              </a:r>
              <a:r>
                <a:rPr lang="en-US" sz="3000" kern="0" dirty="0" err="1">
                  <a:effectLst/>
                  <a:latin typeface="Times New Roman" panose="02020603050405020304" pitchFamily="18" charset="0"/>
                  <a:ea typeface="Times New Roman" panose="02020603050405020304" pitchFamily="18" charset="0"/>
                </a:rPr>
                <a:t>tượng</a:t>
              </a:r>
              <a:r>
                <a:rPr lang="en-US" sz="3000" kern="0" dirty="0">
                  <a:effectLst/>
                  <a:latin typeface="Times New Roman" panose="02020603050405020304" pitchFamily="18" charset="0"/>
                  <a:ea typeface="Times New Roman" panose="02020603050405020304" pitchFamily="18" charset="0"/>
                </a:rPr>
                <a:t>. </a:t>
              </a:r>
              <a:endParaRPr lang="en-US" sz="3000" dirty="0"/>
            </a:p>
          </p:txBody>
        </p:sp>
      </p:grpSp>
      <p:grpSp>
        <p:nvGrpSpPr>
          <p:cNvPr id="37" name="Group 36">
            <a:extLst>
              <a:ext uri="{FF2B5EF4-FFF2-40B4-BE49-F238E27FC236}">
                <a16:creationId xmlns:a16="http://schemas.microsoft.com/office/drawing/2014/main" xmlns="" id="{F4AC06AA-D8E6-D6FC-434F-7A28F02BC134}"/>
              </a:ext>
            </a:extLst>
          </p:cNvPr>
          <p:cNvGrpSpPr/>
          <p:nvPr/>
        </p:nvGrpSpPr>
        <p:grpSpPr>
          <a:xfrm>
            <a:off x="2646185" y="8568187"/>
            <a:ext cx="5955631" cy="1600200"/>
            <a:chOff x="4215062" y="8686800"/>
            <a:chExt cx="5638800" cy="1600200"/>
          </a:xfrm>
        </p:grpSpPr>
        <p:sp>
          <p:nvSpPr>
            <p:cNvPr id="9" name="Rectangle: Rounded Corners 8">
              <a:extLst>
                <a:ext uri="{FF2B5EF4-FFF2-40B4-BE49-F238E27FC236}">
                  <a16:creationId xmlns:a16="http://schemas.microsoft.com/office/drawing/2014/main" xmlns="" id="{AE25A217-C0F5-15F1-FEED-63FC32B59434}"/>
                </a:ext>
              </a:extLst>
            </p:cNvPr>
            <p:cNvSpPr/>
            <p:nvPr/>
          </p:nvSpPr>
          <p:spPr>
            <a:xfrm>
              <a:off x="4215062" y="8686800"/>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64D99C9B-4F68-29A7-044F-8D7DD35CF62F}"/>
                </a:ext>
              </a:extLst>
            </p:cNvPr>
            <p:cNvSpPr txBox="1"/>
            <p:nvPr/>
          </p:nvSpPr>
          <p:spPr>
            <a:xfrm>
              <a:off x="4573399" y="8932902"/>
              <a:ext cx="5013156" cy="1107996"/>
            </a:xfrm>
            <a:prstGeom prst="rect">
              <a:avLst/>
            </a:prstGeom>
            <a:noFill/>
          </p:spPr>
          <p:txBody>
            <a:bodyPr wrap="square">
              <a:spAutoFit/>
            </a:bodyPr>
            <a:lstStyle/>
            <a:p>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Phần</a:t>
              </a:r>
              <a:r>
                <a:rPr lang="en-US" sz="3300" kern="0" dirty="0">
                  <a:effectLst/>
                  <a:latin typeface="Times New Roman" panose="02020603050405020304" pitchFamily="18" charset="0"/>
                  <a:ea typeface="Times New Roman" panose="02020603050405020304" pitchFamily="18" charset="0"/>
                </a:rPr>
                <a:t> 5. </a:t>
              </a:r>
              <a:r>
                <a:rPr lang="en-US" sz="3300" kern="0" dirty="0" err="1">
                  <a:effectLst/>
                  <a:latin typeface="Times New Roman" panose="02020603050405020304" pitchFamily="18" charset="0"/>
                  <a:ea typeface="Times New Roman" panose="02020603050405020304" pitchFamily="18" charset="0"/>
                </a:rPr>
                <a:t>Đề</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cập</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về</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việc</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bảo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vệ</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loài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sếu</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quý</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hiếm</a:t>
              </a:r>
              <a:endParaRPr lang="en-US" sz="3300" dirty="0"/>
            </a:p>
          </p:txBody>
        </p:sp>
      </p:grpSp>
      <p:grpSp>
        <p:nvGrpSpPr>
          <p:cNvPr id="42" name="Group 41">
            <a:extLst>
              <a:ext uri="{FF2B5EF4-FFF2-40B4-BE49-F238E27FC236}">
                <a16:creationId xmlns:a16="http://schemas.microsoft.com/office/drawing/2014/main" xmlns="" id="{9E7C05E9-6DB3-7557-A9CA-14ED0917EB50}"/>
              </a:ext>
            </a:extLst>
          </p:cNvPr>
          <p:cNvGrpSpPr/>
          <p:nvPr/>
        </p:nvGrpSpPr>
        <p:grpSpPr>
          <a:xfrm>
            <a:off x="9317695" y="8619318"/>
            <a:ext cx="5638800" cy="1600200"/>
            <a:chOff x="11811000" y="8643689"/>
            <a:chExt cx="5638800" cy="1600200"/>
          </a:xfrm>
        </p:grpSpPr>
        <p:sp>
          <p:nvSpPr>
            <p:cNvPr id="14" name="Rectangle: Rounded Corners 13">
              <a:extLst>
                <a:ext uri="{FF2B5EF4-FFF2-40B4-BE49-F238E27FC236}">
                  <a16:creationId xmlns:a16="http://schemas.microsoft.com/office/drawing/2014/main" xmlns="" id="{45C9EFE4-358F-7698-7E3C-E38F30AE07B3}"/>
                </a:ext>
              </a:extLst>
            </p:cNvPr>
            <p:cNvSpPr/>
            <p:nvPr/>
          </p:nvSpPr>
          <p:spPr>
            <a:xfrm>
              <a:off x="11811000" y="8643689"/>
              <a:ext cx="5638800" cy="1600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B2A80A40-6E99-3F3C-D1CC-1F900CE3A7F2}"/>
                </a:ext>
              </a:extLst>
            </p:cNvPr>
            <p:cNvSpPr txBox="1"/>
            <p:nvPr/>
          </p:nvSpPr>
          <p:spPr>
            <a:xfrm>
              <a:off x="12069680" y="8747963"/>
              <a:ext cx="4572000" cy="1107996"/>
            </a:xfrm>
            <a:prstGeom prst="rect">
              <a:avLst/>
            </a:prstGeom>
            <a:noFill/>
          </p:spPr>
          <p:txBody>
            <a:bodyPr wrap="square">
              <a:spAutoFit/>
            </a:bodyPr>
            <a:lstStyle/>
            <a:p>
              <a:r>
                <a:rPr lang="en-US" sz="3300" kern="0" dirty="0" err="1">
                  <a:effectLst/>
                  <a:latin typeface="Times New Roman" panose="02020603050405020304" pitchFamily="18" charset="0"/>
                  <a:ea typeface="Times New Roman" panose="02020603050405020304" pitchFamily="18" charset="0"/>
                </a:rPr>
                <a:t>Triển</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khai</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theo</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hướng</a:t>
              </a:r>
              <a:r>
                <a:rPr lang="en-US" sz="3300" kern="0" dirty="0">
                  <a:effectLst/>
                  <a:latin typeface="Times New Roman" panose="02020603050405020304" pitchFamily="18" charset="0"/>
                  <a:ea typeface="Times New Roman" panose="02020603050405020304" pitchFamily="18" charset="0"/>
                </a:rPr>
                <a:t>: </a:t>
              </a:r>
              <a:r>
                <a:rPr lang="en-US" sz="3300" kern="0" dirty="0" err="1">
                  <a:effectLst/>
                  <a:latin typeface="Times New Roman" panose="02020603050405020304" pitchFamily="18" charset="0"/>
                  <a:ea typeface="Times New Roman" panose="02020603050405020304" pitchFamily="18" charset="0"/>
                </a:rPr>
                <a:t>Chính</a:t>
              </a:r>
              <a:r>
                <a:rPr lang="en-US" sz="3300" kern="0" dirty="0">
                  <a:effectLst/>
                  <a:latin typeface="Times New Roman" panose="02020603050405020304" pitchFamily="18" charset="0"/>
                  <a:ea typeface="Times New Roman" panose="02020603050405020304" pitchFamily="18" charset="0"/>
                </a:rPr>
                <a:t> – </a:t>
              </a:r>
              <a:r>
                <a:rPr lang="en-US" sz="3300" kern="0" dirty="0" err="1">
                  <a:effectLst/>
                  <a:latin typeface="Times New Roman" panose="02020603050405020304" pitchFamily="18" charset="0"/>
                  <a:ea typeface="Times New Roman" panose="02020603050405020304" pitchFamily="18" charset="0"/>
                </a:rPr>
                <a:t>phụ</a:t>
              </a:r>
              <a:endParaRPr lang="en-US" sz="3300" dirty="0"/>
            </a:p>
          </p:txBody>
        </p:sp>
      </p:grpSp>
      <p:sp>
        <p:nvSpPr>
          <p:cNvPr id="44" name="TextBox 43">
            <a:extLst>
              <a:ext uri="{FF2B5EF4-FFF2-40B4-BE49-F238E27FC236}">
                <a16:creationId xmlns:a16="http://schemas.microsoft.com/office/drawing/2014/main" xmlns="" id="{6645AEE6-4D61-F935-E28A-403A3030541A}"/>
              </a:ext>
            </a:extLst>
          </p:cNvPr>
          <p:cNvSpPr txBox="1"/>
          <p:nvPr/>
        </p:nvSpPr>
        <p:spPr>
          <a:xfrm>
            <a:off x="15350484" y="3485317"/>
            <a:ext cx="2743200" cy="3769558"/>
          </a:xfrm>
          <a:prstGeom prst="rect">
            <a:avLst/>
          </a:prstGeom>
          <a:noFill/>
        </p:spPr>
        <p:txBody>
          <a:bodyPr wrap="square">
            <a:spAutoFit/>
          </a:bodyPr>
          <a:lstStyle/>
          <a:p>
            <a:pPr algn="just">
              <a:lnSpc>
                <a:spcPct val="115000"/>
              </a:lnSpc>
              <a:spcAft>
                <a:spcPts val="800"/>
              </a:spcAft>
            </a:pP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tường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Arrow: Left-Right 44">
            <a:extLst>
              <a:ext uri="{FF2B5EF4-FFF2-40B4-BE49-F238E27FC236}">
                <a16:creationId xmlns:a16="http://schemas.microsoft.com/office/drawing/2014/main" xmlns="" id="{2ACC00A3-D800-9F09-5702-70B83AC5B3BF}"/>
              </a:ext>
            </a:extLst>
          </p:cNvPr>
          <p:cNvSpPr/>
          <p:nvPr/>
        </p:nvSpPr>
        <p:spPr>
          <a:xfrm>
            <a:off x="8772395" y="2036473"/>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Left-Right 45">
            <a:extLst>
              <a:ext uri="{FF2B5EF4-FFF2-40B4-BE49-F238E27FC236}">
                <a16:creationId xmlns:a16="http://schemas.microsoft.com/office/drawing/2014/main" xmlns="" id="{49C0A7F1-24F4-B8B2-07FD-49C57BDE87A0}"/>
              </a:ext>
            </a:extLst>
          </p:cNvPr>
          <p:cNvSpPr/>
          <p:nvPr/>
        </p:nvSpPr>
        <p:spPr>
          <a:xfrm>
            <a:off x="8860496" y="3870396"/>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Left-Right 46">
            <a:extLst>
              <a:ext uri="{FF2B5EF4-FFF2-40B4-BE49-F238E27FC236}">
                <a16:creationId xmlns:a16="http://schemas.microsoft.com/office/drawing/2014/main" xmlns="" id="{34419D1F-7E42-7E3D-FDA1-F31FD9EEAB74}"/>
              </a:ext>
            </a:extLst>
          </p:cNvPr>
          <p:cNvSpPr/>
          <p:nvPr/>
        </p:nvSpPr>
        <p:spPr>
          <a:xfrm>
            <a:off x="8817763" y="5622536"/>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Left-Right 47">
            <a:extLst>
              <a:ext uri="{FF2B5EF4-FFF2-40B4-BE49-F238E27FC236}">
                <a16:creationId xmlns:a16="http://schemas.microsoft.com/office/drawing/2014/main" xmlns="" id="{35BCA481-0CE2-F7BD-9094-87B9D87EB9B8}"/>
              </a:ext>
            </a:extLst>
          </p:cNvPr>
          <p:cNvSpPr/>
          <p:nvPr/>
        </p:nvSpPr>
        <p:spPr>
          <a:xfrm>
            <a:off x="8764374" y="7456459"/>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Left-Right 48">
            <a:extLst>
              <a:ext uri="{FF2B5EF4-FFF2-40B4-BE49-F238E27FC236}">
                <a16:creationId xmlns:a16="http://schemas.microsoft.com/office/drawing/2014/main" xmlns="" id="{2FA84161-474F-A828-43F7-DFC64B1A83E2}"/>
              </a:ext>
            </a:extLst>
          </p:cNvPr>
          <p:cNvSpPr/>
          <p:nvPr/>
        </p:nvSpPr>
        <p:spPr>
          <a:xfrm>
            <a:off x="8731156" y="9419418"/>
            <a:ext cx="457199" cy="12903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9F3D78B1-2BEB-306E-E092-CF8ED6F81B25}"/>
              </a:ext>
            </a:extLst>
          </p:cNvPr>
          <p:cNvSpPr txBox="1"/>
          <p:nvPr/>
        </p:nvSpPr>
        <p:spPr>
          <a:xfrm>
            <a:off x="3087473" y="303667"/>
            <a:ext cx="12268200" cy="613245"/>
          </a:xfrm>
          <a:prstGeom prst="rect">
            <a:avLst/>
          </a:prstGeom>
          <a:noFill/>
        </p:spPr>
        <p:txBody>
          <a:bodyPr wrap="square">
            <a:spAutoFit/>
          </a:bodyPr>
          <a:lstStyle/>
          <a:p>
            <a:pPr marL="41910" algn="just">
              <a:lnSpc>
                <a:spcPct val="115000"/>
              </a:lnSpc>
              <a:spcAft>
                <a:spcPts val="800"/>
              </a:spcAft>
            </a:pP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07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70A1ADD-C37E-3CCE-AC3A-4B2289CDB05D}"/>
              </a:ext>
            </a:extLst>
          </p:cNvPr>
          <p:cNvSpPr/>
          <p:nvPr/>
        </p:nvSpPr>
        <p:spPr>
          <a:xfrm>
            <a:off x="2410395" y="492784"/>
            <a:ext cx="11811000" cy="1200329"/>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1. </a:t>
            </a:r>
            <a:r>
              <a:rPr lang="en-US" sz="4800" b="1" dirty="0" err="1">
                <a:solidFill>
                  <a:srgbClr val="222222"/>
                </a:solidFill>
                <a:latin typeface="Times New Roman" panose="02020603050405020304" pitchFamily="18" charset="0"/>
                <a:cs typeface="Times New Roman" panose="02020603050405020304" pitchFamily="18" charset="0"/>
              </a:rPr>
              <a:t>Các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yếu</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tố</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của</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a:t>
            </a:r>
            <a:endParaRPr lang="en-US" sz="4800" dirty="0">
              <a:solidFill>
                <a:prstClr val="black"/>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CF7C8506-80BA-A64F-38B2-6FBD3942A1C3}"/>
              </a:ext>
            </a:extLst>
          </p:cNvPr>
          <p:cNvGrpSpPr/>
          <p:nvPr/>
        </p:nvGrpSpPr>
        <p:grpSpPr>
          <a:xfrm>
            <a:off x="12192000" y="1638300"/>
            <a:ext cx="5876554" cy="8648700"/>
            <a:chOff x="1057646" y="2499374"/>
            <a:chExt cx="5973122" cy="5826364"/>
          </a:xfrm>
        </p:grpSpPr>
        <p:sp>
          <p:nvSpPr>
            <p:cNvPr id="12" name="Freeform 10">
              <a:extLst>
                <a:ext uri="{FF2B5EF4-FFF2-40B4-BE49-F238E27FC236}">
                  <a16:creationId xmlns:a16="http://schemas.microsoft.com/office/drawing/2014/main" xmlns="" id="{70EC39E3-DCB0-A814-DEEB-D43B554E0E74}"/>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13" name="Freeform 13">
              <a:extLst>
                <a:ext uri="{FF2B5EF4-FFF2-40B4-BE49-F238E27FC236}">
                  <a16:creationId xmlns:a16="http://schemas.microsoft.com/office/drawing/2014/main" xmlns="" id="{44894790-970A-D13C-3DE3-D8B3E6087568}"/>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15" name="Freeform 15">
              <a:extLst>
                <a:ext uri="{FF2B5EF4-FFF2-40B4-BE49-F238E27FC236}">
                  <a16:creationId xmlns:a16="http://schemas.microsoft.com/office/drawing/2014/main" xmlns="" id="{29F624B1-6144-6EFA-3464-C413D15217B9}"/>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16" name="Freeform 9">
              <a:extLst>
                <a:ext uri="{FF2B5EF4-FFF2-40B4-BE49-F238E27FC236}">
                  <a16:creationId xmlns:a16="http://schemas.microsoft.com/office/drawing/2014/main" xmlns="" id="{19E24A5A-033E-13A5-AC4D-FB8DD8FD7609}"/>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17" name="Freeform 12">
              <a:extLst>
                <a:ext uri="{FF2B5EF4-FFF2-40B4-BE49-F238E27FC236}">
                  <a16:creationId xmlns:a16="http://schemas.microsoft.com/office/drawing/2014/main" xmlns="" id="{1B62E74E-73F9-9B92-FB51-E014C2800694}"/>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
        <p:nvSpPr>
          <p:cNvPr id="6" name="TextBox 5">
            <a:extLst>
              <a:ext uri="{FF2B5EF4-FFF2-40B4-BE49-F238E27FC236}">
                <a16:creationId xmlns:a16="http://schemas.microsoft.com/office/drawing/2014/main" xmlns="" id="{27C7B9DF-B4E8-EBE1-D187-2FED5AF33DD2}"/>
              </a:ext>
            </a:extLst>
          </p:cNvPr>
          <p:cNvSpPr txBox="1"/>
          <p:nvPr/>
        </p:nvSpPr>
        <p:spPr>
          <a:xfrm>
            <a:off x="2737799" y="2349053"/>
            <a:ext cx="10668000" cy="2003497"/>
          </a:xfrm>
          <a:prstGeom prst="rect">
            <a:avLst/>
          </a:prstGeom>
          <a:noFill/>
        </p:spPr>
        <p:txBody>
          <a:bodyPr wrap="square">
            <a:spAutoFit/>
          </a:bodyPr>
          <a:lstStyle/>
          <a:p>
            <a:pPr algn="just">
              <a:lnSpc>
                <a:spcPct val="115000"/>
              </a:lnSpc>
              <a:spcAft>
                <a:spcPts val="800"/>
              </a:spcAft>
            </a:pP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5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i="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500" dirty="0">
                <a:effectLst/>
                <a:latin typeface="Times New Roman" panose="02020603050405020304" pitchFamily="18" charset="0"/>
                <a:ea typeface="Times New Roman" panose="02020603050405020304" pitchFamily="18" charset="0"/>
                <a:cs typeface="Times New Roman" panose="02020603050405020304" pitchFamily="18" charset="0"/>
              </a:rPr>
              <a:t> tin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7E637E2E-6904-1B82-6905-BEA56279A801}"/>
              </a:ext>
            </a:extLst>
          </p:cNvPr>
          <p:cNvSpPr txBox="1"/>
          <p:nvPr/>
        </p:nvSpPr>
        <p:spPr>
          <a:xfrm>
            <a:off x="2778824" y="4686170"/>
            <a:ext cx="10668000" cy="2246769"/>
          </a:xfrm>
          <a:prstGeom prst="rect">
            <a:avLst/>
          </a:prstGeom>
          <a:noFill/>
        </p:spPr>
        <p:txBody>
          <a:bodyPr wrap="square">
            <a:spAutoFit/>
          </a:bodyPr>
          <a:lstStyle/>
          <a:p>
            <a:pPr algn="just"/>
            <a:r>
              <a:rPr lang="en-US" sz="3500" kern="0" dirty="0">
                <a:effectLst/>
                <a:latin typeface="Times New Roman" panose="02020603050405020304" pitchFamily="18" charset="0"/>
                <a:ea typeface="Times New Roman" panose="02020603050405020304" pitchFamily="18" charset="0"/>
              </a:rPr>
              <a:t>-&gt; </a:t>
            </a:r>
            <a:r>
              <a:rPr lang="en-US" sz="3500" kern="0" dirty="0" err="1">
                <a:effectLst/>
                <a:latin typeface="Times New Roman" panose="02020603050405020304" pitchFamily="18" charset="0"/>
                <a:ea typeface="Times New Roman" panose="02020603050405020304" pitchFamily="18" charset="0"/>
              </a:rPr>
              <a:t>Tác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dụng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Giúp</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người</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đọc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hình</a:t>
            </a:r>
            <a:r>
              <a:rPr lang="en-US" sz="3500" kern="0" dirty="0">
                <a:effectLst/>
                <a:latin typeface="Times New Roman" panose="02020603050405020304" pitchFamily="18" charset="0"/>
                <a:ea typeface="Times New Roman" panose="02020603050405020304" pitchFamily="18" charset="0"/>
              </a:rPr>
              <a:t> dung </a:t>
            </a:r>
            <a:r>
              <a:rPr lang="en-US" sz="3500" kern="0" dirty="0" err="1">
                <a:effectLst/>
                <a:latin typeface="Times New Roman" panose="02020603050405020304" pitchFamily="18" charset="0"/>
                <a:ea typeface="Times New Roman" panose="02020603050405020304" pitchFamily="18" charset="0"/>
              </a:rPr>
              <a:t>rõ</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hơn</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về</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hình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ảnh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loài</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sếu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đầu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đỏ</a:t>
            </a:r>
            <a:r>
              <a:rPr lang="en-US" sz="3500" kern="0" dirty="0">
                <a:effectLst/>
                <a:latin typeface="Times New Roman" panose="02020603050405020304" pitchFamily="18" charset="0"/>
                <a:ea typeface="Times New Roman" panose="02020603050405020304" pitchFamily="18" charset="0"/>
              </a:rPr>
              <a:t>; Minh </a:t>
            </a:r>
            <a:r>
              <a:rPr lang="en-US" sz="3500" kern="0" dirty="0" err="1">
                <a:effectLst/>
                <a:latin typeface="Times New Roman" panose="02020603050405020304" pitchFamily="18" charset="0"/>
                <a:ea typeface="Times New Roman" panose="02020603050405020304" pitchFamily="18" charset="0"/>
              </a:rPr>
              <a:t>chứng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các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phương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tiện</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của</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đối</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tượng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thuyết</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minh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vườn</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quốc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gia</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Tràm</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Chim</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Sếu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đầu</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đỏ</a:t>
            </a:r>
            <a:r>
              <a:rPr lang="en-US" sz="3500" kern="0" dirty="0">
                <a:effectLst/>
                <a:latin typeface="Times New Roman" panose="02020603050405020304" pitchFamily="18" charset="0"/>
                <a:ea typeface="Times New Roman" panose="02020603050405020304" pitchFamily="18" charset="0"/>
              </a:rPr>
              <a:t>) ---&gt; </a:t>
            </a:r>
            <a:r>
              <a:rPr lang="en-US" sz="3500" kern="0" dirty="0" err="1">
                <a:effectLst/>
                <a:latin typeface="Times New Roman" panose="02020603050405020304" pitchFamily="18" charset="0"/>
                <a:ea typeface="Times New Roman" panose="02020603050405020304" pitchFamily="18" charset="0"/>
              </a:rPr>
              <a:t>Tăng</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tính</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xác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thực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thuyết</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phục</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và</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hấp</a:t>
            </a:r>
            <a:r>
              <a:rPr lang="en-US" sz="3500" kern="0" dirty="0">
                <a:effectLst/>
                <a:latin typeface="Times New Roman" panose="02020603050405020304" pitchFamily="18" charset="0"/>
                <a:ea typeface="Times New Roman" panose="02020603050405020304" pitchFamily="18" charset="0"/>
              </a:rPr>
              <a:t> </a:t>
            </a:r>
            <a:r>
              <a:rPr lang="en-US" sz="3500" kern="0" dirty="0" err="1">
                <a:effectLst/>
                <a:latin typeface="Times New Roman" panose="02020603050405020304" pitchFamily="18" charset="0"/>
                <a:ea typeface="Times New Roman" panose="02020603050405020304" pitchFamily="18" charset="0"/>
              </a:rPr>
              <a:t>dẫn</a:t>
            </a:r>
            <a:endParaRPr lang="en-US" sz="3500" dirty="0"/>
          </a:p>
        </p:txBody>
      </p:sp>
    </p:spTree>
    <p:extLst>
      <p:ext uri="{BB962C8B-B14F-4D97-AF65-F5344CB8AC3E}">
        <p14:creationId xmlns:p14="http://schemas.microsoft.com/office/powerpoint/2010/main" val="274866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CF7C8506-80BA-A64F-38B2-6FBD3942A1C3}"/>
              </a:ext>
            </a:extLst>
          </p:cNvPr>
          <p:cNvGrpSpPr/>
          <p:nvPr/>
        </p:nvGrpSpPr>
        <p:grpSpPr>
          <a:xfrm>
            <a:off x="7924800" y="2086404"/>
            <a:ext cx="10143754" cy="5826364"/>
            <a:chOff x="1057646" y="2499374"/>
            <a:chExt cx="5973122" cy="5826364"/>
          </a:xfrm>
        </p:grpSpPr>
        <p:sp>
          <p:nvSpPr>
            <p:cNvPr id="12" name="Freeform 10">
              <a:extLst>
                <a:ext uri="{FF2B5EF4-FFF2-40B4-BE49-F238E27FC236}">
                  <a16:creationId xmlns:a16="http://schemas.microsoft.com/office/drawing/2014/main" xmlns="" id="{70EC39E3-DCB0-A814-DEEB-D43B554E0E74}"/>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13" name="Freeform 13">
              <a:extLst>
                <a:ext uri="{FF2B5EF4-FFF2-40B4-BE49-F238E27FC236}">
                  <a16:creationId xmlns:a16="http://schemas.microsoft.com/office/drawing/2014/main" xmlns="" id="{44894790-970A-D13C-3DE3-D8B3E6087568}"/>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15" name="Freeform 15">
              <a:extLst>
                <a:ext uri="{FF2B5EF4-FFF2-40B4-BE49-F238E27FC236}">
                  <a16:creationId xmlns:a16="http://schemas.microsoft.com/office/drawing/2014/main" xmlns="" id="{29F624B1-6144-6EFA-3464-C413D15217B9}"/>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16" name="Freeform 9">
              <a:extLst>
                <a:ext uri="{FF2B5EF4-FFF2-40B4-BE49-F238E27FC236}">
                  <a16:creationId xmlns:a16="http://schemas.microsoft.com/office/drawing/2014/main" xmlns="" id="{19E24A5A-033E-13A5-AC4D-FB8DD8FD7609}"/>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17" name="Freeform 12">
              <a:extLst>
                <a:ext uri="{FF2B5EF4-FFF2-40B4-BE49-F238E27FC236}">
                  <a16:creationId xmlns:a16="http://schemas.microsoft.com/office/drawing/2014/main" xmlns="" id="{1B62E74E-73F9-9B92-FB51-E014C2800694}"/>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Tree>
    <p:extLst>
      <p:ext uri="{BB962C8B-B14F-4D97-AF65-F5344CB8AC3E}">
        <p14:creationId xmlns:p14="http://schemas.microsoft.com/office/powerpoint/2010/main" val="160087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01053" y="8277729"/>
            <a:ext cx="16486947" cy="6444898"/>
          </a:xfrm>
          <a:custGeom>
            <a:avLst/>
            <a:gdLst/>
            <a:ahLst/>
            <a:cxnLst/>
            <a:rect l="l" t="t" r="r" b="b"/>
            <a:pathLst>
              <a:path w="16486947" h="6444898">
                <a:moveTo>
                  <a:pt x="0" y="0"/>
                </a:moveTo>
                <a:lnTo>
                  <a:pt x="16486947" y="0"/>
                </a:lnTo>
                <a:lnTo>
                  <a:pt x="16486947" y="6444898"/>
                </a:lnTo>
                <a:lnTo>
                  <a:pt x="0" y="64448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grpSp>
        <p:nvGrpSpPr>
          <p:cNvPr id="4" name="Group 4"/>
          <p:cNvGrpSpPr/>
          <p:nvPr/>
        </p:nvGrpSpPr>
        <p:grpSpPr>
          <a:xfrm>
            <a:off x="7208121" y="240658"/>
            <a:ext cx="8697777" cy="1716299"/>
            <a:chOff x="0" y="0"/>
            <a:chExt cx="11597036" cy="2288399"/>
          </a:xfrm>
        </p:grpSpPr>
        <p:sp>
          <p:nvSpPr>
            <p:cNvPr id="5" name="Freeform 5"/>
            <p:cNvSpPr/>
            <p:nvPr/>
          </p:nvSpPr>
          <p:spPr>
            <a:xfrm>
              <a:off x="0" y="0"/>
              <a:ext cx="6423577" cy="2288399"/>
            </a:xfrm>
            <a:custGeom>
              <a:avLst/>
              <a:gdLst/>
              <a:ahLst/>
              <a:cxnLst/>
              <a:rect l="l" t="t" r="r" b="b"/>
              <a:pathLst>
                <a:path w="6423577" h="2288399">
                  <a:moveTo>
                    <a:pt x="0" y="0"/>
                  </a:moveTo>
                  <a:lnTo>
                    <a:pt x="6423577" y="0"/>
                  </a:lnTo>
                  <a:lnTo>
                    <a:pt x="6423577" y="2288399"/>
                  </a:lnTo>
                  <a:lnTo>
                    <a:pt x="0" y="22883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6" name="Freeform 6"/>
            <p:cNvSpPr/>
            <p:nvPr/>
          </p:nvSpPr>
          <p:spPr>
            <a:xfrm>
              <a:off x="5173459" y="0"/>
              <a:ext cx="6423577" cy="2288399"/>
            </a:xfrm>
            <a:custGeom>
              <a:avLst/>
              <a:gdLst/>
              <a:ahLst/>
              <a:cxnLst/>
              <a:rect l="l" t="t" r="r" b="b"/>
              <a:pathLst>
                <a:path w="6423577" h="2288399">
                  <a:moveTo>
                    <a:pt x="0" y="0"/>
                  </a:moveTo>
                  <a:lnTo>
                    <a:pt x="6423577" y="0"/>
                  </a:lnTo>
                  <a:lnTo>
                    <a:pt x="6423577" y="2288399"/>
                  </a:lnTo>
                  <a:lnTo>
                    <a:pt x="0" y="22883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7" name="TextBox 7"/>
            <p:cNvSpPr txBox="1"/>
            <p:nvPr/>
          </p:nvSpPr>
          <p:spPr>
            <a:xfrm>
              <a:off x="1630360" y="415996"/>
              <a:ext cx="8436044" cy="968471"/>
            </a:xfrm>
            <a:prstGeom prst="rect">
              <a:avLst/>
            </a:prstGeom>
          </p:spPr>
          <p:txBody>
            <a:bodyPr lIns="0" tIns="0" rIns="0" bIns="0" rtlCol="0" anchor="t">
              <a:spAutoFit/>
            </a:bodyPr>
            <a:lstStyle/>
            <a:p>
              <a:pPr algn="ctr">
                <a:lnSpc>
                  <a:spcPts val="6236"/>
                </a:lnSpc>
                <a:spcBef>
                  <a:spcPct val="0"/>
                </a:spcBef>
              </a:pPr>
              <a:r>
                <a:rPr lang="en-US" sz="4454" dirty="0">
                  <a:solidFill>
                    <a:srgbClr val="055169"/>
                  </a:solidFill>
                  <a:latin typeface="Fraunces Bold"/>
                </a:rPr>
                <a:t>GẶP GỠ CHUYÊN GIA </a:t>
              </a:r>
            </a:p>
          </p:txBody>
        </p:sp>
      </p:grpSp>
      <p:grpSp>
        <p:nvGrpSpPr>
          <p:cNvPr id="8" name="Group 8"/>
          <p:cNvGrpSpPr/>
          <p:nvPr/>
        </p:nvGrpSpPr>
        <p:grpSpPr>
          <a:xfrm>
            <a:off x="3953058" y="2220333"/>
            <a:ext cx="14131176" cy="2538298"/>
            <a:chOff x="0" y="0"/>
            <a:chExt cx="3074981" cy="668523"/>
          </a:xfrm>
        </p:grpSpPr>
        <p:sp>
          <p:nvSpPr>
            <p:cNvPr id="9" name="Freeform 9"/>
            <p:cNvSpPr/>
            <p:nvPr/>
          </p:nvSpPr>
          <p:spPr>
            <a:xfrm>
              <a:off x="0" y="0"/>
              <a:ext cx="3074981" cy="668523"/>
            </a:xfrm>
            <a:custGeom>
              <a:avLst/>
              <a:gdLst/>
              <a:ahLst/>
              <a:cxnLst/>
              <a:rect l="l" t="t" r="r" b="b"/>
              <a:pathLst>
                <a:path w="3074981" h="668523">
                  <a:moveTo>
                    <a:pt x="33818" y="0"/>
                  </a:moveTo>
                  <a:lnTo>
                    <a:pt x="3041163" y="0"/>
                  </a:lnTo>
                  <a:cubicBezTo>
                    <a:pt x="3059840" y="0"/>
                    <a:pt x="3074981" y="15141"/>
                    <a:pt x="3074981" y="33818"/>
                  </a:cubicBezTo>
                  <a:lnTo>
                    <a:pt x="3074981" y="634705"/>
                  </a:lnTo>
                  <a:cubicBezTo>
                    <a:pt x="3074981" y="643674"/>
                    <a:pt x="3071418" y="652276"/>
                    <a:pt x="3065076" y="658618"/>
                  </a:cubicBezTo>
                  <a:cubicBezTo>
                    <a:pt x="3058733" y="664960"/>
                    <a:pt x="3050132" y="668523"/>
                    <a:pt x="3041163" y="668523"/>
                  </a:cubicBezTo>
                  <a:lnTo>
                    <a:pt x="33818" y="668523"/>
                  </a:lnTo>
                  <a:cubicBezTo>
                    <a:pt x="15141" y="668523"/>
                    <a:pt x="0" y="653382"/>
                    <a:pt x="0" y="634705"/>
                  </a:cubicBezTo>
                  <a:lnTo>
                    <a:pt x="0" y="33818"/>
                  </a:lnTo>
                  <a:cubicBezTo>
                    <a:pt x="0" y="15141"/>
                    <a:pt x="15141" y="0"/>
                    <a:pt x="33818" y="0"/>
                  </a:cubicBezTo>
                  <a:close/>
                </a:path>
              </a:pathLst>
            </a:custGeom>
            <a:solidFill>
              <a:srgbClr val="FDD5B9"/>
            </a:solidFill>
          </p:spPr>
          <p:txBody>
            <a:bodyPr/>
            <a:lstStyle/>
            <a:p>
              <a:endParaRPr lang="en-GB"/>
            </a:p>
          </p:txBody>
        </p:sp>
        <p:sp>
          <p:nvSpPr>
            <p:cNvPr id="10" name="TextBox 10"/>
            <p:cNvSpPr txBox="1"/>
            <p:nvPr/>
          </p:nvSpPr>
          <p:spPr>
            <a:xfrm>
              <a:off x="0" y="-104775"/>
              <a:ext cx="812800" cy="917575"/>
            </a:xfrm>
            <a:prstGeom prst="rect">
              <a:avLst/>
            </a:prstGeom>
          </p:spPr>
          <p:txBody>
            <a:bodyPr lIns="50800" tIns="50800" rIns="50800" bIns="50800" rtlCol="0" anchor="ctr"/>
            <a:lstStyle/>
            <a:p>
              <a:pPr algn="ctr">
                <a:lnSpc>
                  <a:spcPts val="3213"/>
                </a:lnSpc>
              </a:pPr>
              <a:endParaRPr/>
            </a:p>
          </p:txBody>
        </p:sp>
      </p:grpSp>
      <p:sp>
        <p:nvSpPr>
          <p:cNvPr id="11" name="Freeform 11"/>
          <p:cNvSpPr/>
          <p:nvPr/>
        </p:nvSpPr>
        <p:spPr>
          <a:xfrm>
            <a:off x="1593168" y="5936961"/>
            <a:ext cx="4109427" cy="2599212"/>
          </a:xfrm>
          <a:custGeom>
            <a:avLst/>
            <a:gdLst/>
            <a:ahLst/>
            <a:cxnLst/>
            <a:rect l="l" t="t" r="r" b="b"/>
            <a:pathLst>
              <a:path w="4109427" h="2599212">
                <a:moveTo>
                  <a:pt x="0" y="0"/>
                </a:moveTo>
                <a:lnTo>
                  <a:pt x="4109427" y="0"/>
                </a:lnTo>
                <a:lnTo>
                  <a:pt x="4109427" y="2599213"/>
                </a:lnTo>
                <a:lnTo>
                  <a:pt x="0" y="25992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2" name="Freeform 12"/>
          <p:cNvSpPr/>
          <p:nvPr/>
        </p:nvSpPr>
        <p:spPr>
          <a:xfrm>
            <a:off x="6028008" y="5842564"/>
            <a:ext cx="4109427" cy="2599212"/>
          </a:xfrm>
          <a:custGeom>
            <a:avLst/>
            <a:gdLst/>
            <a:ahLst/>
            <a:cxnLst/>
            <a:rect l="l" t="t" r="r" b="b"/>
            <a:pathLst>
              <a:path w="4109427" h="2599212">
                <a:moveTo>
                  <a:pt x="0" y="0"/>
                </a:moveTo>
                <a:lnTo>
                  <a:pt x="4109427" y="0"/>
                </a:lnTo>
                <a:lnTo>
                  <a:pt x="4109427" y="2599213"/>
                </a:lnTo>
                <a:lnTo>
                  <a:pt x="0" y="25992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3" name="Freeform 13"/>
          <p:cNvSpPr/>
          <p:nvPr/>
        </p:nvSpPr>
        <p:spPr>
          <a:xfrm>
            <a:off x="10462848" y="5782253"/>
            <a:ext cx="4109427" cy="2599212"/>
          </a:xfrm>
          <a:custGeom>
            <a:avLst/>
            <a:gdLst/>
            <a:ahLst/>
            <a:cxnLst/>
            <a:rect l="l" t="t" r="r" b="b"/>
            <a:pathLst>
              <a:path w="4109427" h="2599212">
                <a:moveTo>
                  <a:pt x="0" y="0"/>
                </a:moveTo>
                <a:lnTo>
                  <a:pt x="4109426" y="0"/>
                </a:lnTo>
                <a:lnTo>
                  <a:pt x="4109426" y="2599213"/>
                </a:lnTo>
                <a:lnTo>
                  <a:pt x="0" y="25992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13637003" y="4355249"/>
            <a:ext cx="4537790" cy="5931751"/>
          </a:xfrm>
          <a:custGeom>
            <a:avLst/>
            <a:gdLst/>
            <a:ahLst/>
            <a:cxnLst/>
            <a:rect l="l" t="t" r="r" b="b"/>
            <a:pathLst>
              <a:path w="4537790" h="5931751">
                <a:moveTo>
                  <a:pt x="0" y="0"/>
                </a:moveTo>
                <a:lnTo>
                  <a:pt x="4537790" y="0"/>
                </a:lnTo>
                <a:lnTo>
                  <a:pt x="4537790" y="5931751"/>
                </a:lnTo>
                <a:lnTo>
                  <a:pt x="0" y="59317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5" name="TextBox 15"/>
          <p:cNvSpPr txBox="1"/>
          <p:nvPr/>
        </p:nvSpPr>
        <p:spPr>
          <a:xfrm>
            <a:off x="4277872" y="2519444"/>
            <a:ext cx="13620686" cy="2014206"/>
          </a:xfrm>
          <a:prstGeom prst="rect">
            <a:avLst/>
          </a:prstGeom>
        </p:spPr>
        <p:txBody>
          <a:bodyPr wrap="square" lIns="0" tIns="0" rIns="0" bIns="0" rtlCol="0" anchor="t">
            <a:spAutoFit/>
          </a:bodyPr>
          <a:lstStyle/>
          <a:p>
            <a:pPr algn="ctr">
              <a:lnSpc>
                <a:spcPts val="8158"/>
              </a:lnSpc>
            </a:pPr>
            <a:r>
              <a:rPr lang="en-US" sz="5827" dirty="0" err="1">
                <a:solidFill>
                  <a:srgbClr val="0B91A0"/>
                </a:solidFill>
                <a:latin typeface="#9Slide07 SVNRevolution"/>
              </a:rPr>
              <a:t>Giải</a:t>
            </a:r>
            <a:r>
              <a:rPr lang="en-US" sz="5827" dirty="0">
                <a:solidFill>
                  <a:srgbClr val="0B91A0"/>
                </a:solidFill>
                <a:latin typeface="#9Slide07 SVNRevolution"/>
              </a:rPr>
              <a:t> </a:t>
            </a:r>
            <a:r>
              <a:rPr lang="en-US" sz="5827" dirty="0" err="1">
                <a:solidFill>
                  <a:srgbClr val="0B91A0"/>
                </a:solidFill>
                <a:latin typeface="#9Slide07 SVNRevolution"/>
              </a:rPr>
              <a:t>mã</a:t>
            </a:r>
            <a:endParaRPr lang="en-US" sz="5827" dirty="0">
              <a:solidFill>
                <a:srgbClr val="0B91A0"/>
              </a:solidFill>
              <a:latin typeface="#9Slide07 SVNRevolution"/>
            </a:endParaRPr>
          </a:p>
          <a:p>
            <a:pPr algn="ctr">
              <a:lnSpc>
                <a:spcPts val="8158"/>
              </a:lnSpc>
              <a:spcBef>
                <a:spcPct val="0"/>
              </a:spcBef>
            </a:pPr>
            <a:r>
              <a:rPr lang="en-US" sz="5827" dirty="0">
                <a:solidFill>
                  <a:srgbClr val="0B91A0"/>
                </a:solidFill>
                <a:latin typeface="#9Slide07 SVNRevolution"/>
              </a:rPr>
              <a:t> </a:t>
            </a:r>
            <a:r>
              <a:rPr lang="en-US" sz="5827" dirty="0" err="1">
                <a:solidFill>
                  <a:srgbClr val="0B91A0"/>
                </a:solidFill>
                <a:latin typeface="#9Slide07 SVNRevolution"/>
              </a:rPr>
              <a:t>vườn</a:t>
            </a:r>
            <a:r>
              <a:rPr lang="en-US" sz="5827" dirty="0">
                <a:solidFill>
                  <a:srgbClr val="0B91A0"/>
                </a:solidFill>
                <a:latin typeface="#9Slide07 SVNRevolution"/>
              </a:rPr>
              <a:t> tram </a:t>
            </a:r>
            <a:r>
              <a:rPr lang="en-US" sz="5827" dirty="0" err="1">
                <a:solidFill>
                  <a:srgbClr val="0B91A0"/>
                </a:solidFill>
                <a:latin typeface="#9Slide07 SVNRevolution"/>
              </a:rPr>
              <a:t>chim</a:t>
            </a:r>
            <a:r>
              <a:rPr lang="en-US" sz="5827" dirty="0">
                <a:solidFill>
                  <a:srgbClr val="0B91A0"/>
                </a:solidFill>
                <a:latin typeface="#9Slide07 SVNRevolution"/>
              </a:rPr>
              <a:t> </a:t>
            </a:r>
            <a:r>
              <a:rPr lang="en-US" sz="5827" dirty="0" err="1">
                <a:solidFill>
                  <a:srgbClr val="0B91A0"/>
                </a:solidFill>
                <a:latin typeface="#9Slide07 SVNRevolution"/>
              </a:rPr>
              <a:t>và</a:t>
            </a:r>
            <a:r>
              <a:rPr lang="en-US" sz="5827" dirty="0">
                <a:solidFill>
                  <a:srgbClr val="0B91A0"/>
                </a:solidFill>
                <a:latin typeface="#9Slide07 SVNRevolution"/>
              </a:rPr>
              <a:t> </a:t>
            </a:r>
            <a:r>
              <a:rPr lang="en-US" sz="5827" dirty="0" err="1">
                <a:solidFill>
                  <a:srgbClr val="0B91A0"/>
                </a:solidFill>
                <a:latin typeface="#9Slide07 SVNRevolution"/>
              </a:rPr>
              <a:t>loài</a:t>
            </a:r>
            <a:r>
              <a:rPr lang="en-US" sz="5827" dirty="0">
                <a:solidFill>
                  <a:srgbClr val="0B91A0"/>
                </a:solidFill>
                <a:latin typeface="#9Slide07 SVNRevolution"/>
              </a:rPr>
              <a:t> </a:t>
            </a:r>
            <a:r>
              <a:rPr lang="en-US" sz="5827" dirty="0" err="1">
                <a:solidFill>
                  <a:srgbClr val="0B91A0"/>
                </a:solidFill>
                <a:latin typeface="#9Slide07 SVNRevolution"/>
              </a:rPr>
              <a:t>sếu</a:t>
            </a:r>
            <a:endParaRPr lang="en-US" sz="5827" dirty="0">
              <a:solidFill>
                <a:srgbClr val="0B91A0"/>
              </a:solidFill>
              <a:latin typeface="#9Slide07 SVNRevolution"/>
            </a:endParaRPr>
          </a:p>
        </p:txBody>
      </p:sp>
      <p:sp>
        <p:nvSpPr>
          <p:cNvPr id="16" name="TextBox 16"/>
          <p:cNvSpPr txBox="1"/>
          <p:nvPr/>
        </p:nvSpPr>
        <p:spPr>
          <a:xfrm>
            <a:off x="11021139" y="5972294"/>
            <a:ext cx="2999661" cy="3127523"/>
          </a:xfrm>
          <a:prstGeom prst="rect">
            <a:avLst/>
          </a:prstGeom>
        </p:spPr>
        <p:txBody>
          <a:bodyPr wrap="square" lIns="0" tIns="0" rIns="0" bIns="0" rtlCol="0" anchor="t">
            <a:spAutoFit/>
          </a:bodyPr>
          <a:lstStyle/>
          <a:p>
            <a:pPr algn="ctr">
              <a:lnSpc>
                <a:spcPts val="6160"/>
              </a:lnSpc>
            </a:pPr>
            <a:r>
              <a:rPr lang="en-US" sz="5000" dirty="0" err="1">
                <a:solidFill>
                  <a:srgbClr val="017F8D"/>
                </a:solidFill>
                <a:latin typeface="#9Slide05 Thunder" panose="02000000000000000000" pitchFamily="2" charset="0"/>
              </a:rPr>
              <a:t>Quản</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lý</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vườn</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Tràm</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Chim</a:t>
            </a:r>
            <a:endParaRPr lang="en-US" sz="5000" dirty="0">
              <a:solidFill>
                <a:srgbClr val="017F8D"/>
              </a:solidFill>
              <a:latin typeface="#9Slide05 Thunder" panose="02000000000000000000" pitchFamily="2" charset="0"/>
            </a:endParaRPr>
          </a:p>
        </p:txBody>
      </p:sp>
      <p:sp>
        <p:nvSpPr>
          <p:cNvPr id="19" name="TextBox 19"/>
          <p:cNvSpPr txBox="1"/>
          <p:nvPr/>
        </p:nvSpPr>
        <p:spPr>
          <a:xfrm>
            <a:off x="2286000" y="6034995"/>
            <a:ext cx="2544046" cy="2332433"/>
          </a:xfrm>
          <a:prstGeom prst="rect">
            <a:avLst/>
          </a:prstGeom>
        </p:spPr>
        <p:txBody>
          <a:bodyPr wrap="square" lIns="0" tIns="0" rIns="0" bIns="0" rtlCol="0" anchor="t">
            <a:spAutoFit/>
          </a:bodyPr>
          <a:lstStyle/>
          <a:p>
            <a:pPr algn="ctr">
              <a:lnSpc>
                <a:spcPts val="6160"/>
              </a:lnSpc>
            </a:pPr>
            <a:r>
              <a:rPr lang="en-US" sz="5000" dirty="0" err="1">
                <a:solidFill>
                  <a:srgbClr val="017F8D"/>
                </a:solidFill>
                <a:latin typeface="#9Slide05 Thunder" panose="02000000000000000000" pitchFamily="2" charset="0"/>
              </a:rPr>
              <a:t>Hướng</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dẫn</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viên</a:t>
            </a:r>
            <a:r>
              <a:rPr lang="en-US" sz="5000" dirty="0">
                <a:solidFill>
                  <a:srgbClr val="017F8D"/>
                </a:solidFill>
                <a:latin typeface="#9Slide05 Thunder" panose="02000000000000000000" pitchFamily="2" charset="0"/>
              </a:rPr>
              <a:t> du </a:t>
            </a:r>
            <a:r>
              <a:rPr lang="en-US" sz="5000" dirty="0" err="1">
                <a:solidFill>
                  <a:srgbClr val="017F8D"/>
                </a:solidFill>
                <a:latin typeface="#9Slide05 Thunder" panose="02000000000000000000" pitchFamily="2" charset="0"/>
              </a:rPr>
              <a:t>lịch</a:t>
            </a:r>
            <a:r>
              <a:rPr lang="en-US" sz="5000" dirty="0">
                <a:solidFill>
                  <a:srgbClr val="017F8D"/>
                </a:solidFill>
                <a:latin typeface="#9Slide05 Thunder" panose="02000000000000000000" pitchFamily="2" charset="0"/>
              </a:rPr>
              <a:t> </a:t>
            </a:r>
          </a:p>
        </p:txBody>
      </p:sp>
      <p:sp>
        <p:nvSpPr>
          <p:cNvPr id="20" name="TextBox 20"/>
          <p:cNvSpPr txBox="1"/>
          <p:nvPr/>
        </p:nvSpPr>
        <p:spPr>
          <a:xfrm>
            <a:off x="6911712" y="6325564"/>
            <a:ext cx="2562830" cy="1537344"/>
          </a:xfrm>
          <a:prstGeom prst="rect">
            <a:avLst/>
          </a:prstGeom>
        </p:spPr>
        <p:txBody>
          <a:bodyPr wrap="square" lIns="0" tIns="0" rIns="0" bIns="0" rtlCol="0" anchor="t">
            <a:spAutoFit/>
          </a:bodyPr>
          <a:lstStyle/>
          <a:p>
            <a:pPr algn="ctr">
              <a:lnSpc>
                <a:spcPts val="6160"/>
              </a:lnSpc>
            </a:pPr>
            <a:r>
              <a:rPr lang="en-US" sz="5000" dirty="0" err="1">
                <a:solidFill>
                  <a:srgbClr val="017F8D"/>
                </a:solidFill>
                <a:latin typeface="#9Slide05 Thunder" panose="02000000000000000000" pitchFamily="2" charset="0"/>
              </a:rPr>
              <a:t>Nhà</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sinh</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vật</a:t>
            </a:r>
            <a:r>
              <a:rPr lang="en-US" sz="5000" dirty="0">
                <a:solidFill>
                  <a:srgbClr val="017F8D"/>
                </a:solidFill>
                <a:latin typeface="#9Slide05 Thunder" panose="02000000000000000000" pitchFamily="2" charset="0"/>
              </a:rPr>
              <a:t> </a:t>
            </a:r>
            <a:r>
              <a:rPr lang="en-US" sz="5000" dirty="0" err="1">
                <a:solidFill>
                  <a:srgbClr val="017F8D"/>
                </a:solidFill>
                <a:latin typeface="#9Slide05 Thunder" panose="02000000000000000000" pitchFamily="2" charset="0"/>
              </a:rPr>
              <a:t>học</a:t>
            </a:r>
            <a:r>
              <a:rPr lang="en-US" sz="5000" dirty="0">
                <a:solidFill>
                  <a:srgbClr val="017F8D"/>
                </a:solidFill>
                <a:latin typeface="#9Slide05 Thunder" panose="02000000000000000000" pitchFamily="2" charset="0"/>
              </a:rPr>
              <a:t> </a:t>
            </a:r>
          </a:p>
        </p:txBody>
      </p:sp>
      <p:sp>
        <p:nvSpPr>
          <p:cNvPr id="17" name="Freeform 5">
            <a:extLst>
              <a:ext uri="{FF2B5EF4-FFF2-40B4-BE49-F238E27FC236}">
                <a16:creationId xmlns:a16="http://schemas.microsoft.com/office/drawing/2014/main" xmlns="" id="{6ADB8B4A-D737-C59C-AFAE-0039BA7088BE}"/>
              </a:ext>
            </a:extLst>
          </p:cNvPr>
          <p:cNvSpPr/>
          <p:nvPr/>
        </p:nvSpPr>
        <p:spPr>
          <a:xfrm rot="-546046">
            <a:off x="-13118" y="524478"/>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10"/>
            <a:stretch>
              <a:fillRect/>
            </a:stretch>
          </a:blipFill>
        </p:spPr>
      </p:sp>
    </p:spTree>
    <p:extLst>
      <p:ext uri="{BB962C8B-B14F-4D97-AF65-F5344CB8AC3E}">
        <p14:creationId xmlns:p14="http://schemas.microsoft.com/office/powerpoint/2010/main" val="3847380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xmlns=""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xmlns="" id="{9732AE8F-D88B-1C82-931F-29B8C0CF204B}"/>
              </a:ext>
            </a:extLst>
          </p:cNvPr>
          <p:cNvSpPr txBox="1"/>
          <p:nvPr/>
        </p:nvSpPr>
        <p:spPr>
          <a:xfrm>
            <a:off x="5181600" y="2032372"/>
            <a:ext cx="11506200" cy="4696735"/>
          </a:xfrm>
          <a:prstGeom prst="rect">
            <a:avLst/>
          </a:prstGeom>
          <a:noFill/>
        </p:spPr>
        <p:txBody>
          <a:bodyPr wrap="square">
            <a:spAutoFit/>
          </a:bodyPr>
          <a:lstStyle/>
          <a:p>
            <a:pPr>
              <a:lnSpc>
                <a:spcPct val="115000"/>
              </a:lnSpc>
              <a:spcAft>
                <a:spcPts val="800"/>
              </a:spcAft>
              <a:tabLst>
                <a:tab pos="1386840" algn="l"/>
              </a:tabLst>
            </a:pPr>
            <a:r>
              <a:rPr lang="en-US" sz="3500" b="1" u="sng"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500" b="1" u="sng" dirty="0" err="1">
                <a:effectLst/>
                <a:latin typeface="Times New Roman" panose="02020603050405020304" pitchFamily="18" charset="0"/>
                <a:ea typeface="MS Mincho" panose="02020609040205080304" pitchFamily="49" charset="-128"/>
                <a:cs typeface="Times New Roman" panose="02020603050405020304" pitchFamily="18" charset="0"/>
              </a:rPr>
              <a:t>Nhóm</a:t>
            </a:r>
            <a:r>
              <a:rPr lang="en-US" sz="3500" b="1" u="sng" dirty="0">
                <a:effectLst/>
                <a:latin typeface="Times New Roman" panose="02020603050405020304" pitchFamily="18" charset="0"/>
                <a:ea typeface="MS Mincho" panose="02020609040205080304" pitchFamily="49" charset="-128"/>
                <a:cs typeface="Times New Roman" panose="02020603050405020304" pitchFamily="18" charset="0"/>
              </a:rPr>
              <a:t> 1: </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4142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xmlns=""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xmlns="" id="{9732AE8F-D88B-1C82-931F-29B8C0CF204B}"/>
              </a:ext>
            </a:extLst>
          </p:cNvPr>
          <p:cNvSpPr txBox="1"/>
          <p:nvPr/>
        </p:nvSpPr>
        <p:spPr>
          <a:xfrm>
            <a:off x="914400" y="2752597"/>
            <a:ext cx="11506200" cy="675378"/>
          </a:xfrm>
          <a:prstGeom prst="rect">
            <a:avLst/>
          </a:prstGeom>
          <a:noFill/>
        </p:spPr>
        <p:txBody>
          <a:bodyPr wrap="square">
            <a:spAutoFit/>
          </a:bodyPr>
          <a:lstStyle/>
          <a:p>
            <a:pPr>
              <a:lnSpc>
                <a:spcPct val="115000"/>
              </a:lnSpc>
              <a:spcAft>
                <a:spcPts val="800"/>
              </a:spcAft>
              <a:tabLst>
                <a:tab pos="1386840" algn="l"/>
              </a:tabLst>
            </a:pPr>
            <a:r>
              <a:rPr lang="en-US" sz="3500" dirty="0">
                <a:effectLst/>
                <a:latin typeface="Calibri" panose="020F0502020204030204" pitchFamily="34" charset="0"/>
                <a:ea typeface="Calibri" panose="020F0502020204030204" pitchFamily="34" charset="0"/>
                <a:cs typeface="Times New Roman" panose="02020603050405020304" pitchFamily="18" charset="0"/>
              </a:rPr>
              <a:t>https://www.youtube.com/watch?v=1T2V9rlaSfw</a:t>
            </a:r>
          </a:p>
        </p:txBody>
      </p:sp>
      <p:sp>
        <p:nvSpPr>
          <p:cNvPr id="4" name="TextBox 3">
            <a:extLst>
              <a:ext uri="{FF2B5EF4-FFF2-40B4-BE49-F238E27FC236}">
                <a16:creationId xmlns:a16="http://schemas.microsoft.com/office/drawing/2014/main" xmlns="" id="{E6DDB592-E6A4-8043-D9E8-0DC0AB0991C5}"/>
              </a:ext>
            </a:extLst>
          </p:cNvPr>
          <p:cNvSpPr txBox="1"/>
          <p:nvPr/>
        </p:nvSpPr>
        <p:spPr>
          <a:xfrm>
            <a:off x="429721" y="1866900"/>
            <a:ext cx="13335000"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cs typeface="Times New Roman" panose="02020603050405020304" pitchFamily="18" charset="0"/>
              </a:rPr>
              <a:t>Có</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thể</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cho</a:t>
            </a:r>
            <a:r>
              <a:rPr lang="en-US" sz="4400" dirty="0">
                <a:solidFill>
                  <a:srgbClr val="FF0000"/>
                </a:solidFill>
                <a:latin typeface="Times New Roman" panose="02020603050405020304" pitchFamily="18" charset="0"/>
                <a:cs typeface="Times New Roman" panose="02020603050405020304" pitchFamily="18" charset="0"/>
              </a:rPr>
              <a:t> HS </a:t>
            </a:r>
            <a:r>
              <a:rPr lang="en-US" sz="4400" dirty="0" err="1">
                <a:solidFill>
                  <a:srgbClr val="FF0000"/>
                </a:solidFill>
                <a:latin typeface="Times New Roman" panose="02020603050405020304" pitchFamily="18" charset="0"/>
                <a:cs typeface="Times New Roman" panose="02020603050405020304" pitchFamily="18" charset="0"/>
              </a:rPr>
              <a:t>xem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viedeo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thiệu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về</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vườn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Chim</a:t>
            </a:r>
            <a:r>
              <a:rPr lang="en-US" sz="4400" dirty="0">
                <a:solidFill>
                  <a:srgbClr val="FF0000"/>
                </a:solidFill>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xmlns="" id="{2D5F9CBA-5BDA-1D27-8C22-10B8BCD6F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00" y="3322499"/>
            <a:ext cx="11327679" cy="6832824"/>
          </a:xfrm>
          <a:prstGeom prst="rect">
            <a:avLst/>
          </a:prstGeom>
        </p:spPr>
      </p:pic>
    </p:spTree>
    <p:extLst>
      <p:ext uri="{BB962C8B-B14F-4D97-AF65-F5344CB8AC3E}">
        <p14:creationId xmlns:p14="http://schemas.microsoft.com/office/powerpoint/2010/main" val="1792861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211C1364-A5DC-07D5-E8CA-1844657B0E64}"/>
              </a:ext>
            </a:extLst>
          </p:cNvPr>
          <p:cNvGraphicFramePr>
            <a:graphicFrameLocks noGrp="1"/>
          </p:cNvGraphicFramePr>
          <p:nvPr>
            <p:extLst>
              <p:ext uri="{D42A27DB-BD31-4B8C-83A1-F6EECF244321}">
                <p14:modId xmlns:p14="http://schemas.microsoft.com/office/powerpoint/2010/main" val="1380419627"/>
              </p:ext>
            </p:extLst>
          </p:nvPr>
        </p:nvGraphicFramePr>
        <p:xfrm>
          <a:off x="685800" y="419100"/>
          <a:ext cx="16764000" cy="9091930"/>
        </p:xfrm>
        <a:graphic>
          <a:graphicData uri="http://schemas.openxmlformats.org/drawingml/2006/table">
            <a:tbl>
              <a:tblPr firstRow="1" firstCol="1" bandRow="1">
                <a:tableStyleId>{5C22544A-7EE6-4342-B048-85BDC9FD1C3A}</a:tableStyleId>
              </a:tblPr>
              <a:tblGrid>
                <a:gridCol w="16764000">
                  <a:extLst>
                    <a:ext uri="{9D8B030D-6E8A-4147-A177-3AD203B41FA5}">
                      <a16:colId xmlns:a16="http://schemas.microsoft.com/office/drawing/2014/main" xmlns="" val="1806512482"/>
                    </a:ext>
                  </a:extLst>
                </a:gridCol>
              </a:tblGrid>
              <a:tr h="4525963">
                <a:tc>
                  <a:txBody>
                    <a:bodyPr/>
                    <a:lstStyle/>
                    <a:p>
                      <a:pPr algn="just">
                        <a:lnSpc>
                          <a:spcPct val="115000"/>
                        </a:lnSpc>
                        <a:spcAft>
                          <a:spcPts val="800"/>
                        </a:spcAft>
                      </a:pPr>
                      <a:r>
                        <a:rPr lang="en-US" sz="3500" b="1" dirty="0">
                          <a:solidFill>
                            <a:schemeClr val="tx1"/>
                          </a:solidFill>
                          <a:effectLst/>
                          <a:latin typeface="Times New Roman" panose="02020603050405020304" pitchFamily="18" charset="0"/>
                          <a:cs typeface="Times New Roman" panose="02020603050405020304" pitchFamily="18" charset="0"/>
                        </a:rPr>
                        <a:t>a. Thông tin </a:t>
                      </a:r>
                      <a:r>
                        <a:rPr lang="en-US" sz="3500" b="1" dirty="0" err="1">
                          <a:solidFill>
                            <a:schemeClr val="tx1"/>
                          </a:solidFill>
                          <a:effectLst/>
                          <a:latin typeface="Times New Roman" panose="02020603050405020304" pitchFamily="18" charset="0"/>
                          <a:cs typeface="Times New Roman" panose="02020603050405020304" pitchFamily="18" charset="0"/>
                        </a:rPr>
                        <a:t>về</a:t>
                      </a:r>
                      <a:r>
                        <a:rPr lang="en-US" sz="3500" b="1" dirty="0">
                          <a:solidFill>
                            <a:schemeClr val="tx1"/>
                          </a:solidFill>
                          <a:effectLst/>
                          <a:latin typeface="Times New Roman" panose="02020603050405020304" pitchFamily="18" charset="0"/>
                          <a:cs typeface="Times New Roman" panose="02020603050405020304" pitchFamily="18" charset="0"/>
                        </a:rPr>
                        <a:t> </a:t>
                      </a:r>
                      <a:r>
                        <a:rPr lang="en-US" sz="3500" b="1" dirty="0" err="1">
                          <a:solidFill>
                            <a:schemeClr val="tx1"/>
                          </a:solidFill>
                          <a:effectLst/>
                          <a:latin typeface="Times New Roman" panose="02020603050405020304" pitchFamily="18" charset="0"/>
                          <a:cs typeface="Times New Roman" panose="02020603050405020304" pitchFamily="18" charset="0"/>
                        </a:rPr>
                        <a:t>Vườn</a:t>
                      </a:r>
                      <a:r>
                        <a:rPr lang="en-US" sz="3500" b="1" dirty="0">
                          <a:solidFill>
                            <a:schemeClr val="tx1"/>
                          </a:solidFill>
                          <a:effectLst/>
                          <a:latin typeface="Times New Roman" panose="02020603050405020304" pitchFamily="18" charset="0"/>
                          <a:cs typeface="Times New Roman" panose="02020603050405020304" pitchFamily="18" charset="0"/>
                        </a:rPr>
                        <a:t> </a:t>
                      </a:r>
                      <a:r>
                        <a:rPr lang="en-US" sz="3500" b="1" dirty="0" err="1">
                          <a:solidFill>
                            <a:schemeClr val="tx1"/>
                          </a:solidFill>
                          <a:effectLst/>
                          <a:latin typeface="Times New Roman" panose="02020603050405020304" pitchFamily="18" charset="0"/>
                          <a:cs typeface="Times New Roman" panose="02020603050405020304" pitchFamily="18" charset="0"/>
                        </a:rPr>
                        <a:t>quốc</a:t>
                      </a:r>
                      <a:r>
                        <a:rPr lang="en-US" sz="3500" b="1" dirty="0">
                          <a:solidFill>
                            <a:schemeClr val="tx1"/>
                          </a:solidFill>
                          <a:effectLst/>
                          <a:latin typeface="Times New Roman" panose="02020603050405020304" pitchFamily="18" charset="0"/>
                          <a:cs typeface="Times New Roman" panose="02020603050405020304" pitchFamily="18" charset="0"/>
                        </a:rPr>
                        <a:t> </a:t>
                      </a:r>
                      <a:r>
                        <a:rPr lang="en-US" sz="3500" b="1" dirty="0" err="1">
                          <a:solidFill>
                            <a:schemeClr val="tx1"/>
                          </a:solidFill>
                          <a:effectLst/>
                          <a:latin typeface="Times New Roman" panose="02020603050405020304" pitchFamily="18" charset="0"/>
                          <a:cs typeface="Times New Roman" panose="02020603050405020304" pitchFamily="18" charset="0"/>
                        </a:rPr>
                        <a:t>gia</a:t>
                      </a:r>
                      <a:r>
                        <a:rPr lang="en-US" sz="3500" b="1" dirty="0">
                          <a:solidFill>
                            <a:schemeClr val="tx1"/>
                          </a:solidFill>
                          <a:effectLst/>
                          <a:latin typeface="Times New Roman" panose="02020603050405020304" pitchFamily="18" charset="0"/>
                          <a:cs typeface="Times New Roman" panose="02020603050405020304" pitchFamily="18" charset="0"/>
                        </a:rPr>
                        <a:t> </a:t>
                      </a:r>
                      <a:r>
                        <a:rPr lang="en-US" sz="3500" b="1" dirty="0" err="1">
                          <a:solidFill>
                            <a:schemeClr val="tx1"/>
                          </a:solidFill>
                          <a:effectLst/>
                          <a:latin typeface="Times New Roman" panose="02020603050405020304" pitchFamily="18" charset="0"/>
                          <a:cs typeface="Times New Roman" panose="02020603050405020304" pitchFamily="18" charset="0"/>
                        </a:rPr>
                        <a:t>Tràm</a:t>
                      </a:r>
                      <a:r>
                        <a:rPr lang="en-US" sz="3500" b="1" dirty="0">
                          <a:solidFill>
                            <a:schemeClr val="tx1"/>
                          </a:solidFill>
                          <a:effectLst/>
                          <a:latin typeface="Times New Roman" panose="02020603050405020304" pitchFamily="18" charset="0"/>
                          <a:cs typeface="Times New Roman" panose="02020603050405020304" pitchFamily="18" charset="0"/>
                        </a:rPr>
                        <a:t> </a:t>
                      </a:r>
                      <a:r>
                        <a:rPr lang="en-US" sz="3500" b="1" dirty="0" err="1">
                          <a:solidFill>
                            <a:schemeClr val="tx1"/>
                          </a:solidFill>
                          <a:effectLst/>
                          <a:latin typeface="Times New Roman" panose="02020603050405020304" pitchFamily="18" charset="0"/>
                          <a:cs typeface="Times New Roman" panose="02020603050405020304" pitchFamily="18" charset="0"/>
                        </a:rPr>
                        <a:t>Chim</a:t>
                      </a:r>
                      <a:r>
                        <a:rPr lang="en-US" sz="3500" b="1" dirty="0">
                          <a:solidFill>
                            <a:schemeClr val="tx1"/>
                          </a:solidFill>
                          <a:effectLst/>
                          <a:latin typeface="Times New Roman" panose="02020603050405020304" pitchFamily="18" charset="0"/>
                          <a:cs typeface="Times New Roman" panose="02020603050405020304" pitchFamily="18" charset="0"/>
                        </a:rPr>
                        <a:t> – Tam </a:t>
                      </a:r>
                      <a:r>
                        <a:rPr lang="en-US" sz="3500" b="1" dirty="0" err="1">
                          <a:solidFill>
                            <a:schemeClr val="tx1"/>
                          </a:solidFill>
                          <a:effectLst/>
                          <a:latin typeface="Times New Roman" panose="02020603050405020304" pitchFamily="18" charset="0"/>
                          <a:cs typeface="Times New Roman" panose="02020603050405020304" pitchFamily="18" charset="0"/>
                        </a:rPr>
                        <a:t>Nông</a:t>
                      </a:r>
                      <a:endParaRPr lang="en-US" sz="3500" b="1" dirty="0">
                        <a:solidFill>
                          <a:schemeClr val="tx1"/>
                        </a:solidFill>
                        <a:effectLst/>
                        <a:latin typeface="Times New Roman" panose="02020603050405020304" pitchFamily="18"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Địa</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chỉ</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Tại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huyện</a:t>
                      </a:r>
                      <a:r>
                        <a:rPr lang="en-US" sz="3500" b="0" dirty="0">
                          <a:solidFill>
                            <a:schemeClr val="tx1"/>
                          </a:solidFill>
                          <a:effectLst/>
                          <a:latin typeface="Times New Roman" panose="02020603050405020304" pitchFamily="18" charset="0"/>
                          <a:cs typeface="Times New Roman" panose="02020603050405020304" pitchFamily="18" charset="0"/>
                        </a:rPr>
                        <a:t> Tam </a:t>
                      </a:r>
                      <a:r>
                        <a:rPr lang="en-US" sz="3500" b="0" dirty="0" err="1">
                          <a:solidFill>
                            <a:schemeClr val="tx1"/>
                          </a:solidFill>
                          <a:effectLst/>
                          <a:latin typeface="Times New Roman" panose="02020603050405020304" pitchFamily="18" charset="0"/>
                          <a:cs typeface="Times New Roman" panose="02020603050405020304" pitchFamily="18" charset="0"/>
                        </a:rPr>
                        <a:t>Nông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Đồng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Tháp</a:t>
                      </a:r>
                      <a:r>
                        <a:rPr lang="en-US" sz="3500" b="0" dirty="0">
                          <a:solidFill>
                            <a:schemeClr val="tx1"/>
                          </a:solidFill>
                          <a:effectLst/>
                          <a:latin typeface="Times New Roman" panose="02020603050405020304" pitchFamily="18" charset="0"/>
                          <a:cs typeface="Times New Roman" panose="02020603050405020304" pitchFamily="18" charset="0"/>
                        </a:rPr>
                        <a:t>)</a:t>
                      </a: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Vị</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trí</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nằm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giữa</a:t>
                      </a:r>
                      <a:r>
                        <a:rPr lang="en-US" sz="3500" b="0" dirty="0">
                          <a:solidFill>
                            <a:schemeClr val="tx1"/>
                          </a:solidFill>
                          <a:effectLst/>
                          <a:latin typeface="Times New Roman" panose="02020603050405020304" pitchFamily="18" charset="0"/>
                          <a:cs typeface="Times New Roman" panose="02020603050405020304" pitchFamily="18" charset="0"/>
                        </a:rPr>
                        <a:t> 4 </a:t>
                      </a:r>
                      <a:r>
                        <a:rPr lang="en-US" sz="3500" b="0" dirty="0" err="1">
                          <a:solidFill>
                            <a:schemeClr val="tx1"/>
                          </a:solidFill>
                          <a:effectLst/>
                          <a:latin typeface="Times New Roman" panose="02020603050405020304" pitchFamily="18" charset="0"/>
                          <a:cs typeface="Times New Roman" panose="02020603050405020304" pitchFamily="18" charset="0"/>
                        </a:rPr>
                        <a:t>xã</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Phúc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Đức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Phú</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Hiệp</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Phú</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Thọ</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và</a:t>
                      </a:r>
                      <a:r>
                        <a:rPr lang="en-US" sz="3500" b="0" dirty="0">
                          <a:solidFill>
                            <a:schemeClr val="tx1"/>
                          </a:solidFill>
                          <a:effectLst/>
                          <a:latin typeface="Times New Roman" panose="02020603050405020304" pitchFamily="18" charset="0"/>
                          <a:cs typeface="Times New Roman" panose="02020603050405020304" pitchFamily="18" charset="0"/>
                        </a:rPr>
                        <a:t> Tân </a:t>
                      </a:r>
                      <a:r>
                        <a:rPr lang="en-US" sz="3500" b="0" dirty="0" err="1">
                          <a:solidFill>
                            <a:schemeClr val="tx1"/>
                          </a:solidFill>
                          <a:effectLst/>
                          <a:latin typeface="Times New Roman" panose="02020603050405020304" pitchFamily="18" charset="0"/>
                          <a:cs typeface="Times New Roman" panose="02020603050405020304" pitchFamily="18" charset="0"/>
                        </a:rPr>
                        <a:t>Công</a:t>
                      </a:r>
                      <a:r>
                        <a:rPr lang="en-US" sz="3500" b="0" dirty="0">
                          <a:solidFill>
                            <a:schemeClr val="tx1"/>
                          </a:solidFill>
                          <a:effectLst/>
                          <a:latin typeface="Times New Roman" panose="02020603050405020304" pitchFamily="18" charset="0"/>
                          <a:cs typeface="Times New Roman" panose="02020603050405020304" pitchFamily="18" charset="0"/>
                        </a:rPr>
                        <a:t> Sinh; </a:t>
                      </a:r>
                      <a:r>
                        <a:rPr lang="en-US" sz="3500" b="0" dirty="0" err="1">
                          <a:solidFill>
                            <a:schemeClr val="tx1"/>
                          </a:solidFill>
                          <a:effectLst/>
                          <a:latin typeface="Times New Roman" panose="02020603050405020304" pitchFamily="18" charset="0"/>
                          <a:cs typeface="Times New Roman" panose="02020603050405020304" pitchFamily="18" charset="0"/>
                        </a:rPr>
                        <a:t>cách</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thị</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trấn</a:t>
                      </a:r>
                      <a:r>
                        <a:rPr lang="en-US" sz="3500" b="0" dirty="0">
                          <a:solidFill>
                            <a:schemeClr val="tx1"/>
                          </a:solidFill>
                          <a:effectLst/>
                          <a:latin typeface="Times New Roman" panose="02020603050405020304" pitchFamily="18" charset="0"/>
                          <a:cs typeface="Times New Roman" panose="02020603050405020304" pitchFamily="18" charset="0"/>
                        </a:rPr>
                        <a:t> Tam </a:t>
                      </a:r>
                      <a:r>
                        <a:rPr lang="en-US" sz="3500" b="0" dirty="0" err="1">
                          <a:solidFill>
                            <a:schemeClr val="tx1"/>
                          </a:solidFill>
                          <a:effectLst/>
                          <a:latin typeface="Times New Roman" panose="02020603050405020304" pitchFamily="18" charset="0"/>
                          <a:cs typeface="Times New Roman" panose="02020603050405020304" pitchFamily="18" charset="0"/>
                        </a:rPr>
                        <a:t>Nông</a:t>
                      </a:r>
                      <a:r>
                        <a:rPr lang="en-US" sz="3500" b="0" dirty="0">
                          <a:solidFill>
                            <a:schemeClr val="tx1"/>
                          </a:solidFill>
                          <a:effectLst/>
                          <a:latin typeface="Times New Roman" panose="02020603050405020304" pitchFamily="18" charset="0"/>
                          <a:cs typeface="Times New Roman" panose="02020603050405020304" pitchFamily="18" charset="0"/>
                        </a:rPr>
                        <a:t> 800 </a:t>
                      </a:r>
                      <a:r>
                        <a:rPr lang="en-US" sz="3500" b="0" dirty="0" err="1">
                          <a:solidFill>
                            <a:schemeClr val="tx1"/>
                          </a:solidFill>
                          <a:effectLst/>
                          <a:latin typeface="Times New Roman" panose="02020603050405020304" pitchFamily="18" charset="0"/>
                          <a:cs typeface="Times New Roman" panose="02020603050405020304" pitchFamily="18" charset="0"/>
                        </a:rPr>
                        <a:t>mét</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đường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bay</a:t>
                      </a: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Tên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gọi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Tràm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Khu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rừng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tràm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có</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sinh</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sống</a:t>
                      </a:r>
                      <a:r>
                        <a:rPr lang="en-US" sz="3500" b="0" dirty="0">
                          <a:solidFill>
                            <a:schemeClr val="tx1"/>
                          </a:solidFill>
                          <a:effectLst/>
                          <a:latin typeface="Times New Roman" panose="02020603050405020304" pitchFamily="18" charset="0"/>
                          <a:cs typeface="Times New Roman" panose="02020603050405020304" pitchFamily="18" charset="0"/>
                        </a:rPr>
                        <a:t>.</a:t>
                      </a: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Đây</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là</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một</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khu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bảo</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tồn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thiên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nhiên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ngập</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nước</a:t>
                      </a:r>
                      <a:r>
                        <a:rPr lang="en-US" sz="3500" b="0" dirty="0">
                          <a:solidFill>
                            <a:schemeClr val="tx1"/>
                          </a:solidFill>
                          <a:effectLst/>
                          <a:latin typeface="Times New Roman" panose="02020603050405020304" pitchFamily="18" charset="0"/>
                          <a:cs typeface="Times New Roman" panose="02020603050405020304" pitchFamily="18" charset="0"/>
                        </a:rPr>
                        <a:t>.</a:t>
                      </a: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Diện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tích</a:t>
                      </a:r>
                      <a:r>
                        <a:rPr lang="en-US" sz="3500" b="0" dirty="0">
                          <a:solidFill>
                            <a:schemeClr val="tx1"/>
                          </a:solidFill>
                          <a:effectLst/>
                          <a:latin typeface="Times New Roman" panose="02020603050405020304" pitchFamily="18" charset="0"/>
                          <a:cs typeface="Times New Roman" panose="02020603050405020304" pitchFamily="18" charset="0"/>
                        </a:rPr>
                        <a:t>: 7.612 </a:t>
                      </a:r>
                      <a:r>
                        <a:rPr lang="en-US" sz="3500" b="0" dirty="0" err="1">
                          <a:solidFill>
                            <a:schemeClr val="tx1"/>
                          </a:solidFill>
                          <a:effectLst/>
                          <a:latin typeface="Times New Roman" panose="02020603050405020304" pitchFamily="18" charset="0"/>
                          <a:cs typeface="Times New Roman" panose="02020603050405020304" pitchFamily="18" charset="0"/>
                        </a:rPr>
                        <a:t>héc</a:t>
                      </a:r>
                      <a:r>
                        <a:rPr lang="en-US" sz="3500" b="0" dirty="0">
                          <a:solidFill>
                            <a:schemeClr val="tx1"/>
                          </a:solidFill>
                          <a:effectLst/>
                          <a:latin typeface="Times New Roman" panose="02020603050405020304" pitchFamily="18" charset="0"/>
                          <a:cs typeface="Times New Roman" panose="02020603050405020304" pitchFamily="18" charset="0"/>
                        </a:rPr>
                        <a:t>-ta</a:t>
                      </a:r>
                    </a:p>
                    <a:p>
                      <a:pPr marL="342900" lvl="0" indent="-342900" algn="just">
                        <a:lnSpc>
                          <a:spcPct val="115000"/>
                        </a:lnSpc>
                        <a:spcAft>
                          <a:spcPts val="800"/>
                        </a:spcAft>
                        <a:buFont typeface="Arial" panose="020B0604020202020204" pitchFamily="34" charset="0"/>
                        <a:buChar char="✔"/>
                      </a:pPr>
                      <a:r>
                        <a:rPr lang="en-US" sz="3500" b="0" dirty="0" err="1">
                          <a:solidFill>
                            <a:schemeClr val="tx1"/>
                          </a:solidFill>
                          <a:effectLst/>
                          <a:latin typeface="Times New Roman" panose="02020603050405020304" pitchFamily="18" charset="0"/>
                          <a:cs typeface="Times New Roman" panose="02020603050405020304" pitchFamily="18" charset="0"/>
                        </a:rPr>
                        <a:t>Cảnh</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quan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hệ</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sinh</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thái</a:t>
                      </a:r>
                      <a:endParaRPr lang="en-US" sz="3500" b="0" dirty="0">
                        <a:solidFill>
                          <a:schemeClr val="tx1"/>
                        </a:solidFill>
                        <a:effectLst/>
                        <a:latin typeface="Times New Roman" panose="02020603050405020304" pitchFamily="18" charset="0"/>
                        <a:cs typeface="Times New Roman" panose="02020603050405020304" pitchFamily="18" charset="0"/>
                      </a:endParaRPr>
                    </a:p>
                    <a:p>
                      <a:pPr marL="41910" algn="just">
                        <a:lnSpc>
                          <a:spcPct val="115000"/>
                        </a:lnSpc>
                        <a:spcAft>
                          <a:spcPts val="800"/>
                        </a:spcAft>
                      </a:pP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Đám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rừng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câu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sậy</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lau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sen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súng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lúa</a:t>
                      </a:r>
                      <a:r>
                        <a:rPr lang="en-US" sz="3500" b="0" dirty="0">
                          <a:solidFill>
                            <a:schemeClr val="tx1"/>
                          </a:solidFill>
                          <a:effectLst/>
                          <a:latin typeface="Times New Roman" panose="02020603050405020304" pitchFamily="18" charset="0"/>
                          <a:cs typeface="Times New Roman" panose="02020603050405020304" pitchFamily="18" charset="0"/>
                        </a:rPr>
                        <a:t> ma, </a:t>
                      </a:r>
                      <a:r>
                        <a:rPr lang="en-US" sz="3500" b="0" dirty="0" err="1">
                          <a:solidFill>
                            <a:schemeClr val="tx1"/>
                          </a:solidFill>
                          <a:effectLst/>
                          <a:latin typeface="Times New Roman" panose="02020603050405020304" pitchFamily="18" charset="0"/>
                          <a:cs typeface="Times New Roman" panose="02020603050405020304" pitchFamily="18" charset="0"/>
                        </a:rPr>
                        <a:t>lác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năng</a:t>
                      </a:r>
                      <a:r>
                        <a:rPr lang="en-US" sz="3500" b="0" dirty="0">
                          <a:solidFill>
                            <a:schemeClr val="tx1"/>
                          </a:solidFill>
                          <a:effectLst/>
                          <a:latin typeface="Times New Roman" panose="02020603050405020304" pitchFamily="18" charset="0"/>
                          <a:cs typeface="Times New Roman" panose="02020603050405020304" pitchFamily="18" charset="0"/>
                        </a:rPr>
                        <a:t>,…</a:t>
                      </a:r>
                    </a:p>
                    <a:p>
                      <a:pPr marL="41910" algn="just">
                        <a:lnSpc>
                          <a:spcPct val="115000"/>
                        </a:lnSpc>
                        <a:spcAft>
                          <a:spcPts val="800"/>
                        </a:spcAft>
                      </a:pP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Động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vật</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bò</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sát</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trăn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rắn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lươn</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rùa</a:t>
                      </a:r>
                      <a:endParaRPr lang="en-US" sz="3500" b="0" dirty="0">
                        <a:solidFill>
                          <a:schemeClr val="tx1"/>
                        </a:solidFill>
                        <a:effectLst/>
                        <a:latin typeface="Times New Roman" panose="02020603050405020304" pitchFamily="18" charset="0"/>
                        <a:cs typeface="Times New Roman" panose="02020603050405020304" pitchFamily="18" charset="0"/>
                      </a:endParaRPr>
                    </a:p>
                    <a:p>
                      <a:pPr marL="41910" algn="just">
                        <a:lnSpc>
                          <a:spcPct val="115000"/>
                        </a:lnSpc>
                        <a:spcAft>
                          <a:spcPts val="800"/>
                        </a:spcAft>
                      </a:pP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Các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loại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cá</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đồng</a:t>
                      </a:r>
                      <a:endParaRPr lang="en-US" sz="3500" b="0" dirty="0">
                        <a:solidFill>
                          <a:schemeClr val="tx1"/>
                        </a:solidFill>
                        <a:effectLst/>
                        <a:latin typeface="Times New Roman" panose="02020603050405020304" pitchFamily="18" charset="0"/>
                        <a:cs typeface="Times New Roman" panose="02020603050405020304" pitchFamily="18" charset="0"/>
                      </a:endParaRPr>
                    </a:p>
                    <a:p>
                      <a:pPr marL="41910" algn="just">
                        <a:lnSpc>
                          <a:spcPct val="115000"/>
                        </a:lnSpc>
                        <a:spcAft>
                          <a:spcPts val="800"/>
                        </a:spcAft>
                      </a:pP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Loài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họ</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nước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cò</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vịt</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trời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diệc</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cồng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cộc</a:t>
                      </a:r>
                      <a:r>
                        <a:rPr lang="en-US" sz="3500" b="0" dirty="0">
                          <a:solidFill>
                            <a:schemeClr val="tx1"/>
                          </a:solidFill>
                          <a:effectLst/>
                          <a:latin typeface="Times New Roman" panose="02020603050405020304" pitchFamily="18" charset="0"/>
                          <a:cs typeface="Times New Roman" panose="02020603050405020304" pitchFamily="18" charset="0"/>
                        </a:rPr>
                        <a:t>,…</a:t>
                      </a:r>
                    </a:p>
                    <a:p>
                      <a:pPr marL="41910" algn="just">
                        <a:lnSpc>
                          <a:spcPct val="115000"/>
                        </a:lnSpc>
                        <a:spcAft>
                          <a:spcPts val="800"/>
                        </a:spcAft>
                      </a:pP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Nhiều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loại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sếu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trong</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đó</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có</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nhiều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sếu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cổ</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trụi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đầu</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đỏ</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là</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loại</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chim</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quý</a:t>
                      </a:r>
                      <a:r>
                        <a:rPr lang="en-US" sz="3500" b="0" dirty="0">
                          <a:solidFill>
                            <a:schemeClr val="tx1"/>
                          </a:solidFill>
                          <a:effectLst/>
                          <a:latin typeface="Times New Roman" panose="02020603050405020304" pitchFamily="18" charset="0"/>
                          <a:cs typeface="Times New Roman" panose="02020603050405020304" pitchFamily="18" charset="0"/>
                        </a:rPr>
                        <a:t> </a:t>
                      </a:r>
                      <a:r>
                        <a:rPr lang="en-US" sz="3500" b="0" dirty="0" err="1">
                          <a:solidFill>
                            <a:schemeClr val="tx1"/>
                          </a:solidFill>
                          <a:effectLst/>
                          <a:latin typeface="Times New Roman" panose="02020603050405020304" pitchFamily="18" charset="0"/>
                          <a:cs typeface="Times New Roman" panose="02020603050405020304" pitchFamily="18" charset="0"/>
                        </a:rPr>
                        <a:t>hiếm</a:t>
                      </a:r>
                      <a:r>
                        <a:rPr lang="en-US" sz="3500" b="0" dirty="0">
                          <a:solidFill>
                            <a:schemeClr val="tx1"/>
                          </a:solidFill>
                          <a:effectLst/>
                          <a:latin typeface="Times New Roman" panose="02020603050405020304" pitchFamily="18" charset="0"/>
                          <a:cs typeface="Times New Roman" panose="02020603050405020304" pitchFamily="18" charset="0"/>
                        </a:rPr>
                        <a:t>.</a:t>
                      </a:r>
                      <a:endParaRPr lang="en-US" sz="3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51" marR="63551" marT="0" marB="0">
                    <a:solidFill>
                      <a:schemeClr val="accent5">
                        <a:lumMod val="60000"/>
                        <a:lumOff val="40000"/>
                      </a:schemeClr>
                    </a:solidFill>
                  </a:tcPr>
                </a:tc>
                <a:extLst>
                  <a:ext uri="{0D108BD9-81ED-4DB2-BD59-A6C34878D82A}">
                    <a16:rowId xmlns:a16="http://schemas.microsoft.com/office/drawing/2014/main" xmlns="" val="974984816"/>
                  </a:ext>
                </a:extLst>
              </a:tr>
            </a:tbl>
          </a:graphicData>
        </a:graphic>
      </p:graphicFrame>
      <p:sp>
        <p:nvSpPr>
          <p:cNvPr id="5" name="Freeform 11">
            <a:extLst>
              <a:ext uri="{FF2B5EF4-FFF2-40B4-BE49-F238E27FC236}">
                <a16:creationId xmlns:a16="http://schemas.microsoft.com/office/drawing/2014/main" xmlns="" id="{40ED853C-924F-E9BA-9617-F8E7C394E8BD}"/>
              </a:ext>
            </a:extLst>
          </p:cNvPr>
          <p:cNvSpPr/>
          <p:nvPr/>
        </p:nvSpPr>
        <p:spPr>
          <a:xfrm>
            <a:off x="11506200" y="2705100"/>
            <a:ext cx="5257800" cy="5659322"/>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3"/>
            <a:stretch>
              <a:fillRect/>
            </a:stretch>
          </a:blipFill>
        </p:spPr>
      </p:sp>
    </p:spTree>
    <p:extLst>
      <p:ext uri="{BB962C8B-B14F-4D97-AF65-F5344CB8AC3E}">
        <p14:creationId xmlns:p14="http://schemas.microsoft.com/office/powerpoint/2010/main" val="11822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xmlns=""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xmlns="" id="{2C594EBD-25A5-ED05-7FD9-A895169E8120}"/>
              </a:ext>
            </a:extLst>
          </p:cNvPr>
          <p:cNvSpPr txBox="1"/>
          <p:nvPr/>
        </p:nvSpPr>
        <p:spPr>
          <a:xfrm>
            <a:off x="6629400" y="2628900"/>
            <a:ext cx="11201400" cy="3355342"/>
          </a:xfrm>
          <a:prstGeom prst="rect">
            <a:avLst/>
          </a:prstGeom>
          <a:noFill/>
        </p:spPr>
        <p:txBody>
          <a:bodyPr wrap="square">
            <a:spAutoFit/>
          </a:bodyPr>
          <a:lstStyle/>
          <a:p>
            <a:pPr algn="just">
              <a:lnSpc>
                <a:spcPct val="115000"/>
              </a:lnSpc>
              <a:spcAft>
                <a:spcPts val="800"/>
              </a:spcAft>
            </a:pP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u="sng"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497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36ADE88E-D08A-EDB8-1593-CE1BDD8FBDDF}"/>
              </a:ext>
            </a:extLst>
          </p:cNvPr>
          <p:cNvGraphicFramePr>
            <a:graphicFrameLocks noGrp="1"/>
          </p:cNvGraphicFramePr>
          <p:nvPr>
            <p:extLst>
              <p:ext uri="{D42A27DB-BD31-4B8C-83A1-F6EECF244321}">
                <p14:modId xmlns:p14="http://schemas.microsoft.com/office/powerpoint/2010/main" val="1369315818"/>
              </p:ext>
            </p:extLst>
          </p:nvPr>
        </p:nvGraphicFramePr>
        <p:xfrm>
          <a:off x="7086600" y="1189439"/>
          <a:ext cx="10896600" cy="9006436"/>
        </p:xfrm>
        <a:graphic>
          <a:graphicData uri="http://schemas.openxmlformats.org/drawingml/2006/table">
            <a:tbl>
              <a:tblPr bandRow="1">
                <a:tableStyleId>{5C22544A-7EE6-4342-B048-85BDC9FD1C3A}</a:tableStyleId>
              </a:tblPr>
              <a:tblGrid>
                <a:gridCol w="2533739">
                  <a:extLst>
                    <a:ext uri="{9D8B030D-6E8A-4147-A177-3AD203B41FA5}">
                      <a16:colId xmlns:a16="http://schemas.microsoft.com/office/drawing/2014/main" xmlns="" val="3339873592"/>
                    </a:ext>
                  </a:extLst>
                </a:gridCol>
                <a:gridCol w="8362861">
                  <a:extLst>
                    <a:ext uri="{9D8B030D-6E8A-4147-A177-3AD203B41FA5}">
                      <a16:colId xmlns:a16="http://schemas.microsoft.com/office/drawing/2014/main" xmlns="" val="157832462"/>
                    </a:ext>
                  </a:extLst>
                </a:gridCol>
              </a:tblGrid>
              <a:tr h="1894741">
                <a:tc>
                  <a:txBody>
                    <a:bodyPr/>
                    <a:lstStyle/>
                    <a:p>
                      <a:pPr algn="ctr">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Ngoại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hình</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Toàn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màu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lông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xám</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nhạt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phơn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phớt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xanh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màu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ngọc</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trai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đầu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và</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phần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cổ</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trụi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lông</a:t>
                      </a:r>
                      <a:r>
                        <a:rPr lang="en-US" sz="2500" kern="100" dirty="0">
                          <a:effectLst/>
                          <a:latin typeface="Times New Roman" panose="02020603050405020304" pitchFamily="18" charset="0"/>
                          <a:cs typeface="Times New Roman" panose="02020603050405020304" pitchFamily="18" charset="0"/>
                        </a:rPr>
                        <a:t>, da </a:t>
                      </a:r>
                      <a:r>
                        <a:rPr lang="en-US" sz="2500" kern="100" dirty="0" err="1">
                          <a:effectLst/>
                          <a:latin typeface="Times New Roman" panose="02020603050405020304" pitchFamily="18" charset="0"/>
                          <a:cs typeface="Times New Roman" panose="02020603050405020304" pitchFamily="18" charset="0"/>
                        </a:rPr>
                        <a:t>đỏ</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sẫm</a:t>
                      </a:r>
                      <a:r>
                        <a:rPr lang="en-US" sz="2500" kern="100" dirty="0">
                          <a:effectLst/>
                          <a:latin typeface="Times New Roman" panose="02020603050405020304" pitchFamily="18" charset="0"/>
                          <a:cs typeface="Times New Roman" panose="02020603050405020304" pitchFamily="18" charset="0"/>
                        </a:rPr>
                        <a:t>.</a:t>
                      </a:r>
                    </a:p>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Ngón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út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ngắn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và</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nhô</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cao</a:t>
                      </a:r>
                      <a:r>
                        <a:rPr lang="en-US" sz="2500" kern="100" dirty="0">
                          <a:effectLst/>
                          <a:latin typeface="Times New Roman" panose="02020603050405020304" pitchFamily="18" charset="0"/>
                          <a:cs typeface="Times New Roman" panose="02020603050405020304" pitchFamily="18" charset="0"/>
                        </a:rPr>
                        <a:t> so </a:t>
                      </a:r>
                      <a:r>
                        <a:rPr lang="en-US" sz="2500" kern="100" dirty="0" err="1">
                          <a:effectLst/>
                          <a:latin typeface="Times New Roman" panose="02020603050405020304" pitchFamily="18" charset="0"/>
                          <a:cs typeface="Times New Roman" panose="02020603050405020304" pitchFamily="18" charset="0"/>
                        </a:rPr>
                        <a:t>với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các</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ngón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khác</a:t>
                      </a:r>
                      <a:r>
                        <a:rPr lang="en-US" sz="2500" kern="100" dirty="0">
                          <a:effectLst/>
                          <a:latin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xmlns="" val="35736902"/>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Chiều cao</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1,5 – 1,6 mét</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xmlns="" val="3630676962"/>
                  </a:ext>
                </a:extLst>
              </a:tr>
              <a:tr h="44698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Cân nặng</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a:effectLst/>
                          <a:latin typeface="Times New Roman" panose="02020603050405020304" pitchFamily="18" charset="0"/>
                          <a:cs typeface="Times New Roman" panose="02020603050405020304" pitchFamily="18" charset="0"/>
                        </a:rPr>
                        <a:t>10 </a:t>
                      </a:r>
                      <a:r>
                        <a:rPr lang="en-US" sz="2500" kern="100" dirty="0" err="1">
                          <a:effectLst/>
                          <a:latin typeface="Times New Roman" panose="02020603050405020304" pitchFamily="18" charset="0"/>
                          <a:cs typeface="Times New Roman" panose="02020603050405020304" pitchFamily="18" charset="0"/>
                        </a:rPr>
                        <a:t>đến</a:t>
                      </a:r>
                      <a:r>
                        <a:rPr lang="en-US" sz="2500" kern="100" dirty="0">
                          <a:effectLst/>
                          <a:latin typeface="Times New Roman" panose="02020603050405020304" pitchFamily="18" charset="0"/>
                          <a:cs typeface="Times New Roman" panose="02020603050405020304" pitchFamily="18" charset="0"/>
                        </a:rPr>
                        <a:t> 15 ki – </a:t>
                      </a:r>
                      <a:r>
                        <a:rPr lang="en-US" sz="2500" kern="100" dirty="0" err="1">
                          <a:effectLst/>
                          <a:latin typeface="Times New Roman" panose="02020603050405020304" pitchFamily="18" charset="0"/>
                          <a:cs typeface="Times New Roman" panose="02020603050405020304" pitchFamily="18" charset="0"/>
                        </a:rPr>
                        <a:t>lô</a:t>
                      </a:r>
                      <a:r>
                        <a:rPr lang="en-US" sz="2500" kern="100" dirty="0">
                          <a:effectLst/>
                          <a:latin typeface="Times New Roman" panose="02020603050405020304" pitchFamily="18" charset="0"/>
                          <a:cs typeface="Times New Roman" panose="02020603050405020304" pitchFamily="18" charset="0"/>
                        </a:rPr>
                        <a:t> - gam</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xmlns="" val="2775776805"/>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Số lượng</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a:effectLst/>
                          <a:latin typeface="Times New Roman" panose="02020603050405020304" pitchFamily="18" charset="0"/>
                          <a:cs typeface="Times New Roman" panose="02020603050405020304" pitchFamily="18" charset="0"/>
                        </a:rPr>
                        <a:t>15 </a:t>
                      </a:r>
                      <a:r>
                        <a:rPr lang="en-US" sz="2500" kern="100" dirty="0" err="1">
                          <a:effectLst/>
                          <a:latin typeface="Times New Roman" panose="02020603050405020304" pitchFamily="18" charset="0"/>
                          <a:cs typeface="Times New Roman" panose="02020603050405020304" pitchFamily="18" charset="0"/>
                        </a:rPr>
                        <a:t>loài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theo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thống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kê</a:t>
                      </a:r>
                      <a:r>
                        <a:rPr lang="en-US" sz="2500" kern="100" dirty="0">
                          <a:effectLst/>
                          <a:latin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xmlns="" val="1131349323"/>
                  </a:ext>
                </a:extLst>
              </a:tr>
              <a:tr h="1154334">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Tiếng kêu (ngôn ngữ thông tin 1)</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Có 15 cách thông tin khác nhau qua tiếng kêu -&gt; kết bầy khi bay, gọi nhau, chào hỏi, tỏ tình, biểu hiện thái độ khi báo nguy</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xmlns="" val="21608151"/>
                  </a:ext>
                </a:extLst>
              </a:tr>
              <a:tr h="1894741">
                <a:tc>
                  <a:txBody>
                    <a:bodyPr/>
                    <a:lstStyle/>
                    <a:p>
                      <a:pPr algn="ctr">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Hành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động</a:t>
                      </a:r>
                      <a:endParaRPr lang="en-US" sz="2500" kern="100" dirty="0">
                        <a:effectLst/>
                        <a:latin typeface="Times New Roman" panose="02020603050405020304" pitchFamily="18" charset="0"/>
                        <a:cs typeface="Times New Roman" panose="02020603050405020304" pitchFamily="18" charset="0"/>
                      </a:endParaRPr>
                    </a:p>
                    <a:p>
                      <a:pPr algn="ctr">
                        <a:lnSpc>
                          <a:spcPct val="115000"/>
                        </a:lnSpc>
                        <a:spcAft>
                          <a:spcPts val="800"/>
                        </a:spcAft>
                      </a:pPr>
                      <a:r>
                        <a:rPr lang="en-US" sz="2500" kern="100" dirty="0">
                          <a:effectLst/>
                          <a:latin typeface="Times New Roman" panose="02020603050405020304" pitchFamily="18" charset="0"/>
                          <a:cs typeface="Times New Roman" panose="02020603050405020304" pitchFamily="18" charset="0"/>
                        </a:rPr>
                        <a:t>(</a:t>
                      </a:r>
                      <a:r>
                        <a:rPr lang="en-US" sz="2500" kern="100" dirty="0" err="1">
                          <a:effectLst/>
                          <a:latin typeface="Times New Roman" panose="02020603050405020304" pitchFamily="18" charset="0"/>
                          <a:cs typeface="Times New Roman" panose="02020603050405020304" pitchFamily="18" charset="0"/>
                        </a:rPr>
                        <a:t>ngôn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ngữ</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thông</a:t>
                      </a:r>
                      <a:r>
                        <a:rPr lang="en-US" sz="2500" kern="100" dirty="0">
                          <a:effectLst/>
                          <a:latin typeface="Times New Roman" panose="02020603050405020304" pitchFamily="18" charset="0"/>
                          <a:cs typeface="Times New Roman" panose="02020603050405020304" pitchFamily="18" charset="0"/>
                        </a:rPr>
                        <a:t> tin 2)</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Vận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động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cơ</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thể</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giẫm</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vỗ</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cánh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dùng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mỏ</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trang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điểm</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ngoại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hình</a:t>
                      </a:r>
                      <a:r>
                        <a:rPr lang="en-US" sz="2500" kern="100" dirty="0">
                          <a:effectLst/>
                          <a:latin typeface="Times New Roman" panose="02020603050405020304" pitchFamily="18" charset="0"/>
                          <a:cs typeface="Times New Roman" panose="02020603050405020304" pitchFamily="18" charset="0"/>
                        </a:rPr>
                        <a:t>.</a:t>
                      </a:r>
                    </a:p>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Điệu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luân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vũ</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ngẩng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cao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đầu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xòe</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cánh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chạy</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vòng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tròn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rồi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cúi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đầu</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nhảy</a:t>
                      </a:r>
                      <a:r>
                        <a:rPr lang="en-US" sz="2500" kern="100" dirty="0">
                          <a:effectLst/>
                          <a:latin typeface="Times New Roman" panose="02020603050405020304" pitchFamily="18" charset="0"/>
                          <a:cs typeface="Times New Roman" panose="02020603050405020304" pitchFamily="18" charset="0"/>
                        </a:rPr>
                        <a:t> tung </a:t>
                      </a:r>
                      <a:r>
                        <a:rPr lang="en-US" sz="2500" kern="100" dirty="0" err="1">
                          <a:effectLst/>
                          <a:latin typeface="Times New Roman" panose="02020603050405020304" pitchFamily="18" charset="0"/>
                          <a:cs typeface="Times New Roman" panose="02020603050405020304" pitchFamily="18" charset="0"/>
                        </a:rPr>
                        <a:t>lên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cao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xoay</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tròn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thân</a:t>
                      </a:r>
                      <a:r>
                        <a:rPr lang="en-US" sz="2500" kern="100" dirty="0">
                          <a:effectLst/>
                          <a:latin typeface="Times New Roman" panose="02020603050405020304" pitchFamily="18" charset="0"/>
                          <a:cs typeface="Times New Roman" panose="02020603050405020304" pitchFamily="18" charset="0"/>
                        </a:rPr>
                        <a:t>.</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xmlns="" val="741258569"/>
                  </a:ext>
                </a:extLst>
              </a:tr>
              <a:tr h="1246006">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Sinh sản</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Phân</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theo</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lãnh</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thổ</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từng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cặp</a:t>
                      </a:r>
                      <a:endParaRPr lang="en-US" sz="2500" kern="100" dirty="0">
                        <a:effectLst/>
                        <a:latin typeface="Times New Roman" panose="02020603050405020304" pitchFamily="18" charset="0"/>
                        <a:cs typeface="Times New Roman" panose="02020603050405020304" pitchFamily="18" charset="0"/>
                      </a:endParaRPr>
                    </a:p>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Đẻ</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hoặc</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hai</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trứng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ấp</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từ</a:t>
                      </a:r>
                      <a:r>
                        <a:rPr lang="en-US" sz="2500" kern="100" dirty="0">
                          <a:effectLst/>
                          <a:latin typeface="Times New Roman" panose="02020603050405020304" pitchFamily="18" charset="0"/>
                          <a:cs typeface="Times New Roman" panose="02020603050405020304" pitchFamily="18" charset="0"/>
                        </a:rPr>
                        <a:t> 28 </a:t>
                      </a:r>
                      <a:r>
                        <a:rPr lang="en-US" sz="2500" kern="100" dirty="0" err="1">
                          <a:effectLst/>
                          <a:latin typeface="Times New Roman" panose="02020603050405020304" pitchFamily="18" charset="0"/>
                          <a:cs typeface="Times New Roman" panose="02020603050405020304" pitchFamily="18" charset="0"/>
                        </a:rPr>
                        <a:t>đến</a:t>
                      </a:r>
                      <a:r>
                        <a:rPr lang="en-US" sz="2500" kern="100" dirty="0">
                          <a:effectLst/>
                          <a:latin typeface="Times New Roman" panose="02020603050405020304" pitchFamily="18" charset="0"/>
                          <a:cs typeface="Times New Roman" panose="02020603050405020304" pitchFamily="18" charset="0"/>
                        </a:rPr>
                        <a:t> 32 </a:t>
                      </a:r>
                      <a:r>
                        <a:rPr lang="en-US" sz="2500" kern="100" dirty="0" err="1">
                          <a:effectLst/>
                          <a:latin typeface="Times New Roman" panose="02020603050405020304" pitchFamily="18" charset="0"/>
                          <a:cs typeface="Times New Roman" panose="02020603050405020304" pitchFamily="18" charset="0"/>
                        </a:rPr>
                        <a:t>ngày</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trứng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nở</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thường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nở</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chỉ</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một</a:t>
                      </a:r>
                      <a:r>
                        <a:rPr lang="en-US" sz="2500" kern="100" dirty="0">
                          <a:effectLst/>
                          <a:latin typeface="Times New Roman" panose="02020603050405020304" pitchFamily="18" charset="0"/>
                          <a:cs typeface="Times New Roman" panose="02020603050405020304" pitchFamily="18" charset="0"/>
                        </a:rPr>
                        <a:t> con.</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xmlns="" val="4174786295"/>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Vòng đời</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Khoảng 30 năm</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xmlns="" val="89550700"/>
                  </a:ext>
                </a:extLst>
              </a:tr>
              <a:tr h="36365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Nơi ở</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a:effectLst/>
                          <a:latin typeface="Times New Roman" panose="02020603050405020304" pitchFamily="18" charset="0"/>
                          <a:cs typeface="Times New Roman" panose="02020603050405020304" pitchFamily="18" charset="0"/>
                        </a:rPr>
                        <a:t>Mặt đất, đâm lầy</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xmlns="" val="3160354699"/>
                  </a:ext>
                </a:extLst>
              </a:tr>
              <a:tr h="446985">
                <a:tc>
                  <a:txBody>
                    <a:bodyPr/>
                    <a:lstStyle/>
                    <a:p>
                      <a:pPr algn="ctr">
                        <a:lnSpc>
                          <a:spcPct val="115000"/>
                        </a:lnSpc>
                        <a:spcAft>
                          <a:spcPts val="800"/>
                        </a:spcAft>
                      </a:pPr>
                      <a:r>
                        <a:rPr lang="en-US" sz="2500" kern="100">
                          <a:effectLst/>
                          <a:latin typeface="Times New Roman" panose="02020603050405020304" pitchFamily="18" charset="0"/>
                          <a:cs typeface="Times New Roman" panose="02020603050405020304" pitchFamily="18" charset="0"/>
                        </a:rPr>
                        <a:t>Tính cách</a:t>
                      </a:r>
                      <a:endParaRPr lang="en-US" sz="25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tc>
                  <a:txBody>
                    <a:bodyPr/>
                    <a:lstStyle/>
                    <a:p>
                      <a:pPr algn="just">
                        <a:lnSpc>
                          <a:spcPct val="115000"/>
                        </a:lnSpc>
                        <a:spcAft>
                          <a:spcPts val="800"/>
                        </a:spcAft>
                      </a:pPr>
                      <a:r>
                        <a:rPr lang="en-US" sz="2500" kern="100" dirty="0" err="1">
                          <a:effectLst/>
                          <a:latin typeface="Times New Roman" panose="02020603050405020304" pitchFamily="18" charset="0"/>
                          <a:cs typeface="Times New Roman" panose="02020603050405020304" pitchFamily="18" charset="0"/>
                        </a:rPr>
                        <a:t>Nóng</a:t>
                      </a:r>
                      <a:r>
                        <a:rPr lang="en-US" sz="2500" kern="100" dirty="0">
                          <a:effectLst/>
                          <a:latin typeface="Times New Roman" panose="02020603050405020304" pitchFamily="18" charset="0"/>
                          <a:cs typeface="Times New Roman" panose="02020603050405020304" pitchFamily="18" charset="0"/>
                        </a:rPr>
                        <a:t> </a:t>
                      </a:r>
                      <a:r>
                        <a:rPr lang="en-US" sz="2500" kern="100" dirty="0" err="1">
                          <a:effectLst/>
                          <a:latin typeface="Times New Roman" panose="02020603050405020304" pitchFamily="18" charset="0"/>
                          <a:cs typeface="Times New Roman" panose="02020603050405020304" pitchFamily="18" charset="0"/>
                        </a:rPr>
                        <a:t>nảy</a:t>
                      </a:r>
                      <a:endParaRPr lang="en-US" sz="25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222" marR="21222" marT="0" marB="0"/>
                </a:tc>
                <a:extLst>
                  <a:ext uri="{0D108BD9-81ED-4DB2-BD59-A6C34878D82A}">
                    <a16:rowId xmlns:a16="http://schemas.microsoft.com/office/drawing/2014/main" xmlns="" val="266301715"/>
                  </a:ext>
                </a:extLst>
              </a:tr>
            </a:tbl>
          </a:graphicData>
        </a:graphic>
      </p:graphicFrame>
      <p:sp>
        <p:nvSpPr>
          <p:cNvPr id="6" name="Rectangle 5">
            <a:extLst>
              <a:ext uri="{FF2B5EF4-FFF2-40B4-BE49-F238E27FC236}">
                <a16:creationId xmlns:a16="http://schemas.microsoft.com/office/drawing/2014/main" xmlns="" id="{A9911189-9D8F-25B9-974F-D862EA54B5E9}"/>
              </a:ext>
            </a:extLst>
          </p:cNvPr>
          <p:cNvSpPr/>
          <p:nvPr/>
        </p:nvSpPr>
        <p:spPr>
          <a:xfrm>
            <a:off x="148389" y="266700"/>
            <a:ext cx="8991600" cy="762000"/>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b. </a:t>
            </a:r>
            <a:r>
              <a:rPr lang="en-US" sz="3000" b="1" dirty="0" err="1">
                <a:solidFill>
                  <a:schemeClr val="tx1"/>
                </a:solidFill>
                <a:latin typeface="Times New Roman" panose="02020603050405020304" pitchFamily="18" charset="0"/>
                <a:cs typeface="Times New Roman" panose="02020603050405020304" pitchFamily="18" charset="0"/>
              </a:rPr>
              <a:t>Đặc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điểm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sinh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học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loài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Sếu</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26781C3C-7173-DCCC-A1CE-769F6F9C5019}"/>
              </a:ext>
            </a:extLst>
          </p:cNvPr>
          <p:cNvSpPr txBox="1"/>
          <p:nvPr/>
        </p:nvSpPr>
        <p:spPr>
          <a:xfrm>
            <a:off x="312821" y="2247900"/>
            <a:ext cx="6248400" cy="6408357"/>
          </a:xfrm>
          <a:prstGeom prst="rect">
            <a:avLst/>
          </a:prstGeom>
          <a:solidFill>
            <a:schemeClr val="tx2">
              <a:lumMod val="40000"/>
              <a:lumOff val="60000"/>
            </a:schemeClr>
          </a:solidFill>
        </p:spPr>
        <p:txBody>
          <a:bodyPr wrap="square">
            <a:spAutoFit/>
          </a:bodyPr>
          <a:lstStyle/>
          <a:p>
            <a:pPr marL="342900" lvl="0" indent="-342900" algn="just">
              <a:lnSpc>
                <a:spcPct val="115000"/>
              </a:lnSpc>
              <a:spcAft>
                <a:spcPts val="800"/>
              </a:spcAft>
              <a:buFont typeface="Arial" panose="020B0604020202020204" pitchFamily="34" charset="0"/>
              <a:buChar char="✔"/>
            </a:pPr>
            <a:r>
              <a:rPr lang="en-US" sz="3300" b="1" dirty="0" err="1">
                <a:effectLst/>
                <a:latin typeface="Times New Roman" panose="02020603050405020304" pitchFamily="18" charset="0"/>
                <a:ea typeface="Times New Roman" panose="02020603050405020304" pitchFamily="18" charset="0"/>
                <a:cs typeface="Noto Sans Symbols"/>
              </a:rPr>
              <a:t>Đặc</a:t>
            </a:r>
            <a:r>
              <a:rPr lang="en-US" sz="3300" b="1" dirty="0">
                <a:effectLst/>
                <a:latin typeface="Times New Roman" panose="02020603050405020304" pitchFamily="18" charset="0"/>
                <a:ea typeface="Times New Roman" panose="02020603050405020304" pitchFamily="18" charset="0"/>
                <a:cs typeface="Noto Sans Symbols"/>
              </a:rPr>
              <a:t> </a:t>
            </a:r>
            <a:r>
              <a:rPr lang="en-US" sz="3300" b="1" dirty="0" err="1">
                <a:effectLst/>
                <a:latin typeface="Times New Roman" panose="02020603050405020304" pitchFamily="18" charset="0"/>
                <a:ea typeface="Times New Roman" panose="02020603050405020304" pitchFamily="18" charset="0"/>
                <a:cs typeface="Noto Sans Symbols"/>
              </a:rPr>
              <a:t>điểm</a:t>
            </a:r>
            <a:endParaRPr lang="en-US" sz="3300" b="1" dirty="0">
              <a:effectLst/>
              <a:latin typeface="Noto Sans Symbols"/>
              <a:ea typeface="Noto Sans Symbols"/>
              <a:cs typeface="Noto Sans Symbols"/>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3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củ</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1,7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mét</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xám</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mượt</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dang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bay.</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300" dirty="0" err="1">
                <a:effectLst/>
                <a:latin typeface="Times New Roman" panose="02020603050405020304" pitchFamily="18" charset="0"/>
                <a:ea typeface="Times New Roman" panose="02020603050405020304" pitchFamily="18" charset="0"/>
                <a:cs typeface="Times New Roman" panose="02020603050405020304" pitchFamily="18" charset="0"/>
              </a:rPr>
              <a:t>Hạc</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0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 y="10051350"/>
            <a:ext cx="18288000" cy="255000"/>
            <a:chOff x="0" y="0"/>
            <a:chExt cx="24384000" cy="340000"/>
          </a:xfrm>
        </p:grpSpPr>
        <p:sp>
          <p:nvSpPr>
            <p:cNvPr id="3" name="Freeform 3"/>
            <p:cNvSpPr/>
            <p:nvPr/>
          </p:nvSpPr>
          <p:spPr>
            <a:xfrm>
              <a:off x="0" y="0"/>
              <a:ext cx="24384000" cy="339979"/>
            </a:xfrm>
            <a:custGeom>
              <a:avLst/>
              <a:gdLst/>
              <a:ahLst/>
              <a:cxnLst/>
              <a:rect l="l" t="t" r="r" b="b"/>
              <a:pathLst>
                <a:path w="24384000" h="339979">
                  <a:moveTo>
                    <a:pt x="0" y="0"/>
                  </a:moveTo>
                  <a:lnTo>
                    <a:pt x="24384000" y="0"/>
                  </a:lnTo>
                  <a:lnTo>
                    <a:pt x="24384000" y="339979"/>
                  </a:lnTo>
                  <a:lnTo>
                    <a:pt x="0" y="339979"/>
                  </a:lnTo>
                  <a:close/>
                </a:path>
              </a:pathLst>
            </a:custGeom>
            <a:solidFill>
              <a:srgbClr val="40BBCD"/>
            </a:solidFill>
          </p:spPr>
        </p:sp>
      </p:grpSp>
      <p:sp>
        <p:nvSpPr>
          <p:cNvPr id="4" name="Freeform 4"/>
          <p:cNvSpPr/>
          <p:nvPr/>
        </p:nvSpPr>
        <p:spPr>
          <a:xfrm>
            <a:off x="15100106" y="5897750"/>
            <a:ext cx="6791094" cy="1272708"/>
          </a:xfrm>
          <a:custGeom>
            <a:avLst/>
            <a:gdLst/>
            <a:ahLst/>
            <a:cxnLst/>
            <a:rect l="l" t="t" r="r" b="b"/>
            <a:pathLst>
              <a:path w="6791094" h="1272708">
                <a:moveTo>
                  <a:pt x="0" y="0"/>
                </a:moveTo>
                <a:lnTo>
                  <a:pt x="6791094" y="0"/>
                </a:lnTo>
                <a:lnTo>
                  <a:pt x="6791094" y="1272708"/>
                </a:lnTo>
                <a:lnTo>
                  <a:pt x="0" y="12727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229642" y="1224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846850" y="5897726"/>
            <a:ext cx="3977350" cy="4713450"/>
          </a:xfrm>
          <a:custGeom>
            <a:avLst/>
            <a:gdLst/>
            <a:ahLst/>
            <a:cxnLst/>
            <a:rect l="l" t="t" r="r" b="b"/>
            <a:pathLst>
              <a:path w="3977350" h="4713450">
                <a:moveTo>
                  <a:pt x="0" y="0"/>
                </a:moveTo>
                <a:lnTo>
                  <a:pt x="3977350" y="0"/>
                </a:lnTo>
                <a:lnTo>
                  <a:pt x="3977350" y="4713450"/>
                </a:lnTo>
                <a:lnTo>
                  <a:pt x="0" y="47134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055152" y="8257628"/>
            <a:ext cx="2312330" cy="2774764"/>
          </a:xfrm>
          <a:custGeom>
            <a:avLst/>
            <a:gdLst/>
            <a:ahLst/>
            <a:cxnLst/>
            <a:rect l="l" t="t" r="r" b="b"/>
            <a:pathLst>
              <a:path w="2312330" h="2774764">
                <a:moveTo>
                  <a:pt x="0" y="0"/>
                </a:moveTo>
                <a:lnTo>
                  <a:pt x="2312330" y="0"/>
                </a:lnTo>
                <a:lnTo>
                  <a:pt x="2312330" y="2774764"/>
                </a:lnTo>
                <a:lnTo>
                  <a:pt x="0" y="27747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5846850" y="1364776"/>
            <a:ext cx="1739976" cy="548066"/>
          </a:xfrm>
          <a:custGeom>
            <a:avLst/>
            <a:gdLst/>
            <a:ahLst/>
            <a:cxnLst/>
            <a:rect l="l" t="t" r="r" b="b"/>
            <a:pathLst>
              <a:path w="1739976" h="548066">
                <a:moveTo>
                  <a:pt x="0" y="0"/>
                </a:moveTo>
                <a:lnTo>
                  <a:pt x="1739976" y="0"/>
                </a:lnTo>
                <a:lnTo>
                  <a:pt x="1739976" y="548066"/>
                </a:lnTo>
                <a:lnTo>
                  <a:pt x="0" y="54806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aphicFrame>
        <p:nvGraphicFramePr>
          <p:cNvPr id="9" name="Table 9"/>
          <p:cNvGraphicFramePr>
            <a:graphicFrameLocks noGrp="1"/>
          </p:cNvGraphicFramePr>
          <p:nvPr/>
        </p:nvGraphicFramePr>
        <p:xfrm>
          <a:off x="0" y="-64695"/>
          <a:ext cx="18115471" cy="10381804"/>
        </p:xfrm>
        <a:graphic>
          <a:graphicData uri="http://schemas.openxmlformats.org/drawingml/2006/table">
            <a:tbl>
              <a:tblPr/>
              <a:tblGrid>
                <a:gridCol w="990311">
                  <a:extLst>
                    <a:ext uri="{9D8B030D-6E8A-4147-A177-3AD203B41FA5}">
                      <a16:colId xmlns:a16="http://schemas.microsoft.com/office/drawing/2014/main" xmlns="" val="20000"/>
                    </a:ext>
                  </a:extLst>
                </a:gridCol>
                <a:gridCol w="13608867">
                  <a:extLst>
                    <a:ext uri="{9D8B030D-6E8A-4147-A177-3AD203B41FA5}">
                      <a16:colId xmlns:a16="http://schemas.microsoft.com/office/drawing/2014/main" xmlns="" val="20001"/>
                    </a:ext>
                  </a:extLst>
                </a:gridCol>
                <a:gridCol w="1718934">
                  <a:extLst>
                    <a:ext uri="{9D8B030D-6E8A-4147-A177-3AD203B41FA5}">
                      <a16:colId xmlns:a16="http://schemas.microsoft.com/office/drawing/2014/main" xmlns="" val="20002"/>
                    </a:ext>
                  </a:extLst>
                </a:gridCol>
                <a:gridCol w="1797359">
                  <a:extLst>
                    <a:ext uri="{9D8B030D-6E8A-4147-A177-3AD203B41FA5}">
                      <a16:colId xmlns:a16="http://schemas.microsoft.com/office/drawing/2014/main" xmlns="" val="20003"/>
                    </a:ext>
                  </a:extLst>
                </a:gridCol>
              </a:tblGrid>
              <a:tr h="1085061">
                <a:tc>
                  <a:txBody>
                    <a:bodyPr/>
                    <a:lstStyle/>
                    <a:p>
                      <a:pPr algn="ctr">
                        <a:lnSpc>
                          <a:spcPts val="2440"/>
                        </a:lnSpc>
                        <a:defRPr/>
                      </a:pPr>
                      <a:r>
                        <a:rPr lang="en-US" sz="2000" spc="-48">
                          <a:solidFill>
                            <a:srgbClr val="141414"/>
                          </a:solidFill>
                          <a:latin typeface="Roboto Condensed Bold"/>
                        </a:rPr>
                        <a:t>TT</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Thông tin</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Đồng</a:t>
                      </a:r>
                      <a:endParaRPr lang="en-US" sz="1100"/>
                    </a:p>
                    <a:p>
                      <a:pPr algn="ctr">
                        <a:lnSpc>
                          <a:spcPts val="2440"/>
                        </a:lnSpc>
                      </a:pPr>
                      <a:r>
                        <a:rPr lang="en-US" sz="2000" spc="-48">
                          <a:solidFill>
                            <a:srgbClr val="141414"/>
                          </a:solidFill>
                          <a:latin typeface="Roboto Condensed Bold"/>
                        </a:rPr>
                        <a:t>tình</a:t>
                      </a:r>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tc>
                  <a:txBody>
                    <a:bodyPr/>
                    <a:lstStyle/>
                    <a:p>
                      <a:pPr algn="ctr">
                        <a:lnSpc>
                          <a:spcPts val="2440"/>
                        </a:lnSpc>
                        <a:defRPr/>
                      </a:pPr>
                      <a:r>
                        <a:rPr lang="en-US" sz="2000" spc="-48">
                          <a:solidFill>
                            <a:srgbClr val="141414"/>
                          </a:solidFill>
                          <a:latin typeface="Roboto Condensed Bold"/>
                        </a:rPr>
                        <a:t>Không đồng tình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4BA4B4"/>
                    </a:solidFill>
                  </a:tcPr>
                </a:tc>
                <a:extLst>
                  <a:ext uri="{0D108BD9-81ED-4DB2-BD59-A6C34878D82A}">
                    <a16:rowId xmlns:a16="http://schemas.microsoft.com/office/drawing/2014/main" xmlns="" val="10000"/>
                  </a:ext>
                </a:extLst>
              </a:tr>
              <a:tr h="1102393">
                <a:tc>
                  <a:txBody>
                    <a:bodyPr/>
                    <a:lstStyle/>
                    <a:p>
                      <a:pPr algn="ctr">
                        <a:lnSpc>
                          <a:spcPts val="2684"/>
                        </a:lnSpc>
                        <a:defRPr/>
                      </a:pPr>
                      <a:r>
                        <a:rPr lang="en-US" sz="2200" spc="-52">
                          <a:solidFill>
                            <a:srgbClr val="141414"/>
                          </a:solidFill>
                          <a:latin typeface="Roboto Condensed"/>
                        </a:rPr>
                        <a:t>1</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Trong văn bản thông tin, người viết có thể triển khai ý tưởng và thông tin bằng cách chia đối tượng thành nhiều loại nhỏ để giới thiệu, giải thích, thuyết minh,…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F8FA"/>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DF8FA"/>
                    </a:solidFill>
                  </a:tcPr>
                </a:tc>
                <a:extLst>
                  <a:ext uri="{0D108BD9-81ED-4DB2-BD59-A6C34878D82A}">
                    <a16:rowId xmlns:a16="http://schemas.microsoft.com/office/drawing/2014/main" xmlns="" val="10001"/>
                  </a:ext>
                </a:extLst>
              </a:tr>
              <a:tr h="1102393">
                <a:tc>
                  <a:txBody>
                    <a:bodyPr/>
                    <a:lstStyle/>
                    <a:p>
                      <a:pPr algn="ctr">
                        <a:lnSpc>
                          <a:spcPts val="2684"/>
                        </a:lnSpc>
                        <a:defRPr/>
                      </a:pPr>
                      <a:r>
                        <a:rPr lang="en-US" sz="2200" spc="-52">
                          <a:solidFill>
                            <a:srgbClr val="141414"/>
                          </a:solidFill>
                          <a:latin typeface="Roboto Condensed"/>
                        </a:rPr>
                        <a:t>2</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Thường là những tài liệu được người viết (người nói) xem xét, trích dẫn để làm rõ hơn nội dung, đối tượng được đề cập trong văn bản; giúp cho thông tin được trình bày trong văn bản thêm phong phú và thuyết phục.</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xmlns="" val="10002"/>
                  </a:ext>
                </a:extLst>
              </a:tr>
              <a:tr h="727794">
                <a:tc>
                  <a:txBody>
                    <a:bodyPr/>
                    <a:lstStyle/>
                    <a:p>
                      <a:pPr algn="ctr">
                        <a:lnSpc>
                          <a:spcPts val="2684"/>
                        </a:lnSpc>
                        <a:defRPr/>
                      </a:pPr>
                      <a:r>
                        <a:rPr lang="en-US" sz="2200" spc="-52">
                          <a:solidFill>
                            <a:srgbClr val="141414"/>
                          </a:solidFill>
                          <a:latin typeface="Roboto Condensed"/>
                        </a:rPr>
                        <a:t>3</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Loại văn bản thông tin tập trung nêu lên vẻ đẹp và giá trị của một cảnh đẹp thiên nhiên nổi tiếng.</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xmlns="" val="10003"/>
                  </a:ext>
                </a:extLst>
              </a:tr>
              <a:tr h="727794">
                <a:tc>
                  <a:txBody>
                    <a:bodyPr/>
                    <a:lstStyle/>
                    <a:p>
                      <a:pPr algn="ctr">
                        <a:lnSpc>
                          <a:spcPts val="2684"/>
                        </a:lnSpc>
                        <a:defRPr/>
                      </a:pPr>
                      <a:r>
                        <a:rPr lang="en-US" sz="2200" spc="-52">
                          <a:solidFill>
                            <a:srgbClr val="141414"/>
                          </a:solidFill>
                          <a:latin typeface="Roboto Condensed"/>
                        </a:rPr>
                        <a:t>4</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Loại văn bản giải thích một hiện tượng tự nhiên có tác động đến nhận thức và đời sống của con người.</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xmlns="" val="10004"/>
                  </a:ext>
                </a:extLst>
              </a:tr>
              <a:tr h="1248201">
                <a:tc>
                  <a:txBody>
                    <a:bodyPr/>
                    <a:lstStyle/>
                    <a:p>
                      <a:pPr algn="ctr">
                        <a:lnSpc>
                          <a:spcPts val="2684"/>
                        </a:lnSpc>
                        <a:defRPr/>
                      </a:pPr>
                      <a:r>
                        <a:rPr lang="en-US" sz="2200" spc="-52">
                          <a:solidFill>
                            <a:srgbClr val="141414"/>
                          </a:solidFill>
                          <a:latin typeface="Roboto Condensed"/>
                        </a:rPr>
                        <a:t>5</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Người viết thường sử dụng các phương tiện giao tiếp phi ngôn ngữ như: tranh, ảnh, hình vẽ, sơ đồ, bảng biểu, kí hiệu… phối hợp với lời văn (phương tiện ngôn ngữ) để cung cấp thông tin cho người đọc.</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dirty="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xmlns="" val="10005"/>
                  </a:ext>
                </a:extLst>
              </a:tr>
              <a:tr h="1102393">
                <a:tc>
                  <a:txBody>
                    <a:bodyPr/>
                    <a:lstStyle/>
                    <a:p>
                      <a:pPr algn="ctr">
                        <a:lnSpc>
                          <a:spcPts val="2684"/>
                        </a:lnSpc>
                        <a:defRPr/>
                      </a:pPr>
                      <a:r>
                        <a:rPr lang="en-US" sz="2200" spc="-52">
                          <a:solidFill>
                            <a:srgbClr val="141414"/>
                          </a:solidFill>
                          <a:latin typeface="Roboto Condensed"/>
                        </a:rPr>
                        <a:t>6</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Văn bản có nhiều cách trình bày như theo trật tự không gian, thời gian, quan hệ nguyên nhân – kết quả, phân loại các đối tượng hoặc so sánh và đối chiếu…</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xmlns="" val="10006"/>
                  </a:ext>
                </a:extLst>
              </a:tr>
              <a:tr h="1102393">
                <a:tc>
                  <a:txBody>
                    <a:bodyPr/>
                    <a:lstStyle/>
                    <a:p>
                      <a:pPr algn="ctr">
                        <a:lnSpc>
                          <a:spcPts val="2684"/>
                        </a:lnSpc>
                        <a:defRPr/>
                      </a:pPr>
                      <a:r>
                        <a:rPr lang="en-US" sz="2200" spc="-52">
                          <a:solidFill>
                            <a:srgbClr val="141414"/>
                          </a:solidFill>
                          <a:latin typeface="Roboto Condensed"/>
                        </a:rPr>
                        <a:t>7</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Văn bản thông tin có sử dụng bảng mục lục, một chỉ mục, văn bản in đậm hoặc in nghiêng, bảng chú giải cho từ vựng cụ thể, phụ lục của định nghĩa, minh họa, truyền thuyết, biểu đồ và bảng.</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xmlns="" val="10007"/>
                  </a:ext>
                </a:extLst>
              </a:tr>
              <a:tr h="727794">
                <a:tc>
                  <a:txBody>
                    <a:bodyPr/>
                    <a:lstStyle/>
                    <a:p>
                      <a:pPr algn="ctr">
                        <a:lnSpc>
                          <a:spcPts val="2684"/>
                        </a:lnSpc>
                        <a:defRPr/>
                      </a:pPr>
                      <a:r>
                        <a:rPr lang="en-US" sz="2200" spc="-52">
                          <a:solidFill>
                            <a:srgbClr val="141414"/>
                          </a:solidFill>
                          <a:latin typeface="Roboto Condensed"/>
                        </a:rPr>
                        <a:t>8</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Nhan đề văn bản thông tin thường ngắn gọn, súc tích, thể hiện được nội dung của văn bản.</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xmlns="" val="10008"/>
                  </a:ext>
                </a:extLst>
              </a:tr>
              <a:tr h="727794">
                <a:tc>
                  <a:txBody>
                    <a:bodyPr/>
                    <a:lstStyle/>
                    <a:p>
                      <a:pPr algn="ctr">
                        <a:lnSpc>
                          <a:spcPts val="2684"/>
                        </a:lnSpc>
                        <a:defRPr/>
                      </a:pPr>
                      <a:r>
                        <a:rPr lang="en-US" sz="2200" spc="-52">
                          <a:solidFill>
                            <a:srgbClr val="141414"/>
                          </a:solidFill>
                          <a:latin typeface="Roboto Condensed"/>
                        </a:rPr>
                        <a:t>9</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just">
                        <a:lnSpc>
                          <a:spcPts val="2684"/>
                        </a:lnSpc>
                        <a:defRPr/>
                      </a:pPr>
                      <a:r>
                        <a:rPr lang="en-US" sz="2200" spc="-52">
                          <a:solidFill>
                            <a:srgbClr val="141414"/>
                          </a:solidFill>
                          <a:latin typeface="Roboto Condensed"/>
                        </a:rPr>
                        <a:t>Nhan đề thường nêu tên các địa danh hoặc nêu giá trị nổi bật của danh lam thắng cảnh được giới thiệu.</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xmlns="" val="10009"/>
                  </a:ext>
                </a:extLst>
              </a:tr>
              <a:tr h="727794">
                <a:tc>
                  <a:txBody>
                    <a:bodyPr/>
                    <a:lstStyle/>
                    <a:p>
                      <a:pPr algn="ctr">
                        <a:lnSpc>
                          <a:spcPts val="2684"/>
                        </a:lnSpc>
                        <a:defRPr/>
                      </a:pPr>
                      <a:r>
                        <a:rPr lang="en-US" sz="2200" spc="-52">
                          <a:solidFill>
                            <a:srgbClr val="141414"/>
                          </a:solidFill>
                          <a:latin typeface="Roboto Condensed"/>
                        </a:rPr>
                        <a:t>10</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85C4CF"/>
                    </a:solidFill>
                  </a:tcPr>
                </a:tc>
                <a:tc>
                  <a:txBody>
                    <a:bodyPr/>
                    <a:lstStyle/>
                    <a:p>
                      <a:pPr algn="l">
                        <a:lnSpc>
                          <a:spcPts val="2684"/>
                        </a:lnSpc>
                        <a:defRPr/>
                      </a:pPr>
                      <a:r>
                        <a:rPr lang="en-US" sz="2200" spc="-52">
                          <a:solidFill>
                            <a:srgbClr val="141414"/>
                          </a:solidFill>
                          <a:latin typeface="Roboto Condensed"/>
                        </a:rPr>
                        <a:t>Ngôn ngữ của văn bản thông tin thường là ngôn ngữ có tính chất chuyên ngành.</a:t>
                      </a: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DEEF1"/>
                    </a:solidFill>
                  </a:tcPr>
                </a:tc>
                <a:tc>
                  <a:txBody>
                    <a:bodyPr/>
                    <a:lstStyle/>
                    <a:p>
                      <a:pPr algn="ctr">
                        <a:lnSpc>
                          <a:spcPts val="2684"/>
                        </a:lnSpc>
                        <a:defRPr/>
                      </a:pPr>
                      <a:endParaRPr lang="en-US" sz="110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tc>
                  <a:txBody>
                    <a:bodyPr/>
                    <a:lstStyle/>
                    <a:p>
                      <a:pPr algn="ctr">
                        <a:lnSpc>
                          <a:spcPts val="2684"/>
                        </a:lnSpc>
                        <a:defRPr/>
                      </a:pPr>
                      <a:endParaRPr lang="en-US" sz="1100" dirty="0"/>
                    </a:p>
                  </a:txBody>
                  <a:tcPr marL="114252" marR="114252" marT="114252" marB="114252"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2F8FC"/>
                    </a:solidFill>
                  </a:tcPr>
                </a:tc>
                <a:extLst>
                  <a:ext uri="{0D108BD9-81ED-4DB2-BD59-A6C34878D82A}">
                    <a16:rowId xmlns:a16="http://schemas.microsoft.com/office/drawing/2014/main" xmlns="" val="10010"/>
                  </a:ext>
                </a:extLst>
              </a:tr>
            </a:tbl>
          </a:graphicData>
        </a:graphic>
      </p:graphicFrame>
      <p:sp>
        <p:nvSpPr>
          <p:cNvPr id="10" name="Freeform 10"/>
          <p:cNvSpPr/>
          <p:nvPr/>
        </p:nvSpPr>
        <p:spPr>
          <a:xfrm>
            <a:off x="16885078" y="1103806"/>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6838382" y="2354380"/>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4963574" y="3196893"/>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a:off x="16716838" y="3996274"/>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4963574" y="4810102"/>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a:off x="14963574" y="5990280"/>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a:off x="16838382" y="7170458"/>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16885078" y="8126028"/>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14963574" y="8924902"/>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a:off x="16885078" y="9650313"/>
            <a:ext cx="748444" cy="666796"/>
          </a:xfrm>
          <a:custGeom>
            <a:avLst/>
            <a:gdLst/>
            <a:ahLst/>
            <a:cxnLst/>
            <a:rect l="l" t="t" r="r" b="b"/>
            <a:pathLst>
              <a:path w="748444" h="666796">
                <a:moveTo>
                  <a:pt x="0" y="0"/>
                </a:moveTo>
                <a:lnTo>
                  <a:pt x="748444" y="0"/>
                </a:lnTo>
                <a:lnTo>
                  <a:pt x="748444" y="666796"/>
                </a:lnTo>
                <a:lnTo>
                  <a:pt x="0" y="66679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1B1F73-5F5C-B071-F9C5-67DA0056B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358670"/>
            <a:ext cx="8305800" cy="6112042"/>
          </a:xfrm>
          <a:prstGeom prst="rect">
            <a:avLst/>
          </a:prstGeom>
        </p:spPr>
      </p:pic>
      <p:pic>
        <p:nvPicPr>
          <p:cNvPr id="5" name="Picture 4">
            <a:extLst>
              <a:ext uri="{FF2B5EF4-FFF2-40B4-BE49-F238E27FC236}">
                <a16:creationId xmlns:a16="http://schemas.microsoft.com/office/drawing/2014/main" xmlns="" id="{F071208B-D762-127F-F1DE-3F31A61D5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02649"/>
            <a:ext cx="8565799" cy="6112042"/>
          </a:xfrm>
          <a:prstGeom prst="rect">
            <a:avLst/>
          </a:prstGeom>
        </p:spPr>
      </p:pic>
    </p:spTree>
    <p:extLst>
      <p:ext uri="{BB962C8B-B14F-4D97-AF65-F5344CB8AC3E}">
        <p14:creationId xmlns:p14="http://schemas.microsoft.com/office/powerpoint/2010/main" val="312746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xmlns="" id="{12639D5B-F1AF-7357-B3E6-8C79FC85FF5D}"/>
              </a:ext>
            </a:extLst>
          </p:cNvPr>
          <p:cNvSpPr/>
          <p:nvPr/>
        </p:nvSpPr>
        <p:spPr>
          <a:xfrm rot="-546046">
            <a:off x="201482" y="4147106"/>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xmlns="" id="{B4ABA4FB-CEAF-C14F-1F6B-B5CE9994CF50}"/>
              </a:ext>
            </a:extLst>
          </p:cNvPr>
          <p:cNvSpPr txBox="1"/>
          <p:nvPr/>
        </p:nvSpPr>
        <p:spPr>
          <a:xfrm>
            <a:off x="6477000" y="2911641"/>
            <a:ext cx="11430000" cy="6689011"/>
          </a:xfrm>
          <a:prstGeom prst="rect">
            <a:avLst/>
          </a:prstGeom>
          <a:solidFill>
            <a:schemeClr val="tx2">
              <a:lumMod val="60000"/>
              <a:lumOff val="40000"/>
            </a:schemeClr>
          </a:solidFill>
        </p:spPr>
        <p:txBody>
          <a:bodyPr wrap="square">
            <a:spAutoFit/>
          </a:bodyPr>
          <a:lstStyle/>
          <a:p>
            <a:pPr marL="342900" lvl="0" indent="-342900" algn="just">
              <a:lnSpc>
                <a:spcPct val="115000"/>
              </a:lnSpc>
              <a:spcAft>
                <a:spcPts val="800"/>
              </a:spcAft>
              <a:buFont typeface="Arial" panose="020B0604020202020204" pitchFamily="34" charset="0"/>
              <a:buChar char="✔"/>
            </a:pPr>
            <a:r>
              <a:rPr lang="en-US" sz="4000" dirty="0">
                <a:effectLst/>
                <a:latin typeface="Times New Roman" panose="02020603050405020304" pitchFamily="18" charset="0"/>
                <a:ea typeface="Times New Roman" panose="02020603050405020304" pitchFamily="18" charset="0"/>
                <a:cs typeface="Noto Sans Symbols"/>
              </a:rPr>
              <a:t> Ý </a:t>
            </a:r>
            <a:r>
              <a:rPr lang="en-US" sz="4000" dirty="0" err="1">
                <a:effectLst/>
                <a:latin typeface="Times New Roman" panose="02020603050405020304" pitchFamily="18" charset="0"/>
                <a:ea typeface="Times New Roman" panose="02020603050405020304" pitchFamily="18" charset="0"/>
                <a:cs typeface="Noto Sans Symbols"/>
              </a:rPr>
              <a:t>nghĩa</a:t>
            </a:r>
            <a:r>
              <a:rPr lang="en-US" sz="4000" dirty="0">
                <a:effectLst/>
                <a:latin typeface="Times New Roman" panose="02020603050405020304" pitchFamily="18" charset="0"/>
                <a:ea typeface="Times New Roman" panose="02020603050405020304" pitchFamily="18" charset="0"/>
                <a:cs typeface="Noto Sans Symbols"/>
              </a:rPr>
              <a:t>: </a:t>
            </a:r>
            <a:endParaRPr lang="en-US" sz="4000" dirty="0">
              <a:effectLst/>
              <a:latin typeface="Noto Sans Symbols"/>
              <a:ea typeface="Noto Sans Symbols"/>
              <a:cs typeface="Noto Sans Symbols"/>
            </a:endParaRPr>
          </a:p>
          <a:p>
            <a:pPr marL="41910" algn="just">
              <a:lnSpc>
                <a:spcPct val="11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chùa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-&gt;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chầu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41910" algn="just">
              <a:lnSpc>
                <a:spcPct val="115000"/>
              </a:lnSpc>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b="1"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Được</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coi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là</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sứ</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thần</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của</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môi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sinh</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gọi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là</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nhà</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quý</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tộc</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đáng</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yêu</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trong</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các</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loài</a:t>
            </a:r>
            <a:r>
              <a:rPr lang="en-US" sz="4000" kern="0" dirty="0">
                <a:effectLst/>
                <a:latin typeface="Times New Roman" panose="02020603050405020304" pitchFamily="18" charset="0"/>
                <a:ea typeface="Times New Roman" panose="02020603050405020304" pitchFamily="18" charset="0"/>
              </a:rPr>
              <a:t> </a:t>
            </a:r>
            <a:r>
              <a:rPr lang="en-US" sz="4000" kern="0" dirty="0" err="1">
                <a:effectLst/>
                <a:latin typeface="Times New Roman" panose="02020603050405020304" pitchFamily="18" charset="0"/>
                <a:ea typeface="Times New Roman" panose="02020603050405020304" pitchFamily="18" charset="0"/>
              </a:rPr>
              <a:t>chim</a:t>
            </a:r>
            <a:r>
              <a:rPr lang="en-US" sz="4000" kern="0" dirty="0">
                <a:effectLst/>
                <a:latin typeface="Times New Roman" panose="02020603050405020304" pitchFamily="18" charset="0"/>
                <a:ea typeface="Times New Roman" panose="02020603050405020304" pitchFamily="18" charset="0"/>
              </a:rPr>
              <a:t>”</a:t>
            </a:r>
            <a:endParaRPr lang="en-US" sz="4000" dirty="0"/>
          </a:p>
        </p:txBody>
      </p:sp>
      <p:sp>
        <p:nvSpPr>
          <p:cNvPr id="4" name="Rectangle 3">
            <a:extLst>
              <a:ext uri="{FF2B5EF4-FFF2-40B4-BE49-F238E27FC236}">
                <a16:creationId xmlns:a16="http://schemas.microsoft.com/office/drawing/2014/main" xmlns="" id="{31AEB6EE-CCCB-146F-7A4E-4B4C48D033BA}"/>
              </a:ext>
            </a:extLst>
          </p:cNvPr>
          <p:cNvSpPr/>
          <p:nvPr/>
        </p:nvSpPr>
        <p:spPr>
          <a:xfrm>
            <a:off x="1066800" y="1602770"/>
            <a:ext cx="8077200" cy="762000"/>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b. </a:t>
            </a:r>
            <a:r>
              <a:rPr lang="en-US" sz="3000" b="1" dirty="0" err="1">
                <a:solidFill>
                  <a:schemeClr val="tx1"/>
                </a:solidFill>
                <a:latin typeface="Times New Roman" panose="02020603050405020304" pitchFamily="18" charset="0"/>
                <a:cs typeface="Times New Roman" panose="02020603050405020304" pitchFamily="18" charset="0"/>
              </a:rPr>
              <a:t>Đặc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điểm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sinh</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học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loài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Sếu</a:t>
            </a:r>
            <a:endParaRPr lang="en-US" sz="3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92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70A1ADD-C37E-3CCE-AC3A-4B2289CDB05D}"/>
              </a:ext>
            </a:extLst>
          </p:cNvPr>
          <p:cNvSpPr/>
          <p:nvPr/>
        </p:nvSpPr>
        <p:spPr>
          <a:xfrm>
            <a:off x="429721" y="345355"/>
            <a:ext cx="14325600" cy="1067600"/>
          </a:xfrm>
          <a:prstGeom prst="rect">
            <a:avLst/>
          </a:prstGeom>
        </p:spPr>
        <p:txBody>
          <a:bodyPr wrap="square">
            <a:spAutoFit/>
          </a:bodyPr>
          <a:lstStyle/>
          <a:p>
            <a:pPr algn="just">
              <a:lnSpc>
                <a:spcPct val="150000"/>
              </a:lnSpc>
            </a:pPr>
            <a:r>
              <a:rPr lang="en-US" sz="4800" b="1" dirty="0">
                <a:solidFill>
                  <a:srgbClr val="222222"/>
                </a:solidFill>
                <a:latin typeface="Times New Roman" panose="02020603050405020304" pitchFamily="18" charset="0"/>
                <a:cs typeface="Times New Roman" panose="02020603050405020304" pitchFamily="18" charset="0"/>
              </a:rPr>
              <a:t>2. </a:t>
            </a:r>
            <a:r>
              <a:rPr lang="en-US" sz="4800" b="1" dirty="0" err="1">
                <a:solidFill>
                  <a:srgbClr val="222222"/>
                </a:solidFill>
                <a:latin typeface="Times New Roman" panose="02020603050405020304" pitchFamily="18" charset="0"/>
                <a:cs typeface="Times New Roman" panose="02020603050405020304" pitchFamily="18" charset="0"/>
              </a:rPr>
              <a:t>Những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thông</a:t>
            </a:r>
            <a:r>
              <a:rPr lang="en-US" sz="4800" b="1" dirty="0">
                <a:solidFill>
                  <a:srgbClr val="222222"/>
                </a:solidFill>
                <a:latin typeface="Times New Roman" panose="02020603050405020304" pitchFamily="18" charset="0"/>
                <a:cs typeface="Times New Roman" panose="02020603050405020304" pitchFamily="18" charset="0"/>
              </a:rPr>
              <a:t> tin </a:t>
            </a:r>
            <a:r>
              <a:rPr lang="en-US" sz="4800" b="1" dirty="0" err="1">
                <a:solidFill>
                  <a:srgbClr val="222222"/>
                </a:solidFill>
                <a:latin typeface="Times New Roman" panose="02020603050405020304" pitchFamily="18" charset="0"/>
                <a:cs typeface="Times New Roman" panose="02020603050405020304" pitchFamily="18" charset="0"/>
              </a:rPr>
              <a:t>được</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đề</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cập</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đến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trong</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văn</a:t>
            </a:r>
            <a:r>
              <a:rPr lang="en-US" sz="4800" b="1" dirty="0">
                <a:solidFill>
                  <a:srgbClr val="222222"/>
                </a:solidFill>
                <a:latin typeface="Times New Roman" panose="02020603050405020304" pitchFamily="18" charset="0"/>
                <a:cs typeface="Times New Roman" panose="02020603050405020304" pitchFamily="18" charset="0"/>
              </a:rPr>
              <a:t> </a:t>
            </a:r>
            <a:r>
              <a:rPr lang="en-US" sz="4800" b="1" dirty="0" err="1">
                <a:solidFill>
                  <a:srgbClr val="222222"/>
                </a:solidFill>
                <a:latin typeface="Times New Roman" panose="02020603050405020304" pitchFamily="18" charset="0"/>
                <a:cs typeface="Times New Roman" panose="02020603050405020304" pitchFamily="18" charset="0"/>
              </a:rPr>
              <a:t>bản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xmlns="" id="{12639D5B-F1AF-7357-B3E6-8C79FC85FF5D}"/>
              </a:ext>
            </a:extLst>
          </p:cNvPr>
          <p:cNvSpPr/>
          <p:nvPr/>
        </p:nvSpPr>
        <p:spPr>
          <a:xfrm rot="-546046">
            <a:off x="277682" y="3766107"/>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xmlns="" id="{87ABC9A0-5C44-5E88-376F-21716BF5EA7C}"/>
              </a:ext>
            </a:extLst>
          </p:cNvPr>
          <p:cNvSpPr txBox="1"/>
          <p:nvPr/>
        </p:nvSpPr>
        <p:spPr>
          <a:xfrm>
            <a:off x="5486400" y="2095500"/>
            <a:ext cx="12192000" cy="4696735"/>
          </a:xfrm>
          <a:prstGeom prst="rect">
            <a:avLst/>
          </a:prstGeom>
          <a:noFill/>
        </p:spPr>
        <p:txBody>
          <a:bodyPr wrap="square">
            <a:spAutoFit/>
          </a:bodyPr>
          <a:lstStyle/>
          <a:p>
            <a:pPr algn="just">
              <a:lnSpc>
                <a:spcPct val="115000"/>
              </a:lnSpc>
              <a:spcAft>
                <a:spcPts val="800"/>
              </a:spcAft>
            </a:pP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u="sng"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500" b="1" u="sng" dirty="0">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sz="3500" b="1" dirty="0" err="1">
                <a:effectLst/>
                <a:latin typeface="Times New Roman" panose="02020603050405020304" pitchFamily="18" charset="0"/>
                <a:ea typeface="Times New Roman" panose="02020603050405020304" pitchFamily="18" charset="0"/>
                <a:cs typeface="Times New Roman" panose="02020603050405020304" pitchFamily="18" charset="0"/>
              </a:rPr>
              <a:t>him</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GV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mời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mình</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7334250" algn="l"/>
              </a:tabLst>
            </a:pP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Trung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500" i="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5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7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64DC534-6676-F623-45A6-9D7EE2A32BD4}"/>
              </a:ext>
            </a:extLst>
          </p:cNvPr>
          <p:cNvSpPr/>
          <p:nvPr/>
        </p:nvSpPr>
        <p:spPr>
          <a:xfrm>
            <a:off x="481263" y="2324100"/>
            <a:ext cx="5410200" cy="6186971"/>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ồ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ạt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-&gt;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40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hiếm</a:t>
            </a:r>
            <a:endParaRPr lang="en-US" sz="4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A1B8B0C7-7181-97F3-689B-816D15B7E7E1}"/>
              </a:ext>
            </a:extLst>
          </p:cNvPr>
          <p:cNvSpPr/>
          <p:nvPr/>
        </p:nvSpPr>
        <p:spPr>
          <a:xfrm>
            <a:off x="6858000" y="266700"/>
            <a:ext cx="10972800" cy="93726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hiếm</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coi</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khẩn</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4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khắp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Quy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Tháp</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10 000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héc</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 -&gt;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-&gt;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10CAB6D7-E72C-DF48-BDBB-8975C6C25E4A}"/>
              </a:ext>
            </a:extLst>
          </p:cNvPr>
          <p:cNvSpPr txBox="1"/>
          <p:nvPr/>
        </p:nvSpPr>
        <p:spPr>
          <a:xfrm>
            <a:off x="152400" y="296779"/>
            <a:ext cx="6324600" cy="1463286"/>
          </a:xfrm>
          <a:prstGeom prst="rect">
            <a:avLst/>
          </a:prstGeom>
          <a:noFill/>
        </p:spPr>
        <p:txBody>
          <a:bodyPr wrap="square">
            <a:spAutoFit/>
          </a:bodyPr>
          <a:lstStyle/>
          <a:p>
            <a:pPr algn="just">
              <a:lnSpc>
                <a:spcPct val="115000"/>
              </a:lnSpc>
              <a:spcAft>
                <a:spcPts val="800"/>
              </a:spcAft>
            </a:pP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sếu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8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a:extLst>
              <a:ext uri="{FF2B5EF4-FFF2-40B4-BE49-F238E27FC236}">
                <a16:creationId xmlns:a16="http://schemas.microsoft.com/office/drawing/2014/main" xmlns="" id="{8B819D55-DC93-EFE2-8F93-FA9282B4DDAA}"/>
              </a:ext>
            </a:extLst>
          </p:cNvPr>
          <p:cNvGrpSpPr/>
          <p:nvPr/>
        </p:nvGrpSpPr>
        <p:grpSpPr>
          <a:xfrm>
            <a:off x="3145001" y="2255357"/>
            <a:ext cx="11496378" cy="5747483"/>
            <a:chOff x="0" y="0"/>
            <a:chExt cx="3027853" cy="1513740"/>
          </a:xfrm>
        </p:grpSpPr>
        <p:sp>
          <p:nvSpPr>
            <p:cNvPr id="25" name="Freeform 5">
              <a:extLst>
                <a:ext uri="{FF2B5EF4-FFF2-40B4-BE49-F238E27FC236}">
                  <a16:creationId xmlns:a16="http://schemas.microsoft.com/office/drawing/2014/main" xmlns="" id="{72291669-83EC-339A-522C-D20E76C442A5}"/>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sp>
        <p:sp>
          <p:nvSpPr>
            <p:cNvPr id="26" name="TextBox 6">
              <a:extLst>
                <a:ext uri="{FF2B5EF4-FFF2-40B4-BE49-F238E27FC236}">
                  <a16:creationId xmlns:a16="http://schemas.microsoft.com/office/drawing/2014/main" xmlns="" id="{6584FE85-7B22-63D5-413E-218A89FA913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7">
            <a:extLst>
              <a:ext uri="{FF2B5EF4-FFF2-40B4-BE49-F238E27FC236}">
                <a16:creationId xmlns:a16="http://schemas.microsoft.com/office/drawing/2014/main" xmlns="" id="{BCA2C4D7-E861-2FFF-323E-A92AB0D5AC42}"/>
              </a:ext>
            </a:extLst>
          </p:cNvPr>
          <p:cNvGrpSpPr/>
          <p:nvPr/>
        </p:nvGrpSpPr>
        <p:grpSpPr>
          <a:xfrm>
            <a:off x="3327265" y="2102957"/>
            <a:ext cx="11633471" cy="5744912"/>
            <a:chOff x="0" y="0"/>
            <a:chExt cx="3063959" cy="1513063"/>
          </a:xfrm>
        </p:grpSpPr>
        <p:sp>
          <p:nvSpPr>
            <p:cNvPr id="28" name="Freeform 8">
              <a:extLst>
                <a:ext uri="{FF2B5EF4-FFF2-40B4-BE49-F238E27FC236}">
                  <a16:creationId xmlns:a16="http://schemas.microsoft.com/office/drawing/2014/main" xmlns="" id="{25D17A0B-3394-00D7-D96C-592C5BE8E98B}"/>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sp>
        <p:sp>
          <p:nvSpPr>
            <p:cNvPr id="29" name="TextBox 9">
              <a:extLst>
                <a:ext uri="{FF2B5EF4-FFF2-40B4-BE49-F238E27FC236}">
                  <a16:creationId xmlns:a16="http://schemas.microsoft.com/office/drawing/2014/main" xmlns="" id="{59384E73-5DFB-B38B-C511-A786CC9F4BA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2" name="Picture 31">
            <a:extLst>
              <a:ext uri="{FF2B5EF4-FFF2-40B4-BE49-F238E27FC236}">
                <a16:creationId xmlns:a16="http://schemas.microsoft.com/office/drawing/2014/main" xmlns="" id="{AA2676C4-C9F6-B02C-86E1-005E9AAC71C9}"/>
              </a:ext>
            </a:extLst>
          </p:cNvPr>
          <p:cNvPicPr>
            <a:picLocks noChangeAspect="1"/>
          </p:cNvPicPr>
          <p:nvPr/>
        </p:nvPicPr>
        <p:blipFill>
          <a:blip r:embed="rId3"/>
          <a:stretch>
            <a:fillRect/>
          </a:stretch>
        </p:blipFill>
        <p:spPr>
          <a:xfrm>
            <a:off x="645439" y="3293203"/>
            <a:ext cx="16997121" cy="3700593"/>
          </a:xfrm>
          <a:prstGeom prst="rect">
            <a:avLst/>
          </a:prstGeom>
        </p:spPr>
      </p:pic>
      <p:sp>
        <p:nvSpPr>
          <p:cNvPr id="2" name="Freeform 5">
            <a:extLst>
              <a:ext uri="{FF2B5EF4-FFF2-40B4-BE49-F238E27FC236}">
                <a16:creationId xmlns:a16="http://schemas.microsoft.com/office/drawing/2014/main" xmlns="" id="{D764F700-69EA-D457-BC4B-96967A218C8A}"/>
              </a:ext>
            </a:extLst>
          </p:cNvPr>
          <p:cNvSpPr/>
          <p:nvPr/>
        </p:nvSpPr>
        <p:spPr>
          <a:xfrm rot="-546046">
            <a:off x="430081" y="3744610"/>
            <a:ext cx="6179772" cy="5930010"/>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4"/>
            <a:stretch>
              <a:fillRect/>
            </a:stretch>
          </a:blipFill>
        </p:spPr>
      </p:sp>
      <p:sp>
        <p:nvSpPr>
          <p:cNvPr id="3" name="Freeform 11">
            <a:extLst>
              <a:ext uri="{FF2B5EF4-FFF2-40B4-BE49-F238E27FC236}">
                <a16:creationId xmlns:a16="http://schemas.microsoft.com/office/drawing/2014/main" xmlns="" id="{8A1766F0-66D9-3920-0610-A2476FBD299D}"/>
              </a:ext>
            </a:extLst>
          </p:cNvPr>
          <p:cNvSpPr/>
          <p:nvPr/>
        </p:nvSpPr>
        <p:spPr>
          <a:xfrm>
            <a:off x="12382267" y="3276600"/>
            <a:ext cx="5257800" cy="7010400"/>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5"/>
            <a:stretch>
              <a:fillRect/>
            </a:stretch>
          </a:blipFill>
        </p:spPr>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1624;p58">
            <a:extLst>
              <a:ext uri="{FF2B5EF4-FFF2-40B4-BE49-F238E27FC236}">
                <a16:creationId xmlns:a16="http://schemas.microsoft.com/office/drawing/2014/main" xmlns="" id="{D1799A1A-4D4E-7C3F-0A22-F14C9E9AF936}"/>
              </a:ext>
            </a:extLst>
          </p:cNvPr>
          <p:cNvSpPr txBox="1">
            <a:spLocks/>
          </p:cNvSpPr>
          <p:nvPr/>
        </p:nvSpPr>
        <p:spPr>
          <a:xfrm>
            <a:off x="551700" y="3360055"/>
            <a:ext cx="9107400" cy="4017820"/>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endParaRPr lang="vi-VN" sz="4400" dirty="0">
              <a:latin typeface="+mj-lt"/>
              <a:ea typeface="Cambria" panose="02040503050406030204" pitchFamily="18" charset="0"/>
            </a:endParaRPr>
          </a:p>
        </p:txBody>
      </p:sp>
      <p:sp>
        <p:nvSpPr>
          <p:cNvPr id="43" name="Rectangle: Rounded Corners 1">
            <a:extLst>
              <a:ext uri="{FF2B5EF4-FFF2-40B4-BE49-F238E27FC236}">
                <a16:creationId xmlns:a16="http://schemas.microsoft.com/office/drawing/2014/main" xmlns="" id="{CE42487A-4CA8-CA68-A1DE-2ED28F04D843}"/>
              </a:ext>
            </a:extLst>
          </p:cNvPr>
          <p:cNvSpPr/>
          <p:nvPr/>
        </p:nvSpPr>
        <p:spPr>
          <a:xfrm>
            <a:off x="9001203" y="2726814"/>
            <a:ext cx="8420523" cy="60633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400" kern="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grpSp>
        <p:nvGrpSpPr>
          <p:cNvPr id="2" name="Group 1">
            <a:extLst>
              <a:ext uri="{FF2B5EF4-FFF2-40B4-BE49-F238E27FC236}">
                <a16:creationId xmlns:a16="http://schemas.microsoft.com/office/drawing/2014/main" xmlns="" id="{F2BD3F6A-84F6-6741-574D-C774E5EB63D0}"/>
              </a:ext>
            </a:extLst>
          </p:cNvPr>
          <p:cNvGrpSpPr/>
          <p:nvPr/>
        </p:nvGrpSpPr>
        <p:grpSpPr>
          <a:xfrm>
            <a:off x="377560" y="1428812"/>
            <a:ext cx="8001000" cy="7661996"/>
            <a:chOff x="377560" y="1428812"/>
            <a:chExt cx="8001000" cy="7661996"/>
          </a:xfrm>
        </p:grpSpPr>
        <p:grpSp>
          <p:nvGrpSpPr>
            <p:cNvPr id="32" name="Group 31">
              <a:extLst>
                <a:ext uri="{FF2B5EF4-FFF2-40B4-BE49-F238E27FC236}">
                  <a16:creationId xmlns:a16="http://schemas.microsoft.com/office/drawing/2014/main" xmlns="" id="{6C85C275-E714-860C-D6CC-AA872F4AC736}"/>
                </a:ext>
              </a:extLst>
            </p:cNvPr>
            <p:cNvGrpSpPr/>
            <p:nvPr/>
          </p:nvGrpSpPr>
          <p:grpSpPr>
            <a:xfrm>
              <a:off x="377560" y="1428812"/>
              <a:ext cx="8001000" cy="7661996"/>
              <a:chOff x="8953058" y="1278255"/>
              <a:chExt cx="8458642" cy="3548853"/>
            </a:xfrm>
          </p:grpSpPr>
          <p:grpSp>
            <p:nvGrpSpPr>
              <p:cNvPr id="26" name="Group 4">
                <a:extLst>
                  <a:ext uri="{FF2B5EF4-FFF2-40B4-BE49-F238E27FC236}">
                    <a16:creationId xmlns:a16="http://schemas.microsoft.com/office/drawing/2014/main" xmlns="" id="{9190CD1A-E9EB-1CE3-1FED-C42D7BB81AB5}"/>
                  </a:ext>
                </a:extLst>
              </p:cNvPr>
              <p:cNvGrpSpPr/>
              <p:nvPr/>
            </p:nvGrpSpPr>
            <p:grpSpPr>
              <a:xfrm>
                <a:off x="9105458" y="1430655"/>
                <a:ext cx="8306242" cy="3396453"/>
                <a:chOff x="0" y="0"/>
                <a:chExt cx="2187652" cy="894539"/>
              </a:xfrm>
            </p:grpSpPr>
            <p:sp>
              <p:nvSpPr>
                <p:cNvPr id="27" name="Freeform 5">
                  <a:extLst>
                    <a:ext uri="{FF2B5EF4-FFF2-40B4-BE49-F238E27FC236}">
                      <a16:creationId xmlns:a16="http://schemas.microsoft.com/office/drawing/2014/main" xmlns="" id="{9EECC59B-E375-318D-D815-747BA7AFD290}"/>
                    </a:ext>
                  </a:extLst>
                </p:cNvPr>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28" name="TextBox 6">
                  <a:extLst>
                    <a:ext uri="{FF2B5EF4-FFF2-40B4-BE49-F238E27FC236}">
                      <a16:creationId xmlns:a16="http://schemas.microsoft.com/office/drawing/2014/main" xmlns="" id="{BDC83BE8-FF2E-4D2E-311E-B418EEC10A3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9" name="Group 7">
                <a:extLst>
                  <a:ext uri="{FF2B5EF4-FFF2-40B4-BE49-F238E27FC236}">
                    <a16:creationId xmlns:a16="http://schemas.microsoft.com/office/drawing/2014/main" xmlns="" id="{9854346F-597E-748D-DA3D-F2274ABE768C}"/>
                  </a:ext>
                </a:extLst>
              </p:cNvPr>
              <p:cNvGrpSpPr/>
              <p:nvPr/>
            </p:nvGrpSpPr>
            <p:grpSpPr>
              <a:xfrm>
                <a:off x="8953058" y="1278255"/>
                <a:ext cx="8306242" cy="3384535"/>
                <a:chOff x="0" y="0"/>
                <a:chExt cx="2187652" cy="891400"/>
              </a:xfrm>
            </p:grpSpPr>
            <p:sp>
              <p:nvSpPr>
                <p:cNvPr id="30" name="Freeform 8">
                  <a:extLst>
                    <a:ext uri="{FF2B5EF4-FFF2-40B4-BE49-F238E27FC236}">
                      <a16:creationId xmlns:a16="http://schemas.microsoft.com/office/drawing/2014/main" xmlns="" id="{FC1EB8FC-3D40-E238-8502-10A4720AAF02}"/>
                    </a:ext>
                  </a:extLst>
                </p:cNvPr>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31" name="TextBox 9">
                  <a:extLst>
                    <a:ext uri="{FF2B5EF4-FFF2-40B4-BE49-F238E27FC236}">
                      <a16:creationId xmlns:a16="http://schemas.microsoft.com/office/drawing/2014/main" xmlns="" id="{AE5D57AD-8D94-6B83-5672-957D64650AD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41" name="Rectangle 40">
              <a:extLst>
                <a:ext uri="{FF2B5EF4-FFF2-40B4-BE49-F238E27FC236}">
                  <a16:creationId xmlns:a16="http://schemas.microsoft.com/office/drawing/2014/main" xmlns="" id="{3120363C-867F-D338-7EAA-D82BD432EEE9}"/>
                </a:ext>
              </a:extLst>
            </p:cNvPr>
            <p:cNvSpPr/>
            <p:nvPr/>
          </p:nvSpPr>
          <p:spPr>
            <a:xfrm>
              <a:off x="1960852" y="1757077"/>
              <a:ext cx="47244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vi-VN" sz="4400" b="1" dirty="0">
                <a:solidFill>
                  <a:srgbClr val="00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xmlns="" id="{4FF13D0B-855D-EDFA-03B0-C482C940C334}"/>
                </a:ext>
              </a:extLst>
            </p:cNvPr>
            <p:cNvSpPr txBox="1"/>
            <p:nvPr/>
          </p:nvSpPr>
          <p:spPr>
            <a:xfrm>
              <a:off x="677555" y="2726814"/>
              <a:ext cx="7323445" cy="5509200"/>
            </a:xfrm>
            <a:prstGeom prst="rect">
              <a:avLst/>
            </a:prstGeom>
            <a:noFill/>
          </p:spPr>
          <p:txBody>
            <a:bodyPr wrap="square">
              <a:spAutoFit/>
            </a:bodyPr>
            <a:lstStyle/>
            <a:p>
              <a:pPr marL="0" indent="0" algn="just">
                <a:buNone/>
              </a:pPr>
              <a:r>
                <a:rPr lang="en-US" sz="4400" dirty="0">
                  <a:latin typeface="+mj-lt"/>
                  <a:ea typeface="Cambria" panose="02040503050406030204" pitchFamily="18" charset="0"/>
                </a:rPr>
                <a:t>- </a:t>
              </a:r>
              <a:r>
                <a:rPr lang="vi-VN" sz="4400" dirty="0">
                  <a:latin typeface="+mj-lt"/>
                  <a:ea typeface="Cambria" panose="02040503050406030204" pitchFamily="18" charset="0"/>
                </a:rPr>
                <a:t>Các thông tin được trình bày chủ yếu theo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Ngôn ngữ ngắn gọn, chính xác.</a:t>
              </a:r>
            </a:p>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Hình ảnh, số liệu minh họa cụ thể, tạo điểm nhấn và ấn tượng với người đọc.</a:t>
              </a:r>
            </a:p>
          </p:txBody>
        </p:sp>
      </p:grpSp>
      <p:grpSp>
        <p:nvGrpSpPr>
          <p:cNvPr id="4" name="Group 3">
            <a:extLst>
              <a:ext uri="{FF2B5EF4-FFF2-40B4-BE49-F238E27FC236}">
                <a16:creationId xmlns:a16="http://schemas.microsoft.com/office/drawing/2014/main" xmlns="" id="{4FA1E03F-437D-0D00-19CF-87694C9C858A}"/>
              </a:ext>
            </a:extLst>
          </p:cNvPr>
          <p:cNvGrpSpPr/>
          <p:nvPr/>
        </p:nvGrpSpPr>
        <p:grpSpPr>
          <a:xfrm>
            <a:off x="8839200" y="1485900"/>
            <a:ext cx="8991600" cy="7661996"/>
            <a:chOff x="8839200" y="1485900"/>
            <a:chExt cx="8991600" cy="7661996"/>
          </a:xfrm>
        </p:grpSpPr>
        <p:grpSp>
          <p:nvGrpSpPr>
            <p:cNvPr id="33" name="Group 32">
              <a:extLst>
                <a:ext uri="{FF2B5EF4-FFF2-40B4-BE49-F238E27FC236}">
                  <a16:creationId xmlns:a16="http://schemas.microsoft.com/office/drawing/2014/main" xmlns="" id="{9B512662-9226-D8E1-794C-04FEB58FAEBE}"/>
                </a:ext>
              </a:extLst>
            </p:cNvPr>
            <p:cNvGrpSpPr/>
            <p:nvPr/>
          </p:nvGrpSpPr>
          <p:grpSpPr>
            <a:xfrm>
              <a:off x="8839200" y="1485900"/>
              <a:ext cx="8991600" cy="7661996"/>
              <a:chOff x="8953058" y="1278255"/>
              <a:chExt cx="8458642" cy="3548853"/>
            </a:xfrm>
          </p:grpSpPr>
          <p:grpSp>
            <p:nvGrpSpPr>
              <p:cNvPr id="34" name="Group 4">
                <a:extLst>
                  <a:ext uri="{FF2B5EF4-FFF2-40B4-BE49-F238E27FC236}">
                    <a16:creationId xmlns:a16="http://schemas.microsoft.com/office/drawing/2014/main" xmlns="" id="{BF49C4D3-3F73-B89F-54B4-CEE9A931FA38}"/>
                  </a:ext>
                </a:extLst>
              </p:cNvPr>
              <p:cNvGrpSpPr/>
              <p:nvPr/>
            </p:nvGrpSpPr>
            <p:grpSpPr>
              <a:xfrm>
                <a:off x="9105458" y="1430655"/>
                <a:ext cx="8306242" cy="3396453"/>
                <a:chOff x="0" y="0"/>
                <a:chExt cx="2187652" cy="894539"/>
              </a:xfrm>
            </p:grpSpPr>
            <p:sp>
              <p:nvSpPr>
                <p:cNvPr id="38" name="Freeform 5">
                  <a:extLst>
                    <a:ext uri="{FF2B5EF4-FFF2-40B4-BE49-F238E27FC236}">
                      <a16:creationId xmlns:a16="http://schemas.microsoft.com/office/drawing/2014/main" xmlns="" id="{9D1B4787-0A70-789F-1E37-1D181E319A7B}"/>
                    </a:ext>
                  </a:extLst>
                </p:cNvPr>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39" name="TextBox 6">
                  <a:extLst>
                    <a:ext uri="{FF2B5EF4-FFF2-40B4-BE49-F238E27FC236}">
                      <a16:creationId xmlns:a16="http://schemas.microsoft.com/office/drawing/2014/main" xmlns="" id="{731757B6-5EC6-180B-807B-4F26E0956CA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5" name="Group 7">
                <a:extLst>
                  <a:ext uri="{FF2B5EF4-FFF2-40B4-BE49-F238E27FC236}">
                    <a16:creationId xmlns:a16="http://schemas.microsoft.com/office/drawing/2014/main" xmlns="" id="{5872BC67-6AF5-A276-EB1E-93528F07DB87}"/>
                  </a:ext>
                </a:extLst>
              </p:cNvPr>
              <p:cNvGrpSpPr/>
              <p:nvPr/>
            </p:nvGrpSpPr>
            <p:grpSpPr>
              <a:xfrm>
                <a:off x="8953058" y="1278255"/>
                <a:ext cx="8306242" cy="3384535"/>
                <a:chOff x="0" y="0"/>
                <a:chExt cx="2187652" cy="891400"/>
              </a:xfrm>
            </p:grpSpPr>
            <p:sp>
              <p:nvSpPr>
                <p:cNvPr id="36" name="Freeform 8">
                  <a:extLst>
                    <a:ext uri="{FF2B5EF4-FFF2-40B4-BE49-F238E27FC236}">
                      <a16:creationId xmlns:a16="http://schemas.microsoft.com/office/drawing/2014/main" xmlns="" id="{DC86703C-4FCB-0861-6DE1-FDA6591DBB86}"/>
                    </a:ext>
                  </a:extLst>
                </p:cNvPr>
                <p:cNvSpPr/>
                <p:nvPr/>
              </p:nvSpPr>
              <p:spPr>
                <a:xfrm>
                  <a:off x="0" y="0"/>
                  <a:ext cx="2187652" cy="891400"/>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37" name="TextBox 9">
                  <a:extLst>
                    <a:ext uri="{FF2B5EF4-FFF2-40B4-BE49-F238E27FC236}">
                      <a16:creationId xmlns:a16="http://schemas.microsoft.com/office/drawing/2014/main" xmlns="" id="{F8A1B64D-F3E0-CFAD-C1B7-265038496E2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42" name="Rectangle 41">
              <a:extLst>
                <a:ext uri="{FF2B5EF4-FFF2-40B4-BE49-F238E27FC236}">
                  <a16:creationId xmlns:a16="http://schemas.microsoft.com/office/drawing/2014/main" xmlns="" id="{0327BAE8-D071-CFE8-99E9-A42CF289FB53}"/>
                </a:ext>
              </a:extLst>
            </p:cNvPr>
            <p:cNvSpPr/>
            <p:nvPr/>
          </p:nvSpPr>
          <p:spPr>
            <a:xfrm>
              <a:off x="11125200" y="1814933"/>
              <a:ext cx="47244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endParaRPr lang="vi-VN"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C89E52B-E047-4E41-E276-E6A05CD4E359}"/>
                </a:ext>
              </a:extLst>
            </p:cNvPr>
            <p:cNvSpPr txBox="1"/>
            <p:nvPr/>
          </p:nvSpPr>
          <p:spPr>
            <a:xfrm>
              <a:off x="9280891" y="2726814"/>
              <a:ext cx="7946215" cy="5509200"/>
            </a:xfrm>
            <a:prstGeom prst="rect">
              <a:avLst/>
            </a:prstGeom>
            <a:noFill/>
          </p:spPr>
          <p:txBody>
            <a:bodyPr wrap="square">
              <a:spAutoFit/>
            </a:bodyPr>
            <a:lstStyle/>
            <a:p>
              <a:pPr algn="just"/>
              <a:r>
                <a:rPr lang="en-US" sz="4400" kern="0" dirty="0">
                  <a:effectLst/>
                  <a:latin typeface="Times New Roman" panose="02020603050405020304" pitchFamily="18" charset="0"/>
                  <a:ea typeface="Calibri" panose="020F0502020204030204" pitchFamily="34" charset="0"/>
                </a:rPr>
                <a:t>- </a:t>
              </a:r>
              <a:r>
                <a:rPr lang="vi-VN" sz="4400" kern="0" dirty="0">
                  <a:effectLst/>
                  <a:latin typeface="Times New Roman" panose="02020603050405020304" pitchFamily="18" charset="0"/>
                  <a:ea typeface="Calibri" panose="020F0502020204030204" pitchFamily="34" charset="0"/>
                </a:rPr>
                <a:t>Văn bản </a:t>
              </a:r>
              <a:r>
                <a:rPr lang="en-US" sz="4400" kern="0" dirty="0" err="1">
                  <a:effectLst/>
                  <a:latin typeface="Times New Roman" panose="02020603050405020304" pitchFamily="18" charset="0"/>
                  <a:ea typeface="Calibri" panose="020F0502020204030204" pitchFamily="34" charset="0"/>
                </a:rPr>
                <a:t>giới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thiêu</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cung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cấp</a:t>
              </a:r>
              <a:r>
                <a:rPr lang="en-US" sz="4400" kern="0" dirty="0">
                  <a:effectLst/>
                  <a:latin typeface="Times New Roman" panose="02020603050405020304" pitchFamily="18" charset="0"/>
                  <a:ea typeface="Calibri" panose="020F0502020204030204" pitchFamily="34" charset="0"/>
                </a:rPr>
                <a:t> tri </a:t>
              </a:r>
              <a:r>
                <a:rPr lang="en-US" sz="4400" kern="0" dirty="0" err="1">
                  <a:effectLst/>
                  <a:latin typeface="Times New Roman" panose="02020603050405020304" pitchFamily="18" charset="0"/>
                  <a:ea typeface="Calibri" panose="020F0502020204030204" pitchFamily="34" charset="0"/>
                </a:rPr>
                <a:t>thức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khách</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quan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về</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vườn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quốc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gia</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Tràm</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Chim</a:t>
              </a:r>
              <a:r>
                <a:rPr lang="en-US" sz="4400" kern="0" dirty="0">
                  <a:effectLst/>
                  <a:latin typeface="Times New Roman" panose="02020603050405020304" pitchFamily="18" charset="0"/>
                  <a:ea typeface="Calibri" panose="020F0502020204030204" pitchFamily="34" charset="0"/>
                </a:rPr>
                <a:t> – Tam </a:t>
              </a:r>
              <a:r>
                <a:rPr lang="en-US" sz="4400" kern="0" dirty="0" err="1">
                  <a:effectLst/>
                  <a:latin typeface="Times New Roman" panose="02020603050405020304" pitchFamily="18" charset="0"/>
                  <a:ea typeface="Calibri" panose="020F0502020204030204" pitchFamily="34" charset="0"/>
                </a:rPr>
                <a:t>Nông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và</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những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đặc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điểm</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giá</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trị</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bảo</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tồn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của</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loài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Sếu</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đầu</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đỏ</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Từ</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đó</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giúp</a:t>
              </a:r>
              <a:r>
                <a:rPr lang="en-US" sz="4400" kern="0" dirty="0">
                  <a:effectLst/>
                  <a:latin typeface="Times New Roman" panose="02020603050405020304" pitchFamily="18" charset="0"/>
                  <a:ea typeface="Calibri" panose="020F0502020204030204" pitchFamily="34" charset="0"/>
                </a:rPr>
                <a:t> con </a:t>
              </a:r>
              <a:r>
                <a:rPr lang="en-US" sz="4400" kern="0" dirty="0" err="1">
                  <a:effectLst/>
                  <a:latin typeface="Times New Roman" panose="02020603050405020304" pitchFamily="18" charset="0"/>
                  <a:ea typeface="Calibri" panose="020F0502020204030204" pitchFamily="34" charset="0"/>
                </a:rPr>
                <a:t>người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nâng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cao</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nhận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thức</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về</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bảo</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vệ</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động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vật</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và</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môi</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trường</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thiên</a:t>
              </a:r>
              <a:r>
                <a:rPr lang="en-US" sz="4400" kern="0" dirty="0">
                  <a:effectLst/>
                  <a:latin typeface="Times New Roman" panose="02020603050405020304" pitchFamily="18" charset="0"/>
                  <a:ea typeface="Calibri" panose="020F0502020204030204" pitchFamily="34" charset="0"/>
                </a:rPr>
                <a:t> </a:t>
              </a:r>
              <a:r>
                <a:rPr lang="en-US" sz="4400" kern="0" dirty="0" err="1">
                  <a:effectLst/>
                  <a:latin typeface="Times New Roman" panose="02020603050405020304" pitchFamily="18" charset="0"/>
                  <a:ea typeface="Calibri" panose="020F0502020204030204" pitchFamily="34" charset="0"/>
                </a:rPr>
                <a:t>nhiên</a:t>
              </a:r>
              <a:r>
                <a:rPr lang="en-US" sz="4400" kern="0" dirty="0">
                  <a:effectLst/>
                  <a:latin typeface="Times New Roman" panose="02020603050405020304" pitchFamily="18" charset="0"/>
                  <a:ea typeface="Calibri" panose="020F0502020204030204" pitchFamily="34" charset="0"/>
                </a:rPr>
                <a:t>. </a:t>
              </a:r>
              <a:endParaRPr lang="en-US" sz="4400" dirty="0"/>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a:off x="744887" y="2788132"/>
            <a:ext cx="13704089" cy="7828461"/>
          </a:xfrm>
          <a:custGeom>
            <a:avLst/>
            <a:gdLst/>
            <a:ahLst/>
            <a:cxnLst/>
            <a:rect l="l" t="t" r="r" b="b"/>
            <a:pathLst>
              <a:path w="13704089" h="7828461">
                <a:moveTo>
                  <a:pt x="0" y="0"/>
                </a:moveTo>
                <a:lnTo>
                  <a:pt x="13704089" y="0"/>
                </a:lnTo>
                <a:lnTo>
                  <a:pt x="13704089" y="7828461"/>
                </a:lnTo>
                <a:lnTo>
                  <a:pt x="0" y="7828461"/>
                </a:lnTo>
                <a:lnTo>
                  <a:pt x="0" y="0"/>
                </a:lnTo>
                <a:close/>
              </a:path>
            </a:pathLst>
          </a:custGeom>
          <a:blipFill>
            <a:blip r:embed="rId6">
              <a:alphaModFix amt="89000"/>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5" name="TextBox 5"/>
          <p:cNvSpPr txBox="1"/>
          <p:nvPr/>
        </p:nvSpPr>
        <p:spPr>
          <a:xfrm>
            <a:off x="3356776" y="3762290"/>
            <a:ext cx="9616257" cy="3693319"/>
          </a:xfrm>
          <a:prstGeom prst="rect">
            <a:avLst/>
          </a:prstGeom>
        </p:spPr>
        <p:txBody>
          <a:bodyPr wrap="square" lIns="0" tIns="0" rIns="0" bIns="0" rtlCol="0" anchor="t">
            <a:spAutoFit/>
          </a:bodyPr>
          <a:lstStyle/>
          <a:p>
            <a:pPr lvl="0"/>
            <a:r>
              <a:rPr lang="en-US" sz="4000" b="1" dirty="0" err="1">
                <a:solidFill>
                  <a:schemeClr val="accent3">
                    <a:lumMod val="75000"/>
                  </a:schemeClr>
                </a:solidFill>
                <a:latin typeface="Times New Roman" panose="02020603050405020304" pitchFamily="18" charset="0"/>
                <a:cs typeface="Times New Roman" panose="02020603050405020304" pitchFamily="18" charset="0"/>
              </a:rPr>
              <a:t>Vì</a:t>
            </a:r>
            <a:r>
              <a:rPr lang="en-US" sz="4000" b="1" dirty="0">
                <a:solidFill>
                  <a:schemeClr val="accent3">
                    <a:lumMod val="75000"/>
                  </a:schemeClr>
                </a:solidFill>
                <a:latin typeface="Times New Roman" panose="02020603050405020304" pitchFamily="18" charset="0"/>
                <a:cs typeface="Times New Roman" panose="02020603050405020304" pitchFamily="18" charset="0"/>
              </a:rPr>
              <a:t>: </a:t>
            </a:r>
            <a:endParaRPr lang="en-US" sz="4000" dirty="0">
              <a:solidFill>
                <a:schemeClr val="accent3">
                  <a:lumMod val="75000"/>
                </a:schemeClr>
              </a:solidFill>
              <a:latin typeface="Times New Roman" panose="02020603050405020304" pitchFamily="18" charset="0"/>
              <a:cs typeface="Times New Roman" panose="02020603050405020304" pitchFamily="18" charset="0"/>
            </a:endParaRPr>
          </a:p>
          <a:p>
            <a:r>
              <a:rPr lang="vi-VN"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a:solidFill>
                  <a:schemeClr val="accent3">
                    <a:lumMod val="75000"/>
                  </a:schemeClr>
                </a:solidFill>
                <a:latin typeface="Times New Roman" panose="02020603050405020304" pitchFamily="18" charset="0"/>
                <a:cs typeface="Times New Roman" panose="02020603050405020304" pitchFamily="18" charset="0"/>
              </a:rPr>
              <a:t>Văn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bản</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cung</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cấp</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thông</a:t>
            </a:r>
            <a:r>
              <a:rPr lang="en-US" sz="4000" dirty="0">
                <a:solidFill>
                  <a:schemeClr val="accent3">
                    <a:lumMod val="75000"/>
                  </a:schemeClr>
                </a:solidFill>
                <a:latin typeface="Times New Roman" panose="02020603050405020304" pitchFamily="18" charset="0"/>
                <a:cs typeface="Times New Roman" panose="02020603050405020304" pitchFamily="18" charset="0"/>
              </a:rPr>
              <a:t> tin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về</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vẻ</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đẹp</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và</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giá</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trị</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của</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vườn</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quốc</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gia</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Tràm</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Chim</a:t>
            </a:r>
            <a:r>
              <a:rPr lang="en-US" sz="4000" dirty="0">
                <a:solidFill>
                  <a:schemeClr val="accent3">
                    <a:lumMod val="75000"/>
                  </a:schemeClr>
                </a:solidFill>
                <a:latin typeface="Times New Roman" panose="02020603050405020304" pitchFamily="18" charset="0"/>
                <a:cs typeface="Times New Roman" panose="02020603050405020304" pitchFamily="18" charset="0"/>
              </a:rPr>
              <a:t> – Tam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Nông</a:t>
            </a:r>
            <a:r>
              <a:rPr lang="en-US" sz="4000" dirty="0">
                <a:solidFill>
                  <a:schemeClr val="accent3">
                    <a:lumMod val="75000"/>
                  </a:schemeClr>
                </a:solidFill>
                <a:latin typeface="Times New Roman" panose="02020603050405020304" pitchFamily="18" charset="0"/>
                <a:cs typeface="Times New Roman" panose="02020603050405020304" pitchFamily="18" charset="0"/>
              </a:rPr>
              <a:t>.</a:t>
            </a:r>
          </a:p>
          <a:p>
            <a:r>
              <a:rPr lang="vi-VN" sz="4000" dirty="0">
                <a:solidFill>
                  <a:schemeClr val="accent3">
                    <a:lumMod val="75000"/>
                  </a:schemeClr>
                </a:solidFill>
                <a:latin typeface="Times New Roman" panose="02020603050405020304" pitchFamily="18" charset="0"/>
                <a:cs typeface="Times New Roman" panose="02020603050405020304" pitchFamily="18" charset="0"/>
              </a:rPr>
              <a:t>+ Văn bản cung cấp thông tin bổ ích</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về</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loại</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sếu</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đầu</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3">
                    <a:lumMod val="75000"/>
                  </a:schemeClr>
                </a:solidFill>
                <a:latin typeface="Times New Roman" panose="02020603050405020304" pitchFamily="18" charset="0"/>
                <a:cs typeface="Times New Roman" panose="02020603050405020304" pitchFamily="18" charset="0"/>
              </a:rPr>
              <a:t>đỏ</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r>
              <a:rPr lang="vi-VN" sz="4000" dirty="0">
                <a:solidFill>
                  <a:schemeClr val="accent3">
                    <a:lumMod val="75000"/>
                  </a:schemeClr>
                </a:solidFill>
                <a:latin typeface="Times New Roman" panose="02020603050405020304" pitchFamily="18" charset="0"/>
                <a:cs typeface="Times New Roman" panose="02020603050405020304" pitchFamily="18" charset="0"/>
              </a:rPr>
              <a:t>được trình bày ngắn gọn, logic dễ hiểu</a:t>
            </a:r>
            <a:r>
              <a:rPr lang="en-US" sz="4000" dirty="0">
                <a:solidFill>
                  <a:schemeClr val="accent3">
                    <a:lumMod val="75000"/>
                  </a:schemeClr>
                </a:solidFill>
                <a:latin typeface="Times New Roman" panose="02020603050405020304" pitchFamily="18" charset="0"/>
                <a:cs typeface="Times New Roman" panose="02020603050405020304" pitchFamily="18" charset="0"/>
              </a:rPr>
              <a:t>. </a:t>
            </a:r>
          </a:p>
        </p:txBody>
      </p:sp>
      <p:sp>
        <p:nvSpPr>
          <p:cNvPr id="8" name="Freeform 8"/>
          <p:cNvSpPr/>
          <p:nvPr/>
        </p:nvSpPr>
        <p:spPr>
          <a:xfrm>
            <a:off x="13219832" y="8685231"/>
            <a:ext cx="1594169" cy="1286627"/>
          </a:xfrm>
          <a:custGeom>
            <a:avLst/>
            <a:gdLst/>
            <a:ahLst/>
            <a:cxnLst/>
            <a:rect l="l" t="t" r="r" b="b"/>
            <a:pathLst>
              <a:path w="1594169" h="1286627">
                <a:moveTo>
                  <a:pt x="0" y="0"/>
                </a:moveTo>
                <a:lnTo>
                  <a:pt x="1594169" y="0"/>
                </a:lnTo>
                <a:lnTo>
                  <a:pt x="1594169" y="1286627"/>
                </a:lnTo>
                <a:lnTo>
                  <a:pt x="0" y="12866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0" name="TextBox 10"/>
          <p:cNvSpPr txBox="1"/>
          <p:nvPr/>
        </p:nvSpPr>
        <p:spPr>
          <a:xfrm>
            <a:off x="4186791" y="546911"/>
            <a:ext cx="10144339" cy="646640"/>
          </a:xfrm>
          <a:prstGeom prst="rect">
            <a:avLst/>
          </a:prstGeom>
        </p:spPr>
        <p:txBody>
          <a:bodyPr lIns="0" tIns="0" rIns="0" bIns="0" rtlCol="0" anchor="t">
            <a:spAutoFit/>
          </a:bodyPr>
          <a:lstStyle/>
          <a:p>
            <a:pPr algn="ctr">
              <a:lnSpc>
                <a:spcPts val="4693"/>
              </a:lnSpc>
            </a:pPr>
            <a:r>
              <a:rPr lang="en-US" sz="5654" dirty="0">
                <a:solidFill>
                  <a:srgbClr val="0B91A0"/>
                </a:solidFill>
                <a:latin typeface="Fraunces Bold"/>
              </a:rPr>
              <a:t>IV. LUYỆN TẬP</a:t>
            </a:r>
          </a:p>
        </p:txBody>
      </p:sp>
      <p:sp>
        <p:nvSpPr>
          <p:cNvPr id="11" name="Freeform 11"/>
          <p:cNvSpPr/>
          <p:nvPr/>
        </p:nvSpPr>
        <p:spPr>
          <a:xfrm rot="-924705">
            <a:off x="15813906" y="4254416"/>
            <a:ext cx="894913" cy="923781"/>
          </a:xfrm>
          <a:custGeom>
            <a:avLst/>
            <a:gdLst/>
            <a:ahLst/>
            <a:cxnLst/>
            <a:rect l="l" t="t" r="r" b="b"/>
            <a:pathLst>
              <a:path w="894913" h="923781">
                <a:moveTo>
                  <a:pt x="0" y="0"/>
                </a:moveTo>
                <a:lnTo>
                  <a:pt x="894913" y="0"/>
                </a:lnTo>
                <a:lnTo>
                  <a:pt x="894913" y="923780"/>
                </a:lnTo>
                <a:lnTo>
                  <a:pt x="0" y="9237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2" name="Freeform 6">
            <a:extLst>
              <a:ext uri="{FF2B5EF4-FFF2-40B4-BE49-F238E27FC236}">
                <a16:creationId xmlns:a16="http://schemas.microsoft.com/office/drawing/2014/main" xmlns="" id="{500BB881-6FA2-B4F6-610C-6E2E386104D5}"/>
              </a:ext>
            </a:extLst>
          </p:cNvPr>
          <p:cNvSpPr/>
          <p:nvPr/>
        </p:nvSpPr>
        <p:spPr>
          <a:xfrm>
            <a:off x="2331881" y="3766663"/>
            <a:ext cx="758863" cy="719022"/>
          </a:xfrm>
          <a:custGeom>
            <a:avLst/>
            <a:gdLst/>
            <a:ahLst/>
            <a:cxnLst/>
            <a:rect l="l" t="t" r="r" b="b"/>
            <a:pathLst>
              <a:path w="758863" h="719022">
                <a:moveTo>
                  <a:pt x="0" y="0"/>
                </a:moveTo>
                <a:lnTo>
                  <a:pt x="758863" y="0"/>
                </a:lnTo>
                <a:lnTo>
                  <a:pt x="758863" y="719022"/>
                </a:lnTo>
                <a:lnTo>
                  <a:pt x="0" y="71902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13" name="TextBox 12">
            <a:extLst>
              <a:ext uri="{FF2B5EF4-FFF2-40B4-BE49-F238E27FC236}">
                <a16:creationId xmlns:a16="http://schemas.microsoft.com/office/drawing/2014/main" xmlns="" id="{567D6615-39AE-7B7F-34DA-12432C7E1B06}"/>
              </a:ext>
            </a:extLst>
          </p:cNvPr>
          <p:cNvSpPr txBox="1"/>
          <p:nvPr/>
        </p:nvSpPr>
        <p:spPr>
          <a:xfrm>
            <a:off x="830863" y="1303075"/>
            <a:ext cx="15468599" cy="1463286"/>
          </a:xfrm>
          <a:prstGeom prst="rect">
            <a:avLst/>
          </a:prstGeom>
          <a:noFill/>
        </p:spPr>
        <p:txBody>
          <a:bodyPr wrap="square">
            <a:spAutoFit/>
          </a:bodyPr>
          <a:lstStyle/>
          <a:p>
            <a:pPr algn="just">
              <a:lnSpc>
                <a:spcPct val="115000"/>
              </a:lnSpc>
              <a:spcAft>
                <a:spcPts val="80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4000" i="1" dirty="0">
                <a:effectLst/>
                <a:latin typeface="Times New Roman" panose="02020603050405020304" pitchFamily="18" charset="0"/>
                <a:ea typeface="Times New Roman" panose="02020603050405020304" pitchFamily="18" charset="0"/>
                <a:cs typeface="Times New Roman" panose="02020603050405020304" pitchFamily="18" charset="0"/>
              </a:rPr>
              <a:t>Tại sao văn bản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Tràm</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 Tam </a:t>
            </a:r>
            <a:r>
              <a:rPr lang="en-US" sz="4000" i="1"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000" i="1" dirty="0">
                <a:effectLst/>
                <a:latin typeface="Times New Roman" panose="02020603050405020304" pitchFamily="18" charset="0"/>
                <a:ea typeface="Times New Roman" panose="02020603050405020304" pitchFamily="18" charset="0"/>
                <a:cs typeface="Times New Roman" panose="02020603050405020304" pitchFamily="18" charset="0"/>
              </a:rPr>
              <a:t>lại được coi là</a:t>
            </a:r>
            <a:r>
              <a:rPr lang="nl-NL" sz="4000" i="1" dirty="0">
                <a:effectLst/>
                <a:latin typeface="Times New Roman" panose="02020603050405020304" pitchFamily="18" charset="0"/>
                <a:ea typeface="Times New Roman" panose="02020603050405020304" pitchFamily="18" charset="0"/>
                <a:cs typeface="Times New Roman" panose="02020603050405020304" pitchFamily="18" charset="0"/>
              </a:rPr>
              <a:t> loại văn bản thông tin thuyết minh về một danh lam, thắng cảnh?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reeform 11">
            <a:extLst>
              <a:ext uri="{FF2B5EF4-FFF2-40B4-BE49-F238E27FC236}">
                <a16:creationId xmlns:a16="http://schemas.microsoft.com/office/drawing/2014/main" xmlns="" id="{1C42894B-58FF-F0D5-0E28-97F0E60174CE}"/>
              </a:ext>
            </a:extLst>
          </p:cNvPr>
          <p:cNvSpPr/>
          <p:nvPr/>
        </p:nvSpPr>
        <p:spPr>
          <a:xfrm>
            <a:off x="14554200" y="3901988"/>
            <a:ext cx="3409505" cy="5813512"/>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14"/>
            <a:stretch>
              <a:fillRect/>
            </a:stretch>
          </a:blipFill>
        </p:spPr>
      </p:sp>
    </p:spTree>
    <p:extLst>
      <p:ext uri="{BB962C8B-B14F-4D97-AF65-F5344CB8AC3E}">
        <p14:creationId xmlns:p14="http://schemas.microsoft.com/office/powerpoint/2010/main" val="2887074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a:off x="302705" y="2782321"/>
            <a:ext cx="15771369" cy="9009395"/>
          </a:xfrm>
          <a:custGeom>
            <a:avLst/>
            <a:gdLst/>
            <a:ahLst/>
            <a:cxnLst/>
            <a:rect l="l" t="t" r="r" b="b"/>
            <a:pathLst>
              <a:path w="15771369" h="9009395">
                <a:moveTo>
                  <a:pt x="0" y="0"/>
                </a:moveTo>
                <a:lnTo>
                  <a:pt x="15771369" y="0"/>
                </a:lnTo>
                <a:lnTo>
                  <a:pt x="15771369" y="9009395"/>
                </a:lnTo>
                <a:lnTo>
                  <a:pt x="0" y="9009395"/>
                </a:lnTo>
                <a:lnTo>
                  <a:pt x="0" y="0"/>
                </a:lnTo>
                <a:close/>
              </a:path>
            </a:pathLst>
          </a:custGeom>
          <a:blipFill>
            <a:blip r:embed="rId6">
              <a:alphaModFix amt="89000"/>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5" name="TextBox 5"/>
          <p:cNvSpPr txBox="1"/>
          <p:nvPr/>
        </p:nvSpPr>
        <p:spPr>
          <a:xfrm>
            <a:off x="1472521" y="3354780"/>
            <a:ext cx="14008886" cy="6820009"/>
          </a:xfrm>
          <a:prstGeom prst="rect">
            <a:avLst/>
          </a:prstGeom>
        </p:spPr>
        <p:txBody>
          <a:bodyPr wrap="square" lIns="0" tIns="0" rIns="0" bIns="0" rtlCol="0" anchor="t">
            <a:spAutoFit/>
          </a:bodyPr>
          <a:lstStyle/>
          <a:p>
            <a:r>
              <a:rPr lang="en-US" sz="4000" dirty="0" err="1"/>
              <a:t>Các</a:t>
            </a:r>
            <a:r>
              <a:rPr lang="en-US" sz="4000" dirty="0"/>
              <a:t> </a:t>
            </a:r>
            <a:r>
              <a:rPr lang="en-US" sz="4000" dirty="0" err="1"/>
              <a:t>biện</a:t>
            </a:r>
            <a:r>
              <a:rPr lang="en-US" sz="4000" dirty="0"/>
              <a:t> </a:t>
            </a:r>
            <a:r>
              <a:rPr lang="en-US" sz="4000" dirty="0" err="1"/>
              <a:t>pháp</a:t>
            </a:r>
            <a:r>
              <a:rPr lang="en-US" sz="4000" dirty="0"/>
              <a:t> </a:t>
            </a:r>
            <a:r>
              <a:rPr lang="en-US" sz="4000" dirty="0" err="1"/>
              <a:t>bảo</a:t>
            </a:r>
            <a:r>
              <a:rPr lang="en-US" sz="4000" dirty="0"/>
              <a:t> </a:t>
            </a:r>
            <a:r>
              <a:rPr lang="en-US" sz="4000" dirty="0" err="1"/>
              <a:t>tồn</a:t>
            </a:r>
            <a:r>
              <a:rPr lang="en-US" sz="4000" dirty="0"/>
              <a:t> </a:t>
            </a:r>
            <a:r>
              <a:rPr lang="en-US" sz="4000" dirty="0" err="1"/>
              <a:t>sinh</a:t>
            </a:r>
            <a:r>
              <a:rPr lang="en-US" sz="4000" dirty="0"/>
              <a:t> </a:t>
            </a:r>
            <a:r>
              <a:rPr lang="en-US" sz="4000" dirty="0" err="1"/>
              <a:t>vật</a:t>
            </a:r>
            <a:r>
              <a:rPr lang="en-US" sz="4000" dirty="0"/>
              <a:t> </a:t>
            </a:r>
            <a:r>
              <a:rPr lang="en-US" sz="4000" dirty="0" err="1"/>
              <a:t>quý</a:t>
            </a:r>
            <a:r>
              <a:rPr lang="en-US" sz="4000" dirty="0"/>
              <a:t> </a:t>
            </a:r>
            <a:r>
              <a:rPr lang="en-US" sz="4000" dirty="0" err="1"/>
              <a:t>hiếm</a:t>
            </a:r>
            <a:r>
              <a:rPr lang="en-US" sz="4000" dirty="0"/>
              <a:t>:</a:t>
            </a:r>
          </a:p>
          <a:p>
            <a:r>
              <a:rPr lang="en-US" sz="4000" dirty="0"/>
              <a:t>+ </a:t>
            </a:r>
            <a:r>
              <a:rPr lang="en-US" sz="4000" dirty="0" err="1"/>
              <a:t>Tăng</a:t>
            </a:r>
            <a:r>
              <a:rPr lang="en-US" sz="4000" dirty="0"/>
              <a:t> </a:t>
            </a:r>
            <a:r>
              <a:rPr lang="en-US" sz="4000" dirty="0" err="1"/>
              <a:t>cường</a:t>
            </a:r>
            <a:r>
              <a:rPr lang="en-US" sz="4000" dirty="0"/>
              <a:t> </a:t>
            </a:r>
            <a:r>
              <a:rPr lang="en-US" sz="4000" dirty="0" err="1"/>
              <a:t>tuần</a:t>
            </a:r>
            <a:r>
              <a:rPr lang="en-US" sz="4000" dirty="0"/>
              <a:t> </a:t>
            </a:r>
            <a:r>
              <a:rPr lang="en-US" sz="4000" dirty="0" err="1"/>
              <a:t>tra</a:t>
            </a:r>
            <a:r>
              <a:rPr lang="en-US" sz="4000" dirty="0"/>
              <a:t>, </a:t>
            </a:r>
            <a:r>
              <a:rPr lang="en-US" sz="4000" dirty="0" err="1"/>
              <a:t>kiểm</a:t>
            </a:r>
            <a:r>
              <a:rPr lang="en-US" sz="4000" dirty="0"/>
              <a:t> </a:t>
            </a:r>
            <a:r>
              <a:rPr lang="en-US" sz="4000" dirty="0" err="1"/>
              <a:t>soát</a:t>
            </a:r>
            <a:r>
              <a:rPr lang="en-US" sz="4000" dirty="0"/>
              <a:t>, </a:t>
            </a:r>
            <a:r>
              <a:rPr lang="en-US" sz="4000" dirty="0" err="1"/>
              <a:t>ngăn</a:t>
            </a:r>
            <a:r>
              <a:rPr lang="en-US" sz="4000" dirty="0"/>
              <a:t> </a:t>
            </a:r>
            <a:r>
              <a:rPr lang="en-US" sz="4000" dirty="0" err="1"/>
              <a:t>chặn</a:t>
            </a:r>
            <a:r>
              <a:rPr lang="en-US" sz="4000" dirty="0"/>
              <a:t>, </a:t>
            </a:r>
            <a:r>
              <a:rPr lang="en-US" sz="4000" dirty="0" err="1"/>
              <a:t>bắt</a:t>
            </a:r>
            <a:r>
              <a:rPr lang="en-US" sz="4000" dirty="0"/>
              <a:t> </a:t>
            </a:r>
            <a:r>
              <a:rPr lang="en-US" sz="4000" dirty="0" err="1"/>
              <a:t>giữ</a:t>
            </a:r>
            <a:r>
              <a:rPr lang="en-US" sz="4000" dirty="0"/>
              <a:t> </a:t>
            </a:r>
            <a:r>
              <a:rPr lang="en-US" sz="4000" dirty="0" err="1"/>
              <a:t>và</a:t>
            </a:r>
            <a:r>
              <a:rPr lang="en-US" sz="4000" dirty="0"/>
              <a:t> </a:t>
            </a:r>
            <a:r>
              <a:rPr lang="en-US" sz="4000" dirty="0" err="1"/>
              <a:t>xử</a:t>
            </a:r>
            <a:r>
              <a:rPr lang="en-US" sz="4000" dirty="0"/>
              <a:t> </a:t>
            </a:r>
            <a:r>
              <a:rPr lang="en-US" sz="4000" dirty="0" err="1"/>
              <a:t>lý</a:t>
            </a:r>
            <a:r>
              <a:rPr lang="en-US" sz="4000" dirty="0"/>
              <a:t> </a:t>
            </a:r>
            <a:r>
              <a:rPr lang="en-US" sz="4000" dirty="0" err="1"/>
              <a:t>nghiêm</a:t>
            </a:r>
            <a:r>
              <a:rPr lang="en-US" sz="4000" dirty="0"/>
              <a:t> </a:t>
            </a:r>
            <a:r>
              <a:rPr lang="en-US" sz="4000" dirty="0" err="1"/>
              <a:t>các</a:t>
            </a:r>
            <a:r>
              <a:rPr lang="en-US" sz="4000" dirty="0"/>
              <a:t> </a:t>
            </a:r>
            <a:r>
              <a:rPr lang="en-US" sz="4000" dirty="0" err="1"/>
              <a:t>hành</a:t>
            </a:r>
            <a:r>
              <a:rPr lang="en-US" sz="4000" dirty="0"/>
              <a:t> vi </a:t>
            </a:r>
            <a:r>
              <a:rPr lang="en-US" sz="4000" dirty="0" err="1"/>
              <a:t>săn</a:t>
            </a:r>
            <a:r>
              <a:rPr lang="en-US" sz="4000" dirty="0"/>
              <a:t>, </a:t>
            </a:r>
            <a:r>
              <a:rPr lang="en-US" sz="4000" dirty="0" err="1"/>
              <a:t>bắt</a:t>
            </a:r>
            <a:r>
              <a:rPr lang="en-US" sz="4000" dirty="0"/>
              <a:t>, </a:t>
            </a:r>
            <a:r>
              <a:rPr lang="en-US" sz="4000" dirty="0" err="1"/>
              <a:t>giết</a:t>
            </a:r>
            <a:r>
              <a:rPr lang="en-US" sz="4000" dirty="0"/>
              <a:t>, </a:t>
            </a:r>
            <a:r>
              <a:rPr lang="en-US" sz="4000" dirty="0" err="1"/>
              <a:t>nuôi</a:t>
            </a:r>
            <a:r>
              <a:rPr lang="en-US" sz="4000" dirty="0"/>
              <a:t>, </a:t>
            </a:r>
            <a:r>
              <a:rPr lang="en-US" sz="4000" dirty="0" err="1"/>
              <a:t>nhốt</a:t>
            </a:r>
            <a:r>
              <a:rPr lang="en-US" sz="4000" dirty="0"/>
              <a:t>, </a:t>
            </a:r>
            <a:r>
              <a:rPr lang="en-US" sz="4000" dirty="0" err="1"/>
              <a:t>vận</a:t>
            </a:r>
            <a:r>
              <a:rPr lang="en-US" sz="4000" dirty="0"/>
              <a:t> </a:t>
            </a:r>
            <a:r>
              <a:rPr lang="en-US" sz="4000" dirty="0" err="1"/>
              <a:t>chuyển</a:t>
            </a:r>
            <a:r>
              <a:rPr lang="en-US" sz="4000" dirty="0"/>
              <a:t>, </a:t>
            </a:r>
            <a:r>
              <a:rPr lang="en-US" sz="4000" dirty="0" err="1"/>
              <a:t>kinh</a:t>
            </a:r>
            <a:r>
              <a:rPr lang="en-US" sz="4000" dirty="0"/>
              <a:t> </a:t>
            </a:r>
            <a:r>
              <a:rPr lang="en-US" sz="4000" dirty="0" err="1"/>
              <a:t>doanh</a:t>
            </a:r>
            <a:r>
              <a:rPr lang="en-US" sz="4000" dirty="0"/>
              <a:t>, </a:t>
            </a:r>
            <a:r>
              <a:rPr lang="en-US" sz="4000" dirty="0" err="1"/>
              <a:t>chế</a:t>
            </a:r>
            <a:r>
              <a:rPr lang="en-US" sz="4000" dirty="0"/>
              <a:t> </a:t>
            </a:r>
            <a:r>
              <a:rPr lang="en-US" sz="4000" dirty="0" err="1"/>
              <a:t>biến</a:t>
            </a:r>
            <a:r>
              <a:rPr lang="en-US" sz="4000" dirty="0"/>
              <a:t>, </a:t>
            </a:r>
            <a:r>
              <a:rPr lang="en-US" sz="4000" dirty="0" err="1"/>
              <a:t>tàng</a:t>
            </a:r>
            <a:r>
              <a:rPr lang="en-US" sz="4000" dirty="0"/>
              <a:t> </a:t>
            </a:r>
            <a:r>
              <a:rPr lang="en-US" sz="4000" dirty="0" err="1"/>
              <a:t>trư</a:t>
            </a:r>
            <a:r>
              <a:rPr lang="en-US" sz="4000" dirty="0"/>
              <a:t>̃, </a:t>
            </a:r>
            <a:r>
              <a:rPr lang="en-US" sz="4000" dirty="0" err="1"/>
              <a:t>tiêu</a:t>
            </a:r>
            <a:r>
              <a:rPr lang="en-US" sz="4000" dirty="0"/>
              <a:t> </a:t>
            </a:r>
            <a:r>
              <a:rPr lang="en-US" sz="4000" dirty="0" err="1"/>
              <a:t>thụ</a:t>
            </a:r>
            <a:r>
              <a:rPr lang="en-US" sz="4000" dirty="0"/>
              <a:t> </a:t>
            </a:r>
            <a:r>
              <a:rPr lang="en-US" sz="4000" dirty="0" err="1"/>
              <a:t>trái</a:t>
            </a:r>
            <a:r>
              <a:rPr lang="en-US" sz="4000" dirty="0"/>
              <a:t> </a:t>
            </a:r>
            <a:r>
              <a:rPr lang="en-US" sz="4000" dirty="0" err="1"/>
              <a:t>pháp</a:t>
            </a:r>
            <a:r>
              <a:rPr lang="en-US" sz="4000" dirty="0"/>
              <a:t> </a:t>
            </a:r>
            <a:r>
              <a:rPr lang="en-US" sz="4000" dirty="0" err="1"/>
              <a:t>luật</a:t>
            </a:r>
            <a:r>
              <a:rPr lang="en-US" sz="4000" dirty="0"/>
              <a:t> </a:t>
            </a:r>
            <a:r>
              <a:rPr lang="en-US" sz="4000" dirty="0" err="1"/>
              <a:t>các</a:t>
            </a:r>
            <a:r>
              <a:rPr lang="en-US" sz="4000" dirty="0"/>
              <a:t> </a:t>
            </a:r>
            <a:r>
              <a:rPr lang="en-US" sz="4000" dirty="0" err="1"/>
              <a:t>loài</a:t>
            </a:r>
            <a:r>
              <a:rPr lang="en-US" sz="4000" dirty="0"/>
              <a:t> </a:t>
            </a:r>
            <a:r>
              <a:rPr lang="en-US" sz="4000" dirty="0" err="1"/>
              <a:t>sinh</a:t>
            </a:r>
            <a:r>
              <a:rPr lang="en-US" sz="4000" dirty="0"/>
              <a:t> </a:t>
            </a:r>
            <a:r>
              <a:rPr lang="en-US" sz="4000" dirty="0" err="1"/>
              <a:t>vật</a:t>
            </a:r>
            <a:r>
              <a:rPr lang="en-US" sz="4000" dirty="0"/>
              <a:t> </a:t>
            </a:r>
            <a:r>
              <a:rPr lang="en-US" sz="4000" dirty="0" err="1"/>
              <a:t>quý</a:t>
            </a:r>
            <a:r>
              <a:rPr lang="en-US" sz="4000" dirty="0"/>
              <a:t> </a:t>
            </a:r>
            <a:r>
              <a:rPr lang="en-US" sz="4000" dirty="0" err="1"/>
              <a:t>hiếm</a:t>
            </a:r>
            <a:r>
              <a:rPr lang="en-US" sz="4000" dirty="0"/>
              <a:t> </a:t>
            </a:r>
            <a:r>
              <a:rPr lang="en-US" sz="4000" dirty="0" err="1"/>
              <a:t>này</a:t>
            </a:r>
            <a:r>
              <a:rPr lang="en-US" sz="4000" dirty="0"/>
              <a:t>.</a:t>
            </a:r>
          </a:p>
          <a:p>
            <a:r>
              <a:rPr lang="en-US" sz="4000" dirty="0"/>
              <a:t>+ </a:t>
            </a:r>
            <a:r>
              <a:rPr lang="en-US" sz="4000" dirty="0" err="1"/>
              <a:t>Quản</a:t>
            </a:r>
            <a:r>
              <a:rPr lang="en-US" sz="4000" dirty="0"/>
              <a:t> </a:t>
            </a:r>
            <a:r>
              <a:rPr lang="en-US" sz="4000" dirty="0" err="1"/>
              <a:t>lý</a:t>
            </a:r>
            <a:r>
              <a:rPr lang="en-US" sz="4000" dirty="0"/>
              <a:t> </a:t>
            </a:r>
            <a:r>
              <a:rPr lang="en-US" sz="4000" dirty="0" err="1"/>
              <a:t>chặt</a:t>
            </a:r>
            <a:r>
              <a:rPr lang="en-US" sz="4000" dirty="0"/>
              <a:t> </a:t>
            </a:r>
            <a:r>
              <a:rPr lang="en-US" sz="4000" dirty="0" err="1"/>
              <a:t>chẽ</a:t>
            </a:r>
            <a:r>
              <a:rPr lang="en-US" sz="4000" dirty="0"/>
              <a:t> </a:t>
            </a:r>
            <a:r>
              <a:rPr lang="en-US" sz="4000" dirty="0" err="1"/>
              <a:t>bảo</a:t>
            </a:r>
            <a:r>
              <a:rPr lang="en-US" sz="4000" dirty="0"/>
              <a:t> </a:t>
            </a:r>
            <a:r>
              <a:rPr lang="en-US" sz="4000" dirty="0" err="1"/>
              <a:t>vệ</a:t>
            </a:r>
            <a:r>
              <a:rPr lang="en-US" sz="4000" dirty="0"/>
              <a:t> </a:t>
            </a:r>
            <a:r>
              <a:rPr lang="en-US" sz="4000" dirty="0" err="1"/>
              <a:t>và</a:t>
            </a:r>
            <a:r>
              <a:rPr lang="en-US" sz="4000" dirty="0"/>
              <a:t> </a:t>
            </a:r>
            <a:r>
              <a:rPr lang="en-US" sz="4000" dirty="0" err="1"/>
              <a:t>phát</a:t>
            </a:r>
            <a:r>
              <a:rPr lang="en-US" sz="4000" dirty="0"/>
              <a:t> </a:t>
            </a:r>
            <a:r>
              <a:rPr lang="en-US" sz="4000" dirty="0" err="1"/>
              <a:t>triển</a:t>
            </a:r>
            <a:r>
              <a:rPr lang="en-US" sz="4000" dirty="0"/>
              <a:t> </a:t>
            </a:r>
            <a:r>
              <a:rPr lang="en-US" sz="4000" dirty="0" err="1"/>
              <a:t>bền</a:t>
            </a:r>
            <a:r>
              <a:rPr lang="en-US" sz="4000" dirty="0"/>
              <a:t> </a:t>
            </a:r>
            <a:r>
              <a:rPr lang="en-US" sz="4000" dirty="0" err="1"/>
              <a:t>vững</a:t>
            </a:r>
            <a:r>
              <a:rPr lang="en-US" sz="4000" dirty="0"/>
              <a:t> </a:t>
            </a:r>
            <a:r>
              <a:rPr lang="en-US" sz="4000" dirty="0" err="1"/>
              <a:t>các</a:t>
            </a:r>
            <a:r>
              <a:rPr lang="en-US" sz="4000" dirty="0"/>
              <a:t> </a:t>
            </a:r>
            <a:r>
              <a:rPr lang="en-US" sz="4000" dirty="0" err="1"/>
              <a:t>khu</a:t>
            </a:r>
            <a:r>
              <a:rPr lang="en-US" sz="4000" dirty="0"/>
              <a:t> </a:t>
            </a:r>
            <a:r>
              <a:rPr lang="en-US" sz="4000" dirty="0" err="1"/>
              <a:t>bảo</a:t>
            </a:r>
            <a:r>
              <a:rPr lang="en-US" sz="4000" dirty="0"/>
              <a:t> </a:t>
            </a:r>
            <a:r>
              <a:rPr lang="en-US" sz="4000" dirty="0" err="1"/>
              <a:t>tồn</a:t>
            </a:r>
            <a:r>
              <a:rPr lang="en-US" sz="4000" dirty="0"/>
              <a:t> </a:t>
            </a:r>
            <a:r>
              <a:rPr lang="en-US" sz="4000" dirty="0" err="1"/>
              <a:t>thiên</a:t>
            </a:r>
            <a:r>
              <a:rPr lang="en-US" sz="4000" dirty="0"/>
              <a:t> </a:t>
            </a:r>
            <a:r>
              <a:rPr lang="en-US" sz="4000" dirty="0" err="1"/>
              <a:t>nhiên</a:t>
            </a:r>
            <a:r>
              <a:rPr lang="en-US" sz="4000" dirty="0"/>
              <a:t> -&gt; </a:t>
            </a:r>
            <a:r>
              <a:rPr lang="en-US" sz="4000" dirty="0" err="1"/>
              <a:t>xây</a:t>
            </a:r>
            <a:r>
              <a:rPr lang="en-US" sz="4000" dirty="0"/>
              <a:t> </a:t>
            </a:r>
            <a:r>
              <a:rPr lang="en-US" sz="4000" dirty="0" err="1"/>
              <a:t>dựng</a:t>
            </a:r>
            <a:r>
              <a:rPr lang="en-US" sz="4000" dirty="0"/>
              <a:t> </a:t>
            </a:r>
            <a:r>
              <a:rPr lang="en-US" sz="4000" dirty="0" err="1"/>
              <a:t>hệ</a:t>
            </a:r>
            <a:r>
              <a:rPr lang="en-US" sz="4000" dirty="0"/>
              <a:t> </a:t>
            </a:r>
            <a:r>
              <a:rPr lang="en-US" sz="4000" dirty="0" err="1"/>
              <a:t>sinh</a:t>
            </a:r>
            <a:r>
              <a:rPr lang="en-US" sz="4000" dirty="0"/>
              <a:t> </a:t>
            </a:r>
            <a:r>
              <a:rPr lang="en-US" sz="4000" dirty="0" err="1"/>
              <a:t>thái</a:t>
            </a:r>
            <a:r>
              <a:rPr lang="en-US" sz="4000" dirty="0"/>
              <a:t> </a:t>
            </a:r>
            <a:r>
              <a:rPr lang="en-US" sz="4000" dirty="0" err="1"/>
              <a:t>cân</a:t>
            </a:r>
            <a:r>
              <a:rPr lang="en-US" sz="4000" dirty="0"/>
              <a:t> </a:t>
            </a:r>
            <a:r>
              <a:rPr lang="en-US" sz="4000" dirty="0" err="1"/>
              <a:t>bằng</a:t>
            </a:r>
            <a:r>
              <a:rPr lang="en-US" sz="4000" dirty="0"/>
              <a:t> </a:t>
            </a:r>
            <a:r>
              <a:rPr lang="en-US" sz="4000" dirty="0" err="1"/>
              <a:t>để</a:t>
            </a:r>
            <a:r>
              <a:rPr lang="en-US" sz="4000" dirty="0"/>
              <a:t> </a:t>
            </a:r>
            <a:r>
              <a:rPr lang="en-US" sz="4000" dirty="0" err="1"/>
              <a:t>chim</a:t>
            </a:r>
            <a:r>
              <a:rPr lang="en-US" sz="4000" dirty="0"/>
              <a:t> </a:t>
            </a:r>
            <a:r>
              <a:rPr lang="en-US" sz="4000" dirty="0" err="1"/>
              <a:t>trú</a:t>
            </a:r>
            <a:r>
              <a:rPr lang="en-US" sz="4000" dirty="0"/>
              <a:t> </a:t>
            </a:r>
            <a:r>
              <a:rPr lang="en-US" sz="4000" dirty="0" err="1"/>
              <a:t>ngụ</a:t>
            </a:r>
            <a:r>
              <a:rPr lang="en-US" sz="4000" dirty="0"/>
              <a:t>.</a:t>
            </a:r>
          </a:p>
          <a:p>
            <a:r>
              <a:rPr lang="en-US" sz="4000" dirty="0"/>
              <a:t>+ Duy </a:t>
            </a:r>
            <a:r>
              <a:rPr lang="en-US" sz="4000" dirty="0" err="1"/>
              <a:t>trì</a:t>
            </a:r>
            <a:r>
              <a:rPr lang="en-US" sz="4000" dirty="0"/>
              <a:t> </a:t>
            </a:r>
            <a:r>
              <a:rPr lang="en-US" sz="4000" dirty="0" err="1"/>
              <a:t>việc</a:t>
            </a:r>
            <a:r>
              <a:rPr lang="en-US" sz="4000" dirty="0"/>
              <a:t> </a:t>
            </a:r>
            <a:r>
              <a:rPr lang="en-US" sz="4000" dirty="0" err="1"/>
              <a:t>theo</a:t>
            </a:r>
            <a:r>
              <a:rPr lang="en-US" sz="4000" dirty="0"/>
              <a:t> </a:t>
            </a:r>
            <a:r>
              <a:rPr lang="en-US" sz="4000" dirty="0" err="1"/>
              <a:t>dõi</a:t>
            </a:r>
            <a:r>
              <a:rPr lang="en-US" sz="4000" dirty="0"/>
              <a:t> </a:t>
            </a:r>
            <a:r>
              <a:rPr lang="en-US" sz="4000" dirty="0" err="1"/>
              <a:t>và</a:t>
            </a:r>
            <a:r>
              <a:rPr lang="en-US" sz="4000" dirty="0"/>
              <a:t> </a:t>
            </a:r>
            <a:r>
              <a:rPr lang="en-US" sz="4000" dirty="0" err="1"/>
              <a:t>nghiên</a:t>
            </a:r>
            <a:r>
              <a:rPr lang="en-US" sz="4000" dirty="0"/>
              <a:t> </a:t>
            </a:r>
            <a:r>
              <a:rPr lang="en-US" sz="4000" dirty="0" err="1"/>
              <a:t>cứu</a:t>
            </a:r>
            <a:r>
              <a:rPr lang="en-US" sz="4000" dirty="0"/>
              <a:t>  </a:t>
            </a:r>
            <a:r>
              <a:rPr lang="en-US" sz="4000" dirty="0" err="1"/>
              <a:t>đặc</a:t>
            </a:r>
            <a:r>
              <a:rPr lang="en-US" sz="4000" dirty="0"/>
              <a:t> </a:t>
            </a:r>
            <a:r>
              <a:rPr lang="en-US" sz="4000" dirty="0" err="1"/>
              <a:t>tính</a:t>
            </a:r>
            <a:r>
              <a:rPr lang="en-US" sz="4000" dirty="0"/>
              <a:t>, </a:t>
            </a:r>
            <a:r>
              <a:rPr lang="en-US" sz="4000" dirty="0" err="1"/>
              <a:t>vùng</a:t>
            </a:r>
            <a:r>
              <a:rPr lang="en-US" sz="4000" dirty="0"/>
              <a:t> </a:t>
            </a:r>
            <a:r>
              <a:rPr lang="en-US" sz="4000" dirty="0" err="1"/>
              <a:t>chim</a:t>
            </a:r>
            <a:r>
              <a:rPr lang="en-US" sz="4000" dirty="0"/>
              <a:t> di </a:t>
            </a:r>
            <a:r>
              <a:rPr lang="en-US" sz="4000" dirty="0" err="1"/>
              <a:t>cư</a:t>
            </a:r>
            <a:r>
              <a:rPr lang="en-US" sz="4000" dirty="0"/>
              <a:t> </a:t>
            </a:r>
            <a:r>
              <a:rPr lang="en-US" sz="4000" dirty="0" err="1"/>
              <a:t>quan</a:t>
            </a:r>
            <a:r>
              <a:rPr lang="en-US" sz="4000" dirty="0"/>
              <a:t> </a:t>
            </a:r>
            <a:r>
              <a:rPr lang="en-US" sz="4000" dirty="0" err="1"/>
              <a:t>trọng</a:t>
            </a:r>
            <a:r>
              <a:rPr lang="en-US" sz="4000" dirty="0"/>
              <a:t> </a:t>
            </a:r>
            <a:r>
              <a:rPr lang="en-US" sz="4000" dirty="0" err="1"/>
              <a:t>và</a:t>
            </a:r>
            <a:r>
              <a:rPr lang="en-US" sz="4000" dirty="0"/>
              <a:t> </a:t>
            </a:r>
            <a:r>
              <a:rPr lang="en-US" sz="4000" dirty="0" err="1"/>
              <a:t>điểm</a:t>
            </a:r>
            <a:r>
              <a:rPr lang="en-US" sz="4000" dirty="0"/>
              <a:t> </a:t>
            </a:r>
            <a:r>
              <a:rPr lang="en-US" sz="4000" dirty="0" err="1"/>
              <a:t>dừng</a:t>
            </a:r>
            <a:r>
              <a:rPr lang="en-US" sz="4000" dirty="0"/>
              <a:t> </a:t>
            </a:r>
            <a:r>
              <a:rPr lang="en-US" sz="4000" dirty="0" err="1"/>
              <a:t>chân</a:t>
            </a:r>
            <a:r>
              <a:rPr lang="en-US" sz="4000" dirty="0"/>
              <a:t> </a:t>
            </a:r>
            <a:r>
              <a:rPr lang="en-US" sz="4000" dirty="0" err="1"/>
              <a:t>của</a:t>
            </a:r>
            <a:r>
              <a:rPr lang="en-US" sz="4000" dirty="0"/>
              <a:t> </a:t>
            </a:r>
            <a:r>
              <a:rPr lang="en-US" sz="4000" dirty="0" err="1"/>
              <a:t>chúng</a:t>
            </a:r>
            <a:r>
              <a:rPr lang="en-US" sz="4000" dirty="0"/>
              <a:t> -&gt; </a:t>
            </a:r>
            <a:r>
              <a:rPr lang="en-US" sz="4000" dirty="0" err="1"/>
              <a:t>để</a:t>
            </a:r>
            <a:r>
              <a:rPr lang="en-US" sz="4000" dirty="0"/>
              <a:t> </a:t>
            </a:r>
            <a:r>
              <a:rPr lang="en-US" sz="4000" dirty="0" err="1"/>
              <a:t>có</a:t>
            </a:r>
            <a:r>
              <a:rPr lang="en-US" sz="4000" dirty="0"/>
              <a:t> </a:t>
            </a:r>
            <a:r>
              <a:rPr lang="en-US" sz="4000" dirty="0" err="1"/>
              <a:t>căn</a:t>
            </a:r>
            <a:r>
              <a:rPr lang="en-US" sz="4000" dirty="0"/>
              <a:t> </a:t>
            </a:r>
            <a:r>
              <a:rPr lang="en-US" sz="4000" dirty="0" err="1"/>
              <a:t>cứ</a:t>
            </a:r>
            <a:r>
              <a:rPr lang="en-US" sz="4000" dirty="0"/>
              <a:t> </a:t>
            </a:r>
            <a:r>
              <a:rPr lang="en-US" sz="4000" dirty="0" err="1"/>
              <a:t>xây</a:t>
            </a:r>
            <a:r>
              <a:rPr lang="en-US" sz="4000" dirty="0"/>
              <a:t> </a:t>
            </a:r>
            <a:r>
              <a:rPr lang="en-US" sz="4000" dirty="0" err="1"/>
              <a:t>dựng</a:t>
            </a:r>
            <a:r>
              <a:rPr lang="en-US" sz="4000" dirty="0"/>
              <a:t> </a:t>
            </a:r>
            <a:r>
              <a:rPr lang="en-US" sz="4000" dirty="0" err="1"/>
              <a:t>hoặc</a:t>
            </a:r>
            <a:r>
              <a:rPr lang="en-US" sz="4000" dirty="0"/>
              <a:t> </a:t>
            </a:r>
            <a:r>
              <a:rPr lang="en-US" sz="4000" dirty="0" err="1"/>
              <a:t>thay</a:t>
            </a:r>
            <a:r>
              <a:rPr lang="en-US" sz="4000" dirty="0"/>
              <a:t> </a:t>
            </a:r>
            <a:r>
              <a:rPr lang="en-US" sz="4000" dirty="0" err="1"/>
              <a:t>đổi</a:t>
            </a:r>
            <a:r>
              <a:rPr lang="en-US" sz="4000" dirty="0"/>
              <a:t>, </a:t>
            </a:r>
            <a:r>
              <a:rPr lang="en-US" sz="4000" dirty="0" err="1"/>
              <a:t>cải</a:t>
            </a:r>
            <a:r>
              <a:rPr lang="en-US" sz="4000" dirty="0"/>
              <a:t> </a:t>
            </a:r>
            <a:r>
              <a:rPr lang="en-US" sz="4000" dirty="0" err="1"/>
              <a:t>tiến</a:t>
            </a:r>
            <a:r>
              <a:rPr lang="en-US" sz="4000" dirty="0"/>
              <a:t> </a:t>
            </a:r>
            <a:r>
              <a:rPr lang="en-US" sz="4000" dirty="0" err="1"/>
              <a:t>kế</a:t>
            </a:r>
            <a:r>
              <a:rPr lang="en-US" sz="4000" dirty="0"/>
              <a:t> </a:t>
            </a:r>
            <a:r>
              <a:rPr lang="en-US" sz="4000" dirty="0" err="1"/>
              <a:t>hoạch</a:t>
            </a:r>
            <a:r>
              <a:rPr lang="en-US" sz="4000" dirty="0"/>
              <a:t> </a:t>
            </a:r>
            <a:r>
              <a:rPr lang="en-US" sz="4000" dirty="0" err="1"/>
              <a:t>bảo</a:t>
            </a:r>
            <a:r>
              <a:rPr lang="en-US" sz="4000" dirty="0"/>
              <a:t> </a:t>
            </a:r>
            <a:r>
              <a:rPr lang="en-US" sz="4000" dirty="0" err="1"/>
              <a:t>tồn</a:t>
            </a:r>
            <a:r>
              <a:rPr lang="en-US" sz="4000" dirty="0"/>
              <a:t> </a:t>
            </a:r>
            <a:r>
              <a:rPr lang="en-US" sz="4000" dirty="0" err="1"/>
              <a:t>chúng</a:t>
            </a:r>
            <a:r>
              <a:rPr lang="en-US" sz="4000" dirty="0"/>
              <a:t>.</a:t>
            </a:r>
          </a:p>
          <a:p>
            <a:pPr algn="ctr">
              <a:lnSpc>
                <a:spcPts val="5599"/>
              </a:lnSpc>
            </a:pPr>
            <a:r>
              <a:rPr lang="en-US" sz="4000" dirty="0">
                <a:solidFill>
                  <a:srgbClr val="0B91A0"/>
                </a:solidFill>
                <a:latin typeface="Roboto Condensed Bold"/>
              </a:rPr>
              <a:t> </a:t>
            </a:r>
            <a:endParaRPr lang="en-US" sz="4000" dirty="0">
              <a:solidFill>
                <a:srgbClr val="0B91A0"/>
              </a:solidFill>
              <a:latin typeface="Roboto Condensed"/>
            </a:endParaRPr>
          </a:p>
        </p:txBody>
      </p:sp>
      <p:sp>
        <p:nvSpPr>
          <p:cNvPr id="8" name="Freeform 8"/>
          <p:cNvSpPr/>
          <p:nvPr/>
        </p:nvSpPr>
        <p:spPr>
          <a:xfrm>
            <a:off x="13219832" y="8685231"/>
            <a:ext cx="1594169" cy="1286627"/>
          </a:xfrm>
          <a:custGeom>
            <a:avLst/>
            <a:gdLst/>
            <a:ahLst/>
            <a:cxnLst/>
            <a:rect l="l" t="t" r="r" b="b"/>
            <a:pathLst>
              <a:path w="1594169" h="1286627">
                <a:moveTo>
                  <a:pt x="0" y="0"/>
                </a:moveTo>
                <a:lnTo>
                  <a:pt x="1594169" y="0"/>
                </a:lnTo>
                <a:lnTo>
                  <a:pt x="1594169" y="1286627"/>
                </a:lnTo>
                <a:lnTo>
                  <a:pt x="0" y="12866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9" name="TextBox 9"/>
          <p:cNvSpPr txBox="1"/>
          <p:nvPr/>
        </p:nvSpPr>
        <p:spPr>
          <a:xfrm>
            <a:off x="678157" y="1317376"/>
            <a:ext cx="17161608" cy="1456232"/>
          </a:xfrm>
          <a:prstGeom prst="rect">
            <a:avLst/>
          </a:prstGeom>
        </p:spPr>
        <p:txBody>
          <a:bodyPr lIns="0" tIns="0" rIns="0" bIns="0" rtlCol="0" anchor="t">
            <a:spAutoFit/>
          </a:bodyPr>
          <a:lstStyle/>
          <a:p>
            <a:pPr algn="just">
              <a:lnSpc>
                <a:spcPts val="5880"/>
              </a:lnSpc>
              <a:spcBef>
                <a:spcPct val="0"/>
              </a:spcBef>
            </a:pPr>
            <a:r>
              <a:rPr lang="nl-NL"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4000" b="1"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 2: </a:t>
            </a:r>
            <a:r>
              <a:rPr lang="nl-NL"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sếu</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i="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10"/>
          <p:cNvSpPr txBox="1"/>
          <p:nvPr/>
        </p:nvSpPr>
        <p:spPr>
          <a:xfrm>
            <a:off x="4186791" y="546911"/>
            <a:ext cx="10144339" cy="646640"/>
          </a:xfrm>
          <a:prstGeom prst="rect">
            <a:avLst/>
          </a:prstGeom>
        </p:spPr>
        <p:txBody>
          <a:bodyPr lIns="0" tIns="0" rIns="0" bIns="0" rtlCol="0" anchor="t">
            <a:spAutoFit/>
          </a:bodyPr>
          <a:lstStyle/>
          <a:p>
            <a:pPr algn="ctr">
              <a:lnSpc>
                <a:spcPts val="4693"/>
              </a:lnSpc>
            </a:pPr>
            <a:r>
              <a:rPr lang="en-US" sz="5654">
                <a:solidFill>
                  <a:srgbClr val="0B91A0"/>
                </a:solidFill>
                <a:latin typeface="Fraunces Bold"/>
              </a:rPr>
              <a:t>IV. LUYỆN TẬP</a:t>
            </a:r>
          </a:p>
        </p:txBody>
      </p:sp>
      <p:sp>
        <p:nvSpPr>
          <p:cNvPr id="12" name="Freeform 6">
            <a:extLst>
              <a:ext uri="{FF2B5EF4-FFF2-40B4-BE49-F238E27FC236}">
                <a16:creationId xmlns:a16="http://schemas.microsoft.com/office/drawing/2014/main" xmlns="" id="{616045AA-A946-498C-1760-683407E8AA76}"/>
              </a:ext>
            </a:extLst>
          </p:cNvPr>
          <p:cNvSpPr/>
          <p:nvPr/>
        </p:nvSpPr>
        <p:spPr>
          <a:xfrm>
            <a:off x="328022" y="3207262"/>
            <a:ext cx="758863" cy="719022"/>
          </a:xfrm>
          <a:custGeom>
            <a:avLst/>
            <a:gdLst/>
            <a:ahLst/>
            <a:cxnLst/>
            <a:rect l="l" t="t" r="r" b="b"/>
            <a:pathLst>
              <a:path w="758863" h="719022">
                <a:moveTo>
                  <a:pt x="0" y="0"/>
                </a:moveTo>
                <a:lnTo>
                  <a:pt x="758863" y="0"/>
                </a:lnTo>
                <a:lnTo>
                  <a:pt x="758863" y="719022"/>
                </a:lnTo>
                <a:lnTo>
                  <a:pt x="0" y="7190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6" name="Freeform 11">
            <a:extLst>
              <a:ext uri="{FF2B5EF4-FFF2-40B4-BE49-F238E27FC236}">
                <a16:creationId xmlns:a16="http://schemas.microsoft.com/office/drawing/2014/main" xmlns="" id="{9437C25E-BE32-A7A8-F4A7-3243D8EBD85D}"/>
              </a:ext>
            </a:extLst>
          </p:cNvPr>
          <p:cNvSpPr/>
          <p:nvPr/>
        </p:nvSpPr>
        <p:spPr>
          <a:xfrm>
            <a:off x="14826410" y="2897433"/>
            <a:ext cx="3403383" cy="7010400"/>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12"/>
            <a:stretch>
              <a:fillRect/>
            </a:stretch>
          </a:blipFill>
        </p:spPr>
      </p:sp>
    </p:spTree>
    <p:extLst>
      <p:ext uri="{BB962C8B-B14F-4D97-AF65-F5344CB8AC3E}">
        <p14:creationId xmlns:p14="http://schemas.microsoft.com/office/powerpoint/2010/main" val="832980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3" name="Freeform 3"/>
          <p:cNvSpPr/>
          <p:nvPr/>
        </p:nvSpPr>
        <p:spPr>
          <a:xfrm>
            <a:off x="-1676400" y="6207885"/>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4" name="Freeform 4"/>
          <p:cNvSpPr/>
          <p:nvPr/>
        </p:nvSpPr>
        <p:spPr>
          <a:xfrm>
            <a:off x="0" y="2313600"/>
            <a:ext cx="15404542" cy="8799845"/>
          </a:xfrm>
          <a:custGeom>
            <a:avLst/>
            <a:gdLst/>
            <a:ahLst/>
            <a:cxnLst/>
            <a:rect l="l" t="t" r="r" b="b"/>
            <a:pathLst>
              <a:path w="15404542" h="8799845">
                <a:moveTo>
                  <a:pt x="0" y="0"/>
                </a:moveTo>
                <a:lnTo>
                  <a:pt x="15404542" y="0"/>
                </a:lnTo>
                <a:lnTo>
                  <a:pt x="15404542" y="8799845"/>
                </a:lnTo>
                <a:lnTo>
                  <a:pt x="0" y="8799845"/>
                </a:lnTo>
                <a:lnTo>
                  <a:pt x="0" y="0"/>
                </a:lnTo>
                <a:close/>
              </a:path>
            </a:pathLst>
          </a:custGeom>
          <a:blipFill>
            <a:blip r:embed="rId7">
              <a:alphaModFix amt="89000"/>
              <a:extLst>
                <a:ext uri="{96DAC541-7B7A-43D3-8B79-37D633B846F1}">
                  <asvg:svgBlip xmlns:asvg="http://schemas.microsoft.com/office/drawing/2016/SVG/main" xmlns="" r:embed="rId8"/>
                </a:ext>
              </a:extLst>
            </a:blip>
            <a:stretch>
              <a:fillRect/>
            </a:stretch>
          </a:blipFill>
        </p:spPr>
        <p:txBody>
          <a:bodyPr/>
          <a:lstStyle/>
          <a:p>
            <a:endParaRPr lang="en-GB" dirty="0"/>
          </a:p>
        </p:txBody>
      </p:sp>
      <p:sp>
        <p:nvSpPr>
          <p:cNvPr id="5" name="TextBox 5"/>
          <p:cNvSpPr txBox="1"/>
          <p:nvPr/>
        </p:nvSpPr>
        <p:spPr>
          <a:xfrm>
            <a:off x="1424190" y="4654769"/>
            <a:ext cx="13161571" cy="2077492"/>
          </a:xfrm>
          <a:prstGeom prst="rect">
            <a:avLst/>
          </a:prstGeom>
        </p:spPr>
        <p:txBody>
          <a:bodyPr lIns="0" tIns="0" rIns="0" bIns="0" rtlCol="0" anchor="t">
            <a:spAutoFit/>
          </a:bodyPr>
          <a:lstStyle/>
          <a:p>
            <a:r>
              <a:rPr lang="nl-NL" sz="4500" dirty="0">
                <a:latin typeface="Times New Roman" panose="02020603050405020304" pitchFamily="18" charset="0"/>
                <a:cs typeface="Times New Roman" panose="02020603050405020304" pitchFamily="18" charset="0"/>
              </a:rPr>
              <a:t> Rừng quốc gia Cúc Phương</a:t>
            </a:r>
            <a:endParaRPr lang="en-US" sz="4500" dirty="0">
              <a:latin typeface="Times New Roman" panose="02020603050405020304" pitchFamily="18" charset="0"/>
              <a:cs typeface="Times New Roman" panose="02020603050405020304" pitchFamily="18" charset="0"/>
            </a:endParaRPr>
          </a:p>
          <a:p>
            <a:r>
              <a:rPr lang="nl-NL" sz="4500" dirty="0">
                <a:latin typeface="Times New Roman" panose="02020603050405020304" pitchFamily="18" charset="0"/>
                <a:cs typeface="Times New Roman" panose="02020603050405020304" pitchFamily="18" charset="0"/>
              </a:rPr>
              <a:t>- Đảo cò – Hải Dương </a:t>
            </a:r>
            <a:endParaRPr lang="en-US" sz="4500" dirty="0">
              <a:latin typeface="Times New Roman" panose="02020603050405020304" pitchFamily="18" charset="0"/>
              <a:cs typeface="Times New Roman" panose="02020603050405020304" pitchFamily="18" charset="0"/>
            </a:endParaRPr>
          </a:p>
          <a:p>
            <a:r>
              <a:rPr lang="nl-NL" sz="4500" dirty="0">
                <a:latin typeface="Times New Roman" panose="02020603050405020304" pitchFamily="18" charset="0"/>
                <a:cs typeface="Times New Roman" panose="02020603050405020304" pitchFamily="18" charset="0"/>
              </a:rPr>
              <a:t>- Đảo Khỉ - Vườn quốc gia Bái Từ Long – Cẩm Phả</a:t>
            </a:r>
            <a:r>
              <a:rPr lang="en-US" sz="4500" dirty="0">
                <a:solidFill>
                  <a:srgbClr val="0B91A0"/>
                </a:solidFill>
                <a:latin typeface="Times New Roman" panose="02020603050405020304" pitchFamily="18" charset="0"/>
                <a:cs typeface="Times New Roman" panose="02020603050405020304" pitchFamily="18" charset="0"/>
              </a:rPr>
              <a:t> </a:t>
            </a:r>
          </a:p>
        </p:txBody>
      </p:sp>
      <p:sp>
        <p:nvSpPr>
          <p:cNvPr id="7" name="Freeform 7"/>
          <p:cNvSpPr/>
          <p:nvPr/>
        </p:nvSpPr>
        <p:spPr>
          <a:xfrm>
            <a:off x="14101209" y="200377"/>
            <a:ext cx="1597984" cy="1649532"/>
          </a:xfrm>
          <a:custGeom>
            <a:avLst/>
            <a:gdLst/>
            <a:ahLst/>
            <a:cxnLst/>
            <a:rect l="l" t="t" r="r" b="b"/>
            <a:pathLst>
              <a:path w="1597984" h="1649532">
                <a:moveTo>
                  <a:pt x="0" y="0"/>
                </a:moveTo>
                <a:lnTo>
                  <a:pt x="1597984" y="0"/>
                </a:lnTo>
                <a:lnTo>
                  <a:pt x="1597984" y="1649532"/>
                </a:lnTo>
                <a:lnTo>
                  <a:pt x="0" y="16495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8" name="Freeform 8"/>
          <p:cNvSpPr/>
          <p:nvPr/>
        </p:nvSpPr>
        <p:spPr>
          <a:xfrm>
            <a:off x="13219832" y="8685231"/>
            <a:ext cx="1594169" cy="1286627"/>
          </a:xfrm>
          <a:custGeom>
            <a:avLst/>
            <a:gdLst/>
            <a:ahLst/>
            <a:cxnLst/>
            <a:rect l="l" t="t" r="r" b="b"/>
            <a:pathLst>
              <a:path w="1594169" h="1286627">
                <a:moveTo>
                  <a:pt x="0" y="0"/>
                </a:moveTo>
                <a:lnTo>
                  <a:pt x="1594169" y="0"/>
                </a:lnTo>
                <a:lnTo>
                  <a:pt x="1594169" y="1286627"/>
                </a:lnTo>
                <a:lnTo>
                  <a:pt x="0" y="128662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
        <p:nvSpPr>
          <p:cNvPr id="9" name="TextBox 9"/>
          <p:cNvSpPr txBox="1"/>
          <p:nvPr/>
        </p:nvSpPr>
        <p:spPr>
          <a:xfrm>
            <a:off x="678156" y="1610202"/>
            <a:ext cx="15171444" cy="703398"/>
          </a:xfrm>
          <a:prstGeom prst="rect">
            <a:avLst/>
          </a:prstGeom>
        </p:spPr>
        <p:txBody>
          <a:bodyPr wrap="square" lIns="0" tIns="0" rIns="0" bIns="0" rtlCol="0" anchor="t">
            <a:spAutoFit/>
          </a:bodyPr>
          <a:lstStyle/>
          <a:p>
            <a:pPr algn="just">
              <a:lnSpc>
                <a:spcPts val="5880"/>
              </a:lnSpc>
              <a:spcBef>
                <a:spcPct val="0"/>
              </a:spcBef>
            </a:pP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Bài</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3: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Kể</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tên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một</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số</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khu</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bảo</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tồn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thiên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nhiên</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khác</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mà</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em</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 </a:t>
            </a:r>
            <a:r>
              <a:rPr lang="en-US" sz="4000" i="1" kern="0" dirty="0" err="1">
                <a:solidFill>
                  <a:schemeClr val="accent3">
                    <a:lumMod val="50000"/>
                  </a:schemeClr>
                </a:solidFill>
                <a:effectLst/>
                <a:latin typeface="Times New Roman" panose="02020603050405020304" pitchFamily="18" charset="0"/>
                <a:ea typeface="Calibri" panose="020F0502020204030204" pitchFamily="34" charset="0"/>
              </a:rPr>
              <a:t>biết</a:t>
            </a:r>
            <a:r>
              <a:rPr lang="en-US" sz="4000" i="1" kern="0" dirty="0">
                <a:solidFill>
                  <a:schemeClr val="accent3">
                    <a:lumMod val="50000"/>
                  </a:schemeClr>
                </a:solidFill>
                <a:effectLst/>
                <a:latin typeface="Times New Roman" panose="02020603050405020304" pitchFamily="18" charset="0"/>
                <a:ea typeface="Calibri" panose="020F0502020204030204" pitchFamily="34" charset="0"/>
              </a:rPr>
              <a:t>?</a:t>
            </a:r>
            <a:endParaRPr lang="en-US" sz="4000" dirty="0">
              <a:solidFill>
                <a:schemeClr val="accent3">
                  <a:lumMod val="50000"/>
                </a:schemeClr>
              </a:solidFill>
              <a:latin typeface="#9Slide07 SVNUT Triumph Press"/>
            </a:endParaRPr>
          </a:p>
        </p:txBody>
      </p:sp>
      <p:sp>
        <p:nvSpPr>
          <p:cNvPr id="10" name="TextBox 10"/>
          <p:cNvSpPr txBox="1"/>
          <p:nvPr/>
        </p:nvSpPr>
        <p:spPr>
          <a:xfrm>
            <a:off x="4186791" y="546911"/>
            <a:ext cx="10144339" cy="646640"/>
          </a:xfrm>
          <a:prstGeom prst="rect">
            <a:avLst/>
          </a:prstGeom>
        </p:spPr>
        <p:txBody>
          <a:bodyPr lIns="0" tIns="0" rIns="0" bIns="0" rtlCol="0" anchor="t">
            <a:spAutoFit/>
          </a:bodyPr>
          <a:lstStyle/>
          <a:p>
            <a:pPr algn="ctr">
              <a:lnSpc>
                <a:spcPts val="4693"/>
              </a:lnSpc>
            </a:pPr>
            <a:r>
              <a:rPr lang="en-US" sz="5654" dirty="0">
                <a:solidFill>
                  <a:srgbClr val="0B91A0"/>
                </a:solidFill>
                <a:latin typeface="Fraunces Bold"/>
              </a:rPr>
              <a:t>IV. LUYỆN TẬP</a:t>
            </a:r>
          </a:p>
        </p:txBody>
      </p:sp>
      <p:sp>
        <p:nvSpPr>
          <p:cNvPr id="11" name="Freeform 11"/>
          <p:cNvSpPr/>
          <p:nvPr/>
        </p:nvSpPr>
        <p:spPr>
          <a:xfrm rot="-924705">
            <a:off x="15813906" y="4254416"/>
            <a:ext cx="894913" cy="923781"/>
          </a:xfrm>
          <a:custGeom>
            <a:avLst/>
            <a:gdLst/>
            <a:ahLst/>
            <a:cxnLst/>
            <a:rect l="l" t="t" r="r" b="b"/>
            <a:pathLst>
              <a:path w="894913" h="923781">
                <a:moveTo>
                  <a:pt x="0" y="0"/>
                </a:moveTo>
                <a:lnTo>
                  <a:pt x="894913" y="0"/>
                </a:lnTo>
                <a:lnTo>
                  <a:pt x="894913" y="923780"/>
                </a:lnTo>
                <a:lnTo>
                  <a:pt x="0" y="9237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2" name="Freeform 6">
            <a:extLst>
              <a:ext uri="{FF2B5EF4-FFF2-40B4-BE49-F238E27FC236}">
                <a16:creationId xmlns:a16="http://schemas.microsoft.com/office/drawing/2014/main" xmlns="" id="{0F0FAE57-E9F5-B356-D3F4-2DFBC64991B4}"/>
              </a:ext>
            </a:extLst>
          </p:cNvPr>
          <p:cNvSpPr/>
          <p:nvPr/>
        </p:nvSpPr>
        <p:spPr>
          <a:xfrm>
            <a:off x="8385137" y="4887744"/>
            <a:ext cx="758863" cy="719022"/>
          </a:xfrm>
          <a:custGeom>
            <a:avLst/>
            <a:gdLst/>
            <a:ahLst/>
            <a:cxnLst/>
            <a:rect l="l" t="t" r="r" b="b"/>
            <a:pathLst>
              <a:path w="758863" h="719022">
                <a:moveTo>
                  <a:pt x="0" y="0"/>
                </a:moveTo>
                <a:lnTo>
                  <a:pt x="758863" y="0"/>
                </a:lnTo>
                <a:lnTo>
                  <a:pt x="758863" y="719022"/>
                </a:lnTo>
                <a:lnTo>
                  <a:pt x="0" y="7190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GB"/>
          </a:p>
        </p:txBody>
      </p:sp>
      <p:sp>
        <p:nvSpPr>
          <p:cNvPr id="6" name="Freeform 11">
            <a:extLst>
              <a:ext uri="{FF2B5EF4-FFF2-40B4-BE49-F238E27FC236}">
                <a16:creationId xmlns:a16="http://schemas.microsoft.com/office/drawing/2014/main" xmlns="" id="{B13D65EB-7D15-899E-1ECE-74DD4F34D9AF}"/>
              </a:ext>
            </a:extLst>
          </p:cNvPr>
          <p:cNvSpPr/>
          <p:nvPr/>
        </p:nvSpPr>
        <p:spPr>
          <a:xfrm>
            <a:off x="14791562" y="3866716"/>
            <a:ext cx="3403383" cy="7010400"/>
          </a:xfrm>
          <a:custGeom>
            <a:avLst/>
            <a:gdLst/>
            <a:ahLst/>
            <a:cxnLst/>
            <a:rect l="l" t="t" r="r" b="b"/>
            <a:pathLst>
              <a:path w="2877367" h="5506922">
                <a:moveTo>
                  <a:pt x="0" y="0"/>
                </a:moveTo>
                <a:lnTo>
                  <a:pt x="2877367" y="0"/>
                </a:lnTo>
                <a:lnTo>
                  <a:pt x="2877367" y="5506922"/>
                </a:lnTo>
                <a:lnTo>
                  <a:pt x="0" y="5506922"/>
                </a:lnTo>
                <a:lnTo>
                  <a:pt x="0" y="0"/>
                </a:lnTo>
                <a:close/>
              </a:path>
            </a:pathLst>
          </a:custGeom>
          <a:blipFill>
            <a:blip r:embed="rId15"/>
            <a:stretch>
              <a:fillRect/>
            </a:stretch>
          </a:blipFill>
        </p:spPr>
      </p:sp>
    </p:spTree>
    <p:extLst>
      <p:ext uri="{BB962C8B-B14F-4D97-AF65-F5344CB8AC3E}">
        <p14:creationId xmlns:p14="http://schemas.microsoft.com/office/powerpoint/2010/main" val="2463848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subTnLst>
                                    <p:audio>
                                      <p:cMediaNode vol="70000">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33230" y="2079859"/>
            <a:ext cx="10761785" cy="8743950"/>
          </a:xfrm>
          <a:custGeom>
            <a:avLst/>
            <a:gdLst/>
            <a:ahLst/>
            <a:cxnLst/>
            <a:rect l="l" t="t" r="r" b="b"/>
            <a:pathLst>
              <a:path w="10761785" h="8743950">
                <a:moveTo>
                  <a:pt x="0" y="0"/>
                </a:moveTo>
                <a:lnTo>
                  <a:pt x="10761785" y="0"/>
                </a:lnTo>
                <a:lnTo>
                  <a:pt x="10761785" y="8743950"/>
                </a:lnTo>
                <a:lnTo>
                  <a:pt x="0" y="87439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3" name="Freeform 3"/>
          <p:cNvSpPr/>
          <p:nvPr/>
        </p:nvSpPr>
        <p:spPr>
          <a:xfrm>
            <a:off x="3235096" y="2927224"/>
            <a:ext cx="9845670" cy="6227386"/>
          </a:xfrm>
          <a:custGeom>
            <a:avLst/>
            <a:gdLst/>
            <a:ahLst/>
            <a:cxnLst/>
            <a:rect l="l" t="t" r="r" b="b"/>
            <a:pathLst>
              <a:path w="9845670" h="6227386">
                <a:moveTo>
                  <a:pt x="0" y="0"/>
                </a:moveTo>
                <a:lnTo>
                  <a:pt x="9845670" y="0"/>
                </a:lnTo>
                <a:lnTo>
                  <a:pt x="9845670" y="6227386"/>
                </a:lnTo>
                <a:lnTo>
                  <a:pt x="0" y="62273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a:off x="-829909" y="8052553"/>
            <a:ext cx="20744032" cy="2411494"/>
          </a:xfrm>
          <a:custGeom>
            <a:avLst/>
            <a:gdLst/>
            <a:ahLst/>
            <a:cxnLst/>
            <a:rect l="l" t="t" r="r" b="b"/>
            <a:pathLst>
              <a:path w="20744032" h="2411494">
                <a:moveTo>
                  <a:pt x="0" y="0"/>
                </a:moveTo>
                <a:lnTo>
                  <a:pt x="20744032" y="0"/>
                </a:lnTo>
                <a:lnTo>
                  <a:pt x="20744032" y="2411494"/>
                </a:lnTo>
                <a:lnTo>
                  <a:pt x="0" y="24114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5" name="Freeform 5"/>
          <p:cNvSpPr/>
          <p:nvPr/>
        </p:nvSpPr>
        <p:spPr>
          <a:xfrm rot="-582911">
            <a:off x="-2272606" y="2217228"/>
            <a:ext cx="9056403" cy="11355992"/>
          </a:xfrm>
          <a:custGeom>
            <a:avLst/>
            <a:gdLst/>
            <a:ahLst/>
            <a:cxnLst/>
            <a:rect l="l" t="t" r="r" b="b"/>
            <a:pathLst>
              <a:path w="9056403" h="11355992">
                <a:moveTo>
                  <a:pt x="0" y="0"/>
                </a:moveTo>
                <a:lnTo>
                  <a:pt x="9056403" y="0"/>
                </a:lnTo>
                <a:lnTo>
                  <a:pt x="9056403" y="11355992"/>
                </a:lnTo>
                <a:lnTo>
                  <a:pt x="0" y="113559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6" name="Freeform 6"/>
          <p:cNvSpPr/>
          <p:nvPr/>
        </p:nvSpPr>
        <p:spPr>
          <a:xfrm>
            <a:off x="6735826" y="2683184"/>
            <a:ext cx="9845670" cy="6227386"/>
          </a:xfrm>
          <a:custGeom>
            <a:avLst/>
            <a:gdLst/>
            <a:ahLst/>
            <a:cxnLst/>
            <a:rect l="l" t="t" r="r" b="b"/>
            <a:pathLst>
              <a:path w="9845670" h="6227386">
                <a:moveTo>
                  <a:pt x="0" y="0"/>
                </a:moveTo>
                <a:lnTo>
                  <a:pt x="9845670" y="0"/>
                </a:lnTo>
                <a:lnTo>
                  <a:pt x="9845670" y="6227386"/>
                </a:lnTo>
                <a:lnTo>
                  <a:pt x="0" y="62273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7" name="TextBox 7"/>
          <p:cNvSpPr txBox="1"/>
          <p:nvPr/>
        </p:nvSpPr>
        <p:spPr>
          <a:xfrm>
            <a:off x="4630950" y="3273888"/>
            <a:ext cx="10785739" cy="5363841"/>
          </a:xfrm>
          <a:prstGeom prst="rect">
            <a:avLst/>
          </a:prstGeom>
        </p:spPr>
        <p:txBody>
          <a:bodyPr wrap="square" lIns="0" tIns="0" rIns="0" bIns="0" rtlCol="0" anchor="t">
            <a:spAutoFit/>
          </a:bodyPr>
          <a:lstStyle/>
          <a:p>
            <a:pPr algn="ctr">
              <a:lnSpc>
                <a:spcPts val="7139"/>
              </a:lnSpc>
              <a:spcBef>
                <a:spcPct val="0"/>
              </a:spcBef>
            </a:pP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Tràm</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4400" i="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Tam </a:t>
            </a:r>
            <a:r>
              <a:rPr lang="en-US" sz="4400" i="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hiếm</a:t>
            </a:r>
            <a:r>
              <a:rPr lang="en-US" sz="44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7139"/>
              </a:lnSpc>
              <a:spcBef>
                <a:spcPct val="0"/>
              </a:spcBef>
            </a:pPr>
            <a:endParaRPr lang="en-US" sz="4400" dirty="0">
              <a:solidFill>
                <a:schemeClr val="accent5">
                  <a:lumMod val="50000"/>
                </a:schemeClr>
              </a:solidFill>
              <a:latin typeface="Roboto Condensed Bold Italics"/>
            </a:endParaRPr>
          </a:p>
        </p:txBody>
      </p:sp>
      <p:sp>
        <p:nvSpPr>
          <p:cNvPr id="9" name="TextBox 9"/>
          <p:cNvSpPr txBox="1"/>
          <p:nvPr/>
        </p:nvSpPr>
        <p:spPr>
          <a:xfrm>
            <a:off x="7900938" y="1632942"/>
            <a:ext cx="5179829" cy="847046"/>
          </a:xfrm>
          <a:prstGeom prst="rect">
            <a:avLst/>
          </a:prstGeom>
        </p:spPr>
        <p:txBody>
          <a:bodyPr lIns="0" tIns="0" rIns="0" bIns="0" rtlCol="0" anchor="t">
            <a:spAutoFit/>
          </a:bodyPr>
          <a:lstStyle/>
          <a:p>
            <a:pPr algn="just">
              <a:lnSpc>
                <a:spcPts val="6859"/>
              </a:lnSpc>
              <a:spcBef>
                <a:spcPct val="0"/>
              </a:spcBef>
            </a:pPr>
            <a:r>
              <a:rPr lang="en-US" sz="4899" dirty="0">
                <a:solidFill>
                  <a:srgbClr val="0B91A0"/>
                </a:solidFill>
                <a:latin typeface="#9Slide07 SVNUT Triumph Press"/>
              </a:rPr>
              <a:t> </a:t>
            </a:r>
            <a:r>
              <a:rPr lang="en-US" sz="4899" dirty="0" err="1">
                <a:solidFill>
                  <a:srgbClr val="0B91A0"/>
                </a:solidFill>
                <a:latin typeface="#9Slide07 SVNUT Triumph Press"/>
              </a:rPr>
              <a:t>Viết</a:t>
            </a:r>
            <a:r>
              <a:rPr lang="en-US" sz="4899" dirty="0">
                <a:solidFill>
                  <a:srgbClr val="0B91A0"/>
                </a:solidFill>
                <a:latin typeface="#9Slide07 SVNUT Triumph Press"/>
              </a:rPr>
              <a:t> </a:t>
            </a:r>
            <a:r>
              <a:rPr lang="en-US" sz="4899" dirty="0" err="1">
                <a:solidFill>
                  <a:srgbClr val="0B91A0"/>
                </a:solidFill>
                <a:latin typeface="#9Slide07 SVNUT Triumph Press"/>
              </a:rPr>
              <a:t>kết</a:t>
            </a:r>
            <a:r>
              <a:rPr lang="en-US" sz="4899" dirty="0">
                <a:solidFill>
                  <a:srgbClr val="0B91A0"/>
                </a:solidFill>
                <a:latin typeface="#9Slide07 SVNUT Triumph Press"/>
              </a:rPr>
              <a:t> </a:t>
            </a:r>
            <a:r>
              <a:rPr lang="en-US" sz="4899" dirty="0" err="1">
                <a:solidFill>
                  <a:srgbClr val="0B91A0"/>
                </a:solidFill>
                <a:latin typeface="#9Slide07 SVNUT Triumph Press"/>
              </a:rPr>
              <a:t>nối</a:t>
            </a:r>
            <a:r>
              <a:rPr lang="en-US" sz="4899" dirty="0">
                <a:solidFill>
                  <a:srgbClr val="0B91A0"/>
                </a:solidFill>
                <a:latin typeface="#9Slide07 SVNUT Triumph Press"/>
              </a:rPr>
              <a:t> </a:t>
            </a:r>
            <a:r>
              <a:rPr lang="en-US" sz="4899" dirty="0" err="1">
                <a:solidFill>
                  <a:srgbClr val="0B91A0"/>
                </a:solidFill>
                <a:latin typeface="#9Slide07 SVNUT Triumph Press"/>
              </a:rPr>
              <a:t>đọc</a:t>
            </a:r>
            <a:endParaRPr lang="en-US" sz="4899" dirty="0">
              <a:solidFill>
                <a:srgbClr val="0B91A0"/>
              </a:solidFill>
              <a:latin typeface="#9Slide07 SVNUT Triumph Press"/>
            </a:endParaRPr>
          </a:p>
        </p:txBody>
      </p:sp>
    </p:spTree>
    <p:extLst>
      <p:ext uri="{BB962C8B-B14F-4D97-AF65-F5344CB8AC3E}">
        <p14:creationId xmlns:p14="http://schemas.microsoft.com/office/powerpoint/2010/main" val="2636432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 y="9660350"/>
            <a:ext cx="18288000" cy="646200"/>
            <a:chOff x="0" y="0"/>
            <a:chExt cx="24384000" cy="861600"/>
          </a:xfrm>
        </p:grpSpPr>
        <p:sp>
          <p:nvSpPr>
            <p:cNvPr id="3" name="Freeform 3"/>
            <p:cNvSpPr/>
            <p:nvPr/>
          </p:nvSpPr>
          <p:spPr>
            <a:xfrm>
              <a:off x="0" y="0"/>
              <a:ext cx="24384000" cy="861568"/>
            </a:xfrm>
            <a:custGeom>
              <a:avLst/>
              <a:gdLst/>
              <a:ahLst/>
              <a:cxnLst/>
              <a:rect l="l" t="t" r="r" b="b"/>
              <a:pathLst>
                <a:path w="24384000" h="861568">
                  <a:moveTo>
                    <a:pt x="0" y="0"/>
                  </a:moveTo>
                  <a:lnTo>
                    <a:pt x="24384000" y="0"/>
                  </a:lnTo>
                  <a:lnTo>
                    <a:pt x="24384000" y="861568"/>
                  </a:lnTo>
                  <a:lnTo>
                    <a:pt x="0" y="861568"/>
                  </a:lnTo>
                  <a:close/>
                </a:path>
              </a:pathLst>
            </a:custGeom>
            <a:solidFill>
              <a:srgbClr val="40BBCD"/>
            </a:solidFill>
          </p:spPr>
        </p:sp>
      </p:grpSp>
      <p:grpSp>
        <p:nvGrpSpPr>
          <p:cNvPr id="4" name="Group 4"/>
          <p:cNvGrpSpPr/>
          <p:nvPr/>
        </p:nvGrpSpPr>
        <p:grpSpPr>
          <a:xfrm>
            <a:off x="0" y="9660350"/>
            <a:ext cx="18052266" cy="357300"/>
            <a:chOff x="0" y="0"/>
            <a:chExt cx="24069688" cy="476400"/>
          </a:xfrm>
        </p:grpSpPr>
        <p:sp>
          <p:nvSpPr>
            <p:cNvPr id="5" name="Freeform 5"/>
            <p:cNvSpPr/>
            <p:nvPr/>
          </p:nvSpPr>
          <p:spPr>
            <a:xfrm>
              <a:off x="0" y="127"/>
              <a:ext cx="24069548" cy="476377"/>
            </a:xfrm>
            <a:custGeom>
              <a:avLst/>
              <a:gdLst/>
              <a:ahLst/>
              <a:cxnLst/>
              <a:rect l="l" t="t" r="r" b="b"/>
              <a:pathLst>
                <a:path w="24069548" h="476377">
                  <a:moveTo>
                    <a:pt x="2261362" y="0"/>
                  </a:moveTo>
                  <a:cubicBezTo>
                    <a:pt x="0" y="205359"/>
                    <a:pt x="1202944" y="407797"/>
                    <a:pt x="6861048" y="465582"/>
                  </a:cubicBezTo>
                  <a:cubicBezTo>
                    <a:pt x="7567676" y="472694"/>
                    <a:pt x="8317992" y="476377"/>
                    <a:pt x="9097391" y="476377"/>
                  </a:cubicBezTo>
                  <a:cubicBezTo>
                    <a:pt x="13310236" y="476377"/>
                    <a:pt x="18368772" y="372237"/>
                    <a:pt x="21917406" y="162814"/>
                  </a:cubicBezTo>
                  <a:cubicBezTo>
                    <a:pt x="22831552" y="108077"/>
                    <a:pt x="23546815" y="53213"/>
                    <a:pt x="24069548" y="0"/>
                  </a:cubicBezTo>
                  <a:close/>
                </a:path>
              </a:pathLst>
            </a:custGeom>
            <a:solidFill>
              <a:srgbClr val="FFFFFF">
                <a:alpha val="54510"/>
              </a:srgbClr>
            </a:solidFill>
          </p:spPr>
        </p:sp>
      </p:grpSp>
      <p:sp>
        <p:nvSpPr>
          <p:cNvPr id="6" name="Freeform 6"/>
          <p:cNvSpPr/>
          <p:nvPr/>
        </p:nvSpPr>
        <p:spPr>
          <a:xfrm>
            <a:off x="2412882" y="9904050"/>
            <a:ext cx="15875122" cy="232250"/>
          </a:xfrm>
          <a:custGeom>
            <a:avLst/>
            <a:gdLst/>
            <a:ahLst/>
            <a:cxnLst/>
            <a:rect l="l" t="t" r="r" b="b"/>
            <a:pathLst>
              <a:path w="15875122" h="232250">
                <a:moveTo>
                  <a:pt x="0" y="0"/>
                </a:moveTo>
                <a:lnTo>
                  <a:pt x="15875122" y="0"/>
                </a:lnTo>
                <a:lnTo>
                  <a:pt x="15875122" y="232250"/>
                </a:lnTo>
                <a:lnTo>
                  <a:pt x="0" y="2322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704950" y="46681"/>
            <a:ext cx="3117832" cy="982019"/>
          </a:xfrm>
          <a:custGeom>
            <a:avLst/>
            <a:gdLst/>
            <a:ahLst/>
            <a:cxnLst/>
            <a:rect l="l" t="t" r="r" b="b"/>
            <a:pathLst>
              <a:path w="3117832" h="982019">
                <a:moveTo>
                  <a:pt x="0" y="0"/>
                </a:moveTo>
                <a:lnTo>
                  <a:pt x="3117832" y="0"/>
                </a:lnTo>
                <a:lnTo>
                  <a:pt x="3117832" y="982019"/>
                </a:lnTo>
                <a:lnTo>
                  <a:pt x="0" y="9820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a:off x="619604" y="2701887"/>
            <a:ext cx="13736409" cy="3847974"/>
            <a:chOff x="0" y="0"/>
            <a:chExt cx="1807122" cy="1627337"/>
          </a:xfrm>
        </p:grpSpPr>
        <p:sp>
          <p:nvSpPr>
            <p:cNvPr id="9" name="Freeform 9"/>
            <p:cNvSpPr/>
            <p:nvPr/>
          </p:nvSpPr>
          <p:spPr>
            <a:xfrm>
              <a:off x="0" y="0"/>
              <a:ext cx="1807122" cy="1627337"/>
            </a:xfrm>
            <a:custGeom>
              <a:avLst/>
              <a:gdLst/>
              <a:ahLst/>
              <a:cxnLst/>
              <a:rect l="l" t="t" r="r" b="b"/>
              <a:pathLst>
                <a:path w="1807122" h="1627337">
                  <a:moveTo>
                    <a:pt x="57545" y="0"/>
                  </a:moveTo>
                  <a:lnTo>
                    <a:pt x="1749577" y="0"/>
                  </a:lnTo>
                  <a:cubicBezTo>
                    <a:pt x="1781359" y="0"/>
                    <a:pt x="1807122" y="25764"/>
                    <a:pt x="1807122" y="57545"/>
                  </a:cubicBezTo>
                  <a:lnTo>
                    <a:pt x="1807122" y="1569792"/>
                  </a:lnTo>
                  <a:cubicBezTo>
                    <a:pt x="1807122" y="1585054"/>
                    <a:pt x="1801059" y="1599691"/>
                    <a:pt x="1790268" y="1610483"/>
                  </a:cubicBezTo>
                  <a:cubicBezTo>
                    <a:pt x="1779476" y="1621274"/>
                    <a:pt x="1764839" y="1627337"/>
                    <a:pt x="1749577" y="1627337"/>
                  </a:cubicBezTo>
                  <a:lnTo>
                    <a:pt x="57545" y="1627337"/>
                  </a:lnTo>
                  <a:cubicBezTo>
                    <a:pt x="25764" y="1627337"/>
                    <a:pt x="0" y="1601573"/>
                    <a:pt x="0" y="1569792"/>
                  </a:cubicBezTo>
                  <a:lnTo>
                    <a:pt x="0" y="57545"/>
                  </a:lnTo>
                  <a:cubicBezTo>
                    <a:pt x="0" y="25764"/>
                    <a:pt x="25764" y="0"/>
                    <a:pt x="57545" y="0"/>
                  </a:cubicBezTo>
                  <a:close/>
                </a:path>
              </a:pathLst>
            </a:custGeom>
            <a:solidFill>
              <a:srgbClr val="FFFFFF">
                <a:alpha val="57647"/>
              </a:srgbClr>
            </a:solidFill>
            <a:ln w="38100" cap="rnd">
              <a:solidFill>
                <a:srgbClr val="0D515D">
                  <a:alpha val="57647"/>
                </a:srgbClr>
              </a:solidFill>
              <a:prstDash val="lgDash"/>
              <a:round/>
            </a:ln>
          </p:spPr>
        </p:sp>
        <p:sp>
          <p:nvSpPr>
            <p:cNvPr id="10" name="TextBox 10"/>
            <p:cNvSpPr txBox="1"/>
            <p:nvPr/>
          </p:nvSpPr>
          <p:spPr>
            <a:xfrm>
              <a:off x="0" y="-38100"/>
              <a:ext cx="1807122" cy="166543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4289258" y="2420858"/>
            <a:ext cx="5927620" cy="1648144"/>
          </a:xfrm>
          <a:custGeom>
            <a:avLst/>
            <a:gdLst/>
            <a:ahLst/>
            <a:cxnLst/>
            <a:rect l="l" t="t" r="r" b="b"/>
            <a:pathLst>
              <a:path w="5927620" h="1648144">
                <a:moveTo>
                  <a:pt x="0" y="0"/>
                </a:moveTo>
                <a:lnTo>
                  <a:pt x="5927620" y="0"/>
                </a:lnTo>
                <a:lnTo>
                  <a:pt x="5927620" y="1648144"/>
                </a:lnTo>
                <a:lnTo>
                  <a:pt x="0" y="16481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2" name="Group 12"/>
          <p:cNvGrpSpPr/>
          <p:nvPr/>
        </p:nvGrpSpPr>
        <p:grpSpPr>
          <a:xfrm>
            <a:off x="7712189" y="685206"/>
            <a:ext cx="4311276" cy="1404416"/>
            <a:chOff x="0" y="-68053"/>
            <a:chExt cx="1135480" cy="369887"/>
          </a:xfrm>
        </p:grpSpPr>
        <p:sp>
          <p:nvSpPr>
            <p:cNvPr id="13" name="Freeform 13"/>
            <p:cNvSpPr/>
            <p:nvPr/>
          </p:nvSpPr>
          <p:spPr>
            <a:xfrm>
              <a:off x="0" y="0"/>
              <a:ext cx="1135480" cy="274637"/>
            </a:xfrm>
            <a:custGeom>
              <a:avLst/>
              <a:gdLst/>
              <a:ahLst/>
              <a:cxnLst/>
              <a:rect l="l" t="t" r="r" b="b"/>
              <a:pathLst>
                <a:path w="1135480" h="274637">
                  <a:moveTo>
                    <a:pt x="64647" y="0"/>
                  </a:moveTo>
                  <a:lnTo>
                    <a:pt x="1070834" y="0"/>
                  </a:lnTo>
                  <a:cubicBezTo>
                    <a:pt x="1087979" y="0"/>
                    <a:pt x="1104422" y="6811"/>
                    <a:pt x="1116546" y="18935"/>
                  </a:cubicBezTo>
                  <a:cubicBezTo>
                    <a:pt x="1128669" y="31058"/>
                    <a:pt x="1135480" y="47501"/>
                    <a:pt x="1135480" y="64647"/>
                  </a:cubicBezTo>
                  <a:lnTo>
                    <a:pt x="1135480" y="209991"/>
                  </a:lnTo>
                  <a:cubicBezTo>
                    <a:pt x="1135480" y="227136"/>
                    <a:pt x="1128669" y="243579"/>
                    <a:pt x="1116546" y="255703"/>
                  </a:cubicBezTo>
                  <a:cubicBezTo>
                    <a:pt x="1104422" y="267826"/>
                    <a:pt x="1087979" y="274637"/>
                    <a:pt x="1070834" y="274637"/>
                  </a:cubicBezTo>
                  <a:lnTo>
                    <a:pt x="64647" y="274637"/>
                  </a:lnTo>
                  <a:cubicBezTo>
                    <a:pt x="28943" y="274637"/>
                    <a:pt x="0" y="245694"/>
                    <a:pt x="0" y="209991"/>
                  </a:cubicBezTo>
                  <a:lnTo>
                    <a:pt x="0" y="64647"/>
                  </a:lnTo>
                  <a:cubicBezTo>
                    <a:pt x="0" y="47501"/>
                    <a:pt x="6811" y="31058"/>
                    <a:pt x="18935" y="18935"/>
                  </a:cubicBezTo>
                  <a:cubicBezTo>
                    <a:pt x="31058" y="6811"/>
                    <a:pt x="47501" y="0"/>
                    <a:pt x="64647" y="0"/>
                  </a:cubicBezTo>
                  <a:close/>
                </a:path>
              </a:pathLst>
            </a:custGeom>
            <a:solidFill>
              <a:srgbClr val="4BA4B4"/>
            </a:solidFill>
          </p:spPr>
        </p:sp>
        <p:sp>
          <p:nvSpPr>
            <p:cNvPr id="14" name="TextBox 14"/>
            <p:cNvSpPr txBox="1"/>
            <p:nvPr/>
          </p:nvSpPr>
          <p:spPr>
            <a:xfrm>
              <a:off x="0" y="-68053"/>
              <a:ext cx="1135480" cy="369887"/>
            </a:xfrm>
            <a:prstGeom prst="rect">
              <a:avLst/>
            </a:prstGeom>
          </p:spPr>
          <p:txBody>
            <a:bodyPr lIns="50800" tIns="50800" rIns="50800" bIns="50800" rtlCol="0" anchor="ctr"/>
            <a:lstStyle/>
            <a:p>
              <a:pPr algn="ctr">
                <a:lnSpc>
                  <a:spcPts val="6999"/>
                </a:lnSpc>
              </a:pPr>
              <a:r>
                <a:rPr lang="en-US" sz="4999" dirty="0">
                  <a:solidFill>
                    <a:srgbClr val="FFFFFF"/>
                  </a:solidFill>
                  <a:latin typeface="Roboto Condensed Bold"/>
                </a:rPr>
                <a:t>NHIỆM VỤ</a:t>
              </a:r>
            </a:p>
          </p:txBody>
        </p:sp>
      </p:grpSp>
      <p:sp>
        <p:nvSpPr>
          <p:cNvPr id="18" name="Freeform 18"/>
          <p:cNvSpPr/>
          <p:nvPr/>
        </p:nvSpPr>
        <p:spPr>
          <a:xfrm>
            <a:off x="11837521" y="6115740"/>
            <a:ext cx="10489569" cy="4171260"/>
          </a:xfrm>
          <a:custGeom>
            <a:avLst/>
            <a:gdLst/>
            <a:ahLst/>
            <a:cxnLst/>
            <a:rect l="l" t="t" r="r" b="b"/>
            <a:pathLst>
              <a:path w="10489569" h="4171260">
                <a:moveTo>
                  <a:pt x="0" y="0"/>
                </a:moveTo>
                <a:lnTo>
                  <a:pt x="10489569" y="0"/>
                </a:lnTo>
                <a:lnTo>
                  <a:pt x="10489569" y="4171260"/>
                </a:lnTo>
                <a:lnTo>
                  <a:pt x="0" y="4171260"/>
                </a:lnTo>
                <a:lnTo>
                  <a:pt x="0" y="0"/>
                </a:lnTo>
                <a:close/>
              </a:path>
            </a:pathLst>
          </a:custGeom>
          <a:blipFill>
            <a:blip r:embed="rId9"/>
            <a:stretch>
              <a:fillRect l="-2092" r="-2092"/>
            </a:stretch>
          </a:blipFill>
        </p:spPr>
      </p:sp>
      <p:sp>
        <p:nvSpPr>
          <p:cNvPr id="19" name="Freeform 19"/>
          <p:cNvSpPr/>
          <p:nvPr/>
        </p:nvSpPr>
        <p:spPr>
          <a:xfrm>
            <a:off x="3245768" y="1288577"/>
            <a:ext cx="3657600" cy="1033272"/>
          </a:xfrm>
          <a:custGeom>
            <a:avLst/>
            <a:gdLst/>
            <a:ahLst/>
            <a:cxnLst/>
            <a:rect l="l" t="t" r="r" b="b"/>
            <a:pathLst>
              <a:path w="3657600" h="1033272">
                <a:moveTo>
                  <a:pt x="0" y="0"/>
                </a:moveTo>
                <a:lnTo>
                  <a:pt x="3657600" y="0"/>
                </a:lnTo>
                <a:lnTo>
                  <a:pt x="3657600" y="1033272"/>
                </a:lnTo>
                <a:lnTo>
                  <a:pt x="0" y="10332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TextBox 20"/>
          <p:cNvSpPr txBox="1"/>
          <p:nvPr/>
        </p:nvSpPr>
        <p:spPr>
          <a:xfrm>
            <a:off x="416646" y="232874"/>
            <a:ext cx="10529692" cy="891141"/>
          </a:xfrm>
          <a:prstGeom prst="rect">
            <a:avLst/>
          </a:prstGeom>
        </p:spPr>
        <p:txBody>
          <a:bodyPr lIns="0" tIns="0" rIns="0" bIns="0" rtlCol="0" anchor="t">
            <a:spAutoFit/>
          </a:bodyPr>
          <a:lstStyle/>
          <a:p>
            <a:pPr algn="l">
              <a:lnSpc>
                <a:spcPts val="7370"/>
              </a:lnSpc>
            </a:pPr>
            <a:r>
              <a:rPr lang="en-US" sz="6142" spc="110" dirty="0">
                <a:solidFill>
                  <a:srgbClr val="A8545E"/>
                </a:solidFill>
                <a:latin typeface="#9Slide05 IcielSanelma" charset="0"/>
              </a:rPr>
              <a:t>KHỞI ĐỘNG</a:t>
            </a:r>
          </a:p>
        </p:txBody>
      </p:sp>
      <p:sp>
        <p:nvSpPr>
          <p:cNvPr id="23" name="TextBox 23"/>
          <p:cNvSpPr txBox="1"/>
          <p:nvPr/>
        </p:nvSpPr>
        <p:spPr>
          <a:xfrm>
            <a:off x="1463789" y="3590024"/>
            <a:ext cx="12496800" cy="1506823"/>
          </a:xfrm>
          <a:prstGeom prst="rect">
            <a:avLst/>
          </a:prstGeom>
        </p:spPr>
        <p:txBody>
          <a:bodyPr wrap="square" lIns="0" tIns="0" rIns="0" bIns="0" rtlCol="0" anchor="t">
            <a:spAutoFit/>
          </a:bodyPr>
          <a:lstStyle/>
          <a:p>
            <a:pPr algn="ctr">
              <a:lnSpc>
                <a:spcPts val="5999"/>
              </a:lnSpc>
              <a:spcBef>
                <a:spcPct val="0"/>
              </a:spcBef>
            </a:pPr>
            <a:r>
              <a:rPr lang="en-US" sz="4999" dirty="0">
                <a:solidFill>
                  <a:srgbClr val="6B7063"/>
                </a:solidFill>
                <a:latin typeface="Roboto Condensed"/>
              </a:rPr>
              <a:t>GV </a:t>
            </a:r>
            <a:r>
              <a:rPr lang="en-US" sz="4999" dirty="0" err="1">
                <a:solidFill>
                  <a:srgbClr val="6B7063"/>
                </a:solidFill>
                <a:latin typeface="Roboto Condensed"/>
              </a:rPr>
              <a:t>chiếu</a:t>
            </a:r>
            <a:r>
              <a:rPr lang="en-US" sz="4999" dirty="0">
                <a:solidFill>
                  <a:srgbClr val="6B7063"/>
                </a:solidFill>
                <a:latin typeface="Roboto Condensed"/>
              </a:rPr>
              <a:t> </a:t>
            </a:r>
            <a:r>
              <a:rPr lang="en-US" sz="4999" dirty="0" err="1">
                <a:solidFill>
                  <a:srgbClr val="6B7063"/>
                </a:solidFill>
                <a:latin typeface="Roboto Condensed"/>
              </a:rPr>
              <a:t>kết</a:t>
            </a:r>
            <a:r>
              <a:rPr lang="en-US" sz="4999" dirty="0">
                <a:solidFill>
                  <a:srgbClr val="6B7063"/>
                </a:solidFill>
                <a:latin typeface="Roboto Condensed"/>
              </a:rPr>
              <a:t> </a:t>
            </a:r>
            <a:r>
              <a:rPr lang="en-US" sz="4999" dirty="0" err="1">
                <a:solidFill>
                  <a:srgbClr val="6B7063"/>
                </a:solidFill>
                <a:latin typeface="Roboto Condensed"/>
              </a:rPr>
              <a:t>quả</a:t>
            </a:r>
            <a:r>
              <a:rPr lang="en-US" sz="4999" dirty="0">
                <a:solidFill>
                  <a:srgbClr val="6B7063"/>
                </a:solidFill>
                <a:latin typeface="Roboto Condensed"/>
              </a:rPr>
              <a:t> </a:t>
            </a:r>
            <a:r>
              <a:rPr lang="en-US" sz="4999" dirty="0" err="1">
                <a:solidFill>
                  <a:srgbClr val="6B7063"/>
                </a:solidFill>
                <a:latin typeface="Roboto Condensed"/>
              </a:rPr>
              <a:t>thông</a:t>
            </a:r>
            <a:r>
              <a:rPr lang="en-US" sz="4999" dirty="0">
                <a:solidFill>
                  <a:srgbClr val="6B7063"/>
                </a:solidFill>
                <a:latin typeface="Roboto Condensed"/>
              </a:rPr>
              <a:t> </a:t>
            </a:r>
            <a:r>
              <a:rPr lang="en-US" sz="4999" dirty="0" err="1">
                <a:solidFill>
                  <a:srgbClr val="6B7063"/>
                </a:solidFill>
                <a:latin typeface="Roboto Condensed"/>
              </a:rPr>
              <a:t>kê</a:t>
            </a:r>
            <a:r>
              <a:rPr lang="en-US" sz="4999" dirty="0">
                <a:solidFill>
                  <a:srgbClr val="6B7063"/>
                </a:solidFill>
                <a:latin typeface="Roboto Condensed"/>
              </a:rPr>
              <a:t> </a:t>
            </a:r>
            <a:r>
              <a:rPr lang="en-US" sz="4999" dirty="0" err="1">
                <a:solidFill>
                  <a:srgbClr val="6B7063"/>
                </a:solidFill>
                <a:latin typeface="Roboto Condensed"/>
              </a:rPr>
              <a:t>câu</a:t>
            </a:r>
            <a:r>
              <a:rPr lang="en-US" sz="4999" dirty="0">
                <a:solidFill>
                  <a:srgbClr val="6B7063"/>
                </a:solidFill>
                <a:latin typeface="Roboto Condensed"/>
              </a:rPr>
              <a:t> </a:t>
            </a:r>
            <a:r>
              <a:rPr lang="en-US" sz="4999" dirty="0" err="1">
                <a:solidFill>
                  <a:srgbClr val="6B7063"/>
                </a:solidFill>
                <a:latin typeface="Roboto Condensed"/>
              </a:rPr>
              <a:t>trả</a:t>
            </a:r>
            <a:r>
              <a:rPr lang="en-US" sz="4999" dirty="0">
                <a:solidFill>
                  <a:srgbClr val="6B7063"/>
                </a:solidFill>
                <a:latin typeface="Roboto Condensed"/>
              </a:rPr>
              <a:t> </a:t>
            </a:r>
            <a:r>
              <a:rPr lang="en-US" sz="4999" dirty="0" err="1">
                <a:solidFill>
                  <a:srgbClr val="6B7063"/>
                </a:solidFill>
                <a:latin typeface="Roboto Condensed"/>
              </a:rPr>
              <a:t>lời</a:t>
            </a:r>
            <a:r>
              <a:rPr lang="en-US" sz="4999" dirty="0">
                <a:solidFill>
                  <a:srgbClr val="6B7063"/>
                </a:solidFill>
                <a:latin typeface="Roboto Condensed"/>
              </a:rPr>
              <a:t> </a:t>
            </a:r>
            <a:r>
              <a:rPr lang="en-US" sz="4999" dirty="0" err="1">
                <a:solidFill>
                  <a:srgbClr val="6B7063"/>
                </a:solidFill>
                <a:latin typeface="Roboto Condensed"/>
              </a:rPr>
              <a:t>của</a:t>
            </a:r>
            <a:r>
              <a:rPr lang="en-US" sz="4999" dirty="0">
                <a:solidFill>
                  <a:srgbClr val="6B7063"/>
                </a:solidFill>
                <a:latin typeface="Roboto Condensed"/>
              </a:rPr>
              <a:t> HS </a:t>
            </a:r>
            <a:r>
              <a:rPr lang="en-US" sz="4999" dirty="0" err="1">
                <a:solidFill>
                  <a:srgbClr val="6B7063"/>
                </a:solidFill>
                <a:latin typeface="Roboto Condensed"/>
              </a:rPr>
              <a:t>của</a:t>
            </a:r>
            <a:r>
              <a:rPr lang="en-US" sz="4999" dirty="0">
                <a:solidFill>
                  <a:srgbClr val="6B7063"/>
                </a:solidFill>
                <a:latin typeface="Roboto Condensed"/>
              </a:rPr>
              <a:t> google form </a:t>
            </a:r>
            <a:r>
              <a:rPr lang="en-US" sz="4999" dirty="0" err="1">
                <a:solidFill>
                  <a:srgbClr val="6B7063"/>
                </a:solidFill>
                <a:latin typeface="Roboto Condensed"/>
              </a:rPr>
              <a:t>được</a:t>
            </a:r>
            <a:r>
              <a:rPr lang="en-US" sz="4999" dirty="0">
                <a:solidFill>
                  <a:srgbClr val="6B7063"/>
                </a:solidFill>
                <a:latin typeface="Roboto Condensed"/>
              </a:rPr>
              <a:t> qua g</a:t>
            </a:r>
          </a:p>
        </p:txBody>
      </p:sp>
    </p:spTree>
    <p:extLst>
      <p:ext uri="{BB962C8B-B14F-4D97-AF65-F5344CB8AC3E}">
        <p14:creationId xmlns:p14="http://schemas.microsoft.com/office/powerpoint/2010/main" val="354500195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41618" y="2119310"/>
            <a:ext cx="14017830" cy="8866277"/>
          </a:xfrm>
          <a:custGeom>
            <a:avLst/>
            <a:gdLst/>
            <a:ahLst/>
            <a:cxnLst/>
            <a:rect l="l" t="t" r="r" b="b"/>
            <a:pathLst>
              <a:path w="14017830" h="8866277">
                <a:moveTo>
                  <a:pt x="0" y="0"/>
                </a:moveTo>
                <a:lnTo>
                  <a:pt x="14017830" y="0"/>
                </a:lnTo>
                <a:lnTo>
                  <a:pt x="14017830" y="8866277"/>
                </a:lnTo>
                <a:lnTo>
                  <a:pt x="0" y="88662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3" name="Freeform 3"/>
          <p:cNvSpPr/>
          <p:nvPr/>
        </p:nvSpPr>
        <p:spPr>
          <a:xfrm>
            <a:off x="-829909" y="8052553"/>
            <a:ext cx="20744032" cy="2411494"/>
          </a:xfrm>
          <a:custGeom>
            <a:avLst/>
            <a:gdLst/>
            <a:ahLst/>
            <a:cxnLst/>
            <a:rect l="l" t="t" r="r" b="b"/>
            <a:pathLst>
              <a:path w="20744032" h="2411494">
                <a:moveTo>
                  <a:pt x="0" y="0"/>
                </a:moveTo>
                <a:lnTo>
                  <a:pt x="20744032" y="0"/>
                </a:lnTo>
                <a:lnTo>
                  <a:pt x="20744032" y="2411494"/>
                </a:lnTo>
                <a:lnTo>
                  <a:pt x="0" y="2411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a:off x="-2146094" y="1028700"/>
            <a:ext cx="8998574" cy="9560238"/>
          </a:xfrm>
          <a:custGeom>
            <a:avLst/>
            <a:gdLst/>
            <a:ahLst/>
            <a:cxnLst/>
            <a:rect l="l" t="t" r="r" b="b"/>
            <a:pathLst>
              <a:path w="8998574" h="9560238">
                <a:moveTo>
                  <a:pt x="0" y="0"/>
                </a:moveTo>
                <a:lnTo>
                  <a:pt x="8998574" y="0"/>
                </a:lnTo>
                <a:lnTo>
                  <a:pt x="8998574" y="9560238"/>
                </a:lnTo>
                <a:lnTo>
                  <a:pt x="0" y="95602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5" name="TextBox 5"/>
          <p:cNvSpPr txBox="1"/>
          <p:nvPr/>
        </p:nvSpPr>
        <p:spPr>
          <a:xfrm>
            <a:off x="6559876" y="1005927"/>
            <a:ext cx="11381314" cy="833435"/>
          </a:xfrm>
          <a:prstGeom prst="rect">
            <a:avLst/>
          </a:prstGeom>
        </p:spPr>
        <p:txBody>
          <a:bodyPr lIns="0" tIns="0" rIns="0" bIns="0" rtlCol="0" anchor="t">
            <a:spAutoFit/>
          </a:bodyPr>
          <a:lstStyle/>
          <a:p>
            <a:pPr algn="ctr">
              <a:lnSpc>
                <a:spcPts val="5973"/>
              </a:lnSpc>
            </a:pPr>
            <a:r>
              <a:rPr lang="en-US" sz="7197">
                <a:solidFill>
                  <a:srgbClr val="0B91A0"/>
                </a:solidFill>
                <a:latin typeface="Fraunces Bold"/>
              </a:rPr>
              <a:t>V. VẬN DỤNG</a:t>
            </a:r>
          </a:p>
        </p:txBody>
      </p:sp>
      <p:sp>
        <p:nvSpPr>
          <p:cNvPr id="6" name="TextBox 6"/>
          <p:cNvSpPr txBox="1"/>
          <p:nvPr/>
        </p:nvSpPr>
        <p:spPr>
          <a:xfrm>
            <a:off x="7038412" y="2831152"/>
            <a:ext cx="10424241" cy="3917739"/>
          </a:xfrm>
          <a:prstGeom prst="rect">
            <a:avLst/>
          </a:prstGeom>
        </p:spPr>
        <p:txBody>
          <a:bodyPr lIns="0" tIns="0" rIns="0" bIns="0" rtlCol="0" anchor="t">
            <a:spAutoFit/>
          </a:bodyPr>
          <a:lstStyle/>
          <a:p>
            <a:pPr marL="949961" lvl="1" indent="-474980" algn="just">
              <a:lnSpc>
                <a:spcPts val="6160"/>
              </a:lnSpc>
              <a:buFont typeface="Arial"/>
              <a:buChar char="•"/>
            </a:pPr>
            <a:r>
              <a:rPr lang="en-US" sz="4400" dirty="0" err="1">
                <a:solidFill>
                  <a:srgbClr val="055169"/>
                </a:solidFill>
                <a:latin typeface="Roboto Condensed"/>
              </a:rPr>
              <a:t>Thiết</a:t>
            </a:r>
            <a:r>
              <a:rPr lang="en-US" sz="4400" dirty="0">
                <a:solidFill>
                  <a:srgbClr val="055169"/>
                </a:solidFill>
                <a:latin typeface="Roboto Condensed"/>
              </a:rPr>
              <a:t> </a:t>
            </a:r>
            <a:r>
              <a:rPr lang="en-US" sz="4400" dirty="0" err="1">
                <a:solidFill>
                  <a:srgbClr val="055169"/>
                </a:solidFill>
                <a:latin typeface="Roboto Condensed"/>
              </a:rPr>
              <a:t>kế</a:t>
            </a:r>
            <a:r>
              <a:rPr lang="en-US" sz="4400" dirty="0">
                <a:solidFill>
                  <a:srgbClr val="055169"/>
                </a:solidFill>
                <a:latin typeface="Roboto Condensed"/>
              </a:rPr>
              <a:t> </a:t>
            </a:r>
            <a:r>
              <a:rPr lang="en-US" sz="4400" dirty="0" err="1">
                <a:solidFill>
                  <a:srgbClr val="055169"/>
                </a:solidFill>
                <a:latin typeface="Roboto Condensed"/>
              </a:rPr>
              <a:t>một</a:t>
            </a:r>
            <a:r>
              <a:rPr lang="en-US" sz="4400" dirty="0">
                <a:solidFill>
                  <a:srgbClr val="055169"/>
                </a:solidFill>
                <a:latin typeface="Roboto Condensed"/>
              </a:rPr>
              <a:t> video/poster/</a:t>
            </a:r>
            <a:r>
              <a:rPr lang="en-US" sz="4400" dirty="0" err="1">
                <a:solidFill>
                  <a:srgbClr val="055169"/>
                </a:solidFill>
                <a:latin typeface="Roboto Condensed"/>
              </a:rPr>
              <a:t>truyện</a:t>
            </a:r>
            <a:r>
              <a:rPr lang="en-US" sz="4400" dirty="0">
                <a:solidFill>
                  <a:srgbClr val="055169"/>
                </a:solidFill>
                <a:latin typeface="Roboto Condensed"/>
              </a:rPr>
              <a:t> </a:t>
            </a:r>
            <a:r>
              <a:rPr lang="en-US" sz="4400" dirty="0" err="1">
                <a:solidFill>
                  <a:srgbClr val="055169"/>
                </a:solidFill>
                <a:latin typeface="Roboto Condensed"/>
              </a:rPr>
              <a:t>ehon</a:t>
            </a:r>
            <a:r>
              <a:rPr lang="en-US" sz="4400" dirty="0">
                <a:solidFill>
                  <a:srgbClr val="055169"/>
                </a:solidFill>
                <a:latin typeface="Roboto Condensed"/>
              </a:rPr>
              <a:t> </a:t>
            </a:r>
            <a:r>
              <a:rPr lang="en-US" sz="4400" dirty="0" err="1">
                <a:solidFill>
                  <a:srgbClr val="055169"/>
                </a:solidFill>
                <a:latin typeface="Roboto Condensed"/>
              </a:rPr>
              <a:t>về</a:t>
            </a:r>
            <a:r>
              <a:rPr lang="en-US" sz="4400" dirty="0">
                <a:solidFill>
                  <a:srgbClr val="055169"/>
                </a:solidFill>
                <a:latin typeface="Roboto Condensed"/>
              </a:rPr>
              <a:t> </a:t>
            </a:r>
            <a:r>
              <a:rPr lang="en-US" sz="4400" dirty="0" err="1">
                <a:solidFill>
                  <a:srgbClr val="055169"/>
                </a:solidFill>
                <a:latin typeface="Roboto Condensed"/>
              </a:rPr>
              <a:t>Bảo</a:t>
            </a:r>
            <a:r>
              <a:rPr lang="en-US" sz="4400" dirty="0">
                <a:solidFill>
                  <a:srgbClr val="055169"/>
                </a:solidFill>
                <a:latin typeface="Roboto Condensed"/>
              </a:rPr>
              <a:t> </a:t>
            </a:r>
            <a:r>
              <a:rPr lang="en-US" sz="4400" dirty="0" err="1">
                <a:solidFill>
                  <a:srgbClr val="055169"/>
                </a:solidFill>
                <a:latin typeface="Roboto Condensed"/>
              </a:rPr>
              <a:t>vệ</a:t>
            </a:r>
            <a:r>
              <a:rPr lang="en-US" sz="4400" dirty="0">
                <a:solidFill>
                  <a:srgbClr val="055169"/>
                </a:solidFill>
                <a:latin typeface="Roboto Condensed"/>
              </a:rPr>
              <a:t> </a:t>
            </a:r>
            <a:r>
              <a:rPr lang="en-US" sz="4400" dirty="0" err="1">
                <a:solidFill>
                  <a:srgbClr val="055169"/>
                </a:solidFill>
                <a:latin typeface="Roboto Condensed"/>
              </a:rPr>
              <a:t>động</a:t>
            </a:r>
            <a:r>
              <a:rPr lang="en-US" sz="4400" dirty="0">
                <a:solidFill>
                  <a:srgbClr val="055169"/>
                </a:solidFill>
                <a:latin typeface="Roboto Condensed"/>
              </a:rPr>
              <a:t> </a:t>
            </a:r>
            <a:r>
              <a:rPr lang="en-US" sz="4400" dirty="0" err="1">
                <a:solidFill>
                  <a:srgbClr val="055169"/>
                </a:solidFill>
                <a:latin typeface="Roboto Condensed"/>
              </a:rPr>
              <a:t>vật</a:t>
            </a:r>
            <a:r>
              <a:rPr lang="en-US" sz="4400" dirty="0">
                <a:solidFill>
                  <a:srgbClr val="055169"/>
                </a:solidFill>
                <a:latin typeface="Roboto Condensed"/>
              </a:rPr>
              <a:t> </a:t>
            </a:r>
            <a:r>
              <a:rPr lang="en-US" sz="4400" dirty="0" err="1">
                <a:solidFill>
                  <a:srgbClr val="055169"/>
                </a:solidFill>
                <a:latin typeface="Roboto Condensed"/>
              </a:rPr>
              <a:t>hoang</a:t>
            </a:r>
            <a:r>
              <a:rPr lang="en-US" sz="4400" dirty="0">
                <a:solidFill>
                  <a:srgbClr val="055169"/>
                </a:solidFill>
                <a:latin typeface="Roboto Condensed"/>
              </a:rPr>
              <a:t> </a:t>
            </a:r>
            <a:r>
              <a:rPr lang="en-US" sz="4400" dirty="0" err="1">
                <a:solidFill>
                  <a:srgbClr val="055169"/>
                </a:solidFill>
                <a:latin typeface="Roboto Condensed"/>
              </a:rPr>
              <a:t>dã</a:t>
            </a:r>
            <a:r>
              <a:rPr lang="en-US" sz="4400" dirty="0">
                <a:solidFill>
                  <a:srgbClr val="055169"/>
                </a:solidFill>
                <a:latin typeface="Roboto Condensed"/>
              </a:rPr>
              <a:t> (</a:t>
            </a:r>
            <a:r>
              <a:rPr lang="en-US" sz="4400" dirty="0" err="1">
                <a:solidFill>
                  <a:srgbClr val="055169"/>
                </a:solidFill>
                <a:latin typeface="Roboto Condensed"/>
              </a:rPr>
              <a:t>Khuyến</a:t>
            </a:r>
            <a:r>
              <a:rPr lang="en-US" sz="4400" dirty="0">
                <a:solidFill>
                  <a:srgbClr val="055169"/>
                </a:solidFill>
                <a:latin typeface="Roboto Condensed"/>
              </a:rPr>
              <a:t> </a:t>
            </a:r>
            <a:r>
              <a:rPr lang="en-US" sz="4400" dirty="0" err="1">
                <a:solidFill>
                  <a:srgbClr val="055169"/>
                </a:solidFill>
                <a:latin typeface="Roboto Condensed"/>
              </a:rPr>
              <a:t>khích</a:t>
            </a:r>
            <a:r>
              <a:rPr lang="en-US" sz="4400" dirty="0">
                <a:solidFill>
                  <a:srgbClr val="055169"/>
                </a:solidFill>
                <a:latin typeface="Roboto Condensed"/>
              </a:rPr>
              <a:t>).</a:t>
            </a:r>
          </a:p>
          <a:p>
            <a:pPr marL="949961" lvl="1" indent="-474980" algn="just">
              <a:lnSpc>
                <a:spcPts val="6160"/>
              </a:lnSpc>
              <a:buFont typeface="Arial"/>
              <a:buChar char="•"/>
            </a:pPr>
            <a:r>
              <a:rPr lang="en-US" sz="4400" dirty="0">
                <a:solidFill>
                  <a:srgbClr val="055169"/>
                </a:solidFill>
                <a:latin typeface="Roboto Condensed"/>
              </a:rPr>
              <a:t>HS </a:t>
            </a:r>
            <a:r>
              <a:rPr lang="en-US" sz="4400" dirty="0" err="1">
                <a:solidFill>
                  <a:srgbClr val="055169"/>
                </a:solidFill>
                <a:latin typeface="Roboto Condensed"/>
              </a:rPr>
              <a:t>đọc</a:t>
            </a:r>
            <a:r>
              <a:rPr lang="en-US" sz="4400" dirty="0">
                <a:solidFill>
                  <a:srgbClr val="055169"/>
                </a:solidFill>
                <a:latin typeface="Roboto Condensed"/>
              </a:rPr>
              <a:t> </a:t>
            </a:r>
            <a:r>
              <a:rPr lang="en-US" sz="4400" dirty="0" err="1">
                <a:solidFill>
                  <a:srgbClr val="055169"/>
                </a:solidFill>
                <a:latin typeface="Roboto Condensed"/>
              </a:rPr>
              <a:t>mở</a:t>
            </a:r>
            <a:r>
              <a:rPr lang="en-US" sz="4400" dirty="0">
                <a:solidFill>
                  <a:srgbClr val="055169"/>
                </a:solidFill>
                <a:latin typeface="Roboto Condensed"/>
              </a:rPr>
              <a:t> </a:t>
            </a:r>
            <a:r>
              <a:rPr lang="en-US" sz="4400" dirty="0" err="1">
                <a:solidFill>
                  <a:srgbClr val="055169"/>
                </a:solidFill>
                <a:latin typeface="Roboto Condensed"/>
              </a:rPr>
              <a:t>rộng</a:t>
            </a:r>
            <a:r>
              <a:rPr lang="en-US" sz="4400" dirty="0">
                <a:solidFill>
                  <a:srgbClr val="055169"/>
                </a:solidFill>
                <a:latin typeface="Roboto Condensed"/>
              </a:rPr>
              <a:t> </a:t>
            </a:r>
            <a:r>
              <a:rPr lang="en-US" sz="4400" dirty="0" err="1">
                <a:solidFill>
                  <a:srgbClr val="055169"/>
                </a:solidFill>
                <a:latin typeface="Roboto Condensed"/>
              </a:rPr>
              <a:t>văn</a:t>
            </a:r>
            <a:r>
              <a:rPr lang="en-US" sz="4400" dirty="0">
                <a:solidFill>
                  <a:srgbClr val="055169"/>
                </a:solidFill>
                <a:latin typeface="Roboto Condensed"/>
              </a:rPr>
              <a:t> </a:t>
            </a:r>
            <a:r>
              <a:rPr lang="en-US" sz="4400" dirty="0" err="1">
                <a:solidFill>
                  <a:srgbClr val="055169"/>
                </a:solidFill>
                <a:latin typeface="Roboto Condensed"/>
              </a:rPr>
              <a:t>bản</a:t>
            </a:r>
            <a:r>
              <a:rPr lang="en-US" sz="4400" dirty="0">
                <a:solidFill>
                  <a:srgbClr val="055169"/>
                </a:solidFill>
                <a:latin typeface="Roboto Condensed"/>
              </a:rPr>
              <a:t> ở </a:t>
            </a:r>
            <a:r>
              <a:rPr lang="en-US" sz="4400" dirty="0" err="1">
                <a:solidFill>
                  <a:srgbClr val="055169"/>
                </a:solidFill>
                <a:latin typeface="Roboto Condensed"/>
              </a:rPr>
              <a:t>nhà</a:t>
            </a:r>
            <a:r>
              <a:rPr lang="en-US" sz="4400" dirty="0">
                <a:solidFill>
                  <a:srgbClr val="055169"/>
                </a:solidFill>
                <a:latin typeface="Roboto Condensed"/>
              </a:rPr>
              <a:t>: Tìm </a:t>
            </a:r>
            <a:r>
              <a:rPr lang="en-US" sz="4400" dirty="0" err="1">
                <a:solidFill>
                  <a:srgbClr val="055169"/>
                </a:solidFill>
                <a:latin typeface="Roboto Condensed"/>
              </a:rPr>
              <a:t>đọc</a:t>
            </a:r>
            <a:r>
              <a:rPr lang="en-US" sz="4400" dirty="0">
                <a:solidFill>
                  <a:srgbClr val="055169"/>
                </a:solidFill>
                <a:latin typeface="Roboto Condensed"/>
              </a:rPr>
              <a:t> </a:t>
            </a:r>
            <a:r>
              <a:rPr lang="en-US" sz="4400" dirty="0" err="1">
                <a:solidFill>
                  <a:srgbClr val="055169"/>
                </a:solidFill>
                <a:latin typeface="Roboto Condensed"/>
              </a:rPr>
              <a:t>thêm</a:t>
            </a:r>
            <a:r>
              <a:rPr lang="en-US" sz="4400" dirty="0">
                <a:solidFill>
                  <a:srgbClr val="055169"/>
                </a:solidFill>
                <a:latin typeface="Roboto Condensed"/>
              </a:rPr>
              <a:t> </a:t>
            </a:r>
            <a:r>
              <a:rPr lang="en-US" sz="4400" dirty="0" err="1">
                <a:solidFill>
                  <a:srgbClr val="055169"/>
                </a:solidFill>
                <a:latin typeface="Roboto Condensed"/>
              </a:rPr>
              <a:t>các</a:t>
            </a:r>
            <a:r>
              <a:rPr lang="en-US" sz="4400" dirty="0">
                <a:solidFill>
                  <a:srgbClr val="055169"/>
                </a:solidFill>
                <a:latin typeface="Roboto Condensed"/>
              </a:rPr>
              <a:t> </a:t>
            </a:r>
            <a:r>
              <a:rPr lang="en-US" sz="4400" dirty="0" err="1">
                <a:solidFill>
                  <a:srgbClr val="055169"/>
                </a:solidFill>
                <a:latin typeface="Roboto Condensed"/>
              </a:rPr>
              <a:t>văn</a:t>
            </a:r>
            <a:r>
              <a:rPr lang="en-US" sz="4400" dirty="0">
                <a:solidFill>
                  <a:srgbClr val="055169"/>
                </a:solidFill>
                <a:latin typeface="Roboto Condensed"/>
              </a:rPr>
              <a:t> </a:t>
            </a:r>
            <a:r>
              <a:rPr lang="en-US" sz="4400" dirty="0" err="1">
                <a:solidFill>
                  <a:srgbClr val="055169"/>
                </a:solidFill>
                <a:latin typeface="Roboto Condensed"/>
              </a:rPr>
              <a:t>bản</a:t>
            </a:r>
            <a:r>
              <a:rPr lang="en-US" sz="4400" dirty="0">
                <a:solidFill>
                  <a:srgbClr val="055169"/>
                </a:solidFill>
                <a:latin typeface="Roboto Condensed"/>
              </a:rPr>
              <a:t> </a:t>
            </a:r>
            <a:r>
              <a:rPr lang="en-US" sz="4400" dirty="0" err="1">
                <a:solidFill>
                  <a:srgbClr val="055169"/>
                </a:solidFill>
                <a:latin typeface="Roboto Condensed"/>
              </a:rPr>
              <a:t>thông</a:t>
            </a:r>
            <a:r>
              <a:rPr lang="en-US" sz="4400" dirty="0">
                <a:solidFill>
                  <a:srgbClr val="055169"/>
                </a:solidFill>
                <a:latin typeface="Roboto Condensed"/>
              </a:rPr>
              <a:t> tin </a:t>
            </a:r>
            <a:r>
              <a:rPr lang="en-US" sz="4400" dirty="0" err="1">
                <a:solidFill>
                  <a:srgbClr val="055169"/>
                </a:solidFill>
                <a:latin typeface="Roboto Condensed"/>
              </a:rPr>
              <a:t>về</a:t>
            </a:r>
            <a:r>
              <a:rPr lang="en-US" sz="4400" dirty="0">
                <a:solidFill>
                  <a:srgbClr val="055169"/>
                </a:solidFill>
                <a:latin typeface="Roboto Condensed"/>
              </a:rPr>
              <a:t> </a:t>
            </a:r>
            <a:r>
              <a:rPr lang="en-US" sz="4400" dirty="0" err="1">
                <a:solidFill>
                  <a:srgbClr val="055169"/>
                </a:solidFill>
                <a:latin typeface="Roboto Condensed"/>
              </a:rPr>
              <a:t>một</a:t>
            </a:r>
            <a:r>
              <a:rPr lang="en-US" sz="4400" dirty="0">
                <a:solidFill>
                  <a:srgbClr val="055169"/>
                </a:solidFill>
                <a:latin typeface="Roboto Condensed"/>
              </a:rPr>
              <a:t> </a:t>
            </a:r>
            <a:r>
              <a:rPr lang="en-US" sz="4400" dirty="0" err="1">
                <a:solidFill>
                  <a:srgbClr val="055169"/>
                </a:solidFill>
                <a:latin typeface="Roboto Condensed"/>
              </a:rPr>
              <a:t>danh</a:t>
            </a:r>
            <a:r>
              <a:rPr lang="en-US" sz="4400" dirty="0">
                <a:solidFill>
                  <a:srgbClr val="055169"/>
                </a:solidFill>
                <a:latin typeface="Roboto Condensed"/>
              </a:rPr>
              <a:t> </a:t>
            </a:r>
            <a:r>
              <a:rPr lang="en-US" sz="4400" dirty="0" err="1">
                <a:solidFill>
                  <a:srgbClr val="055169"/>
                </a:solidFill>
                <a:latin typeface="Roboto Condensed"/>
              </a:rPr>
              <a:t>làm</a:t>
            </a:r>
            <a:r>
              <a:rPr lang="en-US" sz="4400" dirty="0">
                <a:solidFill>
                  <a:srgbClr val="055169"/>
                </a:solidFill>
                <a:latin typeface="Roboto Condensed"/>
              </a:rPr>
              <a:t> </a:t>
            </a:r>
            <a:r>
              <a:rPr lang="en-US" sz="4400" dirty="0" err="1">
                <a:solidFill>
                  <a:srgbClr val="055169"/>
                </a:solidFill>
                <a:latin typeface="Roboto Condensed"/>
              </a:rPr>
              <a:t>thắng</a:t>
            </a:r>
            <a:r>
              <a:rPr lang="en-US" sz="4400" dirty="0">
                <a:solidFill>
                  <a:srgbClr val="055169"/>
                </a:solidFill>
                <a:latin typeface="Roboto Condensed"/>
              </a:rPr>
              <a:t> </a:t>
            </a:r>
            <a:r>
              <a:rPr lang="en-US" sz="4400" dirty="0" err="1">
                <a:solidFill>
                  <a:srgbClr val="055169"/>
                </a:solidFill>
                <a:latin typeface="Roboto Condensed"/>
              </a:rPr>
              <a:t>cảnh</a:t>
            </a:r>
            <a:endParaRPr lang="en-US" sz="4400" dirty="0">
              <a:solidFill>
                <a:srgbClr val="055169"/>
              </a:solidFill>
              <a:latin typeface="Roboto Condensed"/>
            </a:endParaRPr>
          </a:p>
        </p:txBody>
      </p:sp>
    </p:spTree>
    <p:extLst>
      <p:ext uri="{BB962C8B-B14F-4D97-AF65-F5344CB8AC3E}">
        <p14:creationId xmlns:p14="http://schemas.microsoft.com/office/powerpoint/2010/main" val="4279813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2FA9614-E4EE-01B8-2AB9-E99D6C087C95}"/>
              </a:ext>
            </a:extLst>
          </p:cNvPr>
          <p:cNvSpPr/>
          <p:nvPr/>
        </p:nvSpPr>
        <p:spPr>
          <a:xfrm>
            <a:off x="5943600" y="800100"/>
            <a:ext cx="8686800" cy="1107996"/>
          </a:xfrm>
          <a:prstGeom prst="rect">
            <a:avLst/>
          </a:prstGeom>
        </p:spPr>
        <p:txBody>
          <a:bodyPr wrap="square">
            <a:spAutoFit/>
          </a:bodyPr>
          <a:lstStyle/>
          <a:p>
            <a:pPr algn="just"/>
            <a:r>
              <a:rPr lang="en-US" sz="6600" b="1" dirty="0" err="1">
                <a:solidFill>
                  <a:srgbClr val="000000"/>
                </a:solidFill>
                <a:latin typeface="Times New Roman" panose="02020603050405020304" pitchFamily="18" charset="0"/>
                <a:cs typeface="Times New Roman" panose="02020603050405020304" pitchFamily="18" charset="0"/>
              </a:rPr>
              <a:t>Bài</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tập</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tình</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huống</a:t>
            </a:r>
            <a:endParaRPr lang="vi-VN" sz="6600" b="1"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BC5C0B67-A66D-E177-BEB2-2C3E25D3107A}"/>
              </a:ext>
            </a:extLst>
          </p:cNvPr>
          <p:cNvSpPr/>
          <p:nvPr/>
        </p:nvSpPr>
        <p:spPr>
          <a:xfrm>
            <a:off x="1295400" y="2095500"/>
            <a:ext cx="16078200" cy="2554545"/>
          </a:xfrm>
          <a:prstGeom prst="rect">
            <a:avLst/>
          </a:prstGeom>
        </p:spPr>
        <p:txBody>
          <a:bodyPr wrap="square">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Giả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viết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tòa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soạn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mình</a:t>
            </a:r>
            <a:r>
              <a:rPr 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b="0" i="0" dirty="0" err="1">
                <a:solidFill>
                  <a:srgbClr val="000000"/>
                </a:solidFill>
                <a:effectLst/>
                <a:latin typeface="Times New Roman" panose="02020603050405020304" pitchFamily="18" charset="0"/>
                <a:cs typeface="Times New Roman" panose="02020603050405020304" pitchFamily="18" charset="0"/>
              </a:rPr>
              <a:t>Yêu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cầu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viết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một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bài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báo</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về</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trạng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bắt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hiếm</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a:p>
            <a:pPr algn="just"/>
            <a:r>
              <a:rPr lang="vi-VN" sz="4000" dirty="0">
                <a:solidFill>
                  <a:srgbClr val="000000"/>
                </a:solidFill>
                <a:latin typeface="Times New Roman" panose="02020603050405020304" pitchFamily="18" charset="0"/>
                <a:cs typeface="Times New Roman" panose="02020603050405020304" pitchFamily="18" charset="0"/>
              </a:rPr>
              <a:t>Bài viết được đăng tải trên tòa soạn (facebook) của lớp, được đánh giá 50% lượt tương tác trên tòa soạn + 50% sự đánh giá của giáo viên</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xmlns="" id="{E397F3BC-3184-B850-9BD8-49BA94494A3F}"/>
              </a:ext>
            </a:extLst>
          </p:cNvPr>
          <p:cNvSpPr/>
          <p:nvPr/>
        </p:nvSpPr>
        <p:spPr>
          <a:xfrm>
            <a:off x="2590800" y="4904886"/>
            <a:ext cx="13436600" cy="5433917"/>
          </a:xfrm>
          <a:custGeom>
            <a:avLst/>
            <a:gdLst/>
            <a:ahLst/>
            <a:cxnLst/>
            <a:rect l="l" t="t" r="r" b="b"/>
            <a:pathLst>
              <a:path w="16230600" h="7567517">
                <a:moveTo>
                  <a:pt x="0" y="0"/>
                </a:moveTo>
                <a:lnTo>
                  <a:pt x="16230600" y="0"/>
                </a:lnTo>
                <a:lnTo>
                  <a:pt x="16230600" y="7567517"/>
                </a:lnTo>
                <a:lnTo>
                  <a:pt x="0" y="7567517"/>
                </a:lnTo>
                <a:lnTo>
                  <a:pt x="0" y="0"/>
                </a:lnTo>
                <a:close/>
              </a:path>
            </a:pathLst>
          </a:custGeom>
          <a:blipFill>
            <a:blip r:embed="rId3"/>
            <a:stretch>
              <a:fillRect/>
            </a:stretch>
          </a:blipFill>
        </p:spPr>
      </p:sp>
      <p:sp>
        <p:nvSpPr>
          <p:cNvPr id="5" name="Freeform 5">
            <a:extLst>
              <a:ext uri="{FF2B5EF4-FFF2-40B4-BE49-F238E27FC236}">
                <a16:creationId xmlns:a16="http://schemas.microsoft.com/office/drawing/2014/main" xmlns="" id="{C29C7F7E-E6BE-B304-9C4A-0175E4787A8F}"/>
              </a:ext>
            </a:extLst>
          </p:cNvPr>
          <p:cNvSpPr/>
          <p:nvPr/>
        </p:nvSpPr>
        <p:spPr>
          <a:xfrm>
            <a:off x="13944600" y="4314444"/>
            <a:ext cx="4572000" cy="16581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12126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562" y="-283711"/>
            <a:ext cx="6000883" cy="8603417"/>
          </a:xfrm>
          <a:custGeom>
            <a:avLst/>
            <a:gdLst/>
            <a:ahLst/>
            <a:cxnLst/>
            <a:rect l="l" t="t" r="r" b="b"/>
            <a:pathLst>
              <a:path w="6000883" h="8603417">
                <a:moveTo>
                  <a:pt x="0" y="0"/>
                </a:moveTo>
                <a:lnTo>
                  <a:pt x="6000883" y="0"/>
                </a:lnTo>
                <a:lnTo>
                  <a:pt x="6000883" y="8603417"/>
                </a:lnTo>
                <a:lnTo>
                  <a:pt x="0" y="86034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GB"/>
          </a:p>
        </p:txBody>
      </p:sp>
      <p:sp>
        <p:nvSpPr>
          <p:cNvPr id="3" name="Freeform 3"/>
          <p:cNvSpPr/>
          <p:nvPr/>
        </p:nvSpPr>
        <p:spPr>
          <a:xfrm>
            <a:off x="11282360" y="3774481"/>
            <a:ext cx="14787328" cy="5269666"/>
          </a:xfrm>
          <a:custGeom>
            <a:avLst/>
            <a:gdLst/>
            <a:ahLst/>
            <a:cxnLst/>
            <a:rect l="l" t="t" r="r" b="b"/>
            <a:pathLst>
              <a:path w="14787328" h="5269666">
                <a:moveTo>
                  <a:pt x="0" y="0"/>
                </a:moveTo>
                <a:lnTo>
                  <a:pt x="14787329" y="0"/>
                </a:lnTo>
                <a:lnTo>
                  <a:pt x="14787329" y="5269666"/>
                </a:lnTo>
                <a:lnTo>
                  <a:pt x="0" y="5269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a:off x="1028700" y="8690704"/>
            <a:ext cx="18127626" cy="1647966"/>
          </a:xfrm>
          <a:custGeom>
            <a:avLst/>
            <a:gdLst/>
            <a:ahLst/>
            <a:cxnLst/>
            <a:rect l="l" t="t" r="r" b="b"/>
            <a:pathLst>
              <a:path w="18127626" h="1647966">
                <a:moveTo>
                  <a:pt x="0" y="0"/>
                </a:moveTo>
                <a:lnTo>
                  <a:pt x="18127626" y="0"/>
                </a:lnTo>
                <a:lnTo>
                  <a:pt x="18127626" y="1647966"/>
                </a:lnTo>
                <a:lnTo>
                  <a:pt x="0" y="16479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5" name="Freeform 5"/>
          <p:cNvSpPr/>
          <p:nvPr/>
        </p:nvSpPr>
        <p:spPr>
          <a:xfrm flipH="1">
            <a:off x="-581219" y="2728095"/>
            <a:ext cx="4158920" cy="5962609"/>
          </a:xfrm>
          <a:custGeom>
            <a:avLst/>
            <a:gdLst/>
            <a:ahLst/>
            <a:cxnLst/>
            <a:rect l="l" t="t" r="r" b="b"/>
            <a:pathLst>
              <a:path w="4158920" h="5962609">
                <a:moveTo>
                  <a:pt x="4158920" y="0"/>
                </a:moveTo>
                <a:lnTo>
                  <a:pt x="0" y="0"/>
                </a:lnTo>
                <a:lnTo>
                  <a:pt x="0" y="5962609"/>
                </a:lnTo>
                <a:lnTo>
                  <a:pt x="4158920" y="5962609"/>
                </a:lnTo>
                <a:lnTo>
                  <a:pt x="415892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6" name="Freeform 6"/>
          <p:cNvSpPr/>
          <p:nvPr/>
        </p:nvSpPr>
        <p:spPr>
          <a:xfrm>
            <a:off x="-2275080" y="7948422"/>
            <a:ext cx="13557441" cy="2948743"/>
          </a:xfrm>
          <a:custGeom>
            <a:avLst/>
            <a:gdLst/>
            <a:ahLst/>
            <a:cxnLst/>
            <a:rect l="l" t="t" r="r" b="b"/>
            <a:pathLst>
              <a:path w="13557441" h="2948743">
                <a:moveTo>
                  <a:pt x="0" y="0"/>
                </a:moveTo>
                <a:lnTo>
                  <a:pt x="13557440" y="0"/>
                </a:lnTo>
                <a:lnTo>
                  <a:pt x="13557440" y="2948743"/>
                </a:lnTo>
                <a:lnTo>
                  <a:pt x="0" y="29487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7" name="Freeform 7"/>
          <p:cNvSpPr/>
          <p:nvPr/>
        </p:nvSpPr>
        <p:spPr>
          <a:xfrm>
            <a:off x="11282360" y="5398111"/>
            <a:ext cx="9634540" cy="4116576"/>
          </a:xfrm>
          <a:custGeom>
            <a:avLst/>
            <a:gdLst/>
            <a:ahLst/>
            <a:cxnLst/>
            <a:rect l="l" t="t" r="r" b="b"/>
            <a:pathLst>
              <a:path w="9634540" h="4116576">
                <a:moveTo>
                  <a:pt x="0" y="0"/>
                </a:moveTo>
                <a:lnTo>
                  <a:pt x="9634540" y="0"/>
                </a:lnTo>
                <a:lnTo>
                  <a:pt x="9634540" y="4116576"/>
                </a:lnTo>
                <a:lnTo>
                  <a:pt x="0" y="411657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8" name="Freeform 8"/>
          <p:cNvSpPr/>
          <p:nvPr/>
        </p:nvSpPr>
        <p:spPr>
          <a:xfrm flipH="1">
            <a:off x="3897491" y="1708550"/>
            <a:ext cx="8551743" cy="6869900"/>
          </a:xfrm>
          <a:custGeom>
            <a:avLst/>
            <a:gdLst/>
            <a:ahLst/>
            <a:cxnLst/>
            <a:rect l="l" t="t" r="r" b="b"/>
            <a:pathLst>
              <a:path w="8551743" h="6869900">
                <a:moveTo>
                  <a:pt x="8551743" y="0"/>
                </a:moveTo>
                <a:lnTo>
                  <a:pt x="0" y="0"/>
                </a:lnTo>
                <a:lnTo>
                  <a:pt x="0" y="6869900"/>
                </a:lnTo>
                <a:lnTo>
                  <a:pt x="8551743" y="6869900"/>
                </a:lnTo>
                <a:lnTo>
                  <a:pt x="8551743"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GB"/>
          </a:p>
        </p:txBody>
      </p:sp>
      <p:sp>
        <p:nvSpPr>
          <p:cNvPr id="9" name="TextBox 9"/>
          <p:cNvSpPr txBox="1"/>
          <p:nvPr/>
        </p:nvSpPr>
        <p:spPr>
          <a:xfrm>
            <a:off x="5375216" y="3922748"/>
            <a:ext cx="6772075" cy="2461631"/>
          </a:xfrm>
          <a:prstGeom prst="rect">
            <a:avLst/>
          </a:prstGeom>
        </p:spPr>
        <p:txBody>
          <a:bodyPr lIns="0" tIns="0" rIns="0" bIns="0" rtlCol="0" anchor="t">
            <a:spAutoFit/>
          </a:bodyPr>
          <a:lstStyle/>
          <a:p>
            <a:pPr marL="1014726" lvl="1" indent="-507363">
              <a:lnSpc>
                <a:spcPts val="6579"/>
              </a:lnSpc>
              <a:buFont typeface="Arial"/>
              <a:buChar char="•"/>
            </a:pPr>
            <a:r>
              <a:rPr lang="en-US" sz="4699">
                <a:solidFill>
                  <a:srgbClr val="000000"/>
                </a:solidFill>
                <a:latin typeface="Roboto Condensed"/>
              </a:rPr>
              <a:t>Phiếu học tập 03</a:t>
            </a:r>
          </a:p>
          <a:p>
            <a:pPr marL="1014726" lvl="1" indent="-507363">
              <a:lnSpc>
                <a:spcPts val="6579"/>
              </a:lnSpc>
              <a:buFont typeface="Arial"/>
              <a:buChar char="•"/>
            </a:pPr>
            <a:r>
              <a:rPr lang="en-US" sz="4699">
                <a:solidFill>
                  <a:srgbClr val="000000"/>
                </a:solidFill>
                <a:latin typeface="Roboto Condensed"/>
              </a:rPr>
              <a:t>Thực hiện theo bàn</a:t>
            </a:r>
          </a:p>
          <a:p>
            <a:pPr marL="1014726" lvl="1" indent="-507363">
              <a:lnSpc>
                <a:spcPts val="6579"/>
              </a:lnSpc>
              <a:buFont typeface="Arial"/>
              <a:buChar char="•"/>
            </a:pPr>
            <a:r>
              <a:rPr lang="en-US" sz="4699">
                <a:solidFill>
                  <a:srgbClr val="000000"/>
                </a:solidFill>
                <a:latin typeface="Roboto Condensed"/>
              </a:rPr>
              <a:t>Thời gian: 5 phút</a:t>
            </a:r>
          </a:p>
        </p:txBody>
      </p:sp>
      <p:sp>
        <p:nvSpPr>
          <p:cNvPr id="10" name="TextBox 10"/>
          <p:cNvSpPr txBox="1"/>
          <p:nvPr/>
        </p:nvSpPr>
        <p:spPr>
          <a:xfrm>
            <a:off x="8531686" y="694988"/>
            <a:ext cx="10144339" cy="646640"/>
          </a:xfrm>
          <a:prstGeom prst="rect">
            <a:avLst/>
          </a:prstGeom>
        </p:spPr>
        <p:txBody>
          <a:bodyPr lIns="0" tIns="0" rIns="0" bIns="0" rtlCol="0" anchor="t">
            <a:spAutoFit/>
          </a:bodyPr>
          <a:lstStyle/>
          <a:p>
            <a:pPr algn="ctr">
              <a:lnSpc>
                <a:spcPts val="4693"/>
              </a:lnSpc>
            </a:pPr>
            <a:r>
              <a:rPr lang="en-US" sz="5654">
                <a:solidFill>
                  <a:srgbClr val="0B91A0"/>
                </a:solidFill>
                <a:latin typeface="Fraunces Bold"/>
              </a:rPr>
              <a:t>IV. LUYỆN TẬP</a:t>
            </a:r>
          </a:p>
        </p:txBody>
      </p:sp>
      <p:sp>
        <p:nvSpPr>
          <p:cNvPr id="11" name="TextBox 11"/>
          <p:cNvSpPr txBox="1"/>
          <p:nvPr/>
        </p:nvSpPr>
        <p:spPr>
          <a:xfrm>
            <a:off x="11282360" y="1490408"/>
            <a:ext cx="5179829" cy="721973"/>
          </a:xfrm>
          <a:prstGeom prst="rect">
            <a:avLst/>
          </a:prstGeom>
        </p:spPr>
        <p:txBody>
          <a:bodyPr lIns="0" tIns="0" rIns="0" bIns="0" rtlCol="0" anchor="t">
            <a:spAutoFit/>
          </a:bodyPr>
          <a:lstStyle/>
          <a:p>
            <a:pPr algn="just">
              <a:lnSpc>
                <a:spcPts val="5880"/>
              </a:lnSpc>
              <a:spcBef>
                <a:spcPct val="0"/>
              </a:spcBef>
            </a:pPr>
            <a:r>
              <a:rPr lang="en-US" sz="4200">
                <a:solidFill>
                  <a:srgbClr val="0B91A0"/>
                </a:solidFill>
                <a:latin typeface="#9Slide07 SVNUT Triumph Press"/>
              </a:rPr>
              <a:t>b. Viết kết nối đọc</a:t>
            </a:r>
          </a:p>
        </p:txBody>
      </p:sp>
    </p:spTree>
    <p:extLst>
      <p:ext uri="{BB962C8B-B14F-4D97-AF65-F5344CB8AC3E}">
        <p14:creationId xmlns:p14="http://schemas.microsoft.com/office/powerpoint/2010/main" val="3953156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arn(inVertical)">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6524EBD9-C182-FEA3-510F-518C04B0D769}"/>
              </a:ext>
            </a:extLst>
          </p:cNvPr>
          <p:cNvGrpSpPr/>
          <p:nvPr/>
        </p:nvGrpSpPr>
        <p:grpSpPr>
          <a:xfrm>
            <a:off x="1772543" y="627762"/>
            <a:ext cx="16016097" cy="8504198"/>
            <a:chOff x="3327265" y="2102957"/>
            <a:chExt cx="11785871" cy="5486750"/>
          </a:xfrm>
        </p:grpSpPr>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32" name="Freeform 32"/>
          <p:cNvSpPr/>
          <p:nvPr/>
        </p:nvSpPr>
        <p:spPr>
          <a:xfrm>
            <a:off x="16840200" y="-266700"/>
            <a:ext cx="2530532" cy="1816998"/>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3"/>
            <a:stretch>
              <a:fillRect/>
            </a:stretch>
          </a:blipFill>
        </p:spPr>
      </p:sp>
      <p:sp>
        <p:nvSpPr>
          <p:cNvPr id="33" name="Freeform 32">
            <a:extLst>
              <a:ext uri="{FF2B5EF4-FFF2-40B4-BE49-F238E27FC236}">
                <a16:creationId xmlns:a16="http://schemas.microsoft.com/office/drawing/2014/main" xmlns="" id="{7F503258-7071-887E-7AB2-68B4613D6E7F}"/>
              </a:ext>
            </a:extLst>
          </p:cNvPr>
          <p:cNvSpPr/>
          <p:nvPr/>
        </p:nvSpPr>
        <p:spPr>
          <a:xfrm>
            <a:off x="-762000" y="8801100"/>
            <a:ext cx="2530532" cy="1816998"/>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3"/>
            <a:stretch>
              <a:fillRect/>
            </a:stretch>
          </a:blipFill>
        </p:spPr>
      </p:sp>
      <p:sp>
        <p:nvSpPr>
          <p:cNvPr id="2" name="TextBox 18">
            <a:extLst>
              <a:ext uri="{FF2B5EF4-FFF2-40B4-BE49-F238E27FC236}">
                <a16:creationId xmlns:a16="http://schemas.microsoft.com/office/drawing/2014/main" xmlns="" id="{0CEC880A-800C-6460-5970-A8EC90C6F2F9}"/>
              </a:ext>
            </a:extLst>
          </p:cNvPr>
          <p:cNvSpPr txBox="1"/>
          <p:nvPr/>
        </p:nvSpPr>
        <p:spPr>
          <a:xfrm>
            <a:off x="2095483" y="1537977"/>
            <a:ext cx="15163116" cy="6199774"/>
          </a:xfrm>
          <a:prstGeom prst="rect">
            <a:avLst/>
          </a:prstGeom>
        </p:spPr>
        <p:txBody>
          <a:bodyPr wrap="square" lIns="0" tIns="0" rIns="0" bIns="0" rtlCol="0" anchor="t">
            <a:spAutoFit/>
          </a:bodyPr>
          <a:lstStyle/>
          <a:p>
            <a:pPr algn="ctr">
              <a:lnSpc>
                <a:spcPts val="12562"/>
              </a:lnSpc>
            </a:pPr>
            <a:r>
              <a:rPr lang="en-US" sz="8000" spc="-414" dirty="0" err="1">
                <a:solidFill>
                  <a:srgbClr val="6B7063"/>
                </a:solidFill>
                <a:latin typeface="#9Slide07 SVNUT Triumph Press" panose="00000500000000000000" charset="0"/>
              </a:rPr>
              <a:t>Thực</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hành</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đọc</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hiểu</a:t>
            </a:r>
            <a:r>
              <a:rPr lang="en-US" sz="8000" spc="-414" dirty="0">
                <a:solidFill>
                  <a:srgbClr val="6B7063"/>
                </a:solidFill>
                <a:latin typeface="#9Slide07 SVNUT Triumph Press" panose="00000500000000000000" charset="0"/>
              </a:rPr>
              <a:t> </a:t>
            </a:r>
          </a:p>
          <a:p>
            <a:pPr algn="ctr">
              <a:lnSpc>
                <a:spcPts val="12562"/>
              </a:lnSpc>
            </a:pPr>
            <a:r>
              <a:rPr lang="en-US" sz="8000" spc="-414" dirty="0">
                <a:solidFill>
                  <a:srgbClr val="6B7063"/>
                </a:solidFill>
                <a:latin typeface="#9Slide07 SVNUT Triumph Press" panose="00000500000000000000" charset="0"/>
              </a:rPr>
              <a:t>Văn </a:t>
            </a:r>
            <a:r>
              <a:rPr lang="en-US" sz="8000" spc="-414" dirty="0" err="1">
                <a:solidFill>
                  <a:srgbClr val="6B7063"/>
                </a:solidFill>
                <a:latin typeface="#9Slide07 SVNUT Triumph Press" panose="00000500000000000000" charset="0"/>
              </a:rPr>
              <a:t>bản</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Vườn</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quốc</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gia</a:t>
            </a:r>
            <a:endParaRPr lang="en-US" sz="8000" spc="-414" dirty="0">
              <a:solidFill>
                <a:srgbClr val="6B7063"/>
              </a:solidFill>
              <a:latin typeface="#9Slide07 SVNUT Triumph Press" panose="00000500000000000000" charset="0"/>
            </a:endParaRPr>
          </a:p>
          <a:p>
            <a:pPr algn="ctr">
              <a:lnSpc>
                <a:spcPts val="12562"/>
              </a:lnSpc>
            </a:pPr>
            <a:r>
              <a:rPr lang="en-US" sz="8000" spc="-414" dirty="0" err="1">
                <a:solidFill>
                  <a:srgbClr val="6B7063"/>
                </a:solidFill>
                <a:latin typeface="#9Slide07 SVNUT Triumph Press" panose="00000500000000000000" charset="0"/>
              </a:rPr>
              <a:t>Tràm</a:t>
            </a:r>
            <a:r>
              <a:rPr lang="en-US" sz="8000" spc="-414" dirty="0">
                <a:solidFill>
                  <a:srgbClr val="6B7063"/>
                </a:solidFill>
                <a:latin typeface="#9Slide07 SVNUT Triumph Press" panose="00000500000000000000" charset="0"/>
              </a:rPr>
              <a:t> </a:t>
            </a:r>
            <a:r>
              <a:rPr lang="en-US" sz="8000" spc="-414" dirty="0" err="1">
                <a:solidFill>
                  <a:srgbClr val="6B7063"/>
                </a:solidFill>
                <a:latin typeface="#9Slide07 SVNUT Triumph Press" panose="00000500000000000000" charset="0"/>
              </a:rPr>
              <a:t>Chim</a:t>
            </a:r>
            <a:r>
              <a:rPr lang="en-US" sz="8000" spc="-414" dirty="0">
                <a:solidFill>
                  <a:srgbClr val="6B7063"/>
                </a:solidFill>
                <a:latin typeface="#9Slide07 SVNUT Triumph Press" panose="00000500000000000000" charset="0"/>
              </a:rPr>
              <a:t> - Tam </a:t>
            </a:r>
            <a:r>
              <a:rPr lang="en-US" sz="8000" spc="-414" dirty="0" err="1">
                <a:solidFill>
                  <a:srgbClr val="6B7063"/>
                </a:solidFill>
                <a:latin typeface="#9Slide07 SVNUT Triumph Press" panose="00000500000000000000" charset="0"/>
              </a:rPr>
              <a:t>Nông</a:t>
            </a:r>
            <a:r>
              <a:rPr lang="en-US" sz="8000" spc="-414" dirty="0">
                <a:solidFill>
                  <a:srgbClr val="6B7063"/>
                </a:solidFill>
                <a:latin typeface="#9Slide07 SVNUT Triumph Press" panose="00000500000000000000" charset="0"/>
              </a:rPr>
              <a:t>” </a:t>
            </a:r>
          </a:p>
          <a:p>
            <a:pPr algn="r">
              <a:lnSpc>
                <a:spcPts val="12562"/>
              </a:lnSpc>
            </a:pPr>
            <a:r>
              <a:rPr lang="en-US" sz="4000" spc="-414" dirty="0">
                <a:solidFill>
                  <a:srgbClr val="6B7063"/>
                </a:solidFill>
                <a:latin typeface="#9Slide07 SVNUT Triumph Press" panose="00000500000000000000" charset="0"/>
              </a:rPr>
              <a:t>Dulichviet.net.vn</a:t>
            </a:r>
          </a:p>
        </p:txBody>
      </p:sp>
      <p:grpSp>
        <p:nvGrpSpPr>
          <p:cNvPr id="15" name="Group 14">
            <a:extLst>
              <a:ext uri="{FF2B5EF4-FFF2-40B4-BE49-F238E27FC236}">
                <a16:creationId xmlns:a16="http://schemas.microsoft.com/office/drawing/2014/main" xmlns="" id="{D7F25A5D-4837-4FE4-7068-85ED6E69D4B0}"/>
              </a:ext>
            </a:extLst>
          </p:cNvPr>
          <p:cNvGrpSpPr/>
          <p:nvPr/>
        </p:nvGrpSpPr>
        <p:grpSpPr>
          <a:xfrm>
            <a:off x="-762000" y="4377958"/>
            <a:ext cx="10143754" cy="5826364"/>
            <a:chOff x="1057646" y="2499374"/>
            <a:chExt cx="5973122" cy="5826364"/>
          </a:xfrm>
        </p:grpSpPr>
        <p:sp>
          <p:nvSpPr>
            <p:cNvPr id="3" name="Freeform 10">
              <a:extLst>
                <a:ext uri="{FF2B5EF4-FFF2-40B4-BE49-F238E27FC236}">
                  <a16:creationId xmlns:a16="http://schemas.microsoft.com/office/drawing/2014/main" xmlns="" id="{7E2E9FC5-8183-A80A-27B5-11D5B43D94AB}"/>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4"/>
              <a:stretch>
                <a:fillRect/>
              </a:stretch>
            </a:blipFill>
          </p:spPr>
        </p:sp>
        <p:sp>
          <p:nvSpPr>
            <p:cNvPr id="4" name="Freeform 13">
              <a:extLst>
                <a:ext uri="{FF2B5EF4-FFF2-40B4-BE49-F238E27FC236}">
                  <a16:creationId xmlns:a16="http://schemas.microsoft.com/office/drawing/2014/main" xmlns="" id="{60CF276E-0824-E674-9E6D-7BB782EE78E3}"/>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5"/>
              <a:stretch>
                <a:fillRect/>
              </a:stretch>
            </a:blipFill>
          </p:spPr>
        </p:sp>
        <p:sp>
          <p:nvSpPr>
            <p:cNvPr id="11" name="Freeform 15">
              <a:extLst>
                <a:ext uri="{FF2B5EF4-FFF2-40B4-BE49-F238E27FC236}">
                  <a16:creationId xmlns:a16="http://schemas.microsoft.com/office/drawing/2014/main" xmlns="" id="{DAAC9038-8161-CB2C-9EF8-59F096A0B3E7}"/>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6"/>
              <a:stretch>
                <a:fillRect/>
              </a:stretch>
            </a:blipFill>
          </p:spPr>
        </p:sp>
        <p:sp>
          <p:nvSpPr>
            <p:cNvPr id="13" name="Freeform 9">
              <a:extLst>
                <a:ext uri="{FF2B5EF4-FFF2-40B4-BE49-F238E27FC236}">
                  <a16:creationId xmlns:a16="http://schemas.microsoft.com/office/drawing/2014/main" xmlns="" id="{C78A0884-AB39-4DFA-56A6-0EB33E5622F4}"/>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7"/>
              <a:stretch>
                <a:fillRect/>
              </a:stretch>
            </a:blipFill>
          </p:spPr>
        </p:sp>
        <p:sp>
          <p:nvSpPr>
            <p:cNvPr id="14" name="Freeform 12">
              <a:extLst>
                <a:ext uri="{FF2B5EF4-FFF2-40B4-BE49-F238E27FC236}">
                  <a16:creationId xmlns:a16="http://schemas.microsoft.com/office/drawing/2014/main" xmlns="" id="{EE93E175-6A55-757C-1530-DF9702390A6C}"/>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8"/>
              <a:stretch>
                <a:fillRect/>
              </a:stretch>
            </a:blipFill>
          </p:spPr>
        </p:sp>
      </p:gr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a:extLst>
              <a:ext uri="{FF2B5EF4-FFF2-40B4-BE49-F238E27FC236}">
                <a16:creationId xmlns:a16="http://schemas.microsoft.com/office/drawing/2014/main" xmlns="" id="{8A6F4412-8152-69F1-3438-45372D0C453A}"/>
              </a:ext>
            </a:extLst>
          </p:cNvPr>
          <p:cNvGrpSpPr/>
          <p:nvPr/>
        </p:nvGrpSpPr>
        <p:grpSpPr>
          <a:xfrm>
            <a:off x="3623389" y="2291489"/>
            <a:ext cx="12405783" cy="5237989"/>
            <a:chOff x="0" y="0"/>
            <a:chExt cx="3851716" cy="1626278"/>
          </a:xfrm>
          <a:solidFill>
            <a:schemeClr val="tx2">
              <a:lumMod val="40000"/>
              <a:lumOff val="60000"/>
            </a:schemeClr>
          </a:solidFill>
        </p:grpSpPr>
        <p:sp>
          <p:nvSpPr>
            <p:cNvPr id="25" name="Freeform 5">
              <a:extLst>
                <a:ext uri="{FF2B5EF4-FFF2-40B4-BE49-F238E27FC236}">
                  <a16:creationId xmlns:a16="http://schemas.microsoft.com/office/drawing/2014/main" xmlns="" id="{C81743E7-DE33-CB3D-0F55-67F355B94F3F}"/>
                </a:ext>
              </a:extLst>
            </p:cNvPr>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grpFill/>
            <a:ln>
              <a:noFill/>
            </a:ln>
          </p:spPr>
        </p:sp>
        <p:sp>
          <p:nvSpPr>
            <p:cNvPr id="26" name="TextBox 6">
              <a:extLst>
                <a:ext uri="{FF2B5EF4-FFF2-40B4-BE49-F238E27FC236}">
                  <a16:creationId xmlns:a16="http://schemas.microsoft.com/office/drawing/2014/main" xmlns="" id="{55260246-46BE-9D85-5853-E70DB8FEF10A}"/>
                </a:ext>
              </a:extLst>
            </p:cNvPr>
            <p:cNvSpPr txBox="1"/>
            <p:nvPr/>
          </p:nvSpPr>
          <p:spPr>
            <a:xfrm>
              <a:off x="0" y="-38100"/>
              <a:ext cx="812800" cy="850900"/>
            </a:xfrm>
            <a:prstGeom prst="rect">
              <a:avLst/>
            </a:prstGeom>
            <a:grpFill/>
          </p:spPr>
          <p:txBody>
            <a:bodyPr lIns="43093" tIns="43093" rIns="43093" bIns="43093" rtlCol="0" anchor="ctr"/>
            <a:lstStyle/>
            <a:p>
              <a:pPr algn="ctr">
                <a:lnSpc>
                  <a:spcPts val="2660"/>
                </a:lnSpc>
                <a:spcBef>
                  <a:spcPct val="0"/>
                </a:spcBef>
              </a:pPr>
              <a:endParaRPr/>
            </a:p>
          </p:txBody>
        </p:sp>
      </p:grpSp>
      <p:sp>
        <p:nvSpPr>
          <p:cNvPr id="28" name="Freeform 8">
            <a:extLst>
              <a:ext uri="{FF2B5EF4-FFF2-40B4-BE49-F238E27FC236}">
                <a16:creationId xmlns:a16="http://schemas.microsoft.com/office/drawing/2014/main" xmlns="" id="{45397915-082C-CDFE-18C1-11844A53F1B3}"/>
              </a:ext>
            </a:extLst>
          </p:cNvPr>
          <p:cNvSpPr/>
          <p:nvPr/>
        </p:nvSpPr>
        <p:spPr>
          <a:xfrm>
            <a:off x="3381029" y="1680720"/>
            <a:ext cx="12890501" cy="5364751"/>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chemeClr val="accent5">
              <a:lumMod val="20000"/>
              <a:lumOff val="80000"/>
            </a:schemeClr>
          </a:solidFill>
          <a:ln>
            <a:noFill/>
          </a:ln>
        </p:spPr>
      </p:sp>
      <p:sp>
        <p:nvSpPr>
          <p:cNvPr id="2" name="Rounded Rectangle 1"/>
          <p:cNvSpPr/>
          <p:nvPr/>
        </p:nvSpPr>
        <p:spPr>
          <a:xfrm>
            <a:off x="4724400" y="3238500"/>
            <a:ext cx="9982200" cy="16708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bg1"/>
                </a:solidFill>
                <a:latin typeface="Times New Roman" panose="02020603050405020304" pitchFamily="18" charset="0"/>
                <a:cs typeface="Times New Roman" panose="02020603050405020304" pitchFamily="18" charset="0"/>
              </a:rPr>
              <a:t>A. </a:t>
            </a:r>
            <a:r>
              <a:rPr lang="en-US" sz="5000" b="1" dirty="0" err="1">
                <a:solidFill>
                  <a:schemeClr val="bg1"/>
                </a:solidFill>
                <a:latin typeface="Times New Roman" panose="02020603050405020304" pitchFamily="18" charset="0"/>
                <a:cs typeface="Times New Roman" panose="02020603050405020304" pitchFamily="18" charset="0"/>
              </a:rPr>
              <a:t>Đọc</a:t>
            </a:r>
            <a:r>
              <a:rPr lang="en-US" sz="5000" b="1" dirty="0">
                <a:solidFill>
                  <a:schemeClr val="bg1"/>
                </a:solidFill>
                <a:latin typeface="Times New Roman" panose="02020603050405020304" pitchFamily="18" charset="0"/>
                <a:cs typeface="Times New Roman" panose="02020603050405020304" pitchFamily="18" charset="0"/>
              </a:rPr>
              <a:t> </a:t>
            </a:r>
            <a:r>
              <a:rPr lang="en-US" sz="5000" b="1" dirty="0" err="1">
                <a:solidFill>
                  <a:schemeClr val="bg1"/>
                </a:solidFill>
                <a:latin typeface="Times New Roman" panose="02020603050405020304" pitchFamily="18" charset="0"/>
                <a:cs typeface="Times New Roman" panose="02020603050405020304" pitchFamily="18" charset="0"/>
              </a:rPr>
              <a:t>và</a:t>
            </a:r>
            <a:r>
              <a:rPr lang="en-US" sz="5000" b="1" dirty="0">
                <a:solidFill>
                  <a:schemeClr val="bg1"/>
                </a:solidFill>
                <a:latin typeface="Times New Roman" panose="02020603050405020304" pitchFamily="18" charset="0"/>
                <a:cs typeface="Times New Roman" panose="02020603050405020304" pitchFamily="18" charset="0"/>
              </a:rPr>
              <a:t> </a:t>
            </a:r>
            <a:r>
              <a:rPr lang="en-US" sz="5000" b="1" dirty="0" err="1">
                <a:solidFill>
                  <a:schemeClr val="bg1"/>
                </a:solidFill>
                <a:latin typeface="Times New Roman" panose="02020603050405020304" pitchFamily="18" charset="0"/>
                <a:cs typeface="Times New Roman" panose="02020603050405020304" pitchFamily="18" charset="0"/>
              </a:rPr>
              <a:t>tìm</a:t>
            </a:r>
            <a:r>
              <a:rPr lang="en-US" sz="5000" b="1" dirty="0">
                <a:solidFill>
                  <a:schemeClr val="bg1"/>
                </a:solidFill>
                <a:latin typeface="Times New Roman" panose="02020603050405020304" pitchFamily="18" charset="0"/>
                <a:cs typeface="Times New Roman" panose="02020603050405020304" pitchFamily="18" charset="0"/>
              </a:rPr>
              <a:t> </a:t>
            </a:r>
            <a:r>
              <a:rPr lang="en-US" sz="5000" b="1" dirty="0" err="1">
                <a:solidFill>
                  <a:schemeClr val="bg1"/>
                </a:solidFill>
                <a:latin typeface="Times New Roman" panose="02020603050405020304" pitchFamily="18" charset="0"/>
                <a:cs typeface="Times New Roman" panose="02020603050405020304" pitchFamily="18" charset="0"/>
              </a:rPr>
              <a:t>hiểu</a:t>
            </a:r>
            <a:r>
              <a:rPr lang="en-US" sz="5000" b="1" dirty="0">
                <a:solidFill>
                  <a:schemeClr val="bg1"/>
                </a:solidFill>
                <a:latin typeface="Times New Roman" panose="02020603050405020304" pitchFamily="18" charset="0"/>
                <a:cs typeface="Times New Roman" panose="02020603050405020304" pitchFamily="18" charset="0"/>
              </a:rPr>
              <a:t> </a:t>
            </a:r>
            <a:r>
              <a:rPr lang="en-US" sz="5000" b="1" dirty="0" err="1">
                <a:solidFill>
                  <a:schemeClr val="bg1"/>
                </a:solidFill>
                <a:latin typeface="Times New Roman" panose="02020603050405020304" pitchFamily="18" charset="0"/>
                <a:cs typeface="Times New Roman" panose="02020603050405020304" pitchFamily="18" charset="0"/>
              </a:rPr>
              <a:t>chung</a:t>
            </a:r>
            <a:endParaRPr lang="vi-VN" sz="5000" b="1" dirty="0">
              <a:solidFill>
                <a:schemeClr val="bg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F82F4D6C-909C-F7A8-B8E1-13B2D3DDC174}"/>
              </a:ext>
            </a:extLst>
          </p:cNvPr>
          <p:cNvGrpSpPr/>
          <p:nvPr/>
        </p:nvGrpSpPr>
        <p:grpSpPr>
          <a:xfrm>
            <a:off x="94708" y="2400300"/>
            <a:ext cx="10182119" cy="6774035"/>
            <a:chOff x="1057646" y="2499374"/>
            <a:chExt cx="5973122" cy="5826364"/>
          </a:xfrm>
        </p:grpSpPr>
        <p:sp>
          <p:nvSpPr>
            <p:cNvPr id="4" name="Freeform 10">
              <a:extLst>
                <a:ext uri="{FF2B5EF4-FFF2-40B4-BE49-F238E27FC236}">
                  <a16:creationId xmlns:a16="http://schemas.microsoft.com/office/drawing/2014/main" xmlns="" id="{1933A882-43A2-5E7F-B7E0-E0C5EE4E54A2}"/>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5" name="Freeform 13">
              <a:extLst>
                <a:ext uri="{FF2B5EF4-FFF2-40B4-BE49-F238E27FC236}">
                  <a16:creationId xmlns:a16="http://schemas.microsoft.com/office/drawing/2014/main" xmlns="" id="{EFA26CA0-C4EC-0AC7-4953-F9FE259BAF57}"/>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6" name="Freeform 15">
              <a:extLst>
                <a:ext uri="{FF2B5EF4-FFF2-40B4-BE49-F238E27FC236}">
                  <a16:creationId xmlns:a16="http://schemas.microsoft.com/office/drawing/2014/main" xmlns="" id="{2F35271E-09A9-9567-F580-D361056FD9D0}"/>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7" name="Freeform 9">
              <a:extLst>
                <a:ext uri="{FF2B5EF4-FFF2-40B4-BE49-F238E27FC236}">
                  <a16:creationId xmlns:a16="http://schemas.microsoft.com/office/drawing/2014/main" xmlns="" id="{3F0CC11A-6645-A558-5D19-2F32B439C777}"/>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8" name="Freeform 12">
              <a:extLst>
                <a:ext uri="{FF2B5EF4-FFF2-40B4-BE49-F238E27FC236}">
                  <a16:creationId xmlns:a16="http://schemas.microsoft.com/office/drawing/2014/main" xmlns="" id="{70EFA4EE-513C-FBF4-73C5-B9FA9532EB9B}"/>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pic>
        <p:nvPicPr>
          <p:cNvPr id="9" name="Picture 8">
            <a:extLst>
              <a:ext uri="{FF2B5EF4-FFF2-40B4-BE49-F238E27FC236}">
                <a16:creationId xmlns:a16="http://schemas.microsoft.com/office/drawing/2014/main" xmlns="" id="{71D48FF0-913F-FE55-762C-69654EB4D495}"/>
              </a:ext>
            </a:extLst>
          </p:cNvPr>
          <p:cNvPicPr>
            <a:picLocks noChangeAspect="1"/>
          </p:cNvPicPr>
          <p:nvPr/>
        </p:nvPicPr>
        <p:blipFill>
          <a:blip r:embed="rId8"/>
          <a:stretch>
            <a:fillRect/>
          </a:stretch>
        </p:blipFill>
        <p:spPr>
          <a:xfrm>
            <a:off x="15133902" y="44145"/>
            <a:ext cx="3202217" cy="31597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009" y="-3047362"/>
            <a:ext cx="18273991" cy="13545596"/>
          </a:xfrm>
          <a:custGeom>
            <a:avLst/>
            <a:gdLst/>
            <a:ahLst/>
            <a:cxnLst/>
            <a:rect l="l" t="t" r="r" b="b"/>
            <a:pathLst>
              <a:path w="18273991" h="13545596">
                <a:moveTo>
                  <a:pt x="0" y="0"/>
                </a:moveTo>
                <a:lnTo>
                  <a:pt x="18273991" y="0"/>
                </a:lnTo>
                <a:lnTo>
                  <a:pt x="18273991" y="13545596"/>
                </a:lnTo>
                <a:lnTo>
                  <a:pt x="0" y="13545596"/>
                </a:lnTo>
                <a:lnTo>
                  <a:pt x="0" y="0"/>
                </a:lnTo>
                <a:close/>
              </a:path>
            </a:pathLst>
          </a:custGeom>
          <a:blipFill>
            <a:blip r:embed="rId2">
              <a:alphaModFix amt="46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6521506" y="593150"/>
            <a:ext cx="7057438" cy="1270747"/>
            <a:chOff x="0" y="0"/>
            <a:chExt cx="1858749" cy="334682"/>
          </a:xfrm>
        </p:grpSpPr>
        <p:sp>
          <p:nvSpPr>
            <p:cNvPr id="4" name="Freeform 4"/>
            <p:cNvSpPr/>
            <p:nvPr/>
          </p:nvSpPr>
          <p:spPr>
            <a:xfrm>
              <a:off x="0" y="0"/>
              <a:ext cx="1858749" cy="334682"/>
            </a:xfrm>
            <a:custGeom>
              <a:avLst/>
              <a:gdLst/>
              <a:ahLst/>
              <a:cxnLst/>
              <a:rect l="l" t="t" r="r" b="b"/>
              <a:pathLst>
                <a:path w="1858749" h="334682">
                  <a:moveTo>
                    <a:pt x="55946" y="0"/>
                  </a:moveTo>
                  <a:lnTo>
                    <a:pt x="1802803" y="0"/>
                  </a:lnTo>
                  <a:cubicBezTo>
                    <a:pt x="1833701" y="0"/>
                    <a:pt x="1858749" y="25048"/>
                    <a:pt x="1858749" y="55946"/>
                  </a:cubicBezTo>
                  <a:lnTo>
                    <a:pt x="1858749" y="278736"/>
                  </a:lnTo>
                  <a:cubicBezTo>
                    <a:pt x="1858749" y="293574"/>
                    <a:pt x="1852855" y="307804"/>
                    <a:pt x="1842363" y="318296"/>
                  </a:cubicBezTo>
                  <a:cubicBezTo>
                    <a:pt x="1831871" y="328788"/>
                    <a:pt x="1817640" y="334682"/>
                    <a:pt x="1802803" y="334682"/>
                  </a:cubicBezTo>
                  <a:lnTo>
                    <a:pt x="55946" y="334682"/>
                  </a:lnTo>
                  <a:cubicBezTo>
                    <a:pt x="41108" y="334682"/>
                    <a:pt x="26878" y="328788"/>
                    <a:pt x="16386" y="318296"/>
                  </a:cubicBezTo>
                  <a:cubicBezTo>
                    <a:pt x="5894" y="307804"/>
                    <a:pt x="0" y="293574"/>
                    <a:pt x="0" y="278736"/>
                  </a:cubicBezTo>
                  <a:lnTo>
                    <a:pt x="0" y="55946"/>
                  </a:lnTo>
                  <a:cubicBezTo>
                    <a:pt x="0" y="41108"/>
                    <a:pt x="5894" y="26878"/>
                    <a:pt x="16386" y="16386"/>
                  </a:cubicBezTo>
                  <a:cubicBezTo>
                    <a:pt x="26878" y="5894"/>
                    <a:pt x="41108" y="0"/>
                    <a:pt x="55946" y="0"/>
                  </a:cubicBezTo>
                  <a:close/>
                </a:path>
              </a:pathLst>
            </a:custGeom>
            <a:solidFill>
              <a:srgbClr val="FFFFFF">
                <a:alpha val="80000"/>
              </a:srgbClr>
            </a:solidFill>
          </p:spPr>
        </p:sp>
        <p:sp>
          <p:nvSpPr>
            <p:cNvPr id="5" name="TextBox 5"/>
            <p:cNvSpPr txBox="1"/>
            <p:nvPr/>
          </p:nvSpPr>
          <p:spPr>
            <a:xfrm>
              <a:off x="0" y="-38100"/>
              <a:ext cx="1858749" cy="372782"/>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172200" y="384524"/>
            <a:ext cx="7438828" cy="1403013"/>
          </a:xfrm>
          <a:prstGeom prst="rect">
            <a:avLst/>
          </a:prstGeom>
        </p:spPr>
        <p:txBody>
          <a:bodyPr wrap="square" lIns="0" tIns="0" rIns="0" bIns="0" rtlCol="0" anchor="t">
            <a:spAutoFit/>
          </a:bodyPr>
          <a:lstStyle/>
          <a:p>
            <a:pPr algn="ctr">
              <a:lnSpc>
                <a:spcPts val="12880"/>
              </a:lnSpc>
            </a:pPr>
            <a:r>
              <a:rPr lang="en-US" sz="5400" b="1" dirty="0">
                <a:solidFill>
                  <a:srgbClr val="51544B"/>
                </a:solidFill>
                <a:latin typeface="Times New Roman" panose="02020603050405020304" pitchFamily="18" charset="0"/>
                <a:cs typeface="Times New Roman" panose="02020603050405020304" pitchFamily="18" charset="0"/>
              </a:rPr>
              <a:t>1. </a:t>
            </a:r>
            <a:r>
              <a:rPr lang="en-US" sz="5400" b="1" dirty="0" err="1">
                <a:solidFill>
                  <a:srgbClr val="51544B"/>
                </a:solidFill>
                <a:latin typeface="Times New Roman" panose="02020603050405020304" pitchFamily="18" charset="0"/>
                <a:cs typeface="Times New Roman" panose="02020603050405020304" pitchFamily="18" charset="0"/>
              </a:rPr>
              <a:t>Đọc</a:t>
            </a:r>
            <a:r>
              <a:rPr lang="en-US" sz="5400" b="1" dirty="0">
                <a:solidFill>
                  <a:srgbClr val="51544B"/>
                </a:solidFill>
                <a:latin typeface="Times New Roman" panose="02020603050405020304" pitchFamily="18" charset="0"/>
                <a:cs typeface="Times New Roman" panose="02020603050405020304" pitchFamily="18" charset="0"/>
              </a:rPr>
              <a:t> </a:t>
            </a:r>
            <a:r>
              <a:rPr lang="en-US" sz="5400" b="1" dirty="0" err="1">
                <a:solidFill>
                  <a:srgbClr val="51544B"/>
                </a:solidFill>
                <a:latin typeface="Times New Roman" panose="02020603050405020304" pitchFamily="18" charset="0"/>
                <a:cs typeface="Times New Roman" panose="02020603050405020304" pitchFamily="18" charset="0"/>
              </a:rPr>
              <a:t>văn</a:t>
            </a:r>
            <a:r>
              <a:rPr lang="en-US" sz="5400" b="1" dirty="0">
                <a:solidFill>
                  <a:srgbClr val="51544B"/>
                </a:solidFill>
                <a:latin typeface="Times New Roman" panose="02020603050405020304" pitchFamily="18" charset="0"/>
                <a:cs typeface="Times New Roman" panose="02020603050405020304" pitchFamily="18" charset="0"/>
              </a:rPr>
              <a:t> </a:t>
            </a:r>
            <a:r>
              <a:rPr lang="en-US" sz="5400" b="1" dirty="0" err="1">
                <a:solidFill>
                  <a:srgbClr val="51544B"/>
                </a:solidFill>
                <a:latin typeface="Times New Roman" panose="02020603050405020304" pitchFamily="18" charset="0"/>
                <a:cs typeface="Times New Roman" panose="02020603050405020304" pitchFamily="18" charset="0"/>
              </a:rPr>
              <a:t>bản</a:t>
            </a:r>
            <a:endParaRPr lang="en-US" sz="5400" b="1" dirty="0">
              <a:solidFill>
                <a:srgbClr val="51544B"/>
              </a:solidFill>
              <a:latin typeface="Times New Roman" panose="02020603050405020304" pitchFamily="18" charset="0"/>
              <a:cs typeface="Times New Roman" panose="02020603050405020304" pitchFamily="18" charset="0"/>
            </a:endParaRPr>
          </a:p>
        </p:txBody>
      </p:sp>
      <p:graphicFrame>
        <p:nvGraphicFramePr>
          <p:cNvPr id="7" name="Table 7"/>
          <p:cNvGraphicFramePr>
            <a:graphicFrameLocks noGrp="1"/>
          </p:cNvGraphicFramePr>
          <p:nvPr>
            <p:extLst>
              <p:ext uri="{D42A27DB-BD31-4B8C-83A1-F6EECF244321}">
                <p14:modId xmlns:p14="http://schemas.microsoft.com/office/powerpoint/2010/main" val="3427224261"/>
              </p:ext>
            </p:extLst>
          </p:nvPr>
        </p:nvGraphicFramePr>
        <p:xfrm>
          <a:off x="609600" y="2336216"/>
          <a:ext cx="17419070" cy="7349613"/>
        </p:xfrm>
        <a:graphic>
          <a:graphicData uri="http://schemas.openxmlformats.org/drawingml/2006/table">
            <a:tbl>
              <a:tblPr/>
              <a:tblGrid>
                <a:gridCol w="14828582">
                  <a:extLst>
                    <a:ext uri="{9D8B030D-6E8A-4147-A177-3AD203B41FA5}">
                      <a16:colId xmlns:a16="http://schemas.microsoft.com/office/drawing/2014/main" xmlns="" val="20000"/>
                    </a:ext>
                  </a:extLst>
                </a:gridCol>
                <a:gridCol w="1250596">
                  <a:extLst>
                    <a:ext uri="{9D8B030D-6E8A-4147-A177-3AD203B41FA5}">
                      <a16:colId xmlns:a16="http://schemas.microsoft.com/office/drawing/2014/main" xmlns="" val="20001"/>
                    </a:ext>
                  </a:extLst>
                </a:gridCol>
                <a:gridCol w="1339892">
                  <a:extLst>
                    <a:ext uri="{9D8B030D-6E8A-4147-A177-3AD203B41FA5}">
                      <a16:colId xmlns:a16="http://schemas.microsoft.com/office/drawing/2014/main" xmlns="" val="20002"/>
                    </a:ext>
                  </a:extLst>
                </a:gridCol>
              </a:tblGrid>
              <a:tr h="1245075">
                <a:tc>
                  <a:txBody>
                    <a:bodyPr/>
                    <a:lstStyle/>
                    <a:p>
                      <a:pPr algn="ctr">
                        <a:lnSpc>
                          <a:spcPts val="5039"/>
                        </a:lnSpc>
                        <a:defRPr/>
                      </a:pPr>
                      <a:r>
                        <a:rPr lang="en-US" sz="4199" dirty="0" err="1">
                          <a:solidFill>
                            <a:srgbClr val="422C06">
                              <a:alpha val="73725"/>
                            </a:srgbClr>
                          </a:solidFill>
                          <a:latin typeface="Roboto Condensed Bold"/>
                        </a:rPr>
                        <a:t>Tiêu</a:t>
                      </a:r>
                      <a:r>
                        <a:rPr lang="en-US" sz="4199" dirty="0">
                          <a:solidFill>
                            <a:srgbClr val="422C06">
                              <a:alpha val="73725"/>
                            </a:srgbClr>
                          </a:solidFill>
                          <a:latin typeface="Roboto Condensed Bold"/>
                        </a:rPr>
                        <a:t> </a:t>
                      </a:r>
                      <a:r>
                        <a:rPr lang="en-US" sz="4199" dirty="0" err="1">
                          <a:solidFill>
                            <a:srgbClr val="422C06">
                              <a:alpha val="73725"/>
                            </a:srgbClr>
                          </a:solidFill>
                          <a:latin typeface="Roboto Condensed Bold"/>
                        </a:rPr>
                        <a:t>chí</a:t>
                      </a:r>
                      <a:endParaRPr lang="en-US" sz="1100" dirty="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1F1F1">
                        <a:alpha val="73725"/>
                      </a:srgbClr>
                    </a:solidFill>
                  </a:tcPr>
                </a:tc>
                <a:tc>
                  <a:txBody>
                    <a:bodyPr/>
                    <a:lstStyle/>
                    <a:p>
                      <a:pPr algn="ctr">
                        <a:lnSpc>
                          <a:spcPts val="5039"/>
                        </a:lnSpc>
                        <a:defRPr/>
                      </a:pPr>
                      <a:r>
                        <a:rPr lang="en-US" sz="4199">
                          <a:solidFill>
                            <a:srgbClr val="422C06">
                              <a:alpha val="73725"/>
                            </a:srgbClr>
                          </a:solidFill>
                          <a:latin typeface="Roboto Condensed Bold"/>
                        </a:rPr>
                        <a:t>Đạt </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F1F1F1">
                        <a:alpha val="73725"/>
                      </a:srgbClr>
                    </a:solidFill>
                  </a:tcPr>
                </a:tc>
                <a:tc>
                  <a:txBody>
                    <a:bodyPr/>
                    <a:lstStyle/>
                    <a:p>
                      <a:pPr algn="ctr">
                        <a:lnSpc>
                          <a:spcPts val="5039"/>
                        </a:lnSpc>
                        <a:defRPr/>
                      </a:pPr>
                      <a:r>
                        <a:rPr lang="en-US" sz="4199">
                          <a:solidFill>
                            <a:srgbClr val="422C06">
                              <a:alpha val="73725"/>
                            </a:srgbClr>
                          </a:solidFill>
                          <a:latin typeface="Roboto Condensed Bold"/>
                        </a:rPr>
                        <a:t>CĐ</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F1F1F1">
                        <a:alpha val="73725"/>
                      </a:srgbClr>
                    </a:solidFill>
                  </a:tcPr>
                </a:tc>
                <a:extLst>
                  <a:ext uri="{0D108BD9-81ED-4DB2-BD59-A6C34878D82A}">
                    <a16:rowId xmlns:a16="http://schemas.microsoft.com/office/drawing/2014/main" xmlns="" val="10000"/>
                  </a:ext>
                </a:extLst>
              </a:tr>
              <a:tr h="1245075">
                <a:tc>
                  <a:txBody>
                    <a:bodyPr/>
                    <a:lstStyle/>
                    <a:p>
                      <a:pPr algn="l">
                        <a:lnSpc>
                          <a:spcPts val="5039"/>
                        </a:lnSpc>
                        <a:defRPr/>
                      </a:pPr>
                      <a:r>
                        <a:rPr lang="en-US" sz="4199" dirty="0" err="1">
                          <a:solidFill>
                            <a:srgbClr val="000000">
                              <a:alpha val="73725"/>
                            </a:srgbClr>
                          </a:solidFill>
                          <a:latin typeface="Roboto Condensed"/>
                        </a:rPr>
                        <a:t>Đọc</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diễn</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cảm</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không</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bỏ</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từ</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thêm</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từ</a:t>
                      </a:r>
                      <a:r>
                        <a:rPr lang="en-US" sz="4199" dirty="0">
                          <a:solidFill>
                            <a:srgbClr val="000000">
                              <a:alpha val="73725"/>
                            </a:srgbClr>
                          </a:solidFill>
                          <a:latin typeface="Roboto Condensed"/>
                        </a:rPr>
                        <a:t>.</a:t>
                      </a:r>
                      <a:endParaRPr lang="en-US" sz="1100" dirty="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B7063"/>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xmlns="" val="10001"/>
                  </a:ext>
                </a:extLst>
              </a:tr>
              <a:tr h="1251586">
                <a:tc>
                  <a:txBody>
                    <a:bodyPr/>
                    <a:lstStyle/>
                    <a:p>
                      <a:pPr algn="l">
                        <a:lnSpc>
                          <a:spcPts val="5039"/>
                        </a:lnSpc>
                        <a:defRPr/>
                      </a:pPr>
                      <a:r>
                        <a:rPr lang="en-US" sz="4199">
                          <a:solidFill>
                            <a:srgbClr val="000000">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xmlns="" val="10002"/>
                  </a:ext>
                </a:extLst>
              </a:tr>
              <a:tr h="1245075">
                <a:tc>
                  <a:txBody>
                    <a:bodyPr/>
                    <a:lstStyle/>
                    <a:p>
                      <a:pPr algn="l">
                        <a:lnSpc>
                          <a:spcPts val="5039"/>
                        </a:lnSpc>
                        <a:defRPr/>
                      </a:pPr>
                      <a:r>
                        <a:rPr lang="en-US" sz="4199" dirty="0" err="1">
                          <a:solidFill>
                            <a:srgbClr val="000000">
                              <a:alpha val="73725"/>
                            </a:srgbClr>
                          </a:solidFill>
                          <a:latin typeface="Roboto Condensed"/>
                        </a:rPr>
                        <a:t>Tốc</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độ</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đọc</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phù</a:t>
                      </a:r>
                      <a:r>
                        <a:rPr lang="en-US" sz="4199" dirty="0">
                          <a:solidFill>
                            <a:srgbClr val="000000">
                              <a:alpha val="73725"/>
                            </a:srgbClr>
                          </a:solidFill>
                          <a:latin typeface="Roboto Condensed"/>
                        </a:rPr>
                        <a:t> </a:t>
                      </a:r>
                      <a:r>
                        <a:rPr lang="en-US" sz="4199" dirty="0" err="1">
                          <a:solidFill>
                            <a:srgbClr val="000000">
                              <a:alpha val="73725"/>
                            </a:srgbClr>
                          </a:solidFill>
                          <a:latin typeface="Roboto Condensed"/>
                        </a:rPr>
                        <a:t>hợp</a:t>
                      </a:r>
                      <a:r>
                        <a:rPr lang="en-US" sz="4199" dirty="0">
                          <a:solidFill>
                            <a:srgbClr val="000000">
                              <a:alpha val="73725"/>
                            </a:srgbClr>
                          </a:solidFill>
                          <a:latin typeface="Roboto Condensed"/>
                        </a:rPr>
                        <a:t>.</a:t>
                      </a:r>
                      <a:endParaRPr lang="en-US" sz="1100" dirty="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xmlns="" val="10003"/>
                  </a:ext>
                </a:extLst>
              </a:tr>
              <a:tr h="1963388">
                <a:tc>
                  <a:txBody>
                    <a:bodyPr/>
                    <a:lstStyle/>
                    <a:p>
                      <a:pPr algn="just">
                        <a:lnSpc>
                          <a:spcPts val="5627"/>
                        </a:lnSpc>
                        <a:defRPr/>
                      </a:pPr>
                      <a:r>
                        <a:rPr lang="en-US" sz="4199">
                          <a:solidFill>
                            <a:srgbClr val="000000">
                              <a:alpha val="73725"/>
                            </a:srgbClr>
                          </a:solidFill>
                          <a:latin typeface="Roboto Condensed"/>
                        </a:rPr>
                        <a:t>Sử dụng giọng điệu khác nhau để thể hiện được tính chất miêu tả, biểu cảm, thuyết minh của người viết trong văn bản</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dirty="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xmlns="" val="10004"/>
                  </a:ext>
                </a:extLst>
              </a:tr>
            </a:tbl>
          </a:graphicData>
        </a:graphic>
      </p:graphicFrame>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grpSp>
        <p:nvGrpSpPr>
          <p:cNvPr id="7" name="Group 7"/>
          <p:cNvGrpSpPr/>
          <p:nvPr/>
        </p:nvGrpSpPr>
        <p:grpSpPr>
          <a:xfrm>
            <a:off x="-294859" y="0"/>
            <a:ext cx="18877717" cy="2292556"/>
            <a:chOff x="0" y="0"/>
            <a:chExt cx="25170290" cy="2298018"/>
          </a:xfrm>
        </p:grpSpPr>
        <p:sp>
          <p:nvSpPr>
            <p:cNvPr id="8" name="Freeform 8"/>
            <p:cNvSpPr/>
            <p:nvPr/>
          </p:nvSpPr>
          <p:spPr>
            <a:xfrm rot="-5400000">
              <a:off x="11593846" y="-11593846"/>
              <a:ext cx="1982599" cy="25170290"/>
            </a:xfrm>
            <a:custGeom>
              <a:avLst/>
              <a:gdLst/>
              <a:ahLst/>
              <a:cxnLst/>
              <a:rect l="l" t="t" r="r" b="b"/>
              <a:pathLst>
                <a:path w="1982599" h="25170290">
                  <a:moveTo>
                    <a:pt x="0" y="0"/>
                  </a:moveTo>
                  <a:lnTo>
                    <a:pt x="1982598" y="0"/>
                  </a:lnTo>
                  <a:lnTo>
                    <a:pt x="1982598" y="25170290"/>
                  </a:lnTo>
                  <a:lnTo>
                    <a:pt x="0" y="25170290"/>
                  </a:lnTo>
                  <a:lnTo>
                    <a:pt x="0" y="0"/>
                  </a:lnTo>
                  <a:close/>
                </a:path>
              </a:pathLst>
            </a:custGeom>
            <a:blipFill>
              <a:blip r:embed="rId4">
                <a:extLst>
                  <a:ext uri="{96DAC541-7B7A-43D3-8B79-37D633B846F1}">
                    <asvg:svgBlip xmlns:asvg="http://schemas.microsoft.com/office/drawing/2016/SVG/main" xmlns="" r:embed="rId5"/>
                  </a:ext>
                </a:extLst>
              </a:blip>
              <a:stretch>
                <a:fillRect l="-691888"/>
              </a:stretch>
            </a:blipFill>
            <a:ln cap="sq">
              <a:noFill/>
              <a:prstDash val="solid"/>
              <a:miter/>
            </a:ln>
          </p:spPr>
        </p:sp>
        <p:sp>
          <p:nvSpPr>
            <p:cNvPr id="9" name="Freeform 9"/>
            <p:cNvSpPr/>
            <p:nvPr/>
          </p:nvSpPr>
          <p:spPr>
            <a:xfrm rot="-5400000" flipH="1">
              <a:off x="11593846" y="-11278426"/>
              <a:ext cx="1982599" cy="25170290"/>
            </a:xfrm>
            <a:custGeom>
              <a:avLst/>
              <a:gdLst/>
              <a:ahLst/>
              <a:cxnLst/>
              <a:rect l="l" t="t" r="r" b="b"/>
              <a:pathLst>
                <a:path w="1982599" h="25170290">
                  <a:moveTo>
                    <a:pt x="1982598" y="0"/>
                  </a:moveTo>
                  <a:lnTo>
                    <a:pt x="0" y="0"/>
                  </a:lnTo>
                  <a:lnTo>
                    <a:pt x="0" y="25170289"/>
                  </a:lnTo>
                  <a:lnTo>
                    <a:pt x="1982598" y="25170289"/>
                  </a:lnTo>
                  <a:lnTo>
                    <a:pt x="1982598" y="0"/>
                  </a:lnTo>
                  <a:close/>
                </a:path>
              </a:pathLst>
            </a:custGeom>
            <a:blipFill>
              <a:blip r:embed="rId4">
                <a:extLst>
                  <a:ext uri="{96DAC541-7B7A-43D3-8B79-37D633B846F1}">
                    <asvg:svgBlip xmlns:asvg="http://schemas.microsoft.com/office/drawing/2016/SVG/main" xmlns="" r:embed="rId5"/>
                  </a:ext>
                </a:extLst>
              </a:blip>
              <a:stretch>
                <a:fillRect l="-691888"/>
              </a:stretch>
            </a:blipFill>
            <a:ln cap="sq">
              <a:noFill/>
              <a:prstDash val="solid"/>
              <a:miter/>
            </a:ln>
          </p:spPr>
        </p:sp>
      </p:grpSp>
      <p:sp>
        <p:nvSpPr>
          <p:cNvPr id="11" name="Freeform 11"/>
          <p:cNvSpPr/>
          <p:nvPr/>
        </p:nvSpPr>
        <p:spPr>
          <a:xfrm>
            <a:off x="515377" y="3526790"/>
            <a:ext cx="5720588" cy="4785972"/>
          </a:xfrm>
          <a:custGeom>
            <a:avLst/>
            <a:gdLst/>
            <a:ahLst/>
            <a:cxnLst/>
            <a:rect l="l" t="t" r="r" b="b"/>
            <a:pathLst>
              <a:path w="4017402" h="3075139">
                <a:moveTo>
                  <a:pt x="0" y="0"/>
                </a:moveTo>
                <a:lnTo>
                  <a:pt x="4017402" y="0"/>
                </a:lnTo>
                <a:lnTo>
                  <a:pt x="4017402" y="3075138"/>
                </a:lnTo>
                <a:lnTo>
                  <a:pt x="0" y="30751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a:off x="6718755" y="5858119"/>
            <a:ext cx="11155877" cy="3581400"/>
          </a:xfrm>
          <a:custGeom>
            <a:avLst/>
            <a:gdLst/>
            <a:ahLst/>
            <a:cxnLst/>
            <a:rect l="l" t="t" r="r" b="b"/>
            <a:pathLst>
              <a:path w="4017402" h="3075139">
                <a:moveTo>
                  <a:pt x="0" y="0"/>
                </a:moveTo>
                <a:lnTo>
                  <a:pt x="4017402" y="0"/>
                </a:lnTo>
                <a:lnTo>
                  <a:pt x="4017402" y="3075139"/>
                </a:lnTo>
                <a:lnTo>
                  <a:pt x="0" y="3075139"/>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a:ln cap="sq">
            <a:noFill/>
            <a:prstDash val="solid"/>
            <a:miter/>
          </a:ln>
        </p:spPr>
      </p:sp>
      <p:sp>
        <p:nvSpPr>
          <p:cNvPr id="16" name="Freeform 16"/>
          <p:cNvSpPr/>
          <p:nvPr/>
        </p:nvSpPr>
        <p:spPr>
          <a:xfrm>
            <a:off x="6668634" y="-557090"/>
            <a:ext cx="11183138" cy="3721405"/>
          </a:xfrm>
          <a:custGeom>
            <a:avLst/>
            <a:gdLst/>
            <a:ahLst/>
            <a:cxnLst/>
            <a:rect l="l" t="t" r="r" b="b"/>
            <a:pathLst>
              <a:path w="4017402" h="3075139">
                <a:moveTo>
                  <a:pt x="0" y="0"/>
                </a:moveTo>
                <a:lnTo>
                  <a:pt x="4017402" y="0"/>
                </a:lnTo>
                <a:lnTo>
                  <a:pt x="4017402" y="3075139"/>
                </a:lnTo>
                <a:lnTo>
                  <a:pt x="0" y="30751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22" name="Rectangle 21"/>
          <p:cNvSpPr/>
          <p:nvPr/>
        </p:nvSpPr>
        <p:spPr>
          <a:xfrm>
            <a:off x="1252743" y="4046710"/>
            <a:ext cx="4348396" cy="3416320"/>
          </a:xfrm>
          <a:prstGeom prst="rect">
            <a:avLst/>
          </a:prstGeom>
        </p:spPr>
        <p:txBody>
          <a:bodyPr wrap="square">
            <a:spAutoFit/>
          </a:bodyPr>
          <a:lstStyle/>
          <a:p>
            <a:pPr algn="just"/>
            <a:r>
              <a:rPr lang="vi-VN" sz="5400" b="1" i="1" dirty="0">
                <a:solidFill>
                  <a:schemeClr val="bg1"/>
                </a:solidFill>
                <a:latin typeface="Times New Roman" panose="02020603050405020304" pitchFamily="18" charset="0"/>
                <a:ea typeface="MS Mincho"/>
              </a:rPr>
              <a:t>Tràm Chim: </a:t>
            </a:r>
            <a:r>
              <a:rPr lang="vi-VN" sz="5400" i="1" dirty="0">
                <a:solidFill>
                  <a:schemeClr val="bg1"/>
                </a:solidFill>
                <a:latin typeface="Times New Roman" panose="02020603050405020304" pitchFamily="18" charset="0"/>
                <a:ea typeface="MS Mincho"/>
              </a:rPr>
              <a:t>Khu rừng tràm có chim sinh sống.</a:t>
            </a:r>
            <a:endParaRPr lang="en-GB" sz="6600" dirty="0">
              <a:solidFill>
                <a:schemeClr val="bg1"/>
              </a:solidFill>
            </a:endParaRPr>
          </a:p>
        </p:txBody>
      </p:sp>
      <p:sp>
        <p:nvSpPr>
          <p:cNvPr id="23" name="Rectangle 22"/>
          <p:cNvSpPr/>
          <p:nvPr/>
        </p:nvSpPr>
        <p:spPr>
          <a:xfrm>
            <a:off x="7541246" y="-281438"/>
            <a:ext cx="9144000" cy="3170099"/>
          </a:xfrm>
          <a:prstGeom prst="rect">
            <a:avLst/>
          </a:prstGeom>
        </p:spPr>
        <p:txBody>
          <a:bodyPr>
            <a:spAutoFit/>
          </a:bodyPr>
          <a:lstStyle/>
          <a:p>
            <a:pPr algn="just"/>
            <a:r>
              <a:rPr lang="vi-VN" sz="4000" b="1" i="1" dirty="0">
                <a:solidFill>
                  <a:schemeClr val="bg1"/>
                </a:solidFill>
                <a:latin typeface="Times New Roman" panose="02020603050405020304" pitchFamily="18" charset="0"/>
                <a:ea typeface="MS Mincho"/>
              </a:rPr>
              <a:t>Sếu</a:t>
            </a:r>
            <a:r>
              <a:rPr lang="vi-VN" sz="4000" i="1" dirty="0">
                <a:solidFill>
                  <a:schemeClr val="bg1"/>
                </a:solidFill>
                <a:latin typeface="Times New Roman" panose="02020603050405020304" pitchFamily="18" charset="0"/>
                <a:ea typeface="MS Mincho"/>
              </a:rPr>
              <a:t>: là một họ gồm các loài chim lớn, cổ dài, chân cao, bề ngoài giống như họ hạc. Đây là loài chim quý hiếm tại miền Nam Việt Nam, nằm trong sách đỏ và sách đỏ IUCN thế giới</a:t>
            </a:r>
            <a:endParaRPr lang="en-GB" sz="4800" dirty="0">
              <a:solidFill>
                <a:schemeClr val="bg1"/>
              </a:solidFill>
            </a:endParaRPr>
          </a:p>
        </p:txBody>
      </p:sp>
      <p:sp>
        <p:nvSpPr>
          <p:cNvPr id="24" name="Rectangle 23"/>
          <p:cNvSpPr/>
          <p:nvPr/>
        </p:nvSpPr>
        <p:spPr>
          <a:xfrm>
            <a:off x="7665343" y="6371546"/>
            <a:ext cx="9144000" cy="2554545"/>
          </a:xfrm>
          <a:prstGeom prst="rect">
            <a:avLst/>
          </a:prstGeom>
        </p:spPr>
        <p:txBody>
          <a:bodyPr>
            <a:spAutoFit/>
          </a:bodyPr>
          <a:lstStyle/>
          <a:p>
            <a:pPr algn="just"/>
            <a:r>
              <a:rPr lang="vi-VN" sz="4000" b="1" i="1" dirty="0">
                <a:solidFill>
                  <a:schemeClr val="bg1"/>
                </a:solidFill>
                <a:latin typeface="Times New Roman" panose="02020603050405020304" pitchFamily="18" charset="0"/>
                <a:ea typeface="MS Mincho"/>
              </a:rPr>
              <a:t>Luân vũ</a:t>
            </a:r>
            <a:r>
              <a:rPr lang="vi-VN" sz="4000" i="1" dirty="0">
                <a:solidFill>
                  <a:schemeClr val="bg1"/>
                </a:solidFill>
                <a:latin typeface="Times New Roman" panose="02020603050405020304" pitchFamily="18" charset="0"/>
                <a:ea typeface="MS Mincho"/>
              </a:rPr>
              <a:t>: điệu nhảy xoay tròn, các vũ công liên tục hoặc quay về bên phải hoặc bên trái, xen kẽ với những bước thay đổi để chuyển hướng quay.</a:t>
            </a:r>
            <a:endParaRPr lang="en-GB" sz="4800" dirty="0">
              <a:solidFill>
                <a:schemeClr val="bg1"/>
              </a:solidFill>
            </a:endParaRPr>
          </a:p>
        </p:txBody>
      </p:sp>
    </p:spTree>
    <p:extLst>
      <p:ext uri="{BB962C8B-B14F-4D97-AF65-F5344CB8AC3E}">
        <p14:creationId xmlns:p14="http://schemas.microsoft.com/office/powerpoint/2010/main" val="42946334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30F18DC-1FCF-AEAC-4052-EA5CC58A7FCA}"/>
              </a:ext>
            </a:extLst>
          </p:cNvPr>
          <p:cNvSpPr/>
          <p:nvPr/>
        </p:nvSpPr>
        <p:spPr>
          <a:xfrm>
            <a:off x="135926" y="5402140"/>
            <a:ext cx="3962400" cy="2002023"/>
          </a:xfrm>
          <a:prstGeom prst="rect">
            <a:avLst/>
          </a:prstGeom>
        </p:spPr>
        <p:txBody>
          <a:bodyPr wrap="square">
            <a:spAutoFit/>
          </a:bodyPr>
          <a:lstStyle/>
          <a:p>
            <a:pPr marL="571500" indent="-571500" algn="ctr">
              <a:lnSpc>
                <a:spcPct val="150000"/>
              </a:lnSpc>
              <a:buFontTx/>
              <a:buChar char="-"/>
            </a:pPr>
            <a:r>
              <a:rPr lang="en-US" sz="4400" b="1" dirty="0" err="1">
                <a:solidFill>
                  <a:srgbClr val="222222"/>
                </a:solidFill>
                <a:latin typeface="Times New Roman" panose="02020603050405020304" pitchFamily="18" charset="0"/>
                <a:cs typeface="Times New Roman" panose="02020603050405020304" pitchFamily="18" charset="0"/>
              </a:rPr>
              <a:t>Xuất</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xứ</a:t>
            </a:r>
            <a:r>
              <a:rPr lang="en-US" sz="4400" b="1" dirty="0">
                <a:solidFill>
                  <a:srgbClr val="222222"/>
                </a:solidFill>
                <a:latin typeface="Times New Roman" panose="02020603050405020304" pitchFamily="18" charset="0"/>
                <a:cs typeface="Times New Roman" panose="02020603050405020304" pitchFamily="18" charset="0"/>
              </a:rPr>
              <a:t>:</a:t>
            </a:r>
          </a:p>
          <a:p>
            <a:pPr algn="ctr">
              <a:lnSpc>
                <a:spcPct val="150000"/>
              </a:lnSpc>
            </a:pPr>
            <a:r>
              <a:rPr lang="en-US" sz="4400" dirty="0">
                <a:latin typeface="Times New Roman" panose="02020603050405020304" pitchFamily="18" charset="0"/>
                <a:cs typeface="Times New Roman" panose="02020603050405020304" pitchFamily="18" charset="0"/>
              </a:rPr>
              <a:t>dulichviet.net.vn</a:t>
            </a:r>
            <a:r>
              <a:rPr lang="en-US" sz="4400" b="1" dirty="0">
                <a:solidFill>
                  <a:srgbClr val="222222"/>
                </a:solidFill>
                <a:latin typeface="Times New Roman" panose="02020603050405020304" pitchFamily="18" charset="0"/>
                <a:cs typeface="Times New Roman" panose="02020603050405020304" pitchFamily="18" charset="0"/>
              </a:rPr>
              <a:t> </a:t>
            </a:r>
          </a:p>
        </p:txBody>
      </p:sp>
      <p:sp>
        <p:nvSpPr>
          <p:cNvPr id="4" name="TextBox 15">
            <a:extLst>
              <a:ext uri="{FF2B5EF4-FFF2-40B4-BE49-F238E27FC236}">
                <a16:creationId xmlns:a16="http://schemas.microsoft.com/office/drawing/2014/main" xmlns="" id="{099DED0C-430D-DBC6-5F9B-799F600FBE11}"/>
              </a:ext>
            </a:extLst>
          </p:cNvPr>
          <p:cNvSpPr txBox="1"/>
          <p:nvPr/>
        </p:nvSpPr>
        <p:spPr>
          <a:xfrm>
            <a:off x="6172200" y="873708"/>
            <a:ext cx="5562600" cy="830997"/>
          </a:xfrm>
          <a:prstGeom prst="rect">
            <a:avLst/>
          </a:prstGeom>
        </p:spPr>
        <p:txBody>
          <a:bodyPr wrap="square"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2. </a:t>
            </a:r>
            <a:r>
              <a:rPr lang="en-US" sz="5400" b="1" dirty="0" err="1">
                <a:solidFill>
                  <a:srgbClr val="271905"/>
                </a:solidFill>
                <a:latin typeface="Times New Roman" panose="02020603050405020304" pitchFamily="18" charset="0"/>
                <a:cs typeface="Times New Roman" panose="02020603050405020304" pitchFamily="18" charset="0"/>
              </a:rPr>
              <a:t>Tìm</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hiểu</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chung</a:t>
            </a:r>
            <a:endParaRPr lang="en-US" sz="5400" b="1" dirty="0">
              <a:solidFill>
                <a:srgbClr val="271905"/>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E5BAB5B5-1ABA-11A3-4D33-3103DC46CC95}"/>
              </a:ext>
            </a:extLst>
          </p:cNvPr>
          <p:cNvSpPr/>
          <p:nvPr/>
        </p:nvSpPr>
        <p:spPr>
          <a:xfrm>
            <a:off x="4330971" y="5402140"/>
            <a:ext cx="3081130" cy="3017686"/>
          </a:xfrm>
          <a:prstGeom prst="rect">
            <a:avLst/>
          </a:prstGeom>
        </p:spPr>
        <p:txBody>
          <a:bodyPr wrap="square">
            <a:spAutoFit/>
          </a:bodyPr>
          <a:lstStyle/>
          <a:p>
            <a:pPr algn="ctr">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Thể</a:t>
            </a:r>
            <a:r>
              <a:rPr lang="en-US" sz="4400" b="1" dirty="0">
                <a:solidFill>
                  <a:srgbClr val="222222"/>
                </a:solidFill>
                <a:latin typeface="Times New Roman" panose="02020603050405020304" pitchFamily="18" charset="0"/>
                <a:cs typeface="Times New Roman" panose="02020603050405020304" pitchFamily="18" charset="0"/>
              </a:rPr>
              <a:t> </a:t>
            </a:r>
            <a:r>
              <a:rPr lang="en-US" sz="4400" b="1" dirty="0" err="1">
                <a:solidFill>
                  <a:srgbClr val="222222"/>
                </a:solidFill>
                <a:latin typeface="Times New Roman" panose="02020603050405020304" pitchFamily="18" charset="0"/>
                <a:cs typeface="Times New Roman" panose="02020603050405020304" pitchFamily="18" charset="0"/>
              </a:rPr>
              <a:t>loại</a:t>
            </a:r>
            <a:r>
              <a:rPr lang="en-US" sz="4400" b="1" dirty="0">
                <a:solidFill>
                  <a:srgbClr val="222222"/>
                </a:solidFill>
                <a:latin typeface="Times New Roman" panose="02020603050405020304" pitchFamily="18" charset="0"/>
                <a:cs typeface="Times New Roman" panose="02020603050405020304" pitchFamily="18" charset="0"/>
              </a:rPr>
              <a:t>:</a:t>
            </a:r>
          </a:p>
          <a:p>
            <a:pPr algn="ctr">
              <a:lnSpc>
                <a:spcPct val="150000"/>
              </a:lnSpc>
            </a:pPr>
            <a:r>
              <a:rPr lang="en-US" sz="4400" b="1"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văn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bản</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thông</a:t>
            </a:r>
            <a:r>
              <a:rPr lang="en-US" sz="4400" dirty="0">
                <a:solidFill>
                  <a:srgbClr val="222222"/>
                </a:solidFill>
                <a:latin typeface="Times New Roman" panose="02020603050405020304" pitchFamily="18" charset="0"/>
                <a:cs typeface="Times New Roman" panose="02020603050405020304" pitchFamily="18" charset="0"/>
              </a:rPr>
              <a:t> tin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D57149D2-36BA-E2DA-AD97-B054C7AC3D3F}"/>
              </a:ext>
            </a:extLst>
          </p:cNvPr>
          <p:cNvSpPr/>
          <p:nvPr/>
        </p:nvSpPr>
        <p:spPr>
          <a:xfrm>
            <a:off x="7942959" y="5493387"/>
            <a:ext cx="4114800" cy="2002023"/>
          </a:xfrm>
          <a:prstGeom prst="rect">
            <a:avLst/>
          </a:prstGeom>
        </p:spPr>
        <p:txBody>
          <a:bodyPr wrap="square">
            <a:spAutoFit/>
          </a:bodyPr>
          <a:lstStyle/>
          <a:p>
            <a:pPr algn="ctr">
              <a:lnSpc>
                <a:spcPct val="150000"/>
              </a:lnSpc>
            </a:pPr>
            <a:r>
              <a:rPr lang="en-US" sz="4400" b="1" dirty="0">
                <a:solidFill>
                  <a:prstClr val="black"/>
                </a:solidFill>
                <a:latin typeface="Times New Roman" panose="02020603050405020304" pitchFamily="18" charset="0"/>
                <a:cs typeface="Times New Roman" panose="02020603050405020304" pitchFamily="18" charset="0"/>
              </a:rPr>
              <a:t>- PTBĐ</a:t>
            </a:r>
            <a:r>
              <a:rPr lang="en-US" sz="4400" dirty="0">
                <a:solidFill>
                  <a:prstClr val="black"/>
                </a:solidFill>
                <a:latin typeface="Times New Roman" panose="02020603050405020304" pitchFamily="18" charset="0"/>
                <a:cs typeface="Times New Roman" panose="02020603050405020304" pitchFamily="18" charset="0"/>
              </a:rPr>
              <a:t>:</a:t>
            </a:r>
          </a:p>
          <a:p>
            <a:pPr algn="ctr">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thuyết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minh</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1992417F-B1B6-BDBE-E072-697E412845FA}"/>
              </a:ext>
            </a:extLst>
          </p:cNvPr>
          <p:cNvSpPr/>
          <p:nvPr/>
        </p:nvSpPr>
        <p:spPr>
          <a:xfrm>
            <a:off x="11048991" y="3871291"/>
            <a:ext cx="6675785" cy="986360"/>
          </a:xfrm>
          <a:prstGeom prst="rect">
            <a:avLst/>
          </a:prstGeom>
        </p:spPr>
        <p:txBody>
          <a:bodyPr wrap="square">
            <a:spAutoFit/>
          </a:bodyPr>
          <a:lstStyle/>
          <a:p>
            <a:pPr algn="ctr">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xmlns="" id="{15CCE6AD-0CD5-6FEB-FFD8-FD926E1339EF}"/>
              </a:ext>
            </a:extLst>
          </p:cNvPr>
          <p:cNvSpPr txBox="1"/>
          <p:nvPr/>
        </p:nvSpPr>
        <p:spPr>
          <a:xfrm>
            <a:off x="12896949" y="5332121"/>
            <a:ext cx="4660599" cy="3157724"/>
          </a:xfrm>
          <a:prstGeom prst="rect">
            <a:avLst/>
          </a:prstGeom>
          <a:noFill/>
        </p:spPr>
        <p:txBody>
          <a:bodyPr wrap="square">
            <a:spAutoFit/>
          </a:bodyPr>
          <a:lstStyle/>
          <a:p>
            <a:pPr algn="just">
              <a:lnSpc>
                <a:spcPct val="115000"/>
              </a:lnSpc>
              <a:spcAft>
                <a:spcPts val="800"/>
              </a:spcAft>
            </a:pP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nhắc</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Tràm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 tam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Freeform 4">
            <a:extLst>
              <a:ext uri="{FF2B5EF4-FFF2-40B4-BE49-F238E27FC236}">
                <a16:creationId xmlns:a16="http://schemas.microsoft.com/office/drawing/2014/main" xmlns="" id="{F057FF9B-D478-E3D8-6ACF-684E904244F0}"/>
              </a:ext>
            </a:extLst>
          </p:cNvPr>
          <p:cNvSpPr/>
          <p:nvPr/>
        </p:nvSpPr>
        <p:spPr>
          <a:xfrm>
            <a:off x="1410991" y="2241772"/>
            <a:ext cx="2241652" cy="2537636"/>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3"/>
            <a:stretch>
              <a:fillRect/>
            </a:stretch>
          </a:blipFill>
        </p:spPr>
      </p:sp>
      <p:sp>
        <p:nvSpPr>
          <p:cNvPr id="14" name="Freeform 4">
            <a:extLst>
              <a:ext uri="{FF2B5EF4-FFF2-40B4-BE49-F238E27FC236}">
                <a16:creationId xmlns:a16="http://schemas.microsoft.com/office/drawing/2014/main" xmlns="" id="{9FAA1290-AB7A-9776-6CBB-F9D3DE3C53CB}"/>
              </a:ext>
            </a:extLst>
          </p:cNvPr>
          <p:cNvSpPr/>
          <p:nvPr/>
        </p:nvSpPr>
        <p:spPr>
          <a:xfrm>
            <a:off x="5685359" y="2306352"/>
            <a:ext cx="2241652" cy="2381150"/>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3"/>
            <a:stretch>
              <a:fillRect/>
            </a:stretch>
          </a:blipFill>
        </p:spPr>
      </p:sp>
      <p:sp>
        <p:nvSpPr>
          <p:cNvPr id="15" name="Freeform 4">
            <a:extLst>
              <a:ext uri="{FF2B5EF4-FFF2-40B4-BE49-F238E27FC236}">
                <a16:creationId xmlns:a16="http://schemas.microsoft.com/office/drawing/2014/main" xmlns="" id="{13F1FCC9-0512-371A-7C72-571DA5D4B930}"/>
              </a:ext>
            </a:extLst>
          </p:cNvPr>
          <p:cNvSpPr/>
          <p:nvPr/>
        </p:nvSpPr>
        <p:spPr>
          <a:xfrm>
            <a:off x="9959727" y="2306352"/>
            <a:ext cx="2241652" cy="2381150"/>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3"/>
            <a:stretch>
              <a:fillRect/>
            </a:stretch>
          </a:blipFill>
        </p:spPr>
      </p:sp>
      <p:sp>
        <p:nvSpPr>
          <p:cNvPr id="16" name="Freeform 4">
            <a:extLst>
              <a:ext uri="{FF2B5EF4-FFF2-40B4-BE49-F238E27FC236}">
                <a16:creationId xmlns:a16="http://schemas.microsoft.com/office/drawing/2014/main" xmlns="" id="{131A8FDD-4843-D456-9BB8-199DEC085650}"/>
              </a:ext>
            </a:extLst>
          </p:cNvPr>
          <p:cNvSpPr/>
          <p:nvPr/>
        </p:nvSpPr>
        <p:spPr>
          <a:xfrm>
            <a:off x="14386883" y="2206246"/>
            <a:ext cx="2241652" cy="2381150"/>
          </a:xfrm>
          <a:custGeom>
            <a:avLst/>
            <a:gdLst/>
            <a:ahLst/>
            <a:cxnLst/>
            <a:rect l="l" t="t" r="r" b="b"/>
            <a:pathLst>
              <a:path w="4802628" h="6910256">
                <a:moveTo>
                  <a:pt x="0" y="0"/>
                </a:moveTo>
                <a:lnTo>
                  <a:pt x="4802628" y="0"/>
                </a:lnTo>
                <a:lnTo>
                  <a:pt x="4802628" y="6910256"/>
                </a:lnTo>
                <a:lnTo>
                  <a:pt x="0" y="6910256"/>
                </a:lnTo>
                <a:lnTo>
                  <a:pt x="0" y="0"/>
                </a:lnTo>
                <a:close/>
              </a:path>
            </a:pathLst>
          </a:custGeom>
          <a:blipFill>
            <a:blip r:embed="rId3"/>
            <a:stretch>
              <a:fillRect/>
            </a:stretch>
          </a:blipFill>
        </p:spPr>
      </p:sp>
    </p:spTree>
    <p:extLst>
      <p:ext uri="{BB962C8B-B14F-4D97-AF65-F5344CB8AC3E}">
        <p14:creationId xmlns:p14="http://schemas.microsoft.com/office/powerpoint/2010/main" val="200639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4">
            <a:extLst>
              <a:ext uri="{FF2B5EF4-FFF2-40B4-BE49-F238E27FC236}">
                <a16:creationId xmlns:a16="http://schemas.microsoft.com/office/drawing/2014/main" xmlns="" id="{8A6F4412-8152-69F1-3438-45372D0C453A}"/>
              </a:ext>
            </a:extLst>
          </p:cNvPr>
          <p:cNvGrpSpPr/>
          <p:nvPr/>
        </p:nvGrpSpPr>
        <p:grpSpPr>
          <a:xfrm>
            <a:off x="3623389" y="2291489"/>
            <a:ext cx="12405783" cy="5237989"/>
            <a:chOff x="0" y="0"/>
            <a:chExt cx="3851716" cy="1626278"/>
          </a:xfrm>
          <a:solidFill>
            <a:schemeClr val="tx2">
              <a:lumMod val="40000"/>
              <a:lumOff val="60000"/>
            </a:schemeClr>
          </a:solidFill>
        </p:grpSpPr>
        <p:sp>
          <p:nvSpPr>
            <p:cNvPr id="25" name="Freeform 5">
              <a:extLst>
                <a:ext uri="{FF2B5EF4-FFF2-40B4-BE49-F238E27FC236}">
                  <a16:creationId xmlns:a16="http://schemas.microsoft.com/office/drawing/2014/main" xmlns="" id="{C81743E7-DE33-CB3D-0F55-67F355B94F3F}"/>
                </a:ext>
              </a:extLst>
            </p:cNvPr>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grpFill/>
            <a:ln>
              <a:noFill/>
            </a:ln>
          </p:spPr>
        </p:sp>
        <p:sp>
          <p:nvSpPr>
            <p:cNvPr id="26" name="TextBox 6">
              <a:extLst>
                <a:ext uri="{FF2B5EF4-FFF2-40B4-BE49-F238E27FC236}">
                  <a16:creationId xmlns:a16="http://schemas.microsoft.com/office/drawing/2014/main" xmlns="" id="{55260246-46BE-9D85-5853-E70DB8FEF10A}"/>
                </a:ext>
              </a:extLst>
            </p:cNvPr>
            <p:cNvSpPr txBox="1"/>
            <p:nvPr/>
          </p:nvSpPr>
          <p:spPr>
            <a:xfrm>
              <a:off x="0" y="-38100"/>
              <a:ext cx="812800" cy="850900"/>
            </a:xfrm>
            <a:prstGeom prst="rect">
              <a:avLst/>
            </a:prstGeom>
            <a:grpFill/>
          </p:spPr>
          <p:txBody>
            <a:bodyPr lIns="43093" tIns="43093" rIns="43093" bIns="43093" rtlCol="0" anchor="ctr"/>
            <a:lstStyle/>
            <a:p>
              <a:pPr algn="ctr">
                <a:lnSpc>
                  <a:spcPts val="2660"/>
                </a:lnSpc>
                <a:spcBef>
                  <a:spcPct val="0"/>
                </a:spcBef>
              </a:pPr>
              <a:endParaRPr/>
            </a:p>
          </p:txBody>
        </p:sp>
      </p:grpSp>
      <p:sp>
        <p:nvSpPr>
          <p:cNvPr id="28" name="Freeform 8">
            <a:extLst>
              <a:ext uri="{FF2B5EF4-FFF2-40B4-BE49-F238E27FC236}">
                <a16:creationId xmlns:a16="http://schemas.microsoft.com/office/drawing/2014/main" xmlns="" id="{45397915-082C-CDFE-18C1-11844A53F1B3}"/>
              </a:ext>
            </a:extLst>
          </p:cNvPr>
          <p:cNvSpPr/>
          <p:nvPr/>
        </p:nvSpPr>
        <p:spPr>
          <a:xfrm>
            <a:off x="2895600" y="1912781"/>
            <a:ext cx="12890501" cy="5364751"/>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chemeClr val="accent5">
              <a:lumMod val="20000"/>
              <a:lumOff val="80000"/>
            </a:schemeClr>
          </a:solidFill>
          <a:ln>
            <a:noFill/>
          </a:ln>
        </p:spPr>
      </p:sp>
      <p:sp>
        <p:nvSpPr>
          <p:cNvPr id="2" name="Rectangle 1"/>
          <p:cNvSpPr/>
          <p:nvPr/>
        </p:nvSpPr>
        <p:spPr>
          <a:xfrm>
            <a:off x="4343400" y="2933700"/>
            <a:ext cx="8991600" cy="2700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latin typeface="Times New Roman" panose="02020603050405020304" pitchFamily="18" charset="0"/>
                <a:cs typeface="Times New Roman" panose="02020603050405020304" pitchFamily="18" charset="0"/>
              </a:rPr>
              <a:t>B. </a:t>
            </a:r>
            <a:r>
              <a:rPr lang="en-US" sz="4500" b="1" dirty="0" err="1">
                <a:latin typeface="Times New Roman" panose="02020603050405020304" pitchFamily="18" charset="0"/>
                <a:cs typeface="Times New Roman" panose="02020603050405020304" pitchFamily="18" charset="0"/>
              </a:rPr>
              <a:t>Đọc</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hiểu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văn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bản</a:t>
            </a:r>
            <a:r>
              <a:rPr lang="en-US" sz="4500" b="1" dirty="0">
                <a:latin typeface="Times New Roman" panose="02020603050405020304" pitchFamily="18" charset="0"/>
                <a:cs typeface="Times New Roman" panose="02020603050405020304" pitchFamily="18" charset="0"/>
              </a:rPr>
              <a:t> </a:t>
            </a:r>
            <a:endParaRPr lang="vi-VN" sz="45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A9B34646-9778-C7B8-4566-47DA8531E964}"/>
              </a:ext>
            </a:extLst>
          </p:cNvPr>
          <p:cNvGrpSpPr/>
          <p:nvPr/>
        </p:nvGrpSpPr>
        <p:grpSpPr>
          <a:xfrm>
            <a:off x="9115926" y="5871304"/>
            <a:ext cx="8991600" cy="4073764"/>
            <a:chOff x="1057646" y="2499374"/>
            <a:chExt cx="5973122" cy="5826364"/>
          </a:xfrm>
        </p:grpSpPr>
        <p:sp>
          <p:nvSpPr>
            <p:cNvPr id="5" name="Freeform 10">
              <a:extLst>
                <a:ext uri="{FF2B5EF4-FFF2-40B4-BE49-F238E27FC236}">
                  <a16:creationId xmlns:a16="http://schemas.microsoft.com/office/drawing/2014/main" xmlns="" id="{7E4C4EBC-371C-8FE0-1749-9AE149ABB405}"/>
                </a:ext>
              </a:extLst>
            </p:cNvPr>
            <p:cNvSpPr/>
            <p:nvPr/>
          </p:nvSpPr>
          <p:spPr>
            <a:xfrm>
              <a:off x="5079780" y="5143500"/>
              <a:ext cx="1950988" cy="1382763"/>
            </a:xfrm>
            <a:custGeom>
              <a:avLst/>
              <a:gdLst/>
              <a:ahLst/>
              <a:cxnLst/>
              <a:rect l="l" t="t" r="r" b="b"/>
              <a:pathLst>
                <a:path w="1950988" h="1382763">
                  <a:moveTo>
                    <a:pt x="0" y="0"/>
                  </a:moveTo>
                  <a:lnTo>
                    <a:pt x="1950988" y="0"/>
                  </a:lnTo>
                  <a:lnTo>
                    <a:pt x="1950988" y="1382763"/>
                  </a:lnTo>
                  <a:lnTo>
                    <a:pt x="0" y="1382763"/>
                  </a:lnTo>
                  <a:lnTo>
                    <a:pt x="0" y="0"/>
                  </a:lnTo>
                  <a:close/>
                </a:path>
              </a:pathLst>
            </a:custGeom>
            <a:blipFill>
              <a:blip r:embed="rId3"/>
              <a:stretch>
                <a:fillRect/>
              </a:stretch>
            </a:blipFill>
          </p:spPr>
        </p:sp>
        <p:sp>
          <p:nvSpPr>
            <p:cNvPr id="6" name="Freeform 13">
              <a:extLst>
                <a:ext uri="{FF2B5EF4-FFF2-40B4-BE49-F238E27FC236}">
                  <a16:creationId xmlns:a16="http://schemas.microsoft.com/office/drawing/2014/main" xmlns="" id="{29BC9BC0-8562-B38B-98ED-D8EF64505613}"/>
                </a:ext>
              </a:extLst>
            </p:cNvPr>
            <p:cNvSpPr/>
            <p:nvPr/>
          </p:nvSpPr>
          <p:spPr>
            <a:xfrm rot="-142089" flipH="1">
              <a:off x="2991592" y="4765528"/>
              <a:ext cx="1429686" cy="1189618"/>
            </a:xfrm>
            <a:custGeom>
              <a:avLst/>
              <a:gdLst/>
              <a:ahLst/>
              <a:cxnLst/>
              <a:rect l="l" t="t" r="r" b="b"/>
              <a:pathLst>
                <a:path w="1429686" h="1189618">
                  <a:moveTo>
                    <a:pt x="1429686" y="0"/>
                  </a:moveTo>
                  <a:lnTo>
                    <a:pt x="0" y="0"/>
                  </a:lnTo>
                  <a:lnTo>
                    <a:pt x="0" y="1189618"/>
                  </a:lnTo>
                  <a:lnTo>
                    <a:pt x="1429686" y="1189618"/>
                  </a:lnTo>
                  <a:lnTo>
                    <a:pt x="1429686" y="0"/>
                  </a:lnTo>
                  <a:close/>
                </a:path>
              </a:pathLst>
            </a:custGeom>
            <a:blipFill>
              <a:blip r:embed="rId4"/>
              <a:stretch>
                <a:fillRect/>
              </a:stretch>
            </a:blipFill>
          </p:spPr>
        </p:sp>
        <p:sp>
          <p:nvSpPr>
            <p:cNvPr id="7" name="Freeform 15">
              <a:extLst>
                <a:ext uri="{FF2B5EF4-FFF2-40B4-BE49-F238E27FC236}">
                  <a16:creationId xmlns:a16="http://schemas.microsoft.com/office/drawing/2014/main" xmlns="" id="{B31D2947-0653-EA28-B3E4-A6EB453B7EF9}"/>
                </a:ext>
              </a:extLst>
            </p:cNvPr>
            <p:cNvSpPr/>
            <p:nvPr/>
          </p:nvSpPr>
          <p:spPr>
            <a:xfrm rot="2226560">
              <a:off x="4252772" y="6832077"/>
              <a:ext cx="1435283" cy="1255873"/>
            </a:xfrm>
            <a:custGeom>
              <a:avLst/>
              <a:gdLst/>
              <a:ahLst/>
              <a:cxnLst/>
              <a:rect l="l" t="t" r="r" b="b"/>
              <a:pathLst>
                <a:path w="1435283" h="1255873">
                  <a:moveTo>
                    <a:pt x="0" y="0"/>
                  </a:moveTo>
                  <a:lnTo>
                    <a:pt x="1435283" y="0"/>
                  </a:lnTo>
                  <a:lnTo>
                    <a:pt x="1435283" y="1255873"/>
                  </a:lnTo>
                  <a:lnTo>
                    <a:pt x="0" y="1255873"/>
                  </a:lnTo>
                  <a:lnTo>
                    <a:pt x="0" y="0"/>
                  </a:lnTo>
                  <a:close/>
                </a:path>
              </a:pathLst>
            </a:custGeom>
            <a:blipFill>
              <a:blip r:embed="rId5"/>
              <a:stretch>
                <a:fillRect/>
              </a:stretch>
            </a:blipFill>
          </p:spPr>
        </p:sp>
        <p:sp>
          <p:nvSpPr>
            <p:cNvPr id="8" name="Freeform 9">
              <a:extLst>
                <a:ext uri="{FF2B5EF4-FFF2-40B4-BE49-F238E27FC236}">
                  <a16:creationId xmlns:a16="http://schemas.microsoft.com/office/drawing/2014/main" xmlns="" id="{EB1BB236-8D04-78C8-B3BD-3229F949D4C9}"/>
                </a:ext>
              </a:extLst>
            </p:cNvPr>
            <p:cNvSpPr/>
            <p:nvPr/>
          </p:nvSpPr>
          <p:spPr>
            <a:xfrm>
              <a:off x="1057646" y="6431939"/>
              <a:ext cx="2467491" cy="1893799"/>
            </a:xfrm>
            <a:custGeom>
              <a:avLst/>
              <a:gdLst/>
              <a:ahLst/>
              <a:cxnLst/>
              <a:rect l="l" t="t" r="r" b="b"/>
              <a:pathLst>
                <a:path w="2467491" h="1893799">
                  <a:moveTo>
                    <a:pt x="0" y="0"/>
                  </a:moveTo>
                  <a:lnTo>
                    <a:pt x="2467491" y="0"/>
                  </a:lnTo>
                  <a:lnTo>
                    <a:pt x="2467491" y="1893799"/>
                  </a:lnTo>
                  <a:lnTo>
                    <a:pt x="0" y="1893799"/>
                  </a:lnTo>
                  <a:lnTo>
                    <a:pt x="0" y="0"/>
                  </a:lnTo>
                  <a:close/>
                </a:path>
              </a:pathLst>
            </a:custGeom>
            <a:blipFill>
              <a:blip r:embed="rId6"/>
              <a:stretch>
                <a:fillRect/>
              </a:stretch>
            </a:blipFill>
          </p:spPr>
        </p:sp>
        <p:sp>
          <p:nvSpPr>
            <p:cNvPr id="9" name="Freeform 12">
              <a:extLst>
                <a:ext uri="{FF2B5EF4-FFF2-40B4-BE49-F238E27FC236}">
                  <a16:creationId xmlns:a16="http://schemas.microsoft.com/office/drawing/2014/main" xmlns="" id="{CA654DE8-9085-7939-AAB5-B87623FB9429}"/>
                </a:ext>
              </a:extLst>
            </p:cNvPr>
            <p:cNvSpPr/>
            <p:nvPr/>
          </p:nvSpPr>
          <p:spPr>
            <a:xfrm>
              <a:off x="2591416" y="2499374"/>
              <a:ext cx="1115020" cy="1349495"/>
            </a:xfrm>
            <a:custGeom>
              <a:avLst/>
              <a:gdLst/>
              <a:ahLst/>
              <a:cxnLst/>
              <a:rect l="l" t="t" r="r" b="b"/>
              <a:pathLst>
                <a:path w="1115020" h="1349495">
                  <a:moveTo>
                    <a:pt x="0" y="0"/>
                  </a:moveTo>
                  <a:lnTo>
                    <a:pt x="1115021" y="0"/>
                  </a:lnTo>
                  <a:lnTo>
                    <a:pt x="1115021" y="1349495"/>
                  </a:lnTo>
                  <a:lnTo>
                    <a:pt x="0" y="1349495"/>
                  </a:lnTo>
                  <a:lnTo>
                    <a:pt x="0" y="0"/>
                  </a:lnTo>
                  <a:close/>
                </a:path>
              </a:pathLst>
            </a:custGeom>
            <a:blipFill>
              <a:blip r:embed="rId7"/>
              <a:stretch>
                <a:fillRect/>
              </a:stretch>
            </a:blipFill>
          </p:spPr>
        </p:sp>
      </p:grpSp>
    </p:spTree>
    <p:extLst>
      <p:ext uri="{BB962C8B-B14F-4D97-AF65-F5344CB8AC3E}">
        <p14:creationId xmlns:p14="http://schemas.microsoft.com/office/powerpoint/2010/main" val="90348574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4655</TotalTime>
  <Words>2658</Words>
  <Application>Microsoft Office PowerPoint</Application>
  <PresentationFormat>Custom</PresentationFormat>
  <Paragraphs>223</Paragraphs>
  <Slides>32</Slides>
  <Notes>20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Arial</vt:lpstr>
      <vt:lpstr>Cambria</vt:lpstr>
      <vt:lpstr>Times New Roman</vt:lpstr>
      <vt:lpstr>#9Slide05 Thunder</vt:lpstr>
      <vt:lpstr>Calibri</vt:lpstr>
      <vt:lpstr>Noto Sans Symbols</vt:lpstr>
      <vt:lpstr>Roboto Condensed Bold Italics</vt:lpstr>
      <vt:lpstr>#9Slide07 SVNUT Triumph Press</vt:lpstr>
      <vt:lpstr>MS Mincho</vt:lpstr>
      <vt:lpstr>#9Slide05 IcielSanelma</vt:lpstr>
      <vt:lpstr>Roboto Condensed</vt:lpstr>
      <vt:lpstr>#9Slide07 SVNRevolution</vt:lpstr>
      <vt:lpstr>Fraunces Bold</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Watercolor Nature  Elements Of A Story  Education Presentation</dc:title>
  <dc:creator>ADMIN</dc:creator>
  <cp:lastModifiedBy>Admin</cp:lastModifiedBy>
  <cp:revision>56</cp:revision>
  <cp:lastPrinted>2023-11-12T08:31:55Z</cp:lastPrinted>
  <dcterms:created xsi:type="dcterms:W3CDTF">2006-08-16T00:00:00Z</dcterms:created>
  <dcterms:modified xsi:type="dcterms:W3CDTF">2025-05-21T17:34:10Z</dcterms:modified>
  <dc:identifier>DAFroFcZo_Q</dc:identifier>
</cp:coreProperties>
</file>