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377" r:id="rId2"/>
    <p:sldId id="327" r:id="rId3"/>
    <p:sldId id="359" r:id="rId4"/>
    <p:sldId id="380" r:id="rId5"/>
    <p:sldId id="298" r:id="rId6"/>
    <p:sldId id="325" r:id="rId7"/>
    <p:sldId id="31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91"/>
    <a:srgbClr val="F7931D"/>
    <a:srgbClr val="3B87CD"/>
    <a:srgbClr val="E0702A"/>
    <a:srgbClr val="AD4F0F"/>
    <a:srgbClr val="D36113"/>
    <a:srgbClr val="5DD2FF"/>
    <a:srgbClr val="00B0F0"/>
    <a:srgbClr val="1596F3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152" y="40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21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75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7027" y="1085923"/>
            <a:ext cx="76282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phrases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with the correct pictures.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10803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053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81877"/>
          <a:stretch/>
        </p:blipFill>
        <p:spPr>
          <a:xfrm>
            <a:off x="487067" y="1637641"/>
            <a:ext cx="2932590" cy="568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1838" b="62125"/>
          <a:stretch/>
        </p:blipFill>
        <p:spPr>
          <a:xfrm>
            <a:off x="4383303" y="1662917"/>
            <a:ext cx="2932590" cy="546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27" t="42242" r="-227" b="41526"/>
          <a:stretch/>
        </p:blipFill>
        <p:spPr>
          <a:xfrm>
            <a:off x="8715269" y="1658982"/>
            <a:ext cx="2932590" cy="553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61343" b="19491"/>
          <a:stretch/>
        </p:blipFill>
        <p:spPr>
          <a:xfrm>
            <a:off x="2347195" y="2243720"/>
            <a:ext cx="2932590" cy="653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82790"/>
          <a:stretch/>
        </p:blipFill>
        <p:spPr>
          <a:xfrm>
            <a:off x="6549286" y="2243721"/>
            <a:ext cx="2932590" cy="586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54030"/>
          <a:stretch/>
        </p:blipFill>
        <p:spPr>
          <a:xfrm>
            <a:off x="350863" y="2886196"/>
            <a:ext cx="2171046" cy="15136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51896"/>
          <a:stretch/>
        </p:blipFill>
        <p:spPr>
          <a:xfrm>
            <a:off x="4867668" y="2897135"/>
            <a:ext cx="2271802" cy="15136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/>
          <a:srcRect b="68685"/>
          <a:stretch/>
        </p:blipFill>
        <p:spPr>
          <a:xfrm>
            <a:off x="9348349" y="2795679"/>
            <a:ext cx="2299510" cy="150856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t="34337" b="33593"/>
          <a:stretch/>
        </p:blipFill>
        <p:spPr>
          <a:xfrm>
            <a:off x="2553415" y="4799220"/>
            <a:ext cx="2299511" cy="15449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/>
          <a:srcRect t="68871"/>
          <a:stretch/>
        </p:blipFill>
        <p:spPr>
          <a:xfrm>
            <a:off x="7239363" y="4792885"/>
            <a:ext cx="2299511" cy="1499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0.15078 0.678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39" y="3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-0.36146 0.395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07407E-6 L -0.14532 0.667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3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0.17695 0.307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20651 0.292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9671" y="1234333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/>
        </p:nvSpPr>
        <p:spPr>
          <a:xfrm>
            <a:off x="4263219" y="2063797"/>
            <a:ext cx="7607048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ym typeface="+mn-ea"/>
              </a:rPr>
              <a:t>- What can you see in each picture? </a:t>
            </a:r>
          </a:p>
          <a:p>
            <a:pPr marL="0" indent="0">
              <a:buNone/>
            </a:pPr>
            <a:r>
              <a:rPr lang="en-US" sz="3600" dirty="0">
                <a:sym typeface="+mn-ea"/>
              </a:rPr>
              <a:t>- Can you guess the places that the picture show?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0193"/>
            <a:ext cx="3305175" cy="5038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357" y="1888772"/>
            <a:ext cx="457200" cy="5010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691285"/>
            <a:ext cx="418174" cy="1293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59859" y="170755"/>
            <a:ext cx="38597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9671" y="1833610"/>
            <a:ext cx="105429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27655" y="590450"/>
            <a:ext cx="11482027" cy="6267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i="1" dirty="0"/>
              <a:t>Elena:</a:t>
            </a:r>
            <a:r>
              <a:rPr lang="en-US" sz="2400" dirty="0"/>
              <a:t> Wow, this girl looks so cute.</a:t>
            </a:r>
          </a:p>
          <a:p>
            <a:pPr>
              <a:lnSpc>
                <a:spcPct val="120000"/>
              </a:lnSpc>
            </a:pPr>
            <a:r>
              <a:rPr lang="en-US" sz="2400" b="1" i="1" dirty="0" err="1"/>
              <a:t>Trang</a:t>
            </a:r>
            <a:r>
              <a:rPr lang="en-US" sz="2400" b="1" i="1" dirty="0"/>
              <a:t>: </a:t>
            </a:r>
            <a:r>
              <a:rPr lang="en-US" sz="2400" dirty="0" smtClean="0"/>
              <a:t>Yeah </a:t>
            </a:r>
            <a:r>
              <a:rPr lang="en-US" sz="2400" dirty="0"/>
              <a:t>... She’s my cousin. She’s at Sa </a:t>
            </a:r>
            <a:r>
              <a:rPr lang="en-US" sz="2400" dirty="0" smtClean="0"/>
              <a:t>Dec Flower Village</a:t>
            </a:r>
            <a:r>
              <a:rPr lang="en-US" sz="2400" dirty="0"/>
              <a:t>. Tet is coming soon, so many people visit </a:t>
            </a:r>
            <a:r>
              <a:rPr lang="en-US" sz="2400" dirty="0" smtClean="0"/>
              <a:t>flower villages </a:t>
            </a:r>
            <a:r>
              <a:rPr lang="en-US" sz="2400" dirty="0"/>
              <a:t>to take pictures with the blooming flowers.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Elena:</a:t>
            </a:r>
            <a:r>
              <a:rPr lang="en-US" sz="2400" dirty="0"/>
              <a:t> </a:t>
            </a:r>
            <a:r>
              <a:rPr lang="en-US" sz="2400" dirty="0" smtClean="0"/>
              <a:t>Oh</a:t>
            </a:r>
            <a:r>
              <a:rPr lang="en-US" sz="2400" dirty="0"/>
              <a:t>, I’m fond of admiring the flowers. </a:t>
            </a:r>
            <a:r>
              <a:rPr lang="en-US" sz="2400" dirty="0" smtClean="0"/>
              <a:t>Does your family </a:t>
            </a:r>
            <a:r>
              <a:rPr lang="en-US" sz="2400" dirty="0"/>
              <a:t>visit places like this too?</a:t>
            </a:r>
          </a:p>
          <a:p>
            <a:pPr>
              <a:lnSpc>
                <a:spcPct val="120000"/>
              </a:lnSpc>
            </a:pPr>
            <a:r>
              <a:rPr lang="en-US" sz="2400" b="1" i="1" dirty="0" err="1"/>
              <a:t>Trang</a:t>
            </a:r>
            <a:r>
              <a:rPr lang="en-US" sz="2400" b="1" i="1" dirty="0"/>
              <a:t>:</a:t>
            </a:r>
            <a:r>
              <a:rPr lang="en-US" sz="2400" dirty="0"/>
              <a:t> </a:t>
            </a:r>
            <a:r>
              <a:rPr lang="en-US" sz="2400" dirty="0" smtClean="0"/>
              <a:t>Yes</a:t>
            </a:r>
            <a:r>
              <a:rPr lang="en-US" sz="2400" dirty="0"/>
              <a:t>, we do. We usually visit </a:t>
            </a:r>
            <a:r>
              <a:rPr lang="en-US" sz="2400" dirty="0" err="1"/>
              <a:t>nhat</a:t>
            </a:r>
            <a:r>
              <a:rPr lang="en-US" sz="2400" dirty="0"/>
              <a:t> Tan </a:t>
            </a:r>
            <a:r>
              <a:rPr lang="en-US" sz="2400" dirty="0" smtClean="0"/>
              <a:t>Village to </a:t>
            </a:r>
            <a:r>
              <a:rPr lang="en-US" sz="2400" dirty="0"/>
              <a:t>buy kumquat trees and peach blossoms.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Elena:</a:t>
            </a:r>
            <a:r>
              <a:rPr lang="en-US" sz="2400" dirty="0"/>
              <a:t> I see flowers and ornamental </a:t>
            </a:r>
            <a:r>
              <a:rPr lang="en-US" sz="2400" dirty="0" smtClean="0"/>
              <a:t>trees everywhere </a:t>
            </a:r>
            <a:r>
              <a:rPr lang="en-US" sz="2400" dirty="0"/>
              <a:t>these days. What are they for?</a:t>
            </a:r>
          </a:p>
          <a:p>
            <a:pPr>
              <a:lnSpc>
                <a:spcPct val="120000"/>
              </a:lnSpc>
            </a:pPr>
            <a:r>
              <a:rPr lang="en-US" sz="2400" b="1" i="1" dirty="0" err="1"/>
              <a:t>Trang</a:t>
            </a:r>
            <a:r>
              <a:rPr lang="en-US" sz="2400" b="1" i="1" dirty="0"/>
              <a:t>:</a:t>
            </a:r>
            <a:r>
              <a:rPr lang="en-US" sz="2400" dirty="0"/>
              <a:t> We, Vietnamese, use plants and </a:t>
            </a:r>
            <a:r>
              <a:rPr lang="en-US" sz="2400" dirty="0" smtClean="0"/>
              <a:t>flowers for </a:t>
            </a:r>
            <a:r>
              <a:rPr lang="en-US" sz="2400" dirty="0"/>
              <a:t>decorations and for oﬀerings. They are </a:t>
            </a:r>
            <a:r>
              <a:rPr lang="en-US" sz="2400" dirty="0" smtClean="0"/>
              <a:t>an important </a:t>
            </a:r>
            <a:r>
              <a:rPr lang="en-US" sz="2400" dirty="0"/>
              <a:t>part of our Tet tradition.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Elena: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what’s that tall tree in the photo?</a:t>
            </a:r>
          </a:p>
          <a:p>
            <a:pPr>
              <a:lnSpc>
                <a:spcPct val="120000"/>
              </a:lnSpc>
            </a:pPr>
            <a:r>
              <a:rPr lang="en-US" sz="2400" b="1" i="1" dirty="0" err="1"/>
              <a:t>Trang</a:t>
            </a:r>
            <a:r>
              <a:rPr lang="en-US" sz="2400" b="1" i="1" dirty="0"/>
              <a:t>:</a:t>
            </a:r>
            <a:r>
              <a:rPr lang="en-US" sz="2400" dirty="0"/>
              <a:t> Well, it’s actually a bamboo </a:t>
            </a:r>
            <a:r>
              <a:rPr lang="en-US" sz="2400" dirty="0" smtClean="0"/>
              <a:t>pole. People </a:t>
            </a:r>
            <a:r>
              <a:rPr lang="en-US" sz="2400" dirty="0"/>
              <a:t>place it in the yard of </a:t>
            </a:r>
            <a:r>
              <a:rPr lang="en-US" sz="2400" dirty="0" smtClean="0"/>
              <a:t>the communal </a:t>
            </a:r>
            <a:r>
              <a:rPr lang="en-US" sz="2400" dirty="0"/>
              <a:t>house. They hang </a:t>
            </a:r>
            <a:r>
              <a:rPr lang="en-US" sz="2400" dirty="0" smtClean="0"/>
              <a:t>decorative items </a:t>
            </a:r>
            <a:r>
              <a:rPr lang="en-US" sz="2400" dirty="0"/>
              <a:t>like small bells and lanterns on </a:t>
            </a:r>
            <a:r>
              <a:rPr lang="en-US" sz="2400" dirty="0" smtClean="0"/>
              <a:t>it. They </a:t>
            </a:r>
            <a:r>
              <a:rPr lang="en-US" sz="2400" dirty="0"/>
              <a:t>want to chase away bad luck </a:t>
            </a:r>
            <a:r>
              <a:rPr lang="en-US" sz="2400" dirty="0" smtClean="0"/>
              <a:t>and pray </a:t>
            </a:r>
            <a:r>
              <a:rPr lang="en-US" sz="2400" dirty="0"/>
              <a:t>for a lucky new year.</a:t>
            </a:r>
          </a:p>
          <a:p>
            <a:pPr>
              <a:lnSpc>
                <a:spcPct val="120000"/>
              </a:lnSpc>
            </a:pPr>
            <a:r>
              <a:rPr lang="en-US" sz="2400" b="1" i="1" dirty="0"/>
              <a:t>Elena:</a:t>
            </a:r>
            <a:r>
              <a:rPr lang="en-US" sz="2400" dirty="0"/>
              <a:t> Interesting! I didn’t know that.</a:t>
            </a:r>
          </a:p>
        </p:txBody>
      </p:sp>
      <p:pic>
        <p:nvPicPr>
          <p:cNvPr id="2" name="Track 2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0744" y="-570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5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93565" y="301898"/>
            <a:ext cx="870491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tick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 </a:t>
            </a:r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(True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) or F (False).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955828"/>
              </p:ext>
            </p:extLst>
          </p:nvPr>
        </p:nvGraphicFramePr>
        <p:xfrm>
          <a:off x="440744" y="1092663"/>
          <a:ext cx="11269479" cy="4885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2992">
                  <a:extLst>
                    <a:ext uri="{9D8B030D-6E8A-4147-A177-3AD203B41FA5}">
                      <a16:colId xmlns:a16="http://schemas.microsoft.com/office/drawing/2014/main" val="238422361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val="679268740"/>
                    </a:ext>
                  </a:extLst>
                </a:gridCol>
                <a:gridCol w="1053548">
                  <a:extLst>
                    <a:ext uri="{9D8B030D-6E8A-4147-A177-3AD203B41FA5}">
                      <a16:colId xmlns:a16="http://schemas.microsoft.com/office/drawing/2014/main" val="3432448170"/>
                    </a:ext>
                  </a:extLst>
                </a:gridCol>
              </a:tblGrid>
              <a:tr h="74023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Sentences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T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+mn-lt"/>
                        </a:rPr>
                        <a:t>F</a:t>
                      </a:r>
                      <a:endParaRPr lang="en-US" sz="40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287531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1</a:t>
                      </a:r>
                      <a:r>
                        <a:rPr lang="en-US" sz="2800" smtClean="0">
                          <a:latin typeface="+mn-lt"/>
                        </a:rPr>
                        <a:t>. Elena and Trang are at Sa Dec Flower Village.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338469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2</a:t>
                      </a:r>
                      <a:r>
                        <a:rPr lang="en-US" sz="2800" smtClean="0">
                          <a:latin typeface="+mn-lt"/>
                        </a:rPr>
                        <a:t>. Many people visit ﬂower villages to take photos.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303926"/>
                  </a:ext>
                </a:extLst>
              </a:tr>
              <a:tr h="921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3</a:t>
                      </a:r>
                      <a:r>
                        <a:rPr lang="en-US" sz="2800" smtClean="0">
                          <a:latin typeface="+mn-lt"/>
                        </a:rPr>
                        <a:t>. Trang’s family usually buys kumquat trees and peach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smtClean="0">
                          <a:latin typeface="+mn-lt"/>
                        </a:rPr>
                        <a:t>blossoms at Nhat Tan Village.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64808"/>
                  </a:ext>
                </a:extLst>
              </a:tr>
              <a:tr h="751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4</a:t>
                      </a:r>
                      <a:r>
                        <a:rPr lang="en-US" sz="2800" smtClean="0">
                          <a:latin typeface="+mn-lt"/>
                        </a:rPr>
                        <a:t>. Flowers are not part of any Vietnamese traditions.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479811"/>
                  </a:ext>
                </a:extLst>
              </a:tr>
              <a:tr h="92190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>
                          <a:latin typeface="+mn-lt"/>
                        </a:rPr>
                        <a:t>5</a:t>
                      </a:r>
                      <a:r>
                        <a:rPr lang="en-US" sz="2800" smtClean="0">
                          <a:latin typeface="+mn-lt"/>
                        </a:rPr>
                        <a:t>. People decorate bamboo poles with small bells and lanterns for New Years.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456224"/>
                  </a:ext>
                </a:extLst>
              </a:tr>
            </a:tbl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7881" y="1984202"/>
            <a:ext cx="709070" cy="5310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8114" y="2686039"/>
            <a:ext cx="709070" cy="53106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896" y="3622585"/>
            <a:ext cx="709070" cy="53106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5830" y="4446898"/>
            <a:ext cx="709070" cy="53106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896" y="5292479"/>
            <a:ext cx="709070" cy="53106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855995" y="1828999"/>
            <a:ext cx="6441620" cy="531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FF0000"/>
                </a:solidFill>
              </a:rPr>
              <a:t>Trang’s</a:t>
            </a:r>
            <a:r>
              <a:rPr lang="en-US" sz="2800" dirty="0">
                <a:solidFill>
                  <a:srgbClr val="FF0000"/>
                </a:solidFill>
              </a:rPr>
              <a:t> cousin is at Sa Dec Flower Village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2315" y="4272313"/>
            <a:ext cx="7311859" cy="533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FF0000"/>
                </a:solidFill>
              </a:rPr>
              <a:t>Plants </a:t>
            </a:r>
            <a:r>
              <a:rPr lang="en-US" sz="2800" dirty="0">
                <a:solidFill>
                  <a:srgbClr val="FF0000"/>
                </a:solidFill>
              </a:rPr>
              <a:t>and flowers are an important part of Tet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2797" y="1168073"/>
            <a:ext cx="868062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sentences with the verbs from </a:t>
            </a:r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</a:t>
            </a:r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box.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7406" y="112713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0191" y="102449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2" name="Text Box 6"/>
          <p:cNvSpPr txBox="1"/>
          <p:nvPr/>
        </p:nvSpPr>
        <p:spPr>
          <a:xfrm>
            <a:off x="436983" y="2751454"/>
            <a:ext cx="11310971" cy="341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dirty="0" smtClean="0">
                <a:solidFill>
                  <a:srgbClr val="F7931D"/>
                </a:solidFill>
              </a:rPr>
              <a:t>1.</a:t>
            </a:r>
            <a:r>
              <a:rPr lang="en-US" sz="3200" dirty="0" smtClean="0"/>
              <a:t> The </a:t>
            </a:r>
            <a:r>
              <a:rPr lang="en-US" sz="3200" dirty="0"/>
              <a:t>British decorate their Christmas </a:t>
            </a:r>
            <a:r>
              <a:rPr lang="en-US" sz="3200" dirty="0" smtClean="0"/>
              <a:t>trees and </a:t>
            </a:r>
            <a:r>
              <a:rPr lang="en-US" sz="3200" dirty="0"/>
              <a:t>______ presents under them</a:t>
            </a:r>
            <a:r>
              <a:rPr lang="en-US" sz="3200" dirty="0" smtClean="0"/>
              <a:t>.</a:t>
            </a:r>
          </a:p>
          <a:p>
            <a:endParaRPr lang="en-US" sz="800" dirty="0"/>
          </a:p>
          <a:p>
            <a:r>
              <a:rPr lang="en-US" sz="3200" b="1" dirty="0">
                <a:solidFill>
                  <a:srgbClr val="F7931D"/>
                </a:solidFill>
              </a:rPr>
              <a:t>2.</a:t>
            </a:r>
            <a:r>
              <a:rPr lang="en-US" sz="3200" dirty="0"/>
              <a:t> Tom likes to ______ the view from the hill</a:t>
            </a:r>
            <a:r>
              <a:rPr lang="en-US" sz="3200" dirty="0" smtClean="0"/>
              <a:t>.</a:t>
            </a:r>
          </a:p>
          <a:p>
            <a:endParaRPr lang="en-US" sz="800" dirty="0"/>
          </a:p>
          <a:p>
            <a:r>
              <a:rPr lang="en-US" sz="3200" b="1" dirty="0">
                <a:solidFill>
                  <a:srgbClr val="F7931D"/>
                </a:solidFill>
              </a:rPr>
              <a:t>3.</a:t>
            </a:r>
            <a:r>
              <a:rPr lang="en-US" sz="3200" dirty="0"/>
              <a:t> In many cultures, knocking on wood is </a:t>
            </a:r>
            <a:r>
              <a:rPr lang="en-US" sz="3200" dirty="0" smtClean="0"/>
              <a:t>a way </a:t>
            </a:r>
            <a:r>
              <a:rPr lang="en-US" sz="3200" dirty="0"/>
              <a:t>to ______ away bad spirits</a:t>
            </a:r>
            <a:r>
              <a:rPr lang="en-US" sz="3200" dirty="0" smtClean="0"/>
              <a:t>.</a:t>
            </a:r>
          </a:p>
          <a:p>
            <a:endParaRPr lang="en-US" sz="800" dirty="0"/>
          </a:p>
          <a:p>
            <a:r>
              <a:rPr lang="en-US" sz="3200" b="1" dirty="0">
                <a:solidFill>
                  <a:srgbClr val="F7931D"/>
                </a:solidFill>
              </a:rPr>
              <a:t>4.</a:t>
            </a:r>
            <a:r>
              <a:rPr lang="en-US" sz="3200" dirty="0"/>
              <a:t> Many Asians go to Buddhist temples </a:t>
            </a:r>
            <a:r>
              <a:rPr lang="en-US" sz="3200" dirty="0" smtClean="0"/>
              <a:t>to ______ </a:t>
            </a:r>
            <a:r>
              <a:rPr lang="en-US" sz="3200" dirty="0"/>
              <a:t>for good luck.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011" y="1664296"/>
            <a:ext cx="5680197" cy="105260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8514219" y="2795425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place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2895933" y="3905587"/>
            <a:ext cx="15575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EF4B66"/>
                </a:solidFill>
                <a:latin typeface="MyriadPro-Regular"/>
              </a:rPr>
              <a:t>admire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8690064" y="4497515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chase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7287762" y="5588058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EF4B66"/>
                </a:solidFill>
                <a:latin typeface="MyriadPro-Regular"/>
              </a:rPr>
              <a:t>pray</a:t>
            </a:r>
            <a:endParaRPr lang="en-US" sz="3000" b="1" dirty="0">
              <a:solidFill>
                <a:srgbClr val="EF4B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75274" y="1317437"/>
            <a:ext cx="443459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/>
              <a:t>New </a:t>
            </a:r>
            <a:r>
              <a:rPr lang="en-US" sz="2400" b="1" dirty="0"/>
              <a:t>Years around the </a:t>
            </a:r>
            <a:r>
              <a:rPr lang="en-US" sz="2400" b="1"/>
              <a:t>world</a:t>
            </a:r>
            <a:r>
              <a:rPr lang="en-US" sz="2400" b="1" smtClean="0"/>
              <a:t>.</a:t>
            </a:r>
            <a:endParaRPr lang="en-US" sz="24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748" y="1359754"/>
            <a:ext cx="1112176" cy="3456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3655" y="1730472"/>
            <a:ext cx="1123105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/>
              <a:t>People around the world celebrate New Years differently. Choose the  tradition below.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3207"/>
          <a:stretch/>
        </p:blipFill>
        <p:spPr>
          <a:xfrm>
            <a:off x="182522" y="2474518"/>
            <a:ext cx="5563822" cy="293424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r="1793"/>
          <a:stretch/>
        </p:blipFill>
        <p:spPr>
          <a:xfrm>
            <a:off x="5989710" y="2786595"/>
            <a:ext cx="5950244" cy="2622164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4067566" y="2976094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67502" y="3985598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67502" y="5005086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80779" y="3388559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987" y="4856001"/>
            <a:ext cx="398927" cy="403673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29" grpId="1" animBg="1"/>
      <p:bldP spid="30" grpId="0" bldLvl="0" animBg="1"/>
      <p:bldP spid="30" grpId="1" animBg="1"/>
      <p:bldP spid="31" grpId="0" bldLvl="0" animBg="1"/>
      <p:bldP spid="31" grpId="1" animBg="1"/>
      <p:bldP spid="32" grpId="0" bldLvl="0" animBg="1"/>
      <p:bldP spid="32" grpId="1" animBg="1"/>
      <p:bldP spid="33" grpId="0" bldLvl="0" animBg="1"/>
      <p:bldP spid="3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</TotalTime>
  <Words>435</Words>
  <Application>Microsoft Office PowerPoint</Application>
  <PresentationFormat>Widescreen</PresentationFormat>
  <Paragraphs>51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Myriad Pro</vt:lpstr>
      <vt:lpstr>MyriadPro-Regular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asus</cp:lastModifiedBy>
  <cp:revision>233</cp:revision>
  <dcterms:created xsi:type="dcterms:W3CDTF">2020-12-09T02:04:00Z</dcterms:created>
  <dcterms:modified xsi:type="dcterms:W3CDTF">2025-05-19T06:26:02Z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778948B657B8411088F599C3C7293FB0</vt:lpwstr>
  </property>
  <property fmtid="{D5CDD505-2E9C-101B-9397-08002B2CF9AE}" pid="3" name="KSOProductBuildVer">
    <vt:lpwstr>1033-11.2.0.11380</vt:lpwstr>
  </property>
</Properties>
</file>