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60" r:id="rId2"/>
    <p:sldId id="281" r:id="rId3"/>
    <p:sldId id="315" r:id="rId4"/>
    <p:sldId id="316" r:id="rId5"/>
    <p:sldId id="317" r:id="rId6"/>
    <p:sldId id="335" r:id="rId7"/>
    <p:sldId id="369" r:id="rId8"/>
    <p:sldId id="370" r:id="rId9"/>
    <p:sldId id="336" r:id="rId10"/>
    <p:sldId id="371" r:id="rId11"/>
    <p:sldId id="340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0FB7BD"/>
    <a:srgbClr val="CBEAF0"/>
    <a:srgbClr val="48C0B6"/>
    <a:srgbClr val="048DA4"/>
    <a:srgbClr val="00A9A5"/>
    <a:srgbClr val="FFDAAB"/>
    <a:srgbClr val="F7941E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9" y="537973"/>
            <a:ext cx="259674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hnic (grou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74" y="537973"/>
            <a:ext cx="2639052" cy="1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ve-color sticky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91" y="537973"/>
            <a:ext cx="2487415" cy="14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olk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7" y="3239404"/>
            <a:ext cx="2596697" cy="15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usical-instru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25" y="3231195"/>
            <a:ext cx="2458285" cy="15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os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58" y="570826"/>
            <a:ext cx="2503520" cy="15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27" y="3270351"/>
            <a:ext cx="2484783" cy="1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rraced 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58" y="3270351"/>
            <a:ext cx="2543979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59" y="2114068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bamboo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8281" y="2170554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costume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1409" y="2124239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five-</a:t>
            </a:r>
            <a:r>
              <a:rPr lang="en-US" sz="2800" b="1" dirty="0" err="1" smtClean="0">
                <a:solidFill>
                  <a:srgbClr val="002060"/>
                </a:solidFill>
              </a:rPr>
              <a:t>colour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sticky rice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10672" y="2212853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8" y="516469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folk 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965" y="5164404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musical instrument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9327" y="516469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stilt house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10672" y="4969412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terraced field</a:t>
            </a:r>
          </a:p>
        </p:txBody>
      </p:sp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105" y="120891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382" y="1535082"/>
            <a:ext cx="11355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It’s </a:t>
            </a:r>
            <a:r>
              <a:rPr lang="en-US" sz="3200" dirty="0"/>
              <a:t>interesting to learn about the </a:t>
            </a:r>
            <a:r>
              <a:rPr lang="en-US" sz="3200" dirty="0" smtClean="0"/>
              <a:t>_______________ </a:t>
            </a:r>
            <a:r>
              <a:rPr lang="en-US" sz="3200" dirty="0"/>
              <a:t>of an ethnic group’s </a:t>
            </a:r>
            <a:r>
              <a:rPr lang="en-US" sz="3200" dirty="0" smtClean="0"/>
              <a:t>traditional </a:t>
            </a:r>
            <a:r>
              <a:rPr lang="en-US" sz="3200" dirty="0"/>
              <a:t>culture. </a:t>
            </a:r>
          </a:p>
          <a:p>
            <a:r>
              <a:rPr lang="en-US" sz="3200" dirty="0"/>
              <a:t>2. Most mountain girls know how to </a:t>
            </a:r>
            <a:r>
              <a:rPr lang="en-US" sz="3200" dirty="0" smtClean="0"/>
              <a:t>______ </a:t>
            </a:r>
            <a:r>
              <a:rPr lang="en-US" sz="3200" dirty="0"/>
              <a:t>clothing. </a:t>
            </a:r>
          </a:p>
          <a:p>
            <a:r>
              <a:rPr lang="en-US" sz="3200" dirty="0"/>
              <a:t>3. The Cham in 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Thuan</a:t>
            </a:r>
            <a:r>
              <a:rPr lang="en-US" sz="3200" dirty="0"/>
              <a:t> </a:t>
            </a:r>
            <a:r>
              <a:rPr lang="en-US" sz="3200" dirty="0" smtClean="0"/>
              <a:t>_____ </a:t>
            </a:r>
            <a:r>
              <a:rPr lang="en-US" sz="3200" dirty="0"/>
              <a:t>sheep and cows.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221" y="58097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7613" y="1535082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unique features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613" y="2519967"/>
            <a:ext cx="144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2665" y="3003313"/>
            <a:ext cx="120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raise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114" y="3699475"/>
            <a:ext cx="113278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A _______________ is for community meetings and events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5. There are fewer </a:t>
            </a:r>
            <a:r>
              <a:rPr lang="en-US" sz="3200" dirty="0" err="1"/>
              <a:t>Nung</a:t>
            </a:r>
            <a:r>
              <a:rPr lang="en-US" sz="3200" dirty="0"/>
              <a:t> than </a:t>
            </a:r>
            <a:r>
              <a:rPr lang="en-US" sz="3200" dirty="0" err="1"/>
              <a:t>Kinh</a:t>
            </a:r>
            <a:r>
              <a:rPr lang="en-US" sz="3200" dirty="0"/>
              <a:t>, so they are an ethnic </a:t>
            </a:r>
            <a:r>
              <a:rPr lang="en-US" sz="3200" dirty="0" smtClean="0"/>
              <a:t>______________.</a:t>
            </a:r>
            <a:endParaRPr lang="en-US" sz="3200" dirty="0"/>
          </a:p>
          <a:p>
            <a:r>
              <a:rPr lang="en-US" sz="3200" dirty="0"/>
              <a:t>6. Children in both the lowlands and highlands help raise their family’s _________.</a:t>
            </a:r>
          </a:p>
          <a:p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3105" y="3699475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411" y="4638194"/>
            <a:ext cx="27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minority group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95963" y="5645234"/>
            <a:ext cx="183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livestock</a:t>
            </a:r>
          </a:p>
        </p:txBody>
      </p:sp>
    </p:spTree>
    <p:extLst>
      <p:ext uri="{BB962C8B-B14F-4D97-AF65-F5344CB8AC3E}">
        <p14:creationId xmlns:p14="http://schemas.microsoft.com/office/powerpoint/2010/main" val="2475169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29409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/k/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93949"/>
              </p:ext>
            </p:extLst>
          </p:nvPr>
        </p:nvGraphicFramePr>
        <p:xfrm>
          <a:off x="2988877" y="2124310"/>
          <a:ext cx="6880680" cy="417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0340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3440340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7282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/k/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/g/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442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ultural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ChronicaPro-Book"/>
                        </a:rPr>
                        <a:t>ommunal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musi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fol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overloo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ong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arden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athering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ti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er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pi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endParaRPr lang="en-US" sz="2800" i="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83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66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4447" y="1329458"/>
            <a:ext cx="1064987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The </a:t>
            </a:r>
            <a:r>
              <a:rPr lang="en-US" sz="2800" u="sng" dirty="0">
                <a:solidFill>
                  <a:srgbClr val="FF0000"/>
                </a:solidFill>
              </a:rPr>
              <a:t>kitchen</a:t>
            </a:r>
            <a:r>
              <a:rPr lang="en-US" sz="2800" dirty="0"/>
              <a:t> is for family </a:t>
            </a:r>
            <a:r>
              <a:rPr lang="en-US" sz="2800" u="sng" dirty="0">
                <a:solidFill>
                  <a:srgbClr val="FF0000"/>
                </a:solidFill>
              </a:rPr>
              <a:t>gatherings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u="sng" dirty="0">
                <a:solidFill>
                  <a:srgbClr val="FF0000"/>
                </a:solidFill>
              </a:rPr>
              <a:t>Tigers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monkeys</a:t>
            </a:r>
            <a:r>
              <a:rPr lang="en-US" sz="2800" dirty="0"/>
              <a:t> live in the forest.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love the </a:t>
            </a:r>
            <a:r>
              <a:rPr lang="en-US" sz="2800" dirty="0" smtClean="0"/>
              <a:t>five-</a:t>
            </a:r>
            <a:r>
              <a:rPr lang="en-US" sz="2800" u="sng" dirty="0" err="1" smtClean="0">
                <a:solidFill>
                  <a:srgbClr val="FF0000"/>
                </a:solidFill>
              </a:rPr>
              <a:t>colour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sticky</a:t>
            </a:r>
            <a:r>
              <a:rPr lang="en-US" sz="2800" dirty="0"/>
              <a:t> rice.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Yesterday, we harvested </a:t>
            </a:r>
            <a:r>
              <a:rPr lang="en-US" sz="2800" u="sng" dirty="0">
                <a:solidFill>
                  <a:srgbClr val="FF0000"/>
                </a:solidFill>
              </a:rPr>
              <a:t>cucumbers</a:t>
            </a:r>
            <a:r>
              <a:rPr lang="en-US" sz="2800" dirty="0"/>
              <a:t> from our </a:t>
            </a:r>
            <a:r>
              <a:rPr lang="en-US" sz="2800" u="sng" dirty="0">
                <a:solidFill>
                  <a:srgbClr val="FF0000"/>
                </a:solidFill>
              </a:rPr>
              <a:t>garden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Most </a:t>
            </a:r>
            <a:r>
              <a:rPr lang="en-US" sz="2800" u="sng" dirty="0">
                <a:solidFill>
                  <a:srgbClr val="FF0000"/>
                </a:solidFill>
              </a:rPr>
              <a:t>girls</a:t>
            </a:r>
            <a:r>
              <a:rPr lang="en-US" sz="2800" dirty="0"/>
              <a:t> know how to </a:t>
            </a:r>
            <a:r>
              <a:rPr lang="en-US" sz="2800" u="sng" dirty="0">
                <a:solidFill>
                  <a:srgbClr val="FF0000"/>
                </a:solidFill>
              </a:rPr>
              <a:t>cook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836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/k/ </a:t>
            </a:r>
            <a:r>
              <a:rPr lang="en-US" sz="4400" b="1" dirty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/g/</a:t>
            </a:r>
            <a:endParaRPr lang="en-US" sz="4400" b="1" dirty="0">
              <a:solidFill>
                <a:srgbClr val="EF4B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06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11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81676" y="1181443"/>
            <a:ext cx="8786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 smtClean="0"/>
              <a:t>communal </a:t>
            </a:r>
            <a:r>
              <a:rPr lang="en-US" sz="6600" dirty="0"/>
              <a:t>house </a:t>
            </a:r>
            <a:r>
              <a:rPr lang="en-US" sz="60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6251" y="4398654"/>
            <a:ext cx="5010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/>
              <a:t>rông</a:t>
            </a:r>
            <a:r>
              <a:rPr lang="en-US" sz="4400" dirty="0"/>
              <a:t>,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err="1"/>
              <a:t>cộng</a:t>
            </a:r>
            <a:r>
              <a:rPr lang="en-US" sz="4400"/>
              <a:t> </a:t>
            </a:r>
            <a:r>
              <a:rPr lang="en-US" sz="4400" smtClean="0"/>
              <a:t>đồng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793239" y="3088155"/>
            <a:ext cx="4823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kəˈmjuːnəl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haʊs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7" y="2334948"/>
            <a:ext cx="5995347" cy="4065595"/>
          </a:xfrm>
          <a:prstGeom prst="rect">
            <a:avLst/>
          </a:prstGeom>
        </p:spPr>
      </p:pic>
      <p:pic>
        <p:nvPicPr>
          <p:cNvPr id="4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639" y="3198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07177" y="1309448"/>
            <a:ext cx="4602666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minority </a:t>
            </a:r>
            <a:r>
              <a:rPr lang="en-US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57" y="4479862"/>
            <a:ext cx="386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  <a:r>
              <a:rPr lang="en-US" sz="4400" dirty="0" err="1"/>
              <a:t>thiểu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833837" y="3034815"/>
            <a:ext cx="3693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maɪ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nɔːrəti/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2290055"/>
            <a:ext cx="6240658" cy="4160438"/>
          </a:xfrm>
          <a:prstGeom prst="rect">
            <a:avLst/>
          </a:prstGeom>
        </p:spPr>
      </p:pic>
      <p:pic>
        <p:nvPicPr>
          <p:cNvPr id="4" name="min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237" y="3145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55468" y="1519915"/>
            <a:ext cx="6552728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livestock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2835" y="4531643"/>
            <a:ext cx="2611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súc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20675" y="3195842"/>
            <a:ext cx="291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laɪvstɒk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6" y="1750714"/>
            <a:ext cx="4212342" cy="4212342"/>
          </a:xfrm>
          <a:prstGeom prst="rect">
            <a:avLst/>
          </a:prstGeom>
        </p:spPr>
      </p:pic>
      <p:pic>
        <p:nvPicPr>
          <p:cNvPr id="3" name="livestock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06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28613" y="1408763"/>
            <a:ext cx="3240272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gong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55085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cồng</a:t>
            </a:r>
            <a:r>
              <a:rPr lang="en-US" sz="4400" dirty="0"/>
              <a:t>,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chiêng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03559" y="3046072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1" y="1396261"/>
            <a:ext cx="7662826" cy="5163566"/>
          </a:xfrm>
          <a:prstGeom prst="rect">
            <a:avLst/>
          </a:prstGeom>
        </p:spPr>
      </p:pic>
      <p:pic>
        <p:nvPicPr>
          <p:cNvPr id="13" name="gong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336" y="317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6644" y="5368513"/>
            <a:ext cx="315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w</a:t>
            </a:r>
            <a:r>
              <a:rPr lang="en-US" sz="3200" b="1" dirty="0" smtClean="0">
                <a:solidFill>
                  <a:srgbClr val="EF4B66"/>
                </a:solidFill>
              </a:rPr>
              <a:t>ooden statue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Rong</a:t>
            </a:r>
            <a:r>
              <a:rPr lang="en-US" sz="3200" b="1" dirty="0" smtClean="0">
                <a:solidFill>
                  <a:srgbClr val="EF4B66"/>
                </a:solidFill>
              </a:rPr>
              <a:t> house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92613" y="2468449"/>
            <a:ext cx="27955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468449"/>
            <a:ext cx="27955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72261" y="5522401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2. __________________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weaving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3" y="5383366"/>
            <a:ext cx="27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bamboo flute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9874"/>
            <a:ext cx="2781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439874"/>
            <a:ext cx="316431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2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29048" y="5292831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gong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97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terraced fields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39674" y="2559882"/>
            <a:ext cx="3041873" cy="2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620849"/>
            <a:ext cx="3041874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5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50996"/>
              </p:ext>
            </p:extLst>
          </p:nvPr>
        </p:nvGraphicFramePr>
        <p:xfrm>
          <a:off x="402666" y="2057362"/>
          <a:ext cx="11063747" cy="4233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71967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659178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47145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8545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b="1" dirty="0" smtClean="0">
                          <a:latin typeface="+mj-lt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6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the animals we keep on a farm like cows and sheep</a:t>
                      </a:r>
                      <a:endParaRPr lang="en-US" sz="2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55729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b="1" dirty="0" smtClean="0">
                          <a:latin typeface="+mj-lt"/>
                          <a:cs typeface="Times New Roman" panose="02020603050405020304" pitchFamily="18" charset="0"/>
                        </a:rPr>
                        <a:t>b. a large room for community activities</a:t>
                      </a:r>
                      <a:endParaRPr lang="en-US" sz="2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5450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b="1" dirty="0" smtClean="0">
                          <a:latin typeface="+mj-lt"/>
                          <a:cs typeface="Times New Roman" panose="02020603050405020304" pitchFamily="18" charset="0"/>
                        </a:rPr>
                        <a:t>c. a group smaller in size than other groups in the same country</a:t>
                      </a:r>
                      <a:endParaRPr lang="en-US" sz="2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53720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b="1" dirty="0" smtClean="0">
                          <a:latin typeface="+mj-lt"/>
                          <a:cs typeface="Times New Roman" panose="02020603050405020304" pitchFamily="18" charset="0"/>
                        </a:rPr>
                        <a:t>d. a traditional musical instrument</a:t>
                      </a:r>
                      <a:endParaRPr lang="en-US" sz="2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85450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b="1" dirty="0" smtClean="0">
                          <a:latin typeface="+mj-lt"/>
                          <a:cs typeface="Times New Roman" panose="02020603050405020304" pitchFamily="18" charset="0"/>
                        </a:rPr>
                        <a:t>e. work like growing, watering,</a:t>
                      </a:r>
                      <a:r>
                        <a:rPr lang="en-US" sz="26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weeding, and harvesting</a:t>
                      </a:r>
                      <a:endParaRPr lang="en-US" sz="2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9673" y="1145442"/>
            <a:ext cx="912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words and phrases with their meanings.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6" y="2474843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3" y="3383222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2. livestock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63" y="4194815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3. gardening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3" y="4944009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4. gong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2" y="5488518"/>
            <a:ext cx="341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5. communal house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3359 0.2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12969 -0.09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307 0.2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1328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 0.04768 L 0.09765 -0.299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3874</TotalTime>
  <Words>415</Words>
  <Application>Microsoft Office PowerPoint</Application>
  <PresentationFormat>Widescreen</PresentationFormat>
  <Paragraphs>108</Paragraphs>
  <Slides>12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.VnArial Narrow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381</cp:revision>
  <dcterms:created xsi:type="dcterms:W3CDTF">2020-12-09T02:04:09Z</dcterms:created>
  <dcterms:modified xsi:type="dcterms:W3CDTF">2024-11-08T10:07:10Z</dcterms:modified>
</cp:coreProperties>
</file>