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76" r:id="rId2"/>
    <p:sldId id="378" r:id="rId3"/>
    <p:sldId id="377" r:id="rId4"/>
    <p:sldId id="379" r:id="rId5"/>
    <p:sldId id="383" r:id="rId6"/>
    <p:sldId id="298" r:id="rId7"/>
    <p:sldId id="276" r:id="rId8"/>
    <p:sldId id="381" r:id="rId9"/>
    <p:sldId id="375" r:id="rId10"/>
    <p:sldId id="3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04F"/>
    <a:srgbClr val="FF9933"/>
    <a:srgbClr val="F37D91"/>
    <a:srgbClr val="5DD2FF"/>
    <a:srgbClr val="F3F6F6"/>
    <a:srgbClr val="D8E5E5"/>
    <a:srgbClr val="FFFFCC"/>
    <a:srgbClr val="FFFF99"/>
    <a:srgbClr val="1596F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6" y="1476201"/>
            <a:ext cx="48882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rgbClr val="AD4F0F"/>
                </a:solidFill>
              </a:rPr>
              <a:t>p</a:t>
            </a:r>
            <a:r>
              <a:rPr lang="en-US" sz="7200" b="1" dirty="0" smtClean="0">
                <a:solidFill>
                  <a:srgbClr val="AD4F0F"/>
                </a:solidFill>
              </a:rPr>
              <a:t>arental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5400" b="1" dirty="0" smtClean="0">
                <a:solidFill>
                  <a:srgbClr val="AD4F0F"/>
                </a:solidFill>
              </a:rPr>
              <a:t>(</a:t>
            </a:r>
            <a:r>
              <a:rPr lang="en-US" sz="5400" b="1" dirty="0" err="1" smtClean="0">
                <a:solidFill>
                  <a:srgbClr val="AD4F0F"/>
                </a:solidFill>
              </a:rPr>
              <a:t>adj</a:t>
            </a:r>
            <a:r>
              <a:rPr lang="en-US" sz="5400" b="1" dirty="0" smtClean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953" y="4309155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liên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tới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06252" y="3164844"/>
            <a:ext cx="2741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pə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ˈrentl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169" y="1604060"/>
            <a:ext cx="6152031" cy="4483473"/>
          </a:xfrm>
          <a:prstGeom prst="rect">
            <a:avLst/>
          </a:prstGeom>
        </p:spPr>
      </p:pic>
      <p:pic>
        <p:nvPicPr>
          <p:cNvPr id="13" name="par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3422" y="5776258"/>
            <a:ext cx="556397" cy="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924" y="85458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i="1" dirty="0"/>
              <a:t>I often feel stressed because of schoolwork, and here are the ways I deal with my stress. First, I often talk to my parents about how I feel and what I expect my parents to help. Second, I stopped staying up late to play games or chat with peers. I turn off my computer and smartphone at 10 p.m. Third, I also tell my parents that I am making efforts, but there are subjects that I</a:t>
            </a:r>
            <a:endParaRPr lang="en-US" sz="3200" dirty="0"/>
          </a:p>
          <a:p>
            <a:r>
              <a:rPr lang="en-US" sz="3200" i="1" dirty="0"/>
              <a:t>don’t really like so I can’t get very high marks as they expect. I also stop going to extra classes and increase self-study.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62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6410" y="131816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peer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6" y="4227737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người </a:t>
            </a:r>
            <a:r>
              <a:rPr lang="en-US" sz="3600" dirty="0" err="1"/>
              <a:t>ngang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lứa</a:t>
            </a:r>
            <a:endParaRPr lang="en-US" sz="23900" dirty="0"/>
          </a:p>
        </p:txBody>
      </p:sp>
      <p:sp>
        <p:nvSpPr>
          <p:cNvPr id="2" name="Rectangle 1"/>
          <p:cNvSpPr/>
          <p:nvPr/>
        </p:nvSpPr>
        <p:spPr>
          <a:xfrm>
            <a:off x="1432729" y="2985354"/>
            <a:ext cx="2159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pɪə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pic>
        <p:nvPicPr>
          <p:cNvPr id="4" name="Picture 2" descr="Teenage peer pressure | Vinm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38" y="1600958"/>
            <a:ext cx="6501194" cy="40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e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0940" y="5527394"/>
            <a:ext cx="688361" cy="688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74" name="Picture 2" descr="A Guide to Understanding and Preventing School Bullying | USC Rossi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/>
          <a:stretch/>
        </p:blipFill>
        <p:spPr bwMode="auto">
          <a:xfrm>
            <a:off x="4131425" y="2037806"/>
            <a:ext cx="8060575" cy="36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2227" y="12671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bully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477" y="4495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bắt </a:t>
            </a:r>
            <a:r>
              <a:rPr lang="en-US" sz="4800" dirty="0" err="1"/>
              <a:t>nạt</a:t>
            </a:r>
            <a:endParaRPr lang="en-US" sz="16600" dirty="0"/>
          </a:p>
        </p:txBody>
      </p:sp>
      <p:sp>
        <p:nvSpPr>
          <p:cNvPr id="2" name="Rectangle 1"/>
          <p:cNvSpPr/>
          <p:nvPr/>
        </p:nvSpPr>
        <p:spPr>
          <a:xfrm>
            <a:off x="1388799" y="3277865"/>
            <a:ext cx="1882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bʊli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b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3065" y="5538169"/>
            <a:ext cx="695734" cy="6957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67353" y="1382243"/>
            <a:ext cx="49610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bullying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542" y="460635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sự </a:t>
            </a:r>
            <a:r>
              <a:rPr lang="en-US" sz="4400" dirty="0" err="1"/>
              <a:t>bắt</a:t>
            </a:r>
            <a:r>
              <a:rPr lang="en-US" sz="4400" dirty="0"/>
              <a:t> </a:t>
            </a:r>
            <a:r>
              <a:rPr lang="en-US" sz="4400" dirty="0" err="1"/>
              <a:t>nạt</a:t>
            </a:r>
            <a:endParaRPr lang="en-US" sz="34400" dirty="0"/>
          </a:p>
        </p:txBody>
      </p:sp>
      <p:sp>
        <p:nvSpPr>
          <p:cNvPr id="2" name="Rectangle 1"/>
          <p:cNvSpPr/>
          <p:nvPr/>
        </p:nvSpPr>
        <p:spPr>
          <a:xfrm>
            <a:off x="1316472" y="3234620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bʊliɪŋ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17" y="2560319"/>
            <a:ext cx="7222837" cy="3250277"/>
          </a:xfrm>
          <a:prstGeom prst="rect">
            <a:avLst/>
          </a:prstGeom>
        </p:spPr>
      </p:pic>
      <p:pic>
        <p:nvPicPr>
          <p:cNvPr id="8" name="bully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1349" y="5726037"/>
            <a:ext cx="739277" cy="7392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57537" y="2158936"/>
            <a:ext cx="5251548" cy="3295015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schoolwork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parental pressure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work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their clubs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7192" y="1183433"/>
            <a:ext cx="107382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types of pressure below do you think teens face?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8983" y="2360155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318" y="1635190"/>
            <a:ext cx="4967771" cy="4967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38982" y="3256400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57537" y="4990071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110" y="1114730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4716" y="1140262"/>
            <a:ext cx="109923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a conversation and choose the correct answer to each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104" y="1003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71139" y="1676432"/>
            <a:ext cx="7077541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</a:t>
            </a:r>
            <a:r>
              <a:rPr lang="vi-VN" sz="3200" dirty="0" smtClean="0"/>
              <a:t>H</a:t>
            </a:r>
            <a:r>
              <a:rPr lang="en-US" sz="3200" dirty="0" smtClean="0"/>
              <a:t>ow many students are talking?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One.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Two.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Three.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What are they discussing?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Their class forum.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Their stress.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Their community activities.</a:t>
            </a:r>
          </a:p>
        </p:txBody>
      </p:sp>
      <p:sp>
        <p:nvSpPr>
          <p:cNvPr id="2" name="Oval 1"/>
          <p:cNvSpPr/>
          <p:nvPr/>
        </p:nvSpPr>
        <p:spPr>
          <a:xfrm>
            <a:off x="1071139" y="2798844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09653" y="5441049"/>
            <a:ext cx="467139" cy="4729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8502" y="1674592"/>
            <a:ext cx="500599" cy="5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8073" y="1175870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 again and fill each blank with ONE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567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29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73277"/>
              </p:ext>
            </p:extLst>
          </p:nvPr>
        </p:nvGraphicFramePr>
        <p:xfrm>
          <a:off x="589938" y="1850639"/>
          <a:ext cx="1068251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477">
                  <a:extLst>
                    <a:ext uri="{9D8B030D-6E8A-4147-A177-3AD203B41FA5}">
                      <a16:colId xmlns:a16="http://schemas.microsoft.com/office/drawing/2014/main" val="2526666070"/>
                    </a:ext>
                  </a:extLst>
                </a:gridCol>
                <a:gridCol w="6035039">
                  <a:extLst>
                    <a:ext uri="{9D8B030D-6E8A-4147-A177-3AD203B41FA5}">
                      <a16:colId xmlns:a16="http://schemas.microsoft.com/office/drawing/2014/main" val="1274799575"/>
                    </a:ext>
                  </a:extLst>
                </a:gridCol>
              </a:tblGrid>
              <a:tr h="5502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Problems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Solutions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2223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Minh has</a:t>
                      </a:r>
                      <a:r>
                        <a:rPr lang="en-US" sz="3000" baseline="0" dirty="0" smtClean="0"/>
                        <a:t> pressure from his (1)________.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Minh should tell his</a:t>
                      </a:r>
                      <a:r>
                        <a:rPr lang="en-US" sz="3000" baseline="0" dirty="0" smtClean="0"/>
                        <a:t> parents about his interests and (2) __________.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0699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Ann</a:t>
                      </a:r>
                      <a:r>
                        <a:rPr lang="en-US" sz="3000" baseline="0" dirty="0" smtClean="0"/>
                        <a:t> is unhappy about her (3</a:t>
                      </a:r>
                      <a:r>
                        <a:rPr lang="en-US" sz="3000" baseline="0" smtClean="0"/>
                        <a:t>) _____________.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Ann should feel (4)________ about her</a:t>
                      </a:r>
                      <a:r>
                        <a:rPr lang="en-US" sz="3000" baseline="0" dirty="0" smtClean="0"/>
                        <a:t> body.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62298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Mi</a:t>
                      </a:r>
                      <a:r>
                        <a:rPr lang="en-US" sz="3000" dirty="0" smtClean="0"/>
                        <a:t> doesn’t get on with</a:t>
                      </a:r>
                      <a:r>
                        <a:rPr lang="en-US" sz="3000" baseline="0" dirty="0" smtClean="0"/>
                        <a:t> her (5)________.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She should (6</a:t>
                      </a:r>
                      <a:r>
                        <a:rPr lang="en-US" sz="3000" smtClean="0"/>
                        <a:t>) ______ </a:t>
                      </a:r>
                      <a:r>
                        <a:rPr lang="en-US" sz="3000" dirty="0" smtClean="0"/>
                        <a:t>to her</a:t>
                      </a:r>
                      <a:r>
                        <a:rPr lang="en-US" sz="3000" baseline="0" dirty="0" smtClean="0"/>
                        <a:t> mum.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013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6450" y="2895340"/>
            <a:ext cx="149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p</a:t>
            </a:r>
            <a:r>
              <a:rPr lang="en-US" sz="3000" b="1" dirty="0" smtClean="0">
                <a:solidFill>
                  <a:srgbClr val="EC304F"/>
                </a:solidFill>
              </a:rPr>
              <a:t>arents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0075" y="2899438"/>
            <a:ext cx="1543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abilities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70337" y="3873528"/>
            <a:ext cx="2508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body / weight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6356" y="3449338"/>
            <a:ext cx="1031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good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45880" y="4427526"/>
            <a:ext cx="81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C304F"/>
                </a:solidFill>
              </a:rPr>
              <a:t>talk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8965" y="4909907"/>
            <a:ext cx="149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sister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3425" y="5638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4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057270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causes of teen stress with the possible solutions. There may be more than one solution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problem.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55179"/>
              </p:ext>
            </p:extLst>
          </p:nvPr>
        </p:nvGraphicFramePr>
        <p:xfrm>
          <a:off x="403998" y="1888267"/>
          <a:ext cx="11316694" cy="468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104">
                  <a:extLst>
                    <a:ext uri="{9D8B030D-6E8A-4147-A177-3AD203B41FA5}">
                      <a16:colId xmlns:a16="http://schemas.microsoft.com/office/drawing/2014/main" val="2364242185"/>
                    </a:ext>
                  </a:extLst>
                </a:gridCol>
                <a:gridCol w="1769270">
                  <a:extLst>
                    <a:ext uri="{9D8B030D-6E8A-4147-A177-3AD203B41FA5}">
                      <a16:colId xmlns:a16="http://schemas.microsoft.com/office/drawing/2014/main" val="3043699587"/>
                    </a:ext>
                  </a:extLst>
                </a:gridCol>
                <a:gridCol w="5286320">
                  <a:extLst>
                    <a:ext uri="{9D8B030D-6E8A-4147-A177-3AD203B41FA5}">
                      <a16:colId xmlns:a16="http://schemas.microsoft.com/office/drawing/2014/main" val="3002197851"/>
                    </a:ext>
                  </a:extLst>
                </a:gridCol>
              </a:tblGrid>
              <a:tr h="7154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Causes</a:t>
                      </a:r>
                      <a:r>
                        <a:rPr lang="en-US" sz="3000" baseline="0" dirty="0" smtClean="0"/>
                        <a:t> of teen stress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Possible</a:t>
                      </a:r>
                      <a:r>
                        <a:rPr lang="en-US" sz="3000" baseline="0" dirty="0" smtClean="0"/>
                        <a:t> solutions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3798"/>
                  </a:ext>
                </a:extLst>
              </a:tr>
              <a:tr h="39673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dirty="0" smtClean="0"/>
                        <a:t>peer</a:t>
                      </a:r>
                      <a:r>
                        <a:rPr lang="en-US" sz="3000" baseline="0" dirty="0" smtClean="0"/>
                        <a:t> pressure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dirty="0" smtClean="0"/>
                        <a:t>too much schoolwork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dirty="0" smtClean="0"/>
                        <a:t>spending too much time on social media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smtClean="0"/>
                        <a:t>bullying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endParaRPr lang="en-US" sz="3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avoiding </a:t>
                      </a: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bullies wherever possible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staying calm and relaxed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turning off smartphones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talking to teachers</a:t>
                      </a:r>
                      <a:endParaRPr lang="en-US" sz="3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2991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526280" y="3066372"/>
            <a:ext cx="1911096" cy="13318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26280" y="3774331"/>
            <a:ext cx="1975104" cy="2011215"/>
          </a:xfrm>
          <a:prstGeom prst="straightConnector1">
            <a:avLst/>
          </a:prstGeom>
          <a:ln w="3810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26280" y="4460326"/>
            <a:ext cx="1911096" cy="645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26280" y="3066372"/>
            <a:ext cx="1911096" cy="27191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26280" y="4398264"/>
            <a:ext cx="1911096" cy="13872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26280" y="5785546"/>
            <a:ext cx="1975104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65496"/>
            <a:ext cx="880752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80 - 100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words) about the cause(s) of your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stress </a:t>
            </a:r>
            <a:endParaRPr lang="en-US" sz="2400" b="1" smtClean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offer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solutions.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508" r="1591" b="56756"/>
          <a:stretch/>
        </p:blipFill>
        <p:spPr>
          <a:xfrm>
            <a:off x="2708927" y="1996493"/>
            <a:ext cx="6273114" cy="2952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76298" r="1591" b="1873"/>
          <a:stretch/>
        </p:blipFill>
        <p:spPr>
          <a:xfrm>
            <a:off x="2708927" y="4925780"/>
            <a:ext cx="6273114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5773</TotalTime>
  <Words>412</Words>
  <Application>Microsoft Office PowerPoint</Application>
  <PresentationFormat>Widescreen</PresentationFormat>
  <Paragraphs>79</Paragraphs>
  <Slides>10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319</cp:revision>
  <dcterms:created xsi:type="dcterms:W3CDTF">2020-12-09T02:04:09Z</dcterms:created>
  <dcterms:modified xsi:type="dcterms:W3CDTF">2024-10-30T10:02:05Z</dcterms:modified>
</cp:coreProperties>
</file>