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372" r:id="rId2"/>
    <p:sldId id="276" r:id="rId3"/>
    <p:sldId id="386" r:id="rId4"/>
    <p:sldId id="298" r:id="rId5"/>
    <p:sldId id="381" r:id="rId6"/>
    <p:sldId id="37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7D91"/>
    <a:srgbClr val="FF9933"/>
    <a:srgbClr val="1596F3"/>
    <a:srgbClr val="00FFCC"/>
    <a:srgbClr val="FFCC99"/>
    <a:srgbClr val="5DD2FF"/>
    <a:srgbClr val="66FFFF"/>
    <a:srgbClr val="0000FF"/>
    <a:srgbClr val="AD4F0F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3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80945-BB74-47ED-919A-9C361166EB61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2FB90-C021-40C3-ACC1-60A35BBA1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54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11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90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92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693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7008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15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84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06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2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4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7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1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982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30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0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6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4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7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37A5E1E-3CA0-4464-8CDD-31E8FAFCE4DB}"/>
              </a:ext>
            </a:extLst>
          </p:cNvPr>
          <p:cNvSpPr txBox="1"/>
          <p:nvPr/>
        </p:nvSpPr>
        <p:spPr>
          <a:xfrm>
            <a:off x="4175095" y="157318"/>
            <a:ext cx="4401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BRAINSTORMING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33797" y="779950"/>
            <a:ext cx="245161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Work in pairs:</a:t>
            </a:r>
            <a:endParaRPr lang="en-US" sz="2400" b="1" dirty="0">
              <a:effectLst>
                <a:glow rad="88900">
                  <a:schemeClr val="bg1"/>
                </a:glow>
              </a:effectLst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67148" y="1192372"/>
            <a:ext cx="10491548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a. Look at the picture and say what club it is.</a:t>
            </a:r>
            <a:endParaRPr lang="en-US" sz="2400" b="1" dirty="0"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39977" y="5807932"/>
            <a:ext cx="10491548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b. Which of your school clubs do you want to join?</a:t>
            </a:r>
            <a:endParaRPr lang="en-US" sz="2400" b="1" dirty="0"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611366" y="2017216"/>
            <a:ext cx="2469428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1596F3"/>
                </a:solidFill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Chess club</a:t>
            </a:r>
            <a:endParaRPr lang="en-US" sz="3200" b="1" dirty="0">
              <a:solidFill>
                <a:srgbClr val="1596F3"/>
              </a:solidFill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5654" y="4367535"/>
            <a:ext cx="2469428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1596F3"/>
                </a:solidFill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Arts and crafts club</a:t>
            </a:r>
            <a:endParaRPr lang="en-US" sz="3200" b="1" dirty="0">
              <a:solidFill>
                <a:srgbClr val="1596F3"/>
              </a:solidFill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890" t="4343" r="1870" b="4990"/>
          <a:stretch/>
        </p:blipFill>
        <p:spPr>
          <a:xfrm>
            <a:off x="2785082" y="1654037"/>
            <a:ext cx="7226188" cy="4235661"/>
          </a:xfrm>
          <a:prstGeom prst="rect">
            <a:avLst/>
          </a:prstGeom>
        </p:spPr>
      </p:pic>
      <p:cxnSp>
        <p:nvCxnSpPr>
          <p:cNvPr id="4" name="Straight Arrow Connector 3"/>
          <p:cNvCxnSpPr>
            <a:endCxn id="22" idx="1"/>
          </p:cNvCxnSpPr>
          <p:nvPr/>
        </p:nvCxnSpPr>
        <p:spPr>
          <a:xfrm flipV="1">
            <a:off x="7288309" y="2309604"/>
            <a:ext cx="2323057" cy="123248"/>
          </a:xfrm>
          <a:prstGeom prst="straightConnector1">
            <a:avLst/>
          </a:prstGeom>
          <a:ln w="28575">
            <a:solidFill>
              <a:srgbClr val="F37D9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2626822" y="4646815"/>
            <a:ext cx="1828800" cy="259329"/>
          </a:xfrm>
          <a:prstGeom prst="straightConnector1">
            <a:avLst/>
          </a:prstGeom>
          <a:ln w="28575">
            <a:solidFill>
              <a:srgbClr val="F37D9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8725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172" y="-7620"/>
            <a:ext cx="12192000" cy="1083309"/>
            <a:chOff x="0" y="-3"/>
            <a:chExt cx="12192000" cy="1083309"/>
          </a:xfrm>
        </p:grpSpPr>
        <p:sp>
          <p:nvSpPr>
            <p:cNvPr id="20" name="Round Single Corner Rectangle 19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ound Single Corner Rectangle 20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ound Single Corner Rectangle 21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39977" y="1156497"/>
            <a:ext cx="11006174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Read the conversation </a:t>
            </a:r>
            <a:r>
              <a:rPr lang="en-US" sz="2400" b="1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and </a:t>
            </a:r>
            <a:r>
              <a:rPr lang="en-US" sz="2400" b="1" smtClean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tick T </a:t>
            </a:r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(true) or F (false) for each sentence. 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37372" y="1165496"/>
            <a:ext cx="502606" cy="502606"/>
          </a:xfrm>
          <a:prstGeom prst="roundRect">
            <a:avLst/>
          </a:prstGeom>
          <a:solidFill>
            <a:srgbClr val="F37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0157" y="1046412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2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697476"/>
              </p:ext>
            </p:extLst>
          </p:nvPr>
        </p:nvGraphicFramePr>
        <p:xfrm>
          <a:off x="357052" y="1750289"/>
          <a:ext cx="11235678" cy="47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7840">
                  <a:extLst>
                    <a:ext uri="{9D8B030D-6E8A-4147-A177-3AD203B41FA5}">
                      <a16:colId xmlns:a16="http://schemas.microsoft.com/office/drawing/2014/main" val="3459058007"/>
                    </a:ext>
                  </a:extLst>
                </a:gridCol>
                <a:gridCol w="916021">
                  <a:extLst>
                    <a:ext uri="{9D8B030D-6E8A-4147-A177-3AD203B41FA5}">
                      <a16:colId xmlns:a16="http://schemas.microsoft.com/office/drawing/2014/main" val="3563289499"/>
                    </a:ext>
                  </a:extLst>
                </a:gridCol>
                <a:gridCol w="931817">
                  <a:extLst>
                    <a:ext uri="{9D8B030D-6E8A-4147-A177-3AD203B41FA5}">
                      <a16:colId xmlns:a16="http://schemas.microsoft.com/office/drawing/2014/main" val="102535563"/>
                    </a:ext>
                  </a:extLst>
                </a:gridCol>
              </a:tblGrid>
              <a:tr h="61883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+mn-lt"/>
                        </a:rPr>
                        <a:t>Sentences</a:t>
                      </a:r>
                      <a:endParaRPr lang="en-US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+mn-lt"/>
                        </a:rPr>
                        <a:t>T</a:t>
                      </a:r>
                      <a:endParaRPr lang="en-US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+mn-lt"/>
                        </a:rPr>
                        <a:t>F</a:t>
                      </a:r>
                      <a:endParaRPr lang="en-US" sz="3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162454"/>
                  </a:ext>
                </a:extLst>
              </a:tr>
              <a:tr h="96556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 The school has</a:t>
                      </a:r>
                      <a:r>
                        <a:rPr lang="en-US" sz="3200" baseline="0" dirty="0" smtClean="0"/>
                        <a:t> badminton, chess, and arts and crafts clubs.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7132058"/>
                  </a:ext>
                </a:extLst>
              </a:tr>
              <a:tr h="96556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2. The badminton</a:t>
                      </a:r>
                      <a:r>
                        <a:rPr lang="en-US" sz="3200" baseline="0" dirty="0" smtClean="0"/>
                        <a:t> club activities are after school.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568916"/>
                  </a:ext>
                </a:extLst>
              </a:tr>
              <a:tr h="96556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3.</a:t>
                      </a:r>
                      <a:r>
                        <a:rPr lang="en-US" sz="3200" baseline="0" dirty="0" smtClean="0"/>
                        <a:t> Tom started playing chess when he was five.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973685"/>
                  </a:ext>
                </a:extLst>
              </a:tr>
              <a:tr h="96556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4. Members of</a:t>
                      </a:r>
                      <a:r>
                        <a:rPr lang="en-US" sz="3200" baseline="0" dirty="0" smtClean="0"/>
                        <a:t> the arts and crafts club do community activities.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75510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065618" y="4654335"/>
            <a:ext cx="2881349" cy="46155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f</a:t>
            </a:r>
            <a:r>
              <a:rPr lang="en-US" sz="3200" dirty="0" smtClean="0"/>
              <a:t>ive years ago</a:t>
            </a:r>
            <a:endParaRPr lang="en-US" sz="3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0887" y="2475807"/>
            <a:ext cx="714589" cy="71458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0886" y="3507701"/>
            <a:ext cx="714589" cy="71458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8660" y="4461315"/>
            <a:ext cx="714589" cy="71458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0885" y="5339378"/>
            <a:ext cx="714589" cy="71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22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384395" y="1758286"/>
            <a:ext cx="11577650" cy="48632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FF9933"/>
                </a:solidFill>
              </a:rPr>
              <a:t>1.</a:t>
            </a:r>
            <a:r>
              <a:rPr lang="en-US" sz="3200" dirty="0" smtClean="0"/>
              <a:t> Tom and Mai are discussing _________. </a:t>
            </a:r>
          </a:p>
          <a:p>
            <a:pPr marL="0" indent="0">
              <a:buNone/>
            </a:pPr>
            <a:r>
              <a:rPr lang="en-US" sz="3200" dirty="0" smtClean="0"/>
              <a:t>	A. their leisure time activities</a:t>
            </a:r>
            <a:r>
              <a:rPr lang="en-US" sz="3200" dirty="0"/>
              <a:t> </a:t>
            </a:r>
            <a:r>
              <a:rPr lang="en-US" sz="3200" dirty="0" smtClean="0"/>
              <a:t>  </a:t>
            </a:r>
          </a:p>
          <a:p>
            <a:pPr marL="0" indent="0">
              <a:buNone/>
            </a:pPr>
            <a:r>
              <a:rPr lang="en-US" sz="3200" dirty="0" smtClean="0"/>
              <a:t>	B. their school club activities   </a:t>
            </a:r>
          </a:p>
          <a:p>
            <a:pPr marL="0" indent="0">
              <a:buNone/>
            </a:pPr>
            <a:r>
              <a:rPr lang="en-US" sz="3200" dirty="0" smtClean="0"/>
              <a:t>	C. their likes and dislikes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rgbClr val="FF9933"/>
                </a:solidFill>
              </a:rPr>
              <a:t>2.</a:t>
            </a:r>
            <a:r>
              <a:rPr lang="en-US" sz="3200" dirty="0" smtClean="0"/>
              <a:t> Tom started playing chess because ________. </a:t>
            </a:r>
          </a:p>
          <a:p>
            <a:pPr marL="0" indent="0">
              <a:buNone/>
            </a:pPr>
            <a:r>
              <a:rPr lang="en-US" sz="3200" dirty="0" smtClean="0"/>
              <a:t>	A. he loved it		</a:t>
            </a:r>
          </a:p>
          <a:p>
            <a:pPr marL="0" indent="0">
              <a:buNone/>
            </a:pPr>
            <a:r>
              <a:rPr lang="en-US" sz="3200" dirty="0" smtClean="0"/>
              <a:t>	B. he wanted to stay focused</a:t>
            </a:r>
            <a:r>
              <a:rPr lang="en-US" sz="3200" dirty="0"/>
              <a:t> </a:t>
            </a:r>
            <a:r>
              <a:rPr lang="en-US" sz="3200" dirty="0" smtClean="0"/>
              <a:t>         </a:t>
            </a:r>
          </a:p>
          <a:p>
            <a:pPr marL="0" indent="0">
              <a:buNone/>
            </a:pPr>
            <a:r>
              <a:rPr lang="en-US" sz="3200" dirty="0" smtClean="0"/>
              <a:t>	C. his mum wanted him to play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04692" y="1071185"/>
            <a:ext cx="502606" cy="502606"/>
          </a:xfrm>
          <a:prstGeom prst="roundRect">
            <a:avLst/>
          </a:prstGeom>
          <a:solidFill>
            <a:srgbClr val="F37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07298" y="1120792"/>
            <a:ext cx="1085474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Read the conversation again and choose the correct answer A, B, or 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7478" y="968546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3</a:t>
            </a:r>
          </a:p>
        </p:txBody>
      </p:sp>
      <p:sp>
        <p:nvSpPr>
          <p:cNvPr id="2" name="Oval 1"/>
          <p:cNvSpPr/>
          <p:nvPr/>
        </p:nvSpPr>
        <p:spPr>
          <a:xfrm>
            <a:off x="1289885" y="5766458"/>
            <a:ext cx="467139" cy="4515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289886" y="2919473"/>
            <a:ext cx="467139" cy="43622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3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226423" y="1203641"/>
            <a:ext cx="11965577" cy="50377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smtClean="0">
                <a:solidFill>
                  <a:srgbClr val="FF9933"/>
                </a:solidFill>
              </a:rPr>
              <a:t>3</a:t>
            </a:r>
            <a:r>
              <a:rPr lang="en-US" sz="3200" b="1" dirty="0" smtClean="0">
                <a:solidFill>
                  <a:srgbClr val="FF9933"/>
                </a:solidFill>
              </a:rPr>
              <a:t>.</a:t>
            </a:r>
            <a:r>
              <a:rPr lang="en-US" sz="3200" dirty="0" smtClean="0"/>
              <a:t> Playing chess helps Tom________. </a:t>
            </a:r>
          </a:p>
          <a:p>
            <a:pPr marL="0" indent="0">
              <a:buNone/>
            </a:pPr>
            <a:r>
              <a:rPr lang="en-US" sz="3200" smtClean="0"/>
              <a:t>	A. connect </a:t>
            </a:r>
            <a:r>
              <a:rPr lang="en-US" sz="3200" dirty="0" smtClean="0"/>
              <a:t>with other members</a:t>
            </a:r>
            <a:r>
              <a:rPr lang="en-US" sz="3200" smtClean="0"/>
              <a:t>	</a:t>
            </a:r>
          </a:p>
          <a:p>
            <a:pPr marL="0" indent="0">
              <a:buNone/>
            </a:pPr>
            <a:r>
              <a:rPr lang="en-US" sz="3200" smtClean="0"/>
              <a:t>	B</a:t>
            </a:r>
            <a:r>
              <a:rPr lang="en-US" sz="3200" dirty="0" smtClean="0"/>
              <a:t>. concentrate </a:t>
            </a:r>
            <a:r>
              <a:rPr lang="en-US" sz="3200" smtClean="0"/>
              <a:t>better</a:t>
            </a:r>
            <a:r>
              <a:rPr lang="en-US" sz="3200"/>
              <a:t> </a:t>
            </a:r>
            <a:endParaRPr lang="en-US" sz="3200" smtClean="0"/>
          </a:p>
          <a:p>
            <a:pPr marL="0" indent="0">
              <a:buNone/>
            </a:pPr>
            <a:r>
              <a:rPr lang="en-US" sz="3200" smtClean="0"/>
              <a:t>	C</a:t>
            </a:r>
            <a:r>
              <a:rPr lang="en-US" sz="3200" dirty="0" smtClean="0"/>
              <a:t>. do </a:t>
            </a:r>
            <a:r>
              <a:rPr lang="en-US" sz="3200" smtClean="0"/>
              <a:t>community service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3200" b="1" dirty="0" smtClean="0">
                <a:solidFill>
                  <a:srgbClr val="FF9933"/>
                </a:solidFill>
              </a:rPr>
              <a:t>4.</a:t>
            </a:r>
            <a:r>
              <a:rPr lang="en-US" sz="3200" dirty="0" smtClean="0"/>
              <a:t> The word “</a:t>
            </a:r>
            <a:r>
              <a:rPr lang="en-US" sz="3200" b="1" dirty="0" smtClean="0"/>
              <a:t>it</a:t>
            </a:r>
            <a:r>
              <a:rPr lang="en-US" sz="3200" dirty="0" smtClean="0"/>
              <a:t>” refers________. </a:t>
            </a:r>
          </a:p>
          <a:p>
            <a:pPr marL="0" indent="0">
              <a:buNone/>
            </a:pPr>
            <a:r>
              <a:rPr lang="en-US" sz="3200" smtClean="0"/>
              <a:t>	A. chess </a:t>
            </a:r>
            <a:r>
              <a:rPr lang="en-US" sz="3200" dirty="0" smtClean="0"/>
              <a:t>club</a:t>
            </a:r>
            <a:r>
              <a:rPr lang="en-US" sz="3200" smtClean="0"/>
              <a:t>	B</a:t>
            </a:r>
            <a:r>
              <a:rPr lang="en-US" sz="3200" dirty="0" smtClean="0"/>
              <a:t>. arts and crafts club		C. </a:t>
            </a:r>
            <a:r>
              <a:rPr lang="en-US" sz="3200" smtClean="0"/>
              <a:t>community service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3200" b="1" dirty="0" smtClean="0">
                <a:solidFill>
                  <a:srgbClr val="FF9933"/>
                </a:solidFill>
              </a:rPr>
              <a:t>5.</a:t>
            </a:r>
            <a:r>
              <a:rPr lang="en-US" sz="3200" dirty="0" smtClean="0"/>
              <a:t> Mai will participate in the arts and crafts club to ________. </a:t>
            </a:r>
          </a:p>
          <a:p>
            <a:pPr marL="0" indent="0">
              <a:buNone/>
            </a:pPr>
            <a:r>
              <a:rPr lang="en-US" sz="3200" smtClean="0"/>
              <a:t>	A</a:t>
            </a:r>
            <a:r>
              <a:rPr lang="en-US" sz="3200" dirty="0" smtClean="0"/>
              <a:t>. help the school</a:t>
            </a:r>
            <a:r>
              <a:rPr lang="en-US" sz="3200" smtClean="0"/>
              <a:t>	B</a:t>
            </a:r>
            <a:r>
              <a:rPr lang="en-US" sz="3200" dirty="0" smtClean="0"/>
              <a:t>. coach </a:t>
            </a:r>
            <a:r>
              <a:rPr lang="en-US" sz="3200" smtClean="0"/>
              <a:t>her friends	C</a:t>
            </a:r>
            <a:r>
              <a:rPr lang="en-US" sz="3200" dirty="0" smtClean="0"/>
              <a:t>. do art projects</a:t>
            </a:r>
            <a:endParaRPr lang="en-US" sz="3200" dirty="0"/>
          </a:p>
        </p:txBody>
      </p:sp>
      <p:sp>
        <p:nvSpPr>
          <p:cNvPr id="2" name="Oval 1"/>
          <p:cNvSpPr/>
          <p:nvPr/>
        </p:nvSpPr>
        <p:spPr>
          <a:xfrm>
            <a:off x="1137549" y="2372059"/>
            <a:ext cx="467139" cy="448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862461" y="4349866"/>
            <a:ext cx="467139" cy="44204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445266" y="5697302"/>
            <a:ext cx="467139" cy="43566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5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6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081294" y="492976"/>
            <a:ext cx="10491548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Work in </a:t>
            </a:r>
            <a:r>
              <a:rPr lang="en-US" sz="2400" b="1" dirty="0" smtClean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groups. </a:t>
            </a:r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Make conversations using the given </a:t>
            </a:r>
            <a:r>
              <a:rPr lang="en-US" sz="2400" b="1" dirty="0" smtClean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information.</a:t>
            </a:r>
            <a:endParaRPr lang="en-US" sz="2400" b="1" dirty="0">
              <a:effectLst>
                <a:glow rad="88900">
                  <a:schemeClr val="bg1"/>
                </a:glow>
              </a:effectLst>
              <a:cs typeface="Arial" panose="020B0604020202020204" pitchFamily="34" charset="0"/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5111931" y="2307771"/>
            <a:ext cx="6294120" cy="3546974"/>
          </a:xfrm>
        </p:spPr>
        <p:txBody>
          <a:bodyPr/>
          <a:lstStyle/>
          <a:p>
            <a:r>
              <a:rPr lang="en-US" b="1" i="1" dirty="0" smtClean="0"/>
              <a:t>Example:</a:t>
            </a:r>
          </a:p>
          <a:p>
            <a:pPr marL="0" indent="0">
              <a:buNone/>
            </a:pPr>
            <a:r>
              <a:rPr lang="en-US" b="1" dirty="0" smtClean="0"/>
              <a:t>A: </a:t>
            </a:r>
            <a:r>
              <a:rPr lang="en-US" dirty="0" smtClean="0"/>
              <a:t>What time does the </a:t>
            </a:r>
            <a:r>
              <a:rPr lang="en-US" u="sng" dirty="0" smtClean="0"/>
              <a:t>guitar club</a:t>
            </a:r>
            <a:r>
              <a:rPr lang="en-US" dirty="0" smtClean="0"/>
              <a:t> meet?</a:t>
            </a:r>
          </a:p>
          <a:p>
            <a:pPr marL="0" indent="0">
              <a:buNone/>
            </a:pPr>
            <a:r>
              <a:rPr lang="en-US" b="1" dirty="0" smtClean="0"/>
              <a:t>B: </a:t>
            </a:r>
            <a:r>
              <a:rPr lang="en-US" dirty="0" smtClean="0"/>
              <a:t>It meets on </a:t>
            </a:r>
            <a:r>
              <a:rPr lang="en-US" u="sng" dirty="0" smtClean="0"/>
              <a:t>Mondays, from 5:00 p.m. to 6:30 p.m.</a:t>
            </a:r>
          </a:p>
          <a:p>
            <a:pPr marL="0" indent="0">
              <a:buNone/>
            </a:pPr>
            <a:r>
              <a:rPr lang="en-US" b="1" dirty="0" smtClean="0"/>
              <a:t>A: </a:t>
            </a:r>
            <a:r>
              <a:rPr lang="en-US" dirty="0" smtClean="0"/>
              <a:t>Where does it meet?</a:t>
            </a:r>
          </a:p>
          <a:p>
            <a:pPr marL="0" indent="0">
              <a:buNone/>
            </a:pPr>
            <a:r>
              <a:rPr lang="en-US" b="1" dirty="0" smtClean="0"/>
              <a:t>B: </a:t>
            </a:r>
            <a:r>
              <a:rPr lang="en-US" dirty="0" smtClean="0"/>
              <a:t>It meets </a:t>
            </a:r>
            <a:r>
              <a:rPr lang="en-US" u="sng" dirty="0" smtClean="0"/>
              <a:t>in the music room, on the second floor.</a:t>
            </a:r>
            <a:endParaRPr lang="en-US" u="sng" dirty="0"/>
          </a:p>
        </p:txBody>
      </p:sp>
      <p:sp>
        <p:nvSpPr>
          <p:cNvPr id="3" name="Rectangle 2"/>
          <p:cNvSpPr/>
          <p:nvPr/>
        </p:nvSpPr>
        <p:spPr>
          <a:xfrm>
            <a:off x="4932614" y="1183709"/>
            <a:ext cx="6888480" cy="48983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rgbClr val="002060"/>
                </a:solidFill>
              </a:rPr>
              <a:t>Suggested questions:  </a:t>
            </a:r>
          </a:p>
          <a:p>
            <a:r>
              <a:rPr lang="en-US" sz="3200" dirty="0">
                <a:solidFill>
                  <a:srgbClr val="002060"/>
                </a:solidFill>
              </a:rPr>
              <a:t>- What time does the club meet?  </a:t>
            </a:r>
          </a:p>
          <a:p>
            <a:r>
              <a:rPr lang="en-US" sz="3200" dirty="0">
                <a:solidFill>
                  <a:srgbClr val="002060"/>
                </a:solidFill>
              </a:rPr>
              <a:t>- Where does it meet?  </a:t>
            </a:r>
          </a:p>
          <a:p>
            <a:r>
              <a:rPr lang="en-US" sz="3200" dirty="0">
                <a:solidFill>
                  <a:srgbClr val="002060"/>
                </a:solidFill>
              </a:rPr>
              <a:t>- How can I contact the club? / What is the contact number of the club?  </a:t>
            </a:r>
          </a:p>
          <a:p>
            <a:r>
              <a:rPr lang="en-US" sz="3200" dirty="0">
                <a:solidFill>
                  <a:srgbClr val="002060"/>
                </a:solidFill>
              </a:rPr>
              <a:t>- Who will coach the club?  </a:t>
            </a:r>
          </a:p>
          <a:p>
            <a:r>
              <a:rPr lang="en-US" sz="3200" dirty="0">
                <a:solidFill>
                  <a:srgbClr val="002060"/>
                </a:solidFill>
              </a:rPr>
              <a:t>- What are the benefits you get when you join the club? / Why do you want to join this club?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816" y="1170698"/>
            <a:ext cx="3905869" cy="4911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6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939977" y="1115066"/>
            <a:ext cx="9861165" cy="83099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Work in groups. Ask and answer questions about a club at your school. Report the answers to </a:t>
            </a:r>
            <a:r>
              <a:rPr lang="en-US" sz="2400" b="1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your </a:t>
            </a:r>
            <a:r>
              <a:rPr lang="en-US" sz="2400" b="1" smtClean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class.</a:t>
            </a:r>
            <a:endParaRPr lang="en-US" sz="2400" b="1" dirty="0">
              <a:effectLst>
                <a:glow rad="88900">
                  <a:schemeClr val="bg1"/>
                </a:glow>
              </a:effectLst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37372" y="1165496"/>
            <a:ext cx="502606" cy="502606"/>
          </a:xfrm>
          <a:prstGeom prst="roundRect">
            <a:avLst/>
          </a:prstGeom>
          <a:solidFill>
            <a:srgbClr val="F37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0157" y="1049736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5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487" y="2081050"/>
            <a:ext cx="6682835" cy="4560851"/>
          </a:xfrm>
          <a:prstGeom prst="rect">
            <a:avLst/>
          </a:prstGeom>
        </p:spPr>
      </p:pic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6967218" y="2265709"/>
            <a:ext cx="5398518" cy="3329849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mtClean="0"/>
              <a:t>The music </a:t>
            </a:r>
            <a:r>
              <a:rPr lang="en-US" dirty="0" smtClean="0"/>
              <a:t>club at my school meets on </a:t>
            </a:r>
            <a:r>
              <a:rPr lang="en-US" u="sng" dirty="0" smtClean="0"/>
              <a:t>Tuesdays, from 5:00 p.m. to 6:30p.m</a:t>
            </a:r>
            <a:r>
              <a:rPr lang="en-US" dirty="0" smtClean="0"/>
              <a:t>. It meets </a:t>
            </a:r>
            <a:r>
              <a:rPr lang="en-US" u="sng" dirty="0" smtClean="0"/>
              <a:t>in the music room, on the second floor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95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5546</TotalTime>
  <Words>324</Words>
  <Application>Microsoft Office PowerPoint</Application>
  <PresentationFormat>Widescreen</PresentationFormat>
  <Paragraphs>57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Myriad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TrangDTT</dc:creator>
  <cp:lastModifiedBy>asus</cp:lastModifiedBy>
  <cp:revision>298</cp:revision>
  <dcterms:created xsi:type="dcterms:W3CDTF">2020-12-09T02:04:09Z</dcterms:created>
  <dcterms:modified xsi:type="dcterms:W3CDTF">2025-05-19T06:21:25Z</dcterms:modified>
</cp:coreProperties>
</file>