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62" r:id="rId2"/>
    <p:sldId id="276" r:id="rId3"/>
    <p:sldId id="283" r:id="rId4"/>
    <p:sldId id="298" r:id="rId5"/>
    <p:sldId id="325" r:id="rId6"/>
    <p:sldId id="31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F9933"/>
    <a:srgbClr val="FBCDCD"/>
    <a:srgbClr val="3B87CD"/>
    <a:srgbClr val="FFCC99"/>
    <a:srgbClr val="FFFF99"/>
    <a:srgbClr val="FFFFCC"/>
    <a:srgbClr val="66FFFF"/>
    <a:srgbClr val="5DD2FF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5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196967" y="3474526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2.</a:t>
            </a:r>
            <a:r>
              <a:rPr lang="en-US" sz="2800" b="1" dirty="0" smtClean="0">
                <a:latin typeface="MyriadPro-Regular"/>
              </a:rPr>
              <a:t> 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999" y="29480"/>
            <a:ext cx="49533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=&gt; pictures.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961459" y="3409722"/>
            <a:ext cx="3020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pressure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5444469" y="63421"/>
            <a:ext cx="4846688" cy="112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9" y="1238443"/>
            <a:ext cx="7105305" cy="23112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-316120" y="3442973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1.</a:t>
            </a:r>
            <a:r>
              <a:rPr lang="en-US" sz="2800" b="1" dirty="0" smtClean="0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302641" y="3381418"/>
            <a:ext cx="30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l</a:t>
            </a:r>
            <a:r>
              <a:rPr lang="en-US" sz="3200" b="1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anguage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3988" t="7679" r="5835" b="4107"/>
          <a:stretch/>
        </p:blipFill>
        <p:spPr>
          <a:xfrm>
            <a:off x="291659" y="4062550"/>
            <a:ext cx="6646338" cy="19475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-396376" y="6010102"/>
            <a:ext cx="2927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 dirty="0" smtClean="0">
                <a:latin typeface="MyriadPro-Regular"/>
              </a:rPr>
              <a:t> 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3695775" y="5985951"/>
            <a:ext cx="2783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 dirty="0" smtClean="0">
                <a:latin typeface="MyriadPro-Regular"/>
              </a:rPr>
              <a:t> 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335550" y="6010102"/>
            <a:ext cx="3660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a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rts and crafts club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175327" y="5938192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forum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/>
          <a:srcRect l="870" t="3690" r="2444" b="5535"/>
          <a:stretch/>
        </p:blipFill>
        <p:spPr>
          <a:xfrm>
            <a:off x="7171214" y="1831242"/>
            <a:ext cx="4901644" cy="320508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7127424" y="4900548"/>
            <a:ext cx="26400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sports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622036" y="5336737"/>
            <a:ext cx="27386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chess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862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27" grpId="0"/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215" y="215913"/>
            <a:ext cx="253492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0" y="609600"/>
            <a:ext cx="12116144" cy="6265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 smtClean="0">
                <a:solidFill>
                  <a:srgbClr val="242021"/>
                </a:solidFill>
                <a:effectLst/>
                <a:latin typeface="ChronicaProMediumIt"/>
              </a:rPr>
              <a:t>Teacher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effectLst/>
                <a:latin typeface="ChronicaProMediumIt"/>
              </a:rPr>
              <a:t>Teacher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Yes. This year there are some new clubs like arts and crafts, and music. The club leaders will provide us with a variety of activities to suit different interests. And there will also be competitions as usual.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 smtClean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Awesome! I hope you all can join the clubs you like.</a:t>
            </a:r>
            <a:endParaRPr lang="en-US" sz="24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2389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62760"/>
              </p:ext>
            </p:extLst>
          </p:nvPr>
        </p:nvGraphicFramePr>
        <p:xfrm>
          <a:off x="973591" y="550180"/>
          <a:ext cx="10770027" cy="5099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85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forum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fɔːrəm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diễn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đàn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2. stress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sự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căng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thẳng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stressful 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căng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thẳng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áp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lực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pressure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preʃə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(r)/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áp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lực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11397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5. user-friendly 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/ˌ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juːzə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frendli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effectLst/>
                          <a:latin typeface="+mn-lt"/>
                        </a:rPr>
                        <a:t>thân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thiện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dùng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dễ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dùng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6</a:t>
                      </a:r>
                      <a:r>
                        <a:rPr lang="en-US" sz="3200">
                          <a:effectLst/>
                          <a:latin typeface="+mn-lt"/>
                        </a:rPr>
                        <a:t>. </a:t>
                      </a:r>
                      <a:r>
                        <a:rPr lang="en-US" sz="3200" smtClean="0">
                          <a:effectLst/>
                          <a:latin typeface="+mn-lt"/>
                        </a:rPr>
                        <a:t>midterm 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/ˌ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mɪdˈtɜːm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effectLst/>
                          <a:latin typeface="+mn-lt"/>
                        </a:rPr>
                        <a:t>giữa</a:t>
                      </a:r>
                      <a:r>
                        <a:rPr lang="en-US" sz="3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 smtClean="0">
                          <a:effectLst/>
                          <a:latin typeface="+mn-lt"/>
                        </a:rPr>
                        <a:t>kì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pic>
        <p:nvPicPr>
          <p:cNvPr id="12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6228" y="1274709"/>
            <a:ext cx="487363" cy="487363"/>
          </a:xfrm>
          <a:prstGeom prst="rect">
            <a:avLst/>
          </a:prstGeom>
        </p:spPr>
      </p:pic>
      <p:pic>
        <p:nvPicPr>
          <p:cNvPr id="13" name="str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6227" y="1899883"/>
            <a:ext cx="487363" cy="487363"/>
          </a:xfrm>
          <a:prstGeom prst="rect">
            <a:avLst/>
          </a:prstGeom>
        </p:spPr>
      </p:pic>
      <p:pic>
        <p:nvPicPr>
          <p:cNvPr id="14" name="stressf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5074" y="2610408"/>
            <a:ext cx="487363" cy="487363"/>
          </a:xfrm>
          <a:prstGeom prst="rect">
            <a:avLst/>
          </a:prstGeom>
        </p:spPr>
      </p:pic>
      <p:pic>
        <p:nvPicPr>
          <p:cNvPr id="16" name="press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03624" y="3259265"/>
            <a:ext cx="473826" cy="473826"/>
          </a:xfrm>
          <a:prstGeom prst="rect">
            <a:avLst/>
          </a:prstGeom>
        </p:spPr>
      </p:pic>
      <p:pic>
        <p:nvPicPr>
          <p:cNvPr id="17" name="user- friendl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70874" y="3969790"/>
            <a:ext cx="539326" cy="539326"/>
          </a:xfrm>
          <a:prstGeom prst="rect">
            <a:avLst/>
          </a:prstGeom>
        </p:spPr>
      </p:pic>
      <p:pic>
        <p:nvPicPr>
          <p:cNvPr id="18" name="mid-ter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86195" y="5045972"/>
            <a:ext cx="539326" cy="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222224"/>
              </p:ext>
            </p:extLst>
          </p:nvPr>
        </p:nvGraphicFramePr>
        <p:xfrm>
          <a:off x="259888" y="922263"/>
          <a:ext cx="11801879" cy="461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115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207407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103320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586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1. The students finished their midterm tests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2. Minh mentions the different types of pressure they are facing.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3. The teacher tells</a:t>
                      </a:r>
                      <a:r>
                        <a:rPr lang="en-US" sz="2800" baseline="0" dirty="0" smtClean="0">
                          <a:latin typeface="+mn-lt"/>
                        </a:rPr>
                        <a:t> them to stay calm and work hard.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4. The class will discuss their problems offline.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5. The school has different</a:t>
                      </a:r>
                      <a:r>
                        <a:rPr lang="en-US" sz="2800" baseline="0" dirty="0" smtClean="0">
                          <a:latin typeface="+mn-lt"/>
                        </a:rPr>
                        <a:t> clubs for its students.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54513" y="241229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832" y="1835456"/>
            <a:ext cx="709070" cy="53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241" y="2641775"/>
            <a:ext cx="709070" cy="531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65" y="3503940"/>
            <a:ext cx="709070" cy="531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609" y="4147950"/>
            <a:ext cx="709070" cy="531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7281" y="4861280"/>
            <a:ext cx="709070" cy="53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7478" y="2100988"/>
            <a:ext cx="6169739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are preparing for the midterm test.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0219" y="4327912"/>
            <a:ext cx="9673698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The class will discuss their problems in their new Facebook group.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0339" y="1918347"/>
            <a:ext cx="117903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Minh is a member of our ________________. The greeting cards he makes are really creative.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Students can discuss their problems in their class ______.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3.</a:t>
            </a:r>
            <a:r>
              <a:rPr lang="en-US" sz="3200" dirty="0" smtClean="0"/>
              <a:t> We share the essays and stories that we write in English in our _____________.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is not feeling very well this weekend because of all the _______</a:t>
            </a:r>
          </a:p>
          <a:p>
            <a:pPr marL="0" indent="0">
              <a:buNone/>
            </a:pPr>
            <a:r>
              <a:rPr lang="en-US" sz="3200" dirty="0" smtClean="0"/>
              <a:t>from her school work.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</a:t>
            </a:r>
            <a:r>
              <a:rPr lang="en-US" sz="3200" dirty="0" smtClean="0"/>
              <a:t> The coach of our _____________ tells us to drink plenty of water during our practice sessions.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 smtClean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632413" y="1914843"/>
            <a:ext cx="37374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EF4B66"/>
                </a:solidFill>
                <a:latin typeface="MyriadPro-Regular"/>
              </a:rPr>
              <a:t>a</a:t>
            </a:r>
            <a:r>
              <a:rPr lang="en-US" sz="3000" dirty="0" smtClean="0">
                <a:solidFill>
                  <a:srgbClr val="EF4B66"/>
                </a:solidFill>
                <a:latin typeface="MyriadPro-Regular"/>
              </a:rPr>
              <a:t>rts and crafts club</a:t>
            </a:r>
            <a:endParaRPr lang="en-US" sz="3000" dirty="0">
              <a:solidFill>
                <a:srgbClr val="EF4B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1590" y="1087350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 </a:t>
            </a:r>
            <a:r>
              <a:rPr lang="en-US" sz="2400" b="1" dirty="0" smtClean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86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83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760404" y="2893409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forum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05132" y="3916096"/>
            <a:ext cx="2671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EF4B66"/>
                </a:solidFill>
                <a:latin typeface="MyriadPro-Regular"/>
              </a:rPr>
              <a:t>l</a:t>
            </a:r>
            <a:r>
              <a:rPr lang="en-US" sz="3000" dirty="0" smtClean="0">
                <a:solidFill>
                  <a:srgbClr val="EF4B66"/>
                </a:solidFill>
                <a:latin typeface="MyriadPro-Regular"/>
              </a:rPr>
              <a:t>anguage club</a:t>
            </a:r>
            <a:endParaRPr lang="en-US" sz="3000" dirty="0">
              <a:solidFill>
                <a:srgbClr val="EF4B6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0257956" y="4486941"/>
            <a:ext cx="17435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rgbClr val="EF4B66"/>
                </a:solidFill>
                <a:latin typeface="MyriadPro-Regular"/>
              </a:rPr>
              <a:t>pressure</a:t>
            </a:r>
            <a:endParaRPr lang="en-US" sz="3000" dirty="0">
              <a:solidFill>
                <a:srgbClr val="EF4B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495941" y="5614351"/>
            <a:ext cx="2425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s</a:t>
            </a:r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ports club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20471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Work in pairs. Ask and answer the questions below.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6996" y="2411973"/>
            <a:ext cx="8885533" cy="30273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types of social media do you use?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kinds of pressure do you have?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What clubs do you participate in?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Why do you choose to participate in that club?</a:t>
            </a:r>
            <a:endParaRPr lang="en-US" sz="3200" dirty="0"/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7497184" y="2182700"/>
            <a:ext cx="4608735" cy="30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4390</TotalTime>
  <Words>410</Words>
  <Application>Microsoft Office PowerPoint</Application>
  <PresentationFormat>Widescreen</PresentationFormat>
  <Paragraphs>70</Paragraphs>
  <Slides>6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ChronicaPro-Book</vt:lpstr>
      <vt:lpstr>ChronicaProMediumIt</vt:lpstr>
      <vt:lpstr>Myriad Pro</vt:lpstr>
      <vt:lpstr>MyriadPro-Regular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247</cp:revision>
  <dcterms:created xsi:type="dcterms:W3CDTF">2020-12-09T02:04:09Z</dcterms:created>
  <dcterms:modified xsi:type="dcterms:W3CDTF">2024-10-11T07:05:56Z</dcterms:modified>
</cp:coreProperties>
</file>