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9" r:id="rId2"/>
    <p:sldId id="741" r:id="rId3"/>
    <p:sldId id="742" r:id="rId4"/>
    <p:sldId id="627" r:id="rId5"/>
    <p:sldId id="707" r:id="rId6"/>
    <p:sldId id="745" r:id="rId7"/>
    <p:sldId id="744" r:id="rId8"/>
    <p:sldId id="708" r:id="rId9"/>
    <p:sldId id="725" r:id="rId10"/>
    <p:sldId id="746" r:id="rId11"/>
    <p:sldId id="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2C5"/>
    <a:srgbClr val="E4C988"/>
    <a:srgbClr val="93BFCF"/>
    <a:srgbClr val="EEE9DA"/>
    <a:srgbClr val="E4DCCF"/>
    <a:srgbClr val="F9F5EB"/>
    <a:srgbClr val="FECDA6"/>
    <a:srgbClr val="FF9130"/>
    <a:srgbClr val="FF5B22"/>
    <a:srgbClr val="B09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8" y="40"/>
      </p:cViewPr>
      <p:guideLst>
        <p:guide orient="horz" pos="2106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6096000" cy="353822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In keeping with ______, we cook five-colour sticky rice on the first day  of a lunar month.</a:t>
            </a:r>
          </a:p>
          <a:p>
            <a:pPr algn="just"/>
            <a:r>
              <a:rPr lang="en-US" sz="3200" b="1"/>
              <a:t>A</a:t>
            </a:r>
            <a:r>
              <a:rPr lang="en-US" sz="3200"/>
              <a:t>. tradition </a:t>
            </a:r>
          </a:p>
          <a:p>
            <a:pPr algn="just"/>
            <a:r>
              <a:rPr lang="en-US" sz="3200" b="1"/>
              <a:t>B.</a:t>
            </a:r>
            <a:r>
              <a:rPr lang="en-US" sz="3200"/>
              <a:t> habit </a:t>
            </a:r>
          </a:p>
          <a:p>
            <a:pPr algn="just"/>
            <a:r>
              <a:rPr lang="en-US" sz="3200" b="1"/>
              <a:t>C.</a:t>
            </a:r>
            <a:r>
              <a:rPr lang="en-US" sz="3200"/>
              <a:t> ritual </a:t>
            </a:r>
          </a:p>
          <a:p>
            <a:pPr algn="just"/>
            <a:r>
              <a:rPr lang="en-US" sz="3200" b="1"/>
              <a:t>D</a:t>
            </a:r>
            <a:r>
              <a:rPr lang="en-US" sz="3200"/>
              <a:t>. practice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29680" y="1943735"/>
            <a:ext cx="5702300" cy="3538220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Sam is very interested in history, and he remembers a lot of historical ______and dates.</a:t>
            </a:r>
          </a:p>
          <a:p>
            <a:pPr algn="just"/>
            <a:r>
              <a:rPr lang="en-US" sz="3200" b="1"/>
              <a:t>A.</a:t>
            </a:r>
            <a:r>
              <a:rPr lang="en-US" sz="3200"/>
              <a:t> traditions </a:t>
            </a:r>
          </a:p>
          <a:p>
            <a:pPr algn="just"/>
            <a:r>
              <a:rPr lang="en-US" sz="3200" b="1"/>
              <a:t>B.</a:t>
            </a:r>
            <a:r>
              <a:rPr lang="en-US" sz="3200"/>
              <a:t> events </a:t>
            </a:r>
          </a:p>
          <a:p>
            <a:pPr algn="just"/>
            <a:r>
              <a:rPr lang="en-US" sz="3200" b="1"/>
              <a:t>C.</a:t>
            </a:r>
            <a:r>
              <a:rPr lang="en-US" sz="3200"/>
              <a:t> anniversaries </a:t>
            </a:r>
          </a:p>
          <a:p>
            <a:pPr algn="just"/>
            <a:r>
              <a:rPr lang="en-US" sz="3200" b="1"/>
              <a:t>D.</a:t>
            </a:r>
            <a:r>
              <a:rPr lang="en-US" sz="3200"/>
              <a:t> practices</a:t>
            </a:r>
          </a:p>
        </p:txBody>
      </p:sp>
      <p:sp>
        <p:nvSpPr>
          <p:cNvPr id="7" name="Oval 6"/>
          <p:cNvSpPr/>
          <p:nvPr/>
        </p:nvSpPr>
        <p:spPr>
          <a:xfrm>
            <a:off x="83185" y="332168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05550" y="386778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bldLvl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2495" y="1902460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 want my parents to let me make my own decisions, but they don’t.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875030" y="305752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854200" y="3060700"/>
            <a:ext cx="9563100" cy="583565"/>
          </a:xfrm>
          <a:prstGeom prst="rect">
            <a:avLst/>
          </a:prstGeom>
          <a:solidFill>
            <a:srgbClr val="E4C988"/>
          </a:solidFill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 I wish (that) my parents let me make my own decisions.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75030" y="3799840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Mike wants to play musical instruments, but he can’t.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75030" y="5204460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dad is very busy. I want him to have more time with me.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75030" y="453898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75030" y="601091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3470255" y="1739265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She doesn’t have an iPhone. She’d like to have one.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3475335" y="3177540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I’m sorry that I don’t have a three-month summer holiday as my grandma did.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16735" y="4463415"/>
            <a:ext cx="9563100" cy="583565"/>
          </a:xfrm>
          <a:prstGeom prst="rect">
            <a:avLst/>
          </a:prstGeom>
          <a:solidFill>
            <a:srgbClr val="E4C988"/>
          </a:solidFill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Mike wishes (that) he could play musical instruments.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816735" y="5767705"/>
            <a:ext cx="9563100" cy="1076325"/>
          </a:xfrm>
          <a:prstGeom prst="rect">
            <a:avLst/>
          </a:prstGeom>
          <a:solidFill>
            <a:srgbClr val="E4C988"/>
          </a:solidFill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I wish (that) my dad was not very busy, and (that) he had more time with 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unge-paper-background"/>
          <p:cNvPicPr>
            <a:picLocks noChangeAspect="1"/>
          </p:cNvPicPr>
          <p:nvPr/>
        </p:nvPicPr>
        <p:blipFill>
          <a:blip r:embed="rId3"/>
          <a:srcRect b="57386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19685"/>
            <a:ext cx="1233106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 rot="21180000">
            <a:off x="259715" y="1463040"/>
            <a:ext cx="68649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Life in your neighborhood</a:t>
            </a:r>
          </a:p>
        </p:txBody>
      </p:sp>
      <p:sp>
        <p:nvSpPr>
          <p:cNvPr id="4" name="Text Box 3"/>
          <p:cNvSpPr txBox="1"/>
          <p:nvPr/>
        </p:nvSpPr>
        <p:spPr>
          <a:xfrm rot="21360000">
            <a:off x="654050" y="2399030"/>
            <a:ext cx="51968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4400" b="1">
                <a:solidFill>
                  <a:srgbClr val="FF0000"/>
                </a:solidFill>
                <a:effectLst>
                  <a:glow rad="457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40 years ago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0EBDF">
                  <a:alpha val="100000"/>
                </a:srgbClr>
              </a:clrFrom>
              <a:clrTo>
                <a:srgbClr val="F0EBDF">
                  <a:alpha val="100000"/>
                  <a:alpha val="0"/>
                </a:srgbClr>
              </a:clrTo>
            </a:clrChange>
          </a:blip>
          <a:srcRect t="6507" r="5182"/>
          <a:stretch>
            <a:fillRect/>
          </a:stretch>
        </p:blipFill>
        <p:spPr>
          <a:xfrm>
            <a:off x="4812665" y="3538220"/>
            <a:ext cx="3080385" cy="2221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" y="4318000"/>
            <a:ext cx="3230880" cy="202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325" y="1243330"/>
            <a:ext cx="3962400" cy="270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6096000" cy="403098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The fire of London in 1666 destroyed thousands of old ______ and damaged a large part of London’s centre. </a:t>
            </a:r>
          </a:p>
          <a:p>
            <a:pPr algn="just"/>
            <a:r>
              <a:rPr lang="en-US" sz="3200" b="1"/>
              <a:t>A.</a:t>
            </a:r>
            <a:r>
              <a:rPr lang="en-US" sz="3200"/>
              <a:t> organisations </a:t>
            </a:r>
          </a:p>
          <a:p>
            <a:pPr algn="just"/>
            <a:r>
              <a:rPr lang="en-US" sz="3200" b="1"/>
              <a:t>B.</a:t>
            </a:r>
            <a:r>
              <a:rPr lang="en-US" sz="3200"/>
              <a:t> structures</a:t>
            </a:r>
          </a:p>
          <a:p>
            <a:pPr algn="just"/>
            <a:r>
              <a:rPr lang="en-US" sz="3200" b="1"/>
              <a:t>C.</a:t>
            </a:r>
            <a:r>
              <a:rPr lang="en-US" sz="3200"/>
              <a:t> associations</a:t>
            </a:r>
          </a:p>
          <a:p>
            <a:pPr algn="just"/>
            <a:r>
              <a:rPr lang="en-US" sz="3200" b="1"/>
              <a:t>D.</a:t>
            </a:r>
            <a:r>
              <a:rPr lang="en-US" sz="3200"/>
              <a:t> connections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29680" y="1943735"/>
            <a:ext cx="5702300" cy="3977640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This practice was more common in ______ times than it is now.</a:t>
            </a:r>
          </a:p>
          <a:p>
            <a:pPr algn="just"/>
            <a:r>
              <a:rPr lang="en-US" sz="3200" b="1"/>
              <a:t>A.</a:t>
            </a:r>
            <a:r>
              <a:rPr lang="en-US" sz="3200"/>
              <a:t> beginning </a:t>
            </a:r>
          </a:p>
          <a:p>
            <a:pPr algn="just"/>
            <a:r>
              <a:rPr lang="en-US" sz="3200" b="1"/>
              <a:t>B.</a:t>
            </a:r>
            <a:r>
              <a:rPr lang="en-US" sz="3200"/>
              <a:t> antique </a:t>
            </a:r>
          </a:p>
          <a:p>
            <a:pPr algn="just"/>
            <a:r>
              <a:rPr lang="en-US" sz="3200" b="1"/>
              <a:t>C.</a:t>
            </a:r>
            <a:r>
              <a:rPr lang="en-US" sz="3200"/>
              <a:t> historic </a:t>
            </a:r>
          </a:p>
          <a:p>
            <a:pPr algn="just"/>
            <a:r>
              <a:rPr lang="en-US" sz="3200" b="1"/>
              <a:t>D.</a:t>
            </a:r>
            <a:r>
              <a:rPr lang="en-US" sz="3200"/>
              <a:t> ancient</a:t>
            </a:r>
          </a:p>
        </p:txBody>
      </p:sp>
      <p:sp>
        <p:nvSpPr>
          <p:cNvPr id="7" name="Oval 6"/>
          <p:cNvSpPr/>
          <p:nvPr/>
        </p:nvSpPr>
        <p:spPr>
          <a:xfrm>
            <a:off x="108585" y="429958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9680" y="478345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2398395"/>
            <a:ext cx="11607165" cy="206121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</a:t>
            </a:r>
            <a:r>
              <a:rPr lang="en-US" sz="3200"/>
              <a:t>. This complex of buildings was ______ by foreign troops during the war.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A.</a:t>
            </a:r>
            <a:r>
              <a:rPr lang="en-US" sz="3200"/>
              <a:t> received                                                         </a:t>
            </a:r>
            <a:r>
              <a:rPr lang="en-US" sz="3200" b="1"/>
              <a:t>B.</a:t>
            </a:r>
            <a:r>
              <a:rPr lang="en-US" sz="3200"/>
              <a:t> busy 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C.</a:t>
            </a:r>
            <a:r>
              <a:rPr lang="en-US" sz="3200"/>
              <a:t> occupied                                                       </a:t>
            </a:r>
            <a:r>
              <a:rPr lang="en-US" sz="3200" b="1"/>
              <a:t> D.</a:t>
            </a:r>
            <a:r>
              <a:rPr lang="en-US" sz="3200"/>
              <a:t> filled</a:t>
            </a:r>
          </a:p>
        </p:txBody>
      </p:sp>
      <p:sp>
        <p:nvSpPr>
          <p:cNvPr id="7" name="Oval 6"/>
          <p:cNvSpPr/>
          <p:nvPr/>
        </p:nvSpPr>
        <p:spPr>
          <a:xfrm>
            <a:off x="1048385" y="3888105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74295"/>
            <a:ext cx="12192000" cy="75501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11"/>
          <p:cNvSpPr txBox="1"/>
          <p:nvPr/>
        </p:nvSpPr>
        <p:spPr>
          <a:xfrm>
            <a:off x="1131570" y="782955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850" y="814705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630888" y="7021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7850" y="1799590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The custom of </a:t>
            </a:r>
            <a:r>
              <a:rPr lang="en-US" sz="3200" b="1"/>
              <a:t>w</a:t>
            </a:r>
            <a:r>
              <a:rPr lang="en-US" sz="320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77850" y="2875915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77850" y="3952240"/>
            <a:ext cx="11073765" cy="58356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77850" y="4535805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7850" y="5612130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017010" y="179959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204450" y="2896235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eep-rooted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472305" y="395224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808085" y="457200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058285" y="562229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49020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1190" y="2299335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Luckily, the sun </a:t>
            </a:r>
            <a:r>
              <a:rPr lang="en-US" sz="3200" b="1"/>
              <a:t>(shine)</a:t>
            </a:r>
            <a:r>
              <a:rPr lang="en-US" sz="3200"/>
              <a:t> ______________ brightly when we reached the campsite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1190" y="3517900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They </a:t>
            </a:r>
            <a:r>
              <a:rPr lang="en-US" sz="3200" b="1"/>
              <a:t>(build)</a:t>
            </a:r>
            <a:r>
              <a:rPr lang="en-US" sz="3200"/>
              <a:t> ______________ Ho Chi Minh Mausoleum from 1973 to 1975.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08330" y="4838065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their mum came home, they </a:t>
            </a:r>
            <a:r>
              <a:rPr lang="en-US" sz="3200" b="1"/>
              <a:t>(not study)</a:t>
            </a:r>
            <a:r>
              <a:rPr lang="en-US" sz="3200"/>
              <a:t> ____________; they </a:t>
            </a:r>
            <a:r>
              <a:rPr lang="en-US" sz="3200" b="1"/>
              <a:t>(chat)</a:t>
            </a:r>
            <a:r>
              <a:rPr lang="en-US" sz="3200"/>
              <a:t> _______________noisily.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903595" y="2299335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shining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50920" y="3524250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building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864600" y="473646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weren’t studying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946400" y="522922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chatting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23" grpId="0"/>
      <p:bldP spid="23" grpId="1"/>
      <p:bldP spid="6" grpId="0"/>
      <p:bldP spid="6" grpId="1"/>
      <p:bldP spid="7" grpId="0"/>
      <p:bldP spid="7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8985" y="2289810"/>
            <a:ext cx="10886440" cy="3784600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S + was/were + Ving</a:t>
            </a:r>
          </a:p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=&gt; He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was eating</a:t>
            </a:r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 rice.</a:t>
            </a:r>
          </a:p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S + was/weren’t + Ving</a:t>
            </a:r>
          </a:p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=&gt; They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weren’t playing</a:t>
            </a:r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 football</a:t>
            </a:r>
          </a:p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Was/Were + S + Ving?</a:t>
            </a:r>
          </a:p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Was she studying </a:t>
            </a:r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all night?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28670" y="1263650"/>
            <a:ext cx="5734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PAST CONTINUOUS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49020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1190" y="2588260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______ they still </a:t>
            </a:r>
            <a:r>
              <a:rPr lang="en-US" sz="3200" b="1"/>
              <a:t>(wait)</a:t>
            </a:r>
            <a:r>
              <a:rPr lang="en-US" sz="3200"/>
              <a:t> __________ when the tour guide arrived?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1190" y="3914140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I </a:t>
            </a:r>
            <a:r>
              <a:rPr lang="en-US" sz="3200" b="1"/>
              <a:t>(think)</a:t>
            </a:r>
            <a:r>
              <a:rPr lang="en-US" sz="3200"/>
              <a:t> _________________ of my grandmother for years after she died.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85240" y="2510790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63260" y="2588260"/>
            <a:ext cx="1559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62630" y="3914140"/>
            <a:ext cx="3795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thinking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7" grpId="0"/>
      <p:bldP spid="7" grpId="1"/>
      <p:bldP spid="19" grpId="0"/>
      <p:bldP spid="19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768985" y="2364105"/>
            <a:ext cx="10886440" cy="70675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ym typeface="+mn-ea"/>
              </a:rPr>
              <a:t>Subject + wish + subject + past simple</a:t>
            </a:r>
            <a:endParaRPr lang="en-US" sz="4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328670" y="1263650"/>
            <a:ext cx="5734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WISH + PAST SIMPLE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73100" y="3402965"/>
            <a:ext cx="109823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>
                <a:highlight>
                  <a:srgbClr val="00FF00"/>
                </a:highlight>
                <a:sym typeface="+mn-ea"/>
              </a:rPr>
              <a:t>I wish I had</a:t>
            </a:r>
            <a:r>
              <a:rPr lang="en-US" sz="4000">
                <a:sym typeface="+mn-ea"/>
              </a:rPr>
              <a:t> enough money to travel around the world.</a:t>
            </a:r>
            <a:endParaRPr lang="en-US" sz="4000"/>
          </a:p>
          <a:p>
            <a:pPr algn="just"/>
            <a:r>
              <a:rPr lang="en-US" sz="4000">
                <a:highlight>
                  <a:srgbClr val="00FF00"/>
                </a:highlight>
                <a:sym typeface="+mn-ea"/>
              </a:rPr>
              <a:t>I wish (that) my mother didn’t have</a:t>
            </a:r>
            <a:r>
              <a:rPr lang="en-US" sz="4000">
                <a:sym typeface="+mn-ea"/>
              </a:rPr>
              <a:t> to work so hard.</a:t>
            </a:r>
            <a:endParaRPr lang="en-US" sz="4000" b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-11479530" y="1722755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r>
              <a:rPr lang="en-US" sz="3200"/>
              <a:t>1. She doesn’t have an iPhone. She’d like to have one.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-11474450" y="3161030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/>
              <a:t>2. I’m sorry that I don’t have a three-month summer holiday as my grandma did.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-11207115" y="251269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-11207115" y="435229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28065" y="1915795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She doesn’t have an iPhone. She’d like to have one.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33145" y="3354070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I’m sorry that I don’t have a three-month summer holiday as my grandma did.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012190" y="266890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099185" y="479806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1974850" y="2604770"/>
            <a:ext cx="9563100" cy="583565"/>
          </a:xfrm>
          <a:prstGeom prst="rect">
            <a:avLst/>
          </a:prstGeom>
          <a:solidFill>
            <a:srgbClr val="E4C988"/>
          </a:solidFill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She wishes (that) she had an IPhone.</a:t>
            </a:r>
            <a:r>
              <a:rPr lang="en-US" sz="320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969770" y="4430395"/>
            <a:ext cx="9563100" cy="1076325"/>
          </a:xfrm>
          <a:prstGeom prst="rect">
            <a:avLst/>
          </a:prstGeom>
          <a:solidFill>
            <a:srgbClr val="E4C98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I wish I had three-month summer holiday as my grandma did.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-11480165" y="2035175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 want my parents to let me make my own decisions, but they don’t.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-11517630" y="3932555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Mike wants to play musical instruments, but he can’t.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-11517630" y="5337175"/>
            <a:ext cx="10504805" cy="58356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dad is very busy. I want him to have more time with 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815</Words>
  <Application>Microsoft Office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328</cp:revision>
  <dcterms:created xsi:type="dcterms:W3CDTF">2020-12-09T02:04:00Z</dcterms:created>
  <dcterms:modified xsi:type="dcterms:W3CDTF">2024-11-29T00:44:36Z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1033-12.2.0.13266</vt:lpwstr>
  </property>
</Properties>
</file>