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722" r:id="rId2"/>
    <p:sldId id="599" r:id="rId3"/>
    <p:sldId id="627" r:id="rId4"/>
    <p:sldId id="707" r:id="rId5"/>
    <p:sldId id="605" r:id="rId6"/>
    <p:sldId id="727" r:id="rId7"/>
    <p:sldId id="7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40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D4"/>
    <a:srgbClr val="FEE8B0"/>
    <a:srgbClr val="6DA9E4"/>
    <a:srgbClr val="F6BA6F"/>
    <a:srgbClr val="FFEBEB"/>
    <a:srgbClr val="ADE4DB"/>
    <a:srgbClr val="B0926A"/>
    <a:srgbClr val="E1C78F"/>
    <a:srgbClr val="FAE7C9"/>
    <a:srgbClr val="687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75" d="100"/>
          <a:sy n="75" d="100"/>
        </p:scale>
        <p:origin x="448" y="44"/>
      </p:cViewPr>
      <p:guideLst>
        <p:guide orient="horz" pos="2159"/>
        <p:guide pos="40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11/20/2024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20"/>
          <p:cNvSpPr txBox="1"/>
          <p:nvPr/>
        </p:nvSpPr>
        <p:spPr>
          <a:xfrm>
            <a:off x="-1213485" y="4832985"/>
            <a:ext cx="6612890" cy="774700"/>
          </a:xfrm>
          <a:prstGeom prst="rect">
            <a:avLst/>
          </a:prstGeom>
          <a:noFill/>
        </p:spPr>
        <p:txBody>
          <a:bodyPr wrap="square">
            <a:noAutofit/>
          </a:bodyPr>
          <a:lstStyle/>
          <a:p>
            <a:pPr algn="ctr">
              <a:lnSpc>
                <a:spcPct val="100000"/>
              </a:lnSpc>
            </a:pPr>
            <a:r>
              <a:rPr lang="en-US" sz="4800" b="1" dirty="0">
                <a:solidFill>
                  <a:srgbClr val="FF0000"/>
                </a:solidFill>
              </a:rPr>
              <a:t>CHATTING</a:t>
            </a:r>
          </a:p>
        </p:txBody>
      </p:sp>
      <p:pic>
        <p:nvPicPr>
          <p:cNvPr id="8" name="Content Placeholder 7" descr="giphy"/>
          <p:cNvPicPr>
            <a:picLocks noGrp="1" noChangeAspect="1"/>
          </p:cNvPicPr>
          <p:nvPr>
            <p:ph idx="1"/>
          </p:nvPr>
        </p:nvPicPr>
        <p:blipFill>
          <a:blip r:embed="rId3"/>
          <a:stretch>
            <a:fillRect/>
          </a:stretch>
        </p:blipFill>
        <p:spPr>
          <a:xfrm>
            <a:off x="278765" y="2000250"/>
            <a:ext cx="3627755" cy="2720975"/>
          </a:xfrm>
          <a:prstGeom prst="rect">
            <a:avLst/>
          </a:prstGeom>
        </p:spPr>
      </p:pic>
      <p:sp>
        <p:nvSpPr>
          <p:cNvPr id="100" name="Text Box 99"/>
          <p:cNvSpPr txBox="1"/>
          <p:nvPr/>
        </p:nvSpPr>
        <p:spPr>
          <a:xfrm>
            <a:off x="4213860" y="2000250"/>
            <a:ext cx="7625080" cy="2306955"/>
          </a:xfrm>
          <a:prstGeom prst="rect">
            <a:avLst/>
          </a:prstGeom>
          <a:noFill/>
          <a:ln w="9525">
            <a:noFill/>
          </a:ln>
        </p:spPr>
        <p:txBody>
          <a:bodyPr wrap="square">
            <a:spAutoFit/>
          </a:bodyPr>
          <a:lstStyle/>
          <a:p>
            <a:pPr marL="635" indent="-635" algn="just"/>
            <a:r>
              <a:rPr lang="en-US" sz="4800" b="0">
                <a:solidFill>
                  <a:srgbClr val="000000"/>
                </a:solidFill>
                <a:latin typeface="Calibri" panose="020F0502020204030204" pitchFamily="34" charset="0"/>
                <a:cs typeface="Calibri" panose="020F0502020204030204" pitchFamily="34" charset="0"/>
              </a:rPr>
              <a:t>What do you know about schools and school days in the past?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0"/>
                                        </p:tgtEl>
                                        <p:attrNameLst>
                                          <p:attrName>style.visibility</p:attrName>
                                        </p:attrNameLst>
                                      </p:cBhvr>
                                      <p:to>
                                        <p:strVal val="visible"/>
                                      </p:to>
                                    </p:set>
                                    <p:anim calcmode="discrete" valueType="clr">
                                      <p:cBhvr override="childStyle">
                                        <p:cTn id="7"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gtEl>
                                        <p:attrNameLst>
                                          <p:attrName>fillcolor</p:attrName>
                                        </p:attrNameLst>
                                      </p:cBhvr>
                                      <p:tavLst>
                                        <p:tav tm="0">
                                          <p:val>
                                            <p:clrVal>
                                              <a:schemeClr val="accent2"/>
                                            </p:clrVal>
                                          </p:val>
                                        </p:tav>
                                        <p:tav tm="50000">
                                          <p:val>
                                            <p:clrVal>
                                              <a:schemeClr val="hlink"/>
                                            </p:clrVal>
                                          </p:val>
                                        </p:tav>
                                      </p:tavLst>
                                    </p:anim>
                                    <p:set>
                                      <p:cBhvr>
                                        <p:cTn id="9" dur="80"/>
                                        <p:tgtEl>
                                          <p:spTgt spid="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TextBox 11"/>
          <p:cNvSpPr txBox="1"/>
          <p:nvPr/>
        </p:nvSpPr>
        <p:spPr>
          <a:xfrm>
            <a:off x="699770" y="323215"/>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Match each phrase with the right picture.</a:t>
            </a:r>
          </a:p>
        </p:txBody>
      </p:sp>
      <p:sp>
        <p:nvSpPr>
          <p:cNvPr id="3" name="Text Box 2"/>
          <p:cNvSpPr txBox="1"/>
          <p:nvPr/>
        </p:nvSpPr>
        <p:spPr>
          <a:xfrm>
            <a:off x="361315" y="3277870"/>
            <a:ext cx="3777615" cy="597535"/>
          </a:xfrm>
          <a:prstGeom prst="rect">
            <a:avLst/>
          </a:prstGeom>
          <a:solidFill>
            <a:srgbClr val="FFEBEB"/>
          </a:solidFill>
        </p:spPr>
        <p:txBody>
          <a:bodyPr wrap="square" rtlCol="0" anchor="t">
            <a:noAutofit/>
          </a:bodyPr>
          <a:lstStyle/>
          <a:p>
            <a:r>
              <a:rPr lang="en-US" sz="3200"/>
              <a:t>1. walking barefoot</a:t>
            </a:r>
          </a:p>
          <a:p>
            <a:endParaRPr lang="en-US" sz="3200"/>
          </a:p>
        </p:txBody>
      </p:sp>
      <p:sp>
        <p:nvSpPr>
          <p:cNvPr id="7" name="Text Box 6"/>
          <p:cNvSpPr txBox="1"/>
          <p:nvPr/>
        </p:nvSpPr>
        <p:spPr>
          <a:xfrm>
            <a:off x="344170" y="4040505"/>
            <a:ext cx="3864610" cy="572135"/>
          </a:xfrm>
          <a:prstGeom prst="rect">
            <a:avLst/>
          </a:prstGeom>
          <a:solidFill>
            <a:srgbClr val="ADE4DB"/>
          </a:solidFill>
        </p:spPr>
        <p:txBody>
          <a:bodyPr wrap="square" rtlCol="0" anchor="t">
            <a:noAutofit/>
          </a:bodyPr>
          <a:lstStyle/>
          <a:p>
            <a:r>
              <a:rPr lang="en-US" sz="3200">
                <a:sym typeface="+mn-ea"/>
              </a:rPr>
              <a:t>2. talking face to face</a:t>
            </a:r>
            <a:endParaRPr lang="en-US" sz="3200"/>
          </a:p>
          <a:p>
            <a:endParaRPr lang="en-US" sz="3200">
              <a:sym typeface="+mn-ea"/>
            </a:endParaRPr>
          </a:p>
        </p:txBody>
      </p:sp>
      <p:sp>
        <p:nvSpPr>
          <p:cNvPr id="11" name="Text Box 10"/>
          <p:cNvSpPr txBox="1"/>
          <p:nvPr/>
        </p:nvSpPr>
        <p:spPr>
          <a:xfrm>
            <a:off x="325120" y="4734560"/>
            <a:ext cx="3763010" cy="583565"/>
          </a:xfrm>
          <a:prstGeom prst="rect">
            <a:avLst/>
          </a:prstGeom>
          <a:solidFill>
            <a:srgbClr val="FFEBEB"/>
          </a:solidFill>
        </p:spPr>
        <p:txBody>
          <a:bodyPr wrap="square" rtlCol="0" anchor="t">
            <a:spAutoFit/>
          </a:bodyPr>
          <a:lstStyle/>
          <a:p>
            <a:r>
              <a:rPr lang="en-US" sz="3200">
                <a:sym typeface="+mn-ea"/>
              </a:rPr>
              <a:t>3. traditional game</a:t>
            </a:r>
          </a:p>
        </p:txBody>
      </p:sp>
      <p:pic>
        <p:nvPicPr>
          <p:cNvPr id="23" name="Picture 22"/>
          <p:cNvPicPr>
            <a:picLocks noChangeAspect="1"/>
          </p:cNvPicPr>
          <p:nvPr/>
        </p:nvPicPr>
        <p:blipFill>
          <a:blip r:embed="rId3"/>
          <a:stretch>
            <a:fillRect/>
          </a:stretch>
        </p:blipFill>
        <p:spPr>
          <a:xfrm>
            <a:off x="4433358" y="925513"/>
            <a:ext cx="3103880" cy="2064385"/>
          </a:xfrm>
          <a:prstGeom prst="rect">
            <a:avLst/>
          </a:prstGeom>
        </p:spPr>
      </p:pic>
      <p:pic>
        <p:nvPicPr>
          <p:cNvPr id="25" name="Content Placeholder 24"/>
          <p:cNvPicPr>
            <a:picLocks noGrp="1" noChangeAspect="1"/>
          </p:cNvPicPr>
          <p:nvPr>
            <p:ph idx="1"/>
          </p:nvPr>
        </p:nvPicPr>
        <p:blipFill>
          <a:blip r:embed="rId4">
            <a:clrChange>
              <a:clrFrom>
                <a:srgbClr val="FBF6E9">
                  <a:alpha val="100000"/>
                </a:srgbClr>
              </a:clrFrom>
              <a:clrTo>
                <a:srgbClr val="FBF6E9">
                  <a:alpha val="100000"/>
                  <a:alpha val="0"/>
                </a:srgbClr>
              </a:clrTo>
            </a:clrChange>
          </a:blip>
          <a:stretch>
            <a:fillRect/>
          </a:stretch>
        </p:blipFill>
        <p:spPr>
          <a:xfrm>
            <a:off x="8141335" y="1102995"/>
            <a:ext cx="3239770" cy="2174875"/>
          </a:xfrm>
          <a:prstGeom prst="rect">
            <a:avLst/>
          </a:prstGeom>
        </p:spPr>
      </p:pic>
      <p:pic>
        <p:nvPicPr>
          <p:cNvPr id="27" name="Picture 26"/>
          <p:cNvPicPr>
            <a:picLocks noChangeAspect="1"/>
          </p:cNvPicPr>
          <p:nvPr/>
        </p:nvPicPr>
        <p:blipFill>
          <a:blip r:embed="rId5"/>
          <a:stretch>
            <a:fillRect/>
          </a:stretch>
        </p:blipFill>
        <p:spPr>
          <a:xfrm>
            <a:off x="6143942" y="3875405"/>
            <a:ext cx="3033395" cy="20320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657031 0.072037 " pathEditMode="relative" rAng="0" ptsTypes="">
                                      <p:cBhvr>
                                        <p:cTn id="6" dur="2000" fill="hold"/>
                                        <p:tgtEl>
                                          <p:spTgt spid="3"/>
                                        </p:tgtEl>
                                        <p:attrNameLst>
                                          <p:attrName>ppt_x</p:attrName>
                                          <p:attrName>ppt_y</p:attrName>
                                        </p:attrNameLst>
                                      </p:cBhvr>
                                      <p:rCtr x="27500" y="31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345469 -0.0447222 " pathEditMode="relative" rAng="0" ptsTypes="">
                                      <p:cBhvr>
                                        <p:cTn id="10" dur="2000" fill="hold"/>
                                        <p:tgtEl>
                                          <p:spTgt spid="7"/>
                                        </p:tgtEl>
                                        <p:attrNameLst>
                                          <p:attrName>ppt_x</p:attrName>
                                          <p:attrName>ppt_y</p:attrName>
                                        </p:attrNameLst>
                                      </p:cBhvr>
                                      <p:rCtr x="13300" y="-28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492865 0.219907 " pathEditMode="relative" rAng="0" ptsTypes="">
                                      <p:cBhvr>
                                        <p:cTn id="14" dur="2000" fill="hold"/>
                                        <p:tgtEl>
                                          <p:spTgt spid="11"/>
                                        </p:tgtEl>
                                        <p:attrNameLst>
                                          <p:attrName>ppt_x</p:attrName>
                                          <p:attrName>ppt_y</p:attrName>
                                        </p:attrNameLst>
                                      </p:cBhvr>
                                      <p:rCtr x="26600" y="9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r>
              <a:rPr lang="en-US" sz="3200" b="1" dirty="0">
                <a:effectLst>
                  <a:glow rad="88900">
                    <a:schemeClr val="bg1"/>
                  </a:glow>
                </a:effectLst>
                <a:cs typeface="Arial" panose="020B0604020202020204" pitchFamily="34" charset="0"/>
              </a:rPr>
              <a:t>Listen to the talk between Thanh and his grandma and tick (√) the things you hear.</a:t>
            </a:r>
          </a:p>
        </p:txBody>
      </p:sp>
      <p:sp>
        <p:nvSpPr>
          <p:cNvPr id="40" name="Rounded Rectangle 39"/>
          <p:cNvSpPr/>
          <p:nvPr/>
        </p:nvSpPr>
        <p:spPr>
          <a:xfrm>
            <a:off x="577850" y="814705"/>
            <a:ext cx="502920" cy="53340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1" name="TextBox 16"/>
          <p:cNvSpPr txBox="1"/>
          <p:nvPr/>
        </p:nvSpPr>
        <p:spPr>
          <a:xfrm>
            <a:off x="630888" y="70211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Text Box 2"/>
          <p:cNvSpPr txBox="1"/>
          <p:nvPr/>
        </p:nvSpPr>
        <p:spPr>
          <a:xfrm>
            <a:off x="842010" y="1572260"/>
            <a:ext cx="6403340" cy="5015865"/>
          </a:xfrm>
          <a:prstGeom prst="rect">
            <a:avLst/>
          </a:prstGeom>
          <a:noFill/>
        </p:spPr>
        <p:txBody>
          <a:bodyPr wrap="square" rtlCol="0" anchor="t">
            <a:spAutoFit/>
          </a:bodyPr>
          <a:lstStyle/>
          <a:p>
            <a:pPr>
              <a:lnSpc>
                <a:spcPct val="200000"/>
              </a:lnSpc>
            </a:pPr>
            <a:r>
              <a:rPr lang="en-US" sz="3200"/>
              <a:t>1. Three-month summer holiday</a:t>
            </a:r>
          </a:p>
          <a:p>
            <a:pPr>
              <a:lnSpc>
                <a:spcPct val="200000"/>
              </a:lnSpc>
            </a:pPr>
            <a:r>
              <a:rPr lang="en-US" sz="3200"/>
              <a:t>2. Lessons in the morning only</a:t>
            </a:r>
          </a:p>
          <a:p>
            <a:pPr>
              <a:lnSpc>
                <a:spcPct val="200000"/>
              </a:lnSpc>
            </a:pPr>
            <a:r>
              <a:rPr lang="en-US" sz="3200"/>
              <a:t>3. A lot of extra lessons</a:t>
            </a:r>
          </a:p>
          <a:p>
            <a:pPr>
              <a:lnSpc>
                <a:spcPct val="200000"/>
              </a:lnSpc>
            </a:pPr>
            <a:r>
              <a:rPr lang="en-US" sz="3200"/>
              <a:t>4. Walking barefoot </a:t>
            </a:r>
          </a:p>
          <a:p>
            <a:pPr>
              <a:lnSpc>
                <a:spcPct val="200000"/>
              </a:lnSpc>
            </a:pPr>
            <a:r>
              <a:rPr lang="en-US" sz="3200"/>
              <a:t>5. Chatting on mobile phones</a:t>
            </a:r>
          </a:p>
        </p:txBody>
      </p:sp>
      <p:sp>
        <p:nvSpPr>
          <p:cNvPr id="4" name="Rectangles 3"/>
          <p:cNvSpPr/>
          <p:nvPr/>
        </p:nvSpPr>
        <p:spPr>
          <a:xfrm>
            <a:off x="8608695" y="2016125"/>
            <a:ext cx="609600" cy="629920"/>
          </a:xfrm>
          <a:prstGeom prst="rect">
            <a:avLst/>
          </a:prstGeom>
          <a:noFill/>
          <a:ln w="3810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Rectangles 4"/>
          <p:cNvSpPr/>
          <p:nvPr/>
        </p:nvSpPr>
        <p:spPr>
          <a:xfrm>
            <a:off x="8608695" y="2954655"/>
            <a:ext cx="609600" cy="629920"/>
          </a:xfrm>
          <a:prstGeom prst="rect">
            <a:avLst/>
          </a:prstGeom>
          <a:noFill/>
          <a:ln w="3810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Rectangles 5"/>
          <p:cNvSpPr/>
          <p:nvPr/>
        </p:nvSpPr>
        <p:spPr>
          <a:xfrm>
            <a:off x="8608695" y="3893185"/>
            <a:ext cx="609600" cy="629920"/>
          </a:xfrm>
          <a:prstGeom prst="rect">
            <a:avLst/>
          </a:prstGeom>
          <a:noFill/>
          <a:ln w="3810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Rectangles 6"/>
          <p:cNvSpPr/>
          <p:nvPr/>
        </p:nvSpPr>
        <p:spPr>
          <a:xfrm>
            <a:off x="8608695" y="4831715"/>
            <a:ext cx="609600" cy="629920"/>
          </a:xfrm>
          <a:prstGeom prst="rect">
            <a:avLst/>
          </a:prstGeom>
          <a:noFill/>
          <a:ln w="3810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Rectangles 8"/>
          <p:cNvSpPr/>
          <p:nvPr/>
        </p:nvSpPr>
        <p:spPr>
          <a:xfrm>
            <a:off x="8608695" y="5770245"/>
            <a:ext cx="609600" cy="629920"/>
          </a:xfrm>
          <a:prstGeom prst="rect">
            <a:avLst/>
          </a:prstGeom>
          <a:noFill/>
          <a:ln w="3810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6" name="025">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638675" y="1104900"/>
            <a:ext cx="962025" cy="911860"/>
          </a:xfrm>
          <a:prstGeom prst="rect">
            <a:avLst/>
          </a:prstGeom>
        </p:spPr>
      </p:pic>
      <p:sp>
        <p:nvSpPr>
          <p:cNvPr id="17" name="Text Box 16"/>
          <p:cNvSpPr txBox="1"/>
          <p:nvPr/>
        </p:nvSpPr>
        <p:spPr>
          <a:xfrm>
            <a:off x="8652510" y="1929765"/>
            <a:ext cx="565785" cy="783590"/>
          </a:xfrm>
          <a:prstGeom prst="rect">
            <a:avLst/>
          </a:prstGeom>
          <a:noFill/>
        </p:spPr>
        <p:txBody>
          <a:bodyPr wrap="square" rtlCol="0" anchor="t">
            <a:spAutoFit/>
          </a:bodyPr>
          <a:lstStyle/>
          <a:p>
            <a:r>
              <a:rPr lang="en-US" sz="4500" dirty="0">
                <a:solidFill>
                  <a:srgbClr val="FF0000"/>
                </a:solidFill>
                <a:effectLst>
                  <a:glow rad="88900">
                    <a:schemeClr val="bg1"/>
                  </a:glow>
                </a:effectLst>
                <a:cs typeface="Arial" panose="020B0604020202020204" pitchFamily="34" charset="0"/>
                <a:sym typeface="+mn-ea"/>
              </a:rPr>
              <a:t>√</a:t>
            </a:r>
          </a:p>
        </p:txBody>
      </p:sp>
      <p:sp>
        <p:nvSpPr>
          <p:cNvPr id="21" name="Text Box 20"/>
          <p:cNvSpPr txBox="1"/>
          <p:nvPr/>
        </p:nvSpPr>
        <p:spPr>
          <a:xfrm>
            <a:off x="8652510" y="2889885"/>
            <a:ext cx="565785" cy="783590"/>
          </a:xfrm>
          <a:prstGeom prst="rect">
            <a:avLst/>
          </a:prstGeom>
          <a:noFill/>
        </p:spPr>
        <p:txBody>
          <a:bodyPr wrap="square" rtlCol="0" anchor="t">
            <a:spAutoFit/>
          </a:bodyPr>
          <a:lstStyle/>
          <a:p>
            <a:r>
              <a:rPr lang="en-US" sz="4500" dirty="0">
                <a:solidFill>
                  <a:srgbClr val="FF0000"/>
                </a:solidFill>
                <a:effectLst>
                  <a:glow rad="88900">
                    <a:schemeClr val="bg1"/>
                  </a:glow>
                </a:effectLst>
                <a:cs typeface="Arial" panose="020B0604020202020204" pitchFamily="34" charset="0"/>
                <a:sym typeface="+mn-ea"/>
              </a:rPr>
              <a:t>√</a:t>
            </a:r>
          </a:p>
        </p:txBody>
      </p:sp>
      <p:sp>
        <p:nvSpPr>
          <p:cNvPr id="22" name="Text Box 21"/>
          <p:cNvSpPr txBox="1"/>
          <p:nvPr/>
        </p:nvSpPr>
        <p:spPr>
          <a:xfrm>
            <a:off x="8652510" y="4754880"/>
            <a:ext cx="565785" cy="783590"/>
          </a:xfrm>
          <a:prstGeom prst="rect">
            <a:avLst/>
          </a:prstGeom>
          <a:noFill/>
        </p:spPr>
        <p:txBody>
          <a:bodyPr wrap="square" rtlCol="0" anchor="t">
            <a:spAutoFit/>
          </a:bodyPr>
          <a:lstStyle/>
          <a:p>
            <a:r>
              <a:rPr lang="en-US" sz="4500" dirty="0">
                <a:solidFill>
                  <a:srgbClr val="FF0000"/>
                </a:solidFill>
                <a:effectLst>
                  <a:glow rad="88900">
                    <a:schemeClr val="bg1"/>
                  </a:glow>
                </a:effectLst>
                <a:cs typeface="Arial" panose="020B0604020202020204" pitchFamily="34" charset="0"/>
                <a:sym typeface="+mn-ea"/>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3606"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16"/>
                </p:tgtEl>
              </p:cMediaNode>
            </p:audio>
          </p:childTnLst>
        </p:cTn>
      </p:par>
    </p:tnLst>
    <p:bldLst>
      <p:bldP spid="17" grpId="0"/>
      <p:bldP spid="17" grpId="1"/>
      <p:bldP spid="21" grpId="0"/>
      <p:bldP spid="21" grpId="1"/>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17252" y="0"/>
            <a:ext cx="730821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sym typeface="+mn-ea"/>
              </a:rPr>
              <a:t>Listen again. Choose the correct answer.</a:t>
            </a:r>
          </a:p>
        </p:txBody>
      </p:sp>
      <p:sp>
        <p:nvSpPr>
          <p:cNvPr id="16" name="Rounded Rectangle 15"/>
          <p:cNvSpPr/>
          <p:nvPr/>
        </p:nvSpPr>
        <p:spPr>
          <a:xfrm>
            <a:off x="997513" y="12553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050298"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aphicFrame>
        <p:nvGraphicFramePr>
          <p:cNvPr id="3" name="Table 2"/>
          <p:cNvGraphicFramePr/>
          <p:nvPr>
            <p:extLst>
              <p:ext uri="{D42A27DB-BD31-4B8C-83A1-F6EECF244321}">
                <p14:modId xmlns:p14="http://schemas.microsoft.com/office/powerpoint/2010/main" val="31901360"/>
              </p:ext>
            </p:extLst>
          </p:nvPr>
        </p:nvGraphicFramePr>
        <p:xfrm>
          <a:off x="300990" y="671830"/>
          <a:ext cx="11813540" cy="3028315"/>
        </p:xfrm>
        <a:graphic>
          <a:graphicData uri="http://schemas.openxmlformats.org/drawingml/2006/table">
            <a:tbl>
              <a:tblPr firstRow="1" bandRow="1">
                <a:tableStyleId>{35758FB7-9AC5-4552-8A53-C91805E547FA}</a:tableStyleId>
              </a:tblPr>
              <a:tblGrid>
                <a:gridCol w="5669280">
                  <a:extLst>
                    <a:ext uri="{9D8B030D-6E8A-4147-A177-3AD203B41FA5}">
                      <a16:colId xmlns:a16="http://schemas.microsoft.com/office/drawing/2014/main" val="20000"/>
                    </a:ext>
                  </a:extLst>
                </a:gridCol>
                <a:gridCol w="6144260">
                  <a:extLst>
                    <a:ext uri="{9D8B030D-6E8A-4147-A177-3AD203B41FA5}">
                      <a16:colId xmlns:a16="http://schemas.microsoft.com/office/drawing/2014/main" val="20001"/>
                    </a:ext>
                  </a:extLst>
                </a:gridCol>
              </a:tblGrid>
              <a:tr h="1114425">
                <a:tc>
                  <a:txBody>
                    <a:bodyPr/>
                    <a:lstStyle/>
                    <a:p>
                      <a:pPr algn="just">
                        <a:buNone/>
                      </a:pPr>
                      <a:r>
                        <a:rPr lang="en-US" sz="3200" dirty="0">
                          <a:solidFill>
                            <a:schemeClr val="tx2"/>
                          </a:solidFill>
                        </a:rPr>
                        <a:t>1. The conversation is generally about </a:t>
                      </a:r>
                      <a:r>
                        <a:rPr lang="en-US" sz="3200" dirty="0" err="1">
                          <a:solidFill>
                            <a:schemeClr val="tx2"/>
                          </a:solidFill>
                        </a:rPr>
                        <a:t>Thanh’s</a:t>
                      </a:r>
                      <a:r>
                        <a:rPr lang="en-US" sz="3200" dirty="0">
                          <a:solidFill>
                            <a:schemeClr val="tx2"/>
                          </a:solidFill>
                        </a:rPr>
                        <a:t> ______.</a:t>
                      </a:r>
                    </a:p>
                  </a:txBody>
                  <a:tcPr>
                    <a:lnL>
                      <a:noFill/>
                    </a:lnL>
                    <a:lnR>
                      <a:noFill/>
                    </a:lnR>
                    <a:lnT>
                      <a:noFill/>
                    </a:lnT>
                    <a:lnB>
                      <a:noFill/>
                    </a:lnB>
                    <a:lnTlToBr>
                      <a:noFill/>
                    </a:lnTlToBr>
                    <a:lnBlToTr>
                      <a:noFill/>
                    </a:lnBlToTr>
                    <a:solidFill>
                      <a:schemeClr val="bg1"/>
                    </a:solidFill>
                  </a:tcPr>
                </a:tc>
                <a:tc>
                  <a:txBody>
                    <a:bodyPr/>
                    <a:lstStyle/>
                    <a:p>
                      <a:pPr algn="just">
                        <a:buNone/>
                      </a:pPr>
                      <a:r>
                        <a:rPr lang="en-US" sz="3200" dirty="0">
                          <a:solidFill>
                            <a:schemeClr val="tx2"/>
                          </a:solidFill>
                        </a:rPr>
                        <a:t>2. </a:t>
                      </a:r>
                      <a:r>
                        <a:rPr lang="en-US" sz="3200" dirty="0" err="1">
                          <a:solidFill>
                            <a:schemeClr val="tx2"/>
                          </a:solidFill>
                        </a:rPr>
                        <a:t>Thanh’s</a:t>
                      </a:r>
                      <a:r>
                        <a:rPr lang="en-US" sz="3200" dirty="0">
                          <a:solidFill>
                            <a:schemeClr val="tx2"/>
                          </a:solidFill>
                        </a:rPr>
                        <a:t> grandma didn’t have a lot of ______.</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r h="1913890">
                <a:tc>
                  <a:txBody>
                    <a:bodyPr/>
                    <a:lstStyle/>
                    <a:p>
                      <a:pPr>
                        <a:buNone/>
                      </a:pPr>
                      <a:r>
                        <a:rPr lang="en-US" sz="3200" b="1" dirty="0">
                          <a:solidFill>
                            <a:schemeClr val="tx2"/>
                          </a:solidFill>
                          <a:effectLst>
                            <a:innerShdw blurRad="63500" dist="50800" dir="18900000">
                              <a:prstClr val="black">
                                <a:alpha val="50000"/>
                              </a:prstClr>
                            </a:innerShdw>
                          </a:effectLst>
                        </a:rPr>
                        <a:t>A.</a:t>
                      </a:r>
                      <a:r>
                        <a:rPr lang="en-US" sz="3200" dirty="0">
                          <a:solidFill>
                            <a:schemeClr val="tx2"/>
                          </a:solidFill>
                          <a:effectLst>
                            <a:innerShdw blurRad="63500" dist="50800" dir="18900000">
                              <a:prstClr val="black">
                                <a:alpha val="50000"/>
                              </a:prstClr>
                            </a:innerShdw>
                          </a:effectLst>
                        </a:rPr>
                        <a:t> school days </a:t>
                      </a:r>
                    </a:p>
                    <a:p>
                      <a:pPr>
                        <a:buNone/>
                      </a:pPr>
                      <a:r>
                        <a:rPr lang="en-US" sz="3200" b="1" dirty="0">
                          <a:solidFill>
                            <a:schemeClr val="tx2"/>
                          </a:solidFill>
                          <a:effectLst>
                            <a:innerShdw blurRad="63500" dist="50800" dir="18900000">
                              <a:prstClr val="black">
                                <a:alpha val="50000"/>
                              </a:prstClr>
                            </a:innerShdw>
                          </a:effectLst>
                        </a:rPr>
                        <a:t>B.</a:t>
                      </a:r>
                      <a:r>
                        <a:rPr lang="en-US" sz="3200" dirty="0">
                          <a:solidFill>
                            <a:schemeClr val="tx2"/>
                          </a:solidFill>
                          <a:effectLst>
                            <a:innerShdw blurRad="63500" dist="50800" dir="18900000">
                              <a:prstClr val="black">
                                <a:alpha val="50000"/>
                              </a:prstClr>
                            </a:innerShdw>
                          </a:effectLst>
                        </a:rPr>
                        <a:t> grandma’s school days</a:t>
                      </a:r>
                    </a:p>
                    <a:p>
                      <a:pPr>
                        <a:buNone/>
                      </a:pPr>
                      <a:r>
                        <a:rPr lang="en-US" sz="3200" b="1" dirty="0">
                          <a:solidFill>
                            <a:schemeClr val="tx2"/>
                          </a:solidFill>
                          <a:effectLst>
                            <a:innerShdw blurRad="63500" dist="50800" dir="18900000">
                              <a:prstClr val="black">
                                <a:alpha val="50000"/>
                              </a:prstClr>
                            </a:innerShdw>
                          </a:effectLst>
                        </a:rPr>
                        <a:t>C.</a:t>
                      </a:r>
                      <a:r>
                        <a:rPr lang="en-US" sz="3200" dirty="0">
                          <a:solidFill>
                            <a:schemeClr val="tx2"/>
                          </a:solidFill>
                          <a:effectLst>
                            <a:innerShdw blurRad="63500" dist="50800" dir="18900000">
                              <a:prstClr val="black">
                                <a:alpha val="50000"/>
                              </a:prstClr>
                            </a:innerShdw>
                          </a:effectLst>
                        </a:rPr>
                        <a:t> grandma’s life in the past</a:t>
                      </a:r>
                    </a:p>
                  </a:txBody>
                  <a:tcPr>
                    <a:lnL>
                      <a:noFill/>
                    </a:lnL>
                    <a:lnR>
                      <a:noFill/>
                    </a:lnR>
                    <a:lnT>
                      <a:noFill/>
                    </a:lnT>
                    <a:lnB>
                      <a:noFill/>
                    </a:lnB>
                    <a:lnTlToBr>
                      <a:noFill/>
                    </a:lnTlToBr>
                    <a:lnBlToTr>
                      <a:noFill/>
                    </a:lnBlToTr>
                    <a:solidFill>
                      <a:schemeClr val="bg1"/>
                    </a:solidFill>
                  </a:tcPr>
                </a:tc>
                <a:tc>
                  <a:txBody>
                    <a:bodyPr/>
                    <a:lstStyle/>
                    <a:p>
                      <a:pPr>
                        <a:buNone/>
                      </a:pPr>
                      <a:r>
                        <a:rPr lang="en-US" sz="3200" b="1" dirty="0">
                          <a:solidFill>
                            <a:schemeClr val="tx2"/>
                          </a:solidFill>
                        </a:rPr>
                        <a:t>A.</a:t>
                      </a:r>
                      <a:r>
                        <a:rPr lang="en-US" sz="3200" dirty="0">
                          <a:solidFill>
                            <a:schemeClr val="tx2"/>
                          </a:solidFill>
                        </a:rPr>
                        <a:t> homework </a:t>
                      </a:r>
                    </a:p>
                    <a:p>
                      <a:pPr>
                        <a:buNone/>
                      </a:pPr>
                      <a:r>
                        <a:rPr lang="en-US" sz="3200" b="1" dirty="0">
                          <a:solidFill>
                            <a:schemeClr val="tx2"/>
                          </a:solidFill>
                        </a:rPr>
                        <a:t>B.</a:t>
                      </a:r>
                      <a:r>
                        <a:rPr lang="en-US" sz="3200" dirty="0">
                          <a:solidFill>
                            <a:schemeClr val="tx2"/>
                          </a:solidFill>
                        </a:rPr>
                        <a:t> lessons </a:t>
                      </a:r>
                    </a:p>
                    <a:p>
                      <a:pPr>
                        <a:buNone/>
                      </a:pPr>
                      <a:r>
                        <a:rPr lang="en-US" sz="3200" b="1" dirty="0">
                          <a:solidFill>
                            <a:schemeClr val="tx2"/>
                          </a:solidFill>
                        </a:rPr>
                        <a:t>C.</a:t>
                      </a:r>
                      <a:r>
                        <a:rPr lang="en-US" sz="3200" dirty="0">
                          <a:solidFill>
                            <a:schemeClr val="tx2"/>
                          </a:solidFill>
                        </a:rPr>
                        <a:t> subjects</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 name="Oval 3"/>
          <p:cNvSpPr/>
          <p:nvPr/>
        </p:nvSpPr>
        <p:spPr>
          <a:xfrm>
            <a:off x="300990" y="2312459"/>
            <a:ext cx="406400" cy="5080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Oval 5"/>
          <p:cNvSpPr/>
          <p:nvPr/>
        </p:nvSpPr>
        <p:spPr>
          <a:xfrm>
            <a:off x="6004560" y="1804459"/>
            <a:ext cx="406400" cy="5080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5" name="026">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9100185" y="-139383"/>
            <a:ext cx="862330" cy="862330"/>
          </a:xfrm>
          <a:prstGeom prst="rect">
            <a:avLst/>
          </a:prstGeom>
        </p:spPr>
      </p:pic>
      <p:graphicFrame>
        <p:nvGraphicFramePr>
          <p:cNvPr id="14" name="Table 13"/>
          <p:cNvGraphicFramePr/>
          <p:nvPr>
            <p:extLst>
              <p:ext uri="{D42A27DB-BD31-4B8C-83A1-F6EECF244321}">
                <p14:modId xmlns:p14="http://schemas.microsoft.com/office/powerpoint/2010/main" val="516774112"/>
              </p:ext>
            </p:extLst>
          </p:nvPr>
        </p:nvGraphicFramePr>
        <p:xfrm>
          <a:off x="300990" y="3445088"/>
          <a:ext cx="11813540" cy="3028315"/>
        </p:xfrm>
        <a:graphic>
          <a:graphicData uri="http://schemas.openxmlformats.org/drawingml/2006/table">
            <a:tbl>
              <a:tblPr firstRow="1" bandRow="1">
                <a:tableStyleId>{35758FB7-9AC5-4552-8A53-C91805E547FA}</a:tableStyleId>
              </a:tblPr>
              <a:tblGrid>
                <a:gridCol w="5669280">
                  <a:extLst>
                    <a:ext uri="{9D8B030D-6E8A-4147-A177-3AD203B41FA5}">
                      <a16:colId xmlns:a16="http://schemas.microsoft.com/office/drawing/2014/main" val="20000"/>
                    </a:ext>
                  </a:extLst>
                </a:gridCol>
                <a:gridCol w="6144260">
                  <a:extLst>
                    <a:ext uri="{9D8B030D-6E8A-4147-A177-3AD203B41FA5}">
                      <a16:colId xmlns:a16="http://schemas.microsoft.com/office/drawing/2014/main" val="20001"/>
                    </a:ext>
                  </a:extLst>
                </a:gridCol>
              </a:tblGrid>
              <a:tr h="1114425">
                <a:tc>
                  <a:txBody>
                    <a:bodyPr/>
                    <a:lstStyle/>
                    <a:p>
                      <a:pPr algn="just">
                        <a:buNone/>
                      </a:pPr>
                      <a:r>
                        <a:rPr lang="en-US" sz="3200">
                          <a:solidFill>
                            <a:schemeClr val="tx2"/>
                          </a:solidFill>
                        </a:rPr>
                        <a:t>3. Thanh’s grandma ______ went to school on foot</a:t>
                      </a:r>
                    </a:p>
                  </a:txBody>
                  <a:tcPr>
                    <a:lnL>
                      <a:noFill/>
                    </a:lnL>
                    <a:lnR>
                      <a:noFill/>
                    </a:lnR>
                    <a:lnT>
                      <a:noFill/>
                    </a:lnT>
                    <a:lnB>
                      <a:noFill/>
                    </a:lnB>
                    <a:lnTlToBr>
                      <a:noFill/>
                    </a:lnTlToBr>
                    <a:lnBlToTr>
                      <a:noFill/>
                    </a:lnBlToTr>
                    <a:solidFill>
                      <a:schemeClr val="bg1"/>
                    </a:solidFill>
                  </a:tcPr>
                </a:tc>
                <a:tc>
                  <a:txBody>
                    <a:bodyPr/>
                    <a:lstStyle/>
                    <a:p>
                      <a:pPr algn="just">
                        <a:buNone/>
                      </a:pPr>
                      <a:r>
                        <a:rPr lang="en-US" sz="3200">
                          <a:solidFill>
                            <a:schemeClr val="tx2"/>
                          </a:solidFill>
                        </a:rPr>
                        <a:t>4. Students in the past played ______during break time.</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r h="1913890">
                <a:tc>
                  <a:txBody>
                    <a:bodyPr/>
                    <a:lstStyle/>
                    <a:p>
                      <a:pPr>
                        <a:buNone/>
                      </a:pPr>
                      <a:r>
                        <a:rPr lang="en-US" sz="3200" b="1" dirty="0">
                          <a:solidFill>
                            <a:schemeClr val="tx2"/>
                          </a:solidFill>
                        </a:rPr>
                        <a:t>A</a:t>
                      </a:r>
                      <a:r>
                        <a:rPr lang="en-US" sz="3200" dirty="0">
                          <a:solidFill>
                            <a:schemeClr val="tx2"/>
                          </a:solidFill>
                        </a:rPr>
                        <a:t>. always </a:t>
                      </a:r>
                    </a:p>
                    <a:p>
                      <a:pPr>
                        <a:buNone/>
                      </a:pPr>
                      <a:r>
                        <a:rPr lang="en-US" sz="3200" b="1" dirty="0">
                          <a:solidFill>
                            <a:schemeClr val="tx2"/>
                          </a:solidFill>
                        </a:rPr>
                        <a:t>B</a:t>
                      </a:r>
                      <a:r>
                        <a:rPr lang="en-US" sz="3200" dirty="0">
                          <a:solidFill>
                            <a:schemeClr val="tx2"/>
                          </a:solidFill>
                        </a:rPr>
                        <a:t>. sometimes </a:t>
                      </a:r>
                    </a:p>
                    <a:p>
                      <a:pPr>
                        <a:buNone/>
                      </a:pPr>
                      <a:r>
                        <a:rPr lang="en-US" sz="3200" b="1" dirty="0">
                          <a:solidFill>
                            <a:schemeClr val="tx2"/>
                          </a:solidFill>
                        </a:rPr>
                        <a:t>C</a:t>
                      </a:r>
                      <a:r>
                        <a:rPr lang="en-US" sz="3200" dirty="0">
                          <a:solidFill>
                            <a:schemeClr val="tx2"/>
                          </a:solidFill>
                        </a:rPr>
                        <a:t>. never</a:t>
                      </a:r>
                    </a:p>
                  </a:txBody>
                  <a:tcPr>
                    <a:lnL>
                      <a:noFill/>
                    </a:lnL>
                    <a:lnR>
                      <a:noFill/>
                    </a:lnR>
                    <a:lnT>
                      <a:noFill/>
                    </a:lnT>
                    <a:lnB>
                      <a:noFill/>
                    </a:lnB>
                    <a:lnTlToBr>
                      <a:noFill/>
                    </a:lnTlToBr>
                    <a:lnBlToTr>
                      <a:noFill/>
                    </a:lnBlToTr>
                    <a:solidFill>
                      <a:schemeClr val="bg1"/>
                    </a:solidFill>
                  </a:tcPr>
                </a:tc>
                <a:tc>
                  <a:txBody>
                    <a:bodyPr/>
                    <a:lstStyle/>
                    <a:p>
                      <a:pPr>
                        <a:buNone/>
                      </a:pPr>
                      <a:r>
                        <a:rPr lang="en-US" sz="3200" b="1" dirty="0">
                          <a:solidFill>
                            <a:schemeClr val="tx2"/>
                          </a:solidFill>
                        </a:rPr>
                        <a:t>A.</a:t>
                      </a:r>
                      <a:r>
                        <a:rPr lang="en-US" sz="3200" dirty="0">
                          <a:solidFill>
                            <a:schemeClr val="tx2"/>
                          </a:solidFill>
                        </a:rPr>
                        <a:t> computer games </a:t>
                      </a:r>
                    </a:p>
                    <a:p>
                      <a:pPr>
                        <a:buNone/>
                      </a:pPr>
                      <a:r>
                        <a:rPr lang="en-US" sz="3200" b="1" dirty="0">
                          <a:solidFill>
                            <a:schemeClr val="tx2"/>
                          </a:solidFill>
                        </a:rPr>
                        <a:t>B</a:t>
                      </a:r>
                      <a:r>
                        <a:rPr lang="en-US" sz="3200" dirty="0">
                          <a:solidFill>
                            <a:schemeClr val="tx2"/>
                          </a:solidFill>
                        </a:rPr>
                        <a:t>. games on mobile phones</a:t>
                      </a:r>
                    </a:p>
                    <a:p>
                      <a:pPr>
                        <a:buNone/>
                      </a:pPr>
                      <a:r>
                        <a:rPr lang="en-US" sz="3200" b="1" dirty="0">
                          <a:solidFill>
                            <a:schemeClr val="tx2"/>
                          </a:solidFill>
                        </a:rPr>
                        <a:t>C</a:t>
                      </a:r>
                      <a:r>
                        <a:rPr lang="en-US" sz="3200" dirty="0">
                          <a:solidFill>
                            <a:schemeClr val="tx2"/>
                          </a:solidFill>
                        </a:rPr>
                        <a:t>. traditional games</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8" name="Oval 17"/>
          <p:cNvSpPr/>
          <p:nvPr/>
        </p:nvSpPr>
        <p:spPr>
          <a:xfrm>
            <a:off x="300990" y="4638463"/>
            <a:ext cx="406400" cy="5080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9" name="Oval 18"/>
          <p:cNvSpPr/>
          <p:nvPr/>
        </p:nvSpPr>
        <p:spPr>
          <a:xfrm>
            <a:off x="6004560" y="5603452"/>
            <a:ext cx="406400" cy="5080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206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StopAudio" delay="0">
                      <p:tgtEl>
                        <p:sldTgt/>
                      </p:tgtEl>
                    </p:cond>
                  </p:endCondLst>
                </p:cTn>
                <p:tgtEl>
                  <p:spTgt spid="5"/>
                </p:tgtEl>
              </p:cMediaNode>
            </p:audio>
          </p:childTnLst>
        </p:cTn>
      </p:par>
    </p:tnLst>
    <p:bldLst>
      <p:bldP spid="4" grpId="0" bldLvl="0" animBg="1"/>
      <p:bldP spid="4" grpId="1" animBg="1"/>
      <p:bldP spid="6" grpId="0" bldLvl="0" animBg="1"/>
      <p:bldP spid="6" grpId="1" animBg="1"/>
      <p:bldP spid="18" grpId="0" bldLvl="0" animBg="1"/>
      <p:bldP spid="18" grpId="1" animBg="1"/>
      <p:bldP spid="19" grpId="0" bldLvl="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83663" y="1194435"/>
            <a:ext cx="11123930" cy="1076325"/>
          </a:xfrm>
          <a:prstGeom prst="rect">
            <a:avLst/>
          </a:prstGeom>
          <a:noFill/>
          <a:ln w="9525">
            <a:noFill/>
          </a:ln>
        </p:spPr>
        <p:txBody>
          <a:bodyPr wrap="square">
            <a:spAutoFit/>
          </a:bodyPr>
          <a:lstStyle/>
          <a:p>
            <a:pPr marL="1270" indent="-1270" algn="just"/>
            <a:r>
              <a:rPr lang="en-US" sz="3200" b="0" dirty="0">
                <a:solidFill>
                  <a:srgbClr val="000000"/>
                </a:solidFill>
                <a:latin typeface="Calibri" panose="020F0502020204030204" pitchFamily="34" charset="0"/>
                <a:cs typeface="Calibri" panose="020F0502020204030204" pitchFamily="34" charset="0"/>
              </a:rPr>
              <a:t>- Work in pairs. You can use the cues given to ask and answer about school days in the past. </a:t>
            </a:r>
          </a:p>
        </p:txBody>
      </p:sp>
      <p:sp>
        <p:nvSpPr>
          <p:cNvPr id="2" name="Text Box 1"/>
          <p:cNvSpPr txBox="1"/>
          <p:nvPr/>
        </p:nvSpPr>
        <p:spPr>
          <a:xfrm>
            <a:off x="996527" y="2813050"/>
            <a:ext cx="10961370" cy="3046095"/>
          </a:xfrm>
          <a:prstGeom prst="rect">
            <a:avLst/>
          </a:prstGeom>
          <a:solidFill>
            <a:srgbClr val="FEE8B0"/>
          </a:solidFill>
        </p:spPr>
        <p:txBody>
          <a:bodyPr wrap="square" rtlCol="0" anchor="t">
            <a:spAutoFit/>
          </a:bodyPr>
          <a:lstStyle/>
          <a:p>
            <a:r>
              <a:rPr lang="en-US" sz="3200" b="1"/>
              <a:t>Your talk may include the following:</a:t>
            </a:r>
          </a:p>
          <a:p>
            <a:r>
              <a:rPr lang="en-US" sz="3200"/>
              <a:t>– school time (When …)</a:t>
            </a:r>
          </a:p>
          <a:p>
            <a:r>
              <a:rPr lang="en-US" sz="3200"/>
              <a:t>– school subjects (What …)</a:t>
            </a:r>
          </a:p>
          <a:p>
            <a:r>
              <a:rPr lang="en-US" sz="3200"/>
              <a:t>– leisure time activities (What …)</a:t>
            </a:r>
          </a:p>
          <a:p>
            <a:r>
              <a:rPr lang="en-US" sz="3200"/>
              <a:t>– summer holiday (How long …)</a:t>
            </a:r>
          </a:p>
          <a:p>
            <a:r>
              <a:rPr lang="en-US" sz="3200"/>
              <a:t>– means of transport to school (How …)</a:t>
            </a:r>
          </a:p>
        </p:txBody>
      </p:sp>
      <p:sp>
        <p:nvSpPr>
          <p:cNvPr id="5" name="Text Box 4"/>
          <p:cNvSpPr txBox="1"/>
          <p:nvPr/>
        </p:nvSpPr>
        <p:spPr>
          <a:xfrm>
            <a:off x="496570" y="5913120"/>
            <a:ext cx="9303385" cy="583565"/>
          </a:xfrm>
          <a:prstGeom prst="rect">
            <a:avLst/>
          </a:prstGeom>
          <a:noFill/>
          <a:ln w="9525">
            <a:noFill/>
          </a:ln>
        </p:spPr>
        <p:txBody>
          <a:bodyPr wrap="square">
            <a:spAutoFit/>
          </a:bodyPr>
          <a:lstStyle/>
          <a:p>
            <a:pPr marL="635" indent="-635"/>
            <a:r>
              <a:rPr lang="en-US" sz="3200" b="0">
                <a:solidFill>
                  <a:srgbClr val="000000"/>
                </a:solidFill>
                <a:latin typeface="Calibri" panose="020F0502020204030204" pitchFamily="34" charset="0"/>
                <a:cs typeface="Calibri" panose="020F0502020204030204" pitchFamily="34" charset="0"/>
              </a:rPr>
              <a:t>- You can refer to the listening text for your answers.</a:t>
            </a:r>
          </a:p>
        </p:txBody>
      </p:sp>
      <p:sp>
        <p:nvSpPr>
          <p:cNvPr id="6" name="Text Box 5"/>
          <p:cNvSpPr txBox="1"/>
          <p:nvPr/>
        </p:nvSpPr>
        <p:spPr>
          <a:xfrm>
            <a:off x="5472430" y="3286760"/>
            <a:ext cx="3608705" cy="583565"/>
          </a:xfrm>
          <a:prstGeom prst="rect">
            <a:avLst/>
          </a:prstGeom>
          <a:noFill/>
          <a:ln w="9525">
            <a:noFill/>
          </a:ln>
        </p:spPr>
        <p:txBody>
          <a:bodyPr wrap="square">
            <a:spAutoFit/>
          </a:bodyPr>
          <a:lstStyle/>
          <a:p>
            <a:pPr marL="635" indent="-635"/>
            <a:r>
              <a:rPr lang="en-US" sz="3200" b="0">
                <a:solidFill>
                  <a:srgbClr val="FF0000"/>
                </a:solidFill>
                <a:latin typeface="Calibri" panose="020F0502020204030204" pitchFamily="34" charset="0"/>
                <a:cs typeface="Calibri" panose="020F0502020204030204" pitchFamily="34" charset="0"/>
              </a:rPr>
              <a:t>in the morning only</a:t>
            </a:r>
          </a:p>
        </p:txBody>
      </p:sp>
      <p:sp>
        <p:nvSpPr>
          <p:cNvPr id="9" name="Text Box 8"/>
          <p:cNvSpPr txBox="1"/>
          <p:nvPr/>
        </p:nvSpPr>
        <p:spPr>
          <a:xfrm>
            <a:off x="5689600" y="3746500"/>
            <a:ext cx="6640830" cy="583565"/>
          </a:xfrm>
          <a:prstGeom prst="rect">
            <a:avLst/>
          </a:prstGeom>
          <a:noFill/>
          <a:ln w="9525">
            <a:noFill/>
          </a:ln>
        </p:spPr>
        <p:txBody>
          <a:bodyPr wrap="square">
            <a:spAutoFit/>
          </a:bodyPr>
          <a:lstStyle/>
          <a:p>
            <a:pPr marL="635" indent="-635"/>
            <a:r>
              <a:rPr lang="en-US" sz="3200">
                <a:solidFill>
                  <a:srgbClr val="FF0000"/>
                </a:solidFill>
                <a:latin typeface="Calibri" panose="020F0502020204030204" pitchFamily="34" charset="0"/>
                <a:cs typeface="Calibri" panose="020F0502020204030204" pitchFamily="34" charset="0"/>
                <a:sym typeface="+mn-ea"/>
              </a:rPr>
              <a:t>maths, language, history, physics, etc. </a:t>
            </a:r>
            <a:endParaRPr lang="en-US" sz="3200" b="0">
              <a:solidFill>
                <a:srgbClr val="FF0000"/>
              </a:solidFill>
              <a:latin typeface="Calibri" panose="020F0502020204030204" pitchFamily="34" charset="0"/>
              <a:cs typeface="Calibri" panose="020F0502020204030204" pitchFamily="34" charset="0"/>
              <a:sym typeface="+mn-ea"/>
            </a:endParaRPr>
          </a:p>
        </p:txBody>
      </p:sp>
      <p:sp>
        <p:nvSpPr>
          <p:cNvPr id="10" name="Text Box 9"/>
          <p:cNvSpPr txBox="1"/>
          <p:nvPr/>
        </p:nvSpPr>
        <p:spPr>
          <a:xfrm>
            <a:off x="6775450" y="4280218"/>
            <a:ext cx="3677920" cy="583565"/>
          </a:xfrm>
          <a:prstGeom prst="rect">
            <a:avLst/>
          </a:prstGeom>
          <a:noFill/>
          <a:ln w="9525">
            <a:noFill/>
          </a:ln>
        </p:spPr>
        <p:txBody>
          <a:bodyPr wrap="square">
            <a:spAutoFit/>
          </a:bodyPr>
          <a:lstStyle/>
          <a:p>
            <a:pPr marL="635" indent="-635"/>
            <a:r>
              <a:rPr lang="en-US" sz="3200" dirty="0">
                <a:solidFill>
                  <a:srgbClr val="FF0000"/>
                </a:solidFill>
                <a:latin typeface="Calibri" panose="020F0502020204030204" pitchFamily="34" charset="0"/>
                <a:cs typeface="Calibri" panose="020F0502020204030204" pitchFamily="34" charset="0"/>
                <a:sym typeface="+mn-ea"/>
              </a:rPr>
              <a:t>traditional games </a:t>
            </a:r>
            <a:endParaRPr lang="en-US" sz="3200" b="0" dirty="0">
              <a:solidFill>
                <a:srgbClr val="FF0000"/>
              </a:solidFill>
              <a:latin typeface="Calibri" panose="020F0502020204030204" pitchFamily="34" charset="0"/>
              <a:cs typeface="Calibri" panose="020F0502020204030204" pitchFamily="34" charset="0"/>
              <a:sym typeface="+mn-ea"/>
            </a:endParaRPr>
          </a:p>
        </p:txBody>
      </p:sp>
      <p:sp>
        <p:nvSpPr>
          <p:cNvPr id="13" name="Text Box 12"/>
          <p:cNvSpPr txBox="1"/>
          <p:nvPr/>
        </p:nvSpPr>
        <p:spPr>
          <a:xfrm>
            <a:off x="6775450" y="4714240"/>
            <a:ext cx="3677920" cy="583565"/>
          </a:xfrm>
          <a:prstGeom prst="rect">
            <a:avLst/>
          </a:prstGeom>
          <a:noFill/>
          <a:ln w="9525">
            <a:noFill/>
          </a:ln>
        </p:spPr>
        <p:txBody>
          <a:bodyPr wrap="square">
            <a:spAutoFit/>
          </a:bodyPr>
          <a:lstStyle/>
          <a:p>
            <a:pPr marL="635" indent="-635"/>
            <a:r>
              <a:rPr lang="en-US" sz="3200">
                <a:solidFill>
                  <a:srgbClr val="FF0000"/>
                </a:solidFill>
                <a:latin typeface="Calibri" panose="020F0502020204030204" pitchFamily="34" charset="0"/>
                <a:cs typeface="Calibri" panose="020F0502020204030204" pitchFamily="34" charset="0"/>
                <a:sym typeface="+mn-ea"/>
              </a:rPr>
              <a:t>three months</a:t>
            </a:r>
            <a:endParaRPr lang="en-US" sz="3200" b="0">
              <a:solidFill>
                <a:srgbClr val="FF0000"/>
              </a:solidFill>
              <a:latin typeface="Calibri" panose="020F0502020204030204" pitchFamily="34" charset="0"/>
              <a:cs typeface="Calibri" panose="020F0502020204030204" pitchFamily="34" charset="0"/>
              <a:sym typeface="+mn-ea"/>
            </a:endParaRPr>
          </a:p>
        </p:txBody>
      </p:sp>
      <p:sp>
        <p:nvSpPr>
          <p:cNvPr id="14" name="Text Box 13"/>
          <p:cNvSpPr txBox="1"/>
          <p:nvPr/>
        </p:nvSpPr>
        <p:spPr>
          <a:xfrm>
            <a:off x="8006715" y="5198110"/>
            <a:ext cx="1571625" cy="583565"/>
          </a:xfrm>
          <a:prstGeom prst="rect">
            <a:avLst/>
          </a:prstGeom>
          <a:noFill/>
          <a:ln w="9525">
            <a:noFill/>
          </a:ln>
        </p:spPr>
        <p:txBody>
          <a:bodyPr wrap="square">
            <a:spAutoFit/>
          </a:bodyPr>
          <a:lstStyle/>
          <a:p>
            <a:pPr marL="635" indent="-635"/>
            <a:r>
              <a:rPr lang="en-US" sz="3200">
                <a:solidFill>
                  <a:srgbClr val="FF0000"/>
                </a:solidFill>
                <a:latin typeface="Calibri" panose="020F0502020204030204" pitchFamily="34" charset="0"/>
                <a:cs typeface="Calibri" panose="020F0502020204030204" pitchFamily="34" charset="0"/>
                <a:sym typeface="+mn-ea"/>
              </a:rPr>
              <a:t>walk</a:t>
            </a:r>
            <a:endParaRPr lang="en-US" sz="3200" b="0">
              <a:solidFill>
                <a:srgbClr val="FF0000"/>
              </a:solidFill>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bldLvl="0" animBg="1"/>
      <p:bldP spid="2" grpId="1" animBg="1"/>
      <p:bldP spid="5" grpId="0"/>
      <p:bldP spid="5" grpId="1"/>
      <p:bldP spid="6" grpId="0"/>
      <p:bldP spid="6" grpId="1"/>
      <p:bldP spid="9" grpId="0"/>
      <p:bldP spid="9" grpId="1"/>
      <p:bldP spid="10" grpId="0"/>
      <p:bldP spid="10"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5637" y="177800"/>
            <a:ext cx="10888345" cy="521970"/>
          </a:xfrm>
          <a:prstGeom prst="rect">
            <a:avLst/>
          </a:prstGeom>
          <a:noFill/>
          <a:effectLst/>
        </p:spPr>
        <p:txBody>
          <a:bodyPr wrap="square" rtlCol="0">
            <a:spAutoFit/>
          </a:bodyPr>
          <a:lstStyle/>
          <a:p>
            <a:pPr algn="just"/>
            <a:r>
              <a:rPr lang="en-US" sz="2800" b="1" dirty="0">
                <a:effectLst>
                  <a:glow rad="88900">
                    <a:schemeClr val="bg1"/>
                  </a:glow>
                </a:effectLst>
                <a:cs typeface="Arial" panose="020B0604020202020204" pitchFamily="34" charset="0"/>
              </a:rPr>
              <a:t>Write a paragraph (100 - 120 words) about school days in the past.</a:t>
            </a:r>
          </a:p>
        </p:txBody>
      </p:sp>
      <p:sp>
        <p:nvSpPr>
          <p:cNvPr id="100" name="Text Box 99"/>
          <p:cNvSpPr txBox="1"/>
          <p:nvPr/>
        </p:nvSpPr>
        <p:spPr>
          <a:xfrm>
            <a:off x="876723" y="699770"/>
            <a:ext cx="8758343" cy="583565"/>
          </a:xfrm>
          <a:prstGeom prst="rect">
            <a:avLst/>
          </a:prstGeom>
          <a:noFill/>
          <a:ln w="9525">
            <a:noFill/>
          </a:ln>
        </p:spPr>
        <p:txBody>
          <a:bodyPr wrap="square">
            <a:spAutoFit/>
          </a:bodyPr>
          <a:lstStyle/>
          <a:p>
            <a:pPr marL="1270" indent="-1270" algn="just"/>
            <a:r>
              <a:rPr lang="en-US" sz="3200" b="0" dirty="0">
                <a:solidFill>
                  <a:srgbClr val="000000"/>
                </a:solidFill>
                <a:latin typeface="Calibri" panose="020F0502020204030204" pitchFamily="34" charset="0"/>
                <a:cs typeface="Calibri" panose="020F0502020204030204" pitchFamily="34" charset="0"/>
              </a:rPr>
              <a:t>- Use the ideas in </a:t>
            </a:r>
            <a:r>
              <a:rPr lang="en-US" sz="3200" b="1" u="sng" dirty="0">
                <a:solidFill>
                  <a:srgbClr val="000000"/>
                </a:solidFill>
                <a:latin typeface="Calibri" panose="020F0502020204030204" pitchFamily="34" charset="0"/>
                <a:cs typeface="Calibri" panose="020F0502020204030204" pitchFamily="34" charset="0"/>
              </a:rPr>
              <a:t>Activity 4</a:t>
            </a:r>
            <a:r>
              <a:rPr lang="en-US" sz="3200" b="0" dirty="0">
                <a:solidFill>
                  <a:srgbClr val="000000"/>
                </a:solidFill>
                <a:latin typeface="Calibri" panose="020F0502020204030204" pitchFamily="34" charset="0"/>
                <a:cs typeface="Calibri" panose="020F0502020204030204" pitchFamily="34" charset="0"/>
              </a:rPr>
              <a:t> for your writing.</a:t>
            </a:r>
          </a:p>
        </p:txBody>
      </p:sp>
      <p:sp>
        <p:nvSpPr>
          <p:cNvPr id="3" name="Text Box 2"/>
          <p:cNvSpPr txBox="1"/>
          <p:nvPr/>
        </p:nvSpPr>
        <p:spPr>
          <a:xfrm>
            <a:off x="1143210" y="1674494"/>
            <a:ext cx="9207500" cy="3046095"/>
          </a:xfrm>
          <a:prstGeom prst="rect">
            <a:avLst/>
          </a:prstGeom>
          <a:solidFill>
            <a:srgbClr val="E0EED4"/>
          </a:solidFill>
        </p:spPr>
        <p:txBody>
          <a:bodyPr wrap="square" rtlCol="0" anchor="t">
            <a:spAutoFit/>
          </a:bodyPr>
          <a:lstStyle/>
          <a:p>
            <a:r>
              <a:rPr lang="en-US" sz="3200" dirty="0"/>
              <a:t>In the past, students had lessons in the morning only. ___________________________________________</a:t>
            </a:r>
          </a:p>
          <a:p>
            <a:r>
              <a:rPr lang="en-US" sz="3200" dirty="0">
                <a:sym typeface="+mn-ea"/>
              </a:rPr>
              <a:t>___________________________________________</a:t>
            </a:r>
          </a:p>
          <a:p>
            <a:r>
              <a:rPr lang="en-US" sz="3200" dirty="0">
                <a:sym typeface="+mn-ea"/>
              </a:rPr>
              <a:t>___________________________________________</a:t>
            </a:r>
          </a:p>
          <a:p>
            <a:r>
              <a:rPr lang="en-US" sz="3200" dirty="0">
                <a:sym typeface="+mn-ea"/>
              </a:rPr>
              <a:t>___________________________________________</a:t>
            </a:r>
          </a:p>
          <a:p>
            <a:r>
              <a:rPr lang="en-US" sz="3200" dirty="0">
                <a:sym typeface="+mn-ea"/>
              </a:rPr>
              <a:t>___________________________________________.</a:t>
            </a:r>
            <a:endParaRPr lang="en-US" sz="3200" dirty="0"/>
          </a:p>
        </p:txBody>
      </p:sp>
      <p:sp>
        <p:nvSpPr>
          <p:cNvPr id="7" name="Text Box 6"/>
          <p:cNvSpPr txBox="1"/>
          <p:nvPr/>
        </p:nvSpPr>
        <p:spPr>
          <a:xfrm>
            <a:off x="1028065" y="7524115"/>
            <a:ext cx="10167620" cy="4831080"/>
          </a:xfrm>
          <a:prstGeom prst="rect">
            <a:avLst/>
          </a:prstGeom>
          <a:solidFill>
            <a:srgbClr val="E0EED4"/>
          </a:solidFill>
          <a:ln w="9525">
            <a:noFill/>
          </a:ln>
        </p:spPr>
        <p:txBody>
          <a:bodyPr wrap="square">
            <a:spAutoFit/>
          </a:bodyPr>
          <a:lstStyle/>
          <a:p>
            <a:pPr indent="0" algn="just"/>
            <a:r>
              <a:rPr lang="en-US" sz="2800">
                <a:solidFill>
                  <a:srgbClr val="000000"/>
                </a:solidFill>
                <a:latin typeface="Calibri" panose="020F0502020204030204" pitchFamily="34" charset="0"/>
                <a:cs typeface="Calibri" panose="020F0502020204030204" pitchFamily="34" charset="0"/>
              </a:rPr>
              <a:t>In the past, students had lessons in the morning only. In the afternoon, they stayed home and did other things to help their parents. At school, they learned subjects such as maths, language, history, physics, etc. but they did not have music and arts, or sciences. They did not have extra lessons. In their free time they played traditional games such as hide-and-seek, tug of war, skipping, and so on. Every day they went to school on foot. My grandmother told me that they walked barefoot all the time, as they did not have shoes or sandals. They were lucky in that they had a long summer holiday – about three months!</a:t>
            </a:r>
          </a:p>
          <a:p>
            <a:pPr indent="0" algn="r"/>
            <a:r>
              <a:rPr lang="en-US" sz="2800">
                <a:solidFill>
                  <a:srgbClr val="000000"/>
                </a:solidFill>
                <a:latin typeface="Calibri" panose="020F0502020204030204" pitchFamily="34" charset="0"/>
                <a:cs typeface="Calibri" panose="020F0502020204030204" pitchFamily="34" charset="0"/>
              </a:rPr>
              <a:t> </a:t>
            </a:r>
            <a:r>
              <a:rPr lang="en-US" sz="2800" i="1">
                <a:solidFill>
                  <a:srgbClr val="000000"/>
                </a:solidFill>
                <a:latin typeface="Calibri" panose="020F0502020204030204" pitchFamily="34" charset="0"/>
                <a:cs typeface="Calibri" panose="020F0502020204030204" pitchFamily="34" charset="0"/>
              </a:rPr>
              <a:t>(111 words)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0888" y="130409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134619" y="128693"/>
            <a:ext cx="11845713" cy="5447645"/>
          </a:xfrm>
          <a:prstGeom prst="rect">
            <a:avLst/>
          </a:prstGeom>
          <a:solidFill>
            <a:schemeClr val="bg1"/>
          </a:solidFill>
          <a:ln w="9525">
            <a:noFill/>
          </a:ln>
        </p:spPr>
        <p:txBody>
          <a:bodyPr wrap="square">
            <a:spAutoFit/>
          </a:bodyPr>
          <a:lstStyle/>
          <a:p>
            <a:pPr indent="0" algn="just"/>
            <a:r>
              <a:rPr lang="en-US" sz="3200" dirty="0">
                <a:solidFill>
                  <a:schemeClr val="tx2"/>
                </a:solidFill>
                <a:latin typeface="Calibri" panose="020F0502020204030204" pitchFamily="34" charset="0"/>
                <a:cs typeface="Calibri" panose="020F0502020204030204" pitchFamily="34" charset="0"/>
              </a:rPr>
              <a:t>In the past, students had lessons in the morning only. In the afternoon, they stayed home and did other things to help their parents. At school, they learned subjects such as </a:t>
            </a:r>
            <a:r>
              <a:rPr lang="en-US" sz="3200" dirty="0" err="1">
                <a:solidFill>
                  <a:schemeClr val="tx2"/>
                </a:solidFill>
                <a:latin typeface="Calibri" panose="020F0502020204030204" pitchFamily="34" charset="0"/>
                <a:cs typeface="Calibri" panose="020F0502020204030204" pitchFamily="34" charset="0"/>
              </a:rPr>
              <a:t>maths</a:t>
            </a:r>
            <a:r>
              <a:rPr lang="en-US" sz="3200" dirty="0">
                <a:solidFill>
                  <a:schemeClr val="tx2"/>
                </a:solidFill>
                <a:latin typeface="Calibri" panose="020F0502020204030204" pitchFamily="34" charset="0"/>
                <a:cs typeface="Calibri" panose="020F0502020204030204" pitchFamily="34" charset="0"/>
              </a:rPr>
              <a:t>, language, history, physics, etc. but they did not have music and arts, or sciences. They did not have extra lessons. In their free time they played traditional games such as hide-and-seek, tug of war, skipping, and so on. Every day they went to school on foot. My grandmother told me that they walked barefoot all the time, as they did not have shoes or sandals. They were lucky in that they had a long summer holiday – about three months!</a:t>
            </a:r>
          </a:p>
          <a:p>
            <a:pPr indent="0" algn="r"/>
            <a:endParaRPr lang="en-US" sz="2800" i="1" dirty="0">
              <a:solidFill>
                <a:srgbClr val="000000"/>
              </a:solidFill>
              <a:latin typeface="Calibri" panose="020F0502020204030204" pitchFamily="34" charset="0"/>
              <a:cs typeface="Calibri" panose="020F0502020204030204" pitchFamily="34" charset="0"/>
            </a:endParaRPr>
          </a:p>
        </p:txBody>
      </p:sp>
      <p:sp>
        <p:nvSpPr>
          <p:cNvPr id="4" name="Text Box 3"/>
          <p:cNvSpPr txBox="1"/>
          <p:nvPr/>
        </p:nvSpPr>
        <p:spPr>
          <a:xfrm>
            <a:off x="1367790" y="-4192905"/>
            <a:ext cx="9207500" cy="3046095"/>
          </a:xfrm>
          <a:prstGeom prst="rect">
            <a:avLst/>
          </a:prstGeom>
          <a:solidFill>
            <a:srgbClr val="E0EED4"/>
          </a:solidFill>
        </p:spPr>
        <p:txBody>
          <a:bodyPr wrap="square" rtlCol="0" anchor="t">
            <a:spAutoFit/>
          </a:bodyPr>
          <a:lstStyle/>
          <a:p>
            <a:r>
              <a:rPr lang="en-US" sz="3200"/>
              <a:t>In the past, students had lessons in the morning only. ___________________________________________</a:t>
            </a:r>
          </a:p>
          <a:p>
            <a:r>
              <a:rPr lang="en-US" sz="3200">
                <a:sym typeface="+mn-ea"/>
              </a:rPr>
              <a:t>___________________________________________</a:t>
            </a:r>
          </a:p>
          <a:p>
            <a:r>
              <a:rPr lang="en-US" sz="3200">
                <a:sym typeface="+mn-ea"/>
              </a:rPr>
              <a:t>___________________________________________</a:t>
            </a:r>
          </a:p>
          <a:p>
            <a:r>
              <a:rPr lang="en-US" sz="3200">
                <a:sym typeface="+mn-ea"/>
              </a:rPr>
              <a:t>___________________________________________</a:t>
            </a:r>
          </a:p>
          <a:p>
            <a:r>
              <a:rPr lang="en-US" sz="3200">
                <a:sym typeface="+mn-ea"/>
              </a:rPr>
              <a:t>___________________________________________.</a:t>
            </a:r>
            <a:endParaRPr lang="en-US" sz="32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4"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623</Words>
  <Application>Microsoft Office PowerPoint</Application>
  <PresentationFormat>Widescreen</PresentationFormat>
  <Paragraphs>72</Paragraphs>
  <Slides>7</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asus</cp:lastModifiedBy>
  <cp:revision>307</cp:revision>
  <dcterms:created xsi:type="dcterms:W3CDTF">2020-12-09T02:04:00Z</dcterms:created>
  <dcterms:modified xsi:type="dcterms:W3CDTF">2024-11-20T13:58:55Z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A723FD78B3B74991B1F3F51F5BF441AD_13</vt:lpwstr>
  </property>
  <property fmtid="{D5CDD505-2E9C-101B-9397-08002B2CF9AE}" pid="3" name="KSOProductBuildVer">
    <vt:lpwstr>1033-12.2.0.13266</vt:lpwstr>
  </property>
</Properties>
</file>