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271" r:id="rId2"/>
    <p:sldId id="722" r:id="rId3"/>
    <p:sldId id="717" r:id="rId4"/>
    <p:sldId id="724" r:id="rId5"/>
    <p:sldId id="725" r:id="rId6"/>
    <p:sldId id="726" r:id="rId7"/>
    <p:sldId id="599" r:id="rId8"/>
    <p:sldId id="627" r:id="rId9"/>
    <p:sldId id="624" r:id="rId10"/>
    <p:sldId id="625" r:id="rId11"/>
    <p:sldId id="723" r:id="rId12"/>
    <p:sldId id="683" r:id="rId13"/>
    <p:sldId id="456" r:id="rId14"/>
    <p:sldId id="719" r:id="rId15"/>
    <p:sldId id="721" r:id="rId16"/>
    <p:sldId id="457" r:id="rId17"/>
    <p:sldId id="6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93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B77"/>
    <a:srgbClr val="7DB9B6"/>
    <a:srgbClr val="F5E9CF"/>
    <a:srgbClr val="E96479"/>
    <a:srgbClr val="4D455D"/>
    <a:srgbClr val="B3E5BE"/>
    <a:srgbClr val="1B9C85"/>
    <a:srgbClr val="FFE194"/>
    <a:srgbClr val="E8F6EF"/>
    <a:srgbClr val="4C4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80" autoAdjust="0"/>
    <p:restoredTop sz="86467" autoAdjust="0"/>
  </p:normalViewPr>
  <p:slideViewPr>
    <p:cSldViewPr snapToGrid="0" showGuides="1">
      <p:cViewPr varScale="1">
        <p:scale>
          <a:sx n="68" d="100"/>
          <a:sy n="68" d="100"/>
        </p:scale>
        <p:origin x="184" y="60"/>
      </p:cViewPr>
      <p:guideLst>
        <p:guide orient="horz" pos="2159"/>
        <p:guide pos="3933"/>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3/18/2025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883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72534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081630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312915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1B1C1D"/>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10158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1B1C1D"/>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06535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1B1C1D"/>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78746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associated (adj)</a:t>
            </a:r>
            <a:r>
              <a:rPr lang="en-US" sz="4400" b="1"/>
              <a:t> </a:t>
            </a:r>
            <a:endParaRPr lang="en-US" sz="4400" b="1" dirty="0">
              <a:solidFill>
                <a:srgbClr val="AD4F0F"/>
              </a:solidFill>
            </a:endParaRPr>
          </a:p>
        </p:txBody>
      </p:sp>
      <p:sp>
        <p:nvSpPr>
          <p:cNvPr id="2" name="Rectangle 1"/>
          <p:cNvSpPr/>
          <p:nvPr/>
        </p:nvSpPr>
        <p:spPr>
          <a:xfrm>
            <a:off x="1185806" y="3082855"/>
            <a:ext cx="4206240" cy="829945"/>
          </a:xfrm>
          <a:prstGeom prst="rect">
            <a:avLst/>
          </a:prstGeom>
        </p:spPr>
        <p:txBody>
          <a:bodyPr wrap="none">
            <a:spAutoFit/>
          </a:bodyPr>
          <a:lstStyle/>
          <a:p>
            <a:pPr algn="ctr"/>
            <a:r>
              <a:rPr lang="en-US" sz="4800" b="1">
                <a:solidFill>
                  <a:schemeClr val="accent5">
                    <a:lumMod val="50000"/>
                  </a:schemeClr>
                </a:solidFill>
              </a:rPr>
              <a:t>/əˈsəʊ.si.eɪ.tɪd/</a:t>
            </a:r>
          </a:p>
        </p:txBody>
      </p:sp>
      <p:sp>
        <p:nvSpPr>
          <p:cNvPr id="100" name="Text Box 99"/>
          <p:cNvSpPr txBox="1"/>
          <p:nvPr/>
        </p:nvSpPr>
        <p:spPr>
          <a:xfrm>
            <a:off x="7355840" y="1504315"/>
            <a:ext cx="2914650" cy="829945"/>
          </a:xfrm>
          <a:prstGeom prst="rect">
            <a:avLst/>
          </a:prstGeom>
          <a:noFill/>
          <a:ln w="9525">
            <a:noFill/>
          </a:ln>
        </p:spPr>
        <p:txBody>
          <a:bodyPr wrap="square">
            <a:spAutoFit/>
          </a:bodyPr>
          <a:lstStyle/>
          <a:p>
            <a:pPr marL="635" indent="-635" algn="just"/>
            <a:r>
              <a:rPr lang="en-US" sz="4800" b="0">
                <a:solidFill>
                  <a:srgbClr val="000000"/>
                </a:solidFill>
                <a:latin typeface="Times New Roman" panose="02020603050405020304" pitchFamily="18" charset="0"/>
              </a:rPr>
              <a:t>connected</a:t>
            </a:r>
          </a:p>
        </p:txBody>
      </p:sp>
      <p:pic>
        <p:nvPicPr>
          <p:cNvPr id="8" name="Content Placeholder 7" descr="tải xuống"/>
          <p:cNvPicPr>
            <a:picLocks noGrp="1" noChangeAspect="1"/>
          </p:cNvPicPr>
          <p:nvPr>
            <p:ph idx="1"/>
          </p:nvPr>
        </p:nvPicPr>
        <p:blipFill>
          <a:blip r:embed="rId5"/>
          <a:stretch>
            <a:fillRect/>
          </a:stretch>
        </p:blipFill>
        <p:spPr>
          <a:xfrm>
            <a:off x="6644640" y="2727325"/>
            <a:ext cx="4337050" cy="3248660"/>
          </a:xfrm>
          <a:prstGeom prst="rect">
            <a:avLst/>
          </a:prstGeom>
        </p:spPr>
      </p:pic>
      <p:pic>
        <p:nvPicPr>
          <p:cNvPr id="9" name="associa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94005" y="2969260"/>
            <a:ext cx="1054735" cy="1054735"/>
          </a:xfrm>
          <a:prstGeom prst="rect">
            <a:avLst/>
          </a:prstGeom>
        </p:spPr>
      </p:pic>
      <p:pic>
        <p:nvPicPr>
          <p:cNvPr id="10" name="Content Placeholder 9" descr="istockphoto-165943159-612x612"/>
          <p:cNvPicPr>
            <a:picLocks noChangeAspect="1"/>
          </p:cNvPicPr>
          <p:nvPr/>
        </p:nvPicPr>
        <p:blipFill>
          <a:blip r:embed="rId7"/>
          <a:srcRect t="3374" b="13142"/>
          <a:stretch>
            <a:fillRect/>
          </a:stretch>
        </p:blipFill>
        <p:spPr>
          <a:xfrm>
            <a:off x="13291820" y="3912870"/>
            <a:ext cx="1411605" cy="152527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Text Box 4"/>
          <p:cNvSpPr txBox="1"/>
          <p:nvPr/>
        </p:nvSpPr>
        <p:spPr>
          <a:xfrm>
            <a:off x="105240" y="0"/>
            <a:ext cx="12086760" cy="6905625"/>
          </a:xfrm>
          <a:prstGeom prst="rect">
            <a:avLst/>
          </a:prstGeom>
          <a:solidFill>
            <a:schemeClr val="bg1"/>
          </a:solidFill>
        </p:spPr>
        <p:txBody>
          <a:bodyPr wrap="square" rtlCol="0" anchor="t">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libri"/>
                <a:ea typeface="+mn-ea"/>
                <a:cs typeface="+mn-cs"/>
              </a:rPr>
              <a:t>England’s traditions have been around for hundreds, even thousands of years. English cuisine is among the </a:t>
            </a:r>
            <a:r>
              <a:rPr kumimoji="0" lang="en-US" sz="2800" b="1" i="0" u="sng" strike="noStrike" kern="1200" cap="none" spc="0" normalizeH="0" baseline="0" noProof="0" dirty="0">
                <a:ln>
                  <a:noFill/>
                </a:ln>
                <a:solidFill>
                  <a:srgbClr val="4472C4">
                    <a:lumMod val="75000"/>
                  </a:srgbClr>
                </a:solidFill>
                <a:effectLst/>
                <a:uLnTx/>
                <a:uFillTx/>
                <a:latin typeface="Calibri"/>
                <a:ea typeface="+mn-ea"/>
                <a:cs typeface="+mn-cs"/>
              </a:rPr>
              <a:t>deep-rooted</a:t>
            </a:r>
            <a:r>
              <a:rPr kumimoji="0" lang="en-US" sz="2800" b="1" i="0" u="none" strike="noStrike" kern="1200" cap="none" spc="0" normalizeH="0" baseline="0" noProof="0" dirty="0">
                <a:ln>
                  <a:noFill/>
                </a:ln>
                <a:solidFill>
                  <a:srgbClr val="4472C4">
                    <a:lumMod val="75000"/>
                  </a:srgbClr>
                </a:solidFill>
                <a:effectLst/>
                <a:uLnTx/>
                <a:uFillTx/>
                <a:latin typeface="Calibri"/>
                <a:ea typeface="+mn-ea"/>
                <a:cs typeface="+mn-cs"/>
              </a:rPr>
              <a:t> traditions that English people are proud to keep alive.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libri"/>
                <a:ea typeface="+mn-ea"/>
                <a:cs typeface="+mn-cs"/>
              </a:rPr>
              <a:t>Typical English cuisine has developed over many centuries, and people say that fish and chips is the most English dish of all. It is believed that fish and chips </a:t>
            </a:r>
            <a:r>
              <a:rPr kumimoji="0" lang="en-US" sz="2800" b="1" i="0" u="sng" strike="noStrike" kern="1200" cap="none" spc="0" normalizeH="0" baseline="0" noProof="0" dirty="0">
                <a:ln>
                  <a:noFill/>
                </a:ln>
                <a:solidFill>
                  <a:srgbClr val="4472C4">
                    <a:lumMod val="75000"/>
                  </a:srgbClr>
                </a:solidFill>
                <a:effectLst/>
                <a:uLnTx/>
                <a:uFillTx/>
                <a:latin typeface="Calibri"/>
                <a:ea typeface="+mn-ea"/>
                <a:cs typeface="+mn-cs"/>
              </a:rPr>
              <a:t>appeared</a:t>
            </a:r>
            <a:r>
              <a:rPr kumimoji="0" lang="en-US" sz="2800" b="1" i="0" u="none" strike="noStrike" kern="1200" cap="none" spc="0" normalizeH="0" baseline="0" noProof="0" dirty="0">
                <a:ln>
                  <a:noFill/>
                </a:ln>
                <a:solidFill>
                  <a:srgbClr val="4472C4">
                    <a:lumMod val="75000"/>
                  </a:srgbClr>
                </a:solidFill>
                <a:effectLst/>
                <a:uLnTx/>
                <a:uFillTx/>
                <a:latin typeface="Calibri"/>
                <a:ea typeface="+mn-ea"/>
                <a:cs typeface="+mn-cs"/>
              </a:rPr>
              <a:t> in England in the 19th century. The earliest fish and chip shop opened in London during the 1860s. Since then people have considered fish and chips to be England’s national dish, and it is now a common takeaway in the United Kingdom.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4472C4">
                    <a:lumMod val="75000"/>
                  </a:srgbClr>
                </a:solidFill>
                <a:effectLst/>
                <a:uLnTx/>
                <a:uFillTx/>
                <a:latin typeface="Calibri"/>
                <a:ea typeface="+mn-ea"/>
                <a:cs typeface="+mn-cs"/>
              </a:rPr>
              <a:t>The</a:t>
            </a:r>
            <a:r>
              <a:rPr kumimoji="0" lang="en-US" sz="2800" b="1" i="0" u="none" strike="noStrike" kern="1200" cap="none" spc="0" normalizeH="0" baseline="0" noProof="0" dirty="0">
                <a:ln>
                  <a:noFill/>
                </a:ln>
                <a:solidFill>
                  <a:srgbClr val="4472C4">
                    <a:lumMod val="75000"/>
                  </a:srgbClr>
                </a:solidFill>
                <a:effectLst/>
                <a:uLnTx/>
                <a:uFillTx/>
                <a:latin typeface="Calibri"/>
                <a:ea typeface="+mn-ea"/>
                <a:cs typeface="+mn-cs"/>
              </a:rPr>
              <a:t> </a:t>
            </a:r>
            <a:r>
              <a:rPr kumimoji="0" lang="en-US" sz="2800" b="1" i="0" u="sng" strike="noStrike" kern="1200" cap="none" spc="0" normalizeH="0" baseline="0" noProof="0" dirty="0" smtClean="0">
                <a:ln>
                  <a:noFill/>
                </a:ln>
                <a:solidFill>
                  <a:srgbClr val="4472C4">
                    <a:lumMod val="75000"/>
                  </a:srgbClr>
                </a:solidFill>
                <a:effectLst/>
                <a:uLnTx/>
                <a:uFillTx/>
                <a:latin typeface="Calibri"/>
                <a:ea typeface="+mn-ea"/>
                <a:cs typeface="+mn-cs"/>
              </a:rPr>
              <a:t>basic</a:t>
            </a:r>
            <a:r>
              <a:rPr kumimoji="0" lang="en-US" sz="2800" b="1" i="0" u="none" strike="noStrike" kern="1200" cap="none" spc="0" normalizeH="0" baseline="0" noProof="0" dirty="0" smtClean="0">
                <a:ln>
                  <a:noFill/>
                </a:ln>
                <a:solidFill>
                  <a:srgbClr val="4472C4">
                    <a:lumMod val="75000"/>
                  </a:srgbClr>
                </a:solidFill>
                <a:effectLst/>
                <a:uLnTx/>
                <a:uFillTx/>
                <a:latin typeface="Calibri"/>
                <a:ea typeface="+mn-ea"/>
                <a:cs typeface="+mn-cs"/>
              </a:rPr>
              <a:t> </a:t>
            </a:r>
            <a:r>
              <a:rPr kumimoji="0" lang="en-US" sz="2800" b="1" i="0" u="none" strike="noStrike" kern="1200" cap="none" spc="0" normalizeH="0" baseline="0" noProof="0" dirty="0">
                <a:ln>
                  <a:noFill/>
                </a:ln>
                <a:solidFill>
                  <a:srgbClr val="4472C4">
                    <a:lumMod val="75000"/>
                  </a:srgbClr>
                </a:solidFill>
                <a:effectLst/>
                <a:uLnTx/>
                <a:uFillTx/>
                <a:latin typeface="Calibri"/>
                <a:ea typeface="+mn-ea"/>
                <a:cs typeface="+mn-cs"/>
              </a:rPr>
              <a:t>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libri"/>
                <a:ea typeface="+mn-ea"/>
                <a:cs typeface="+mn-cs"/>
              </a:rPr>
              <a:t>Now there are fish and chip shops in many countries, and it is becoming more and more popular in other countries too. Preserving and promoting fish and chips is the way English people keep themselves </a:t>
            </a:r>
            <a:r>
              <a:rPr kumimoji="0" lang="en-US" sz="2800" b="1" i="0" u="sng" strike="noStrike" kern="1200" cap="none" spc="0" normalizeH="0" baseline="0" noProof="0" dirty="0">
                <a:ln>
                  <a:noFill/>
                </a:ln>
                <a:solidFill>
                  <a:srgbClr val="4472C4">
                    <a:lumMod val="75000"/>
                  </a:srgbClr>
                </a:solidFill>
                <a:effectLst/>
                <a:uLnTx/>
                <a:uFillTx/>
                <a:latin typeface="Calibri"/>
                <a:ea typeface="+mn-ea"/>
                <a:cs typeface="+mn-cs"/>
              </a:rPr>
              <a:t>associated</a:t>
            </a:r>
            <a:r>
              <a:rPr kumimoji="0" lang="en-US" sz="2800" b="1" i="0" u="none" strike="noStrike" kern="1200" cap="none" spc="0" normalizeH="0" baseline="0" noProof="0" dirty="0">
                <a:ln>
                  <a:noFill/>
                </a:ln>
                <a:solidFill>
                  <a:srgbClr val="4472C4">
                    <a:lumMod val="75000"/>
                  </a:srgbClr>
                </a:solidFill>
                <a:effectLst/>
                <a:uLnTx/>
                <a:uFillTx/>
                <a:latin typeface="Calibri"/>
                <a:ea typeface="+mn-ea"/>
                <a:cs typeface="+mn-cs"/>
              </a:rPr>
              <a:t> with the past</a:t>
            </a:r>
          </a:p>
        </p:txBody>
      </p:sp>
      <p:cxnSp>
        <p:nvCxnSpPr>
          <p:cNvPr id="16" name="Straight Connector 15"/>
          <p:cNvCxnSpPr/>
          <p:nvPr/>
        </p:nvCxnSpPr>
        <p:spPr>
          <a:xfrm>
            <a:off x="4924539" y="815247"/>
            <a:ext cx="1685581" cy="1101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a:off x="7313363" y="6791898"/>
            <a:ext cx="1685581" cy="11017"/>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065458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TextBox 11"/>
          <p:cNvSpPr txBox="1"/>
          <p:nvPr/>
        </p:nvSpPr>
        <p:spPr>
          <a:xfrm>
            <a:off x="399415" y="404896"/>
            <a:ext cx="117925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smtClean="0">
                <a:solidFill>
                  <a:schemeClr val="accent5">
                    <a:lumMod val="75000"/>
                  </a:schemeClr>
                </a:solidFill>
                <a:effectLst>
                  <a:glow rad="88900">
                    <a:schemeClr val="bg1"/>
                  </a:glow>
                </a:effectLst>
                <a:cs typeface="Arial" panose="020B0604020202020204" pitchFamily="34" charset="0"/>
              </a:rPr>
              <a:t>Use </a:t>
            </a:r>
            <a:r>
              <a:rPr lang="en-US" sz="3200" b="1" dirty="0">
                <a:solidFill>
                  <a:schemeClr val="accent5">
                    <a:lumMod val="75000"/>
                  </a:schemeClr>
                </a:solidFill>
                <a:effectLst>
                  <a:glow rad="88900">
                    <a:schemeClr val="bg1"/>
                  </a:glow>
                </a:effectLst>
                <a:cs typeface="Arial" panose="020B0604020202020204" pitchFamily="34" charset="0"/>
              </a:rPr>
              <a:t>the contexts in which these words appear to predict their meaning, and then do the matching.</a:t>
            </a:r>
          </a:p>
        </p:txBody>
      </p:sp>
      <p:graphicFrame>
        <p:nvGraphicFramePr>
          <p:cNvPr id="4" name="Table 3"/>
          <p:cNvGraphicFramePr/>
          <p:nvPr>
            <p:extLst>
              <p:ext uri="{D42A27DB-BD31-4B8C-83A1-F6EECF244321}">
                <p14:modId xmlns:p14="http://schemas.microsoft.com/office/powerpoint/2010/main" val="555453213"/>
              </p:ext>
            </p:extLst>
          </p:nvPr>
        </p:nvGraphicFramePr>
        <p:xfrm>
          <a:off x="770556" y="1695851"/>
          <a:ext cx="10379710" cy="4330700"/>
        </p:xfrm>
        <a:graphic>
          <a:graphicData uri="http://schemas.openxmlformats.org/drawingml/2006/table">
            <a:tbl>
              <a:tblPr firstRow="1" bandRow="1">
                <a:tableStyleId>{5C22544A-7EE6-4342-B048-85BDC9FD1C3A}</a:tableStyleId>
              </a:tblPr>
              <a:tblGrid>
                <a:gridCol w="6694805">
                  <a:extLst>
                    <a:ext uri="{9D8B030D-6E8A-4147-A177-3AD203B41FA5}">
                      <a16:colId xmlns:a16="http://schemas.microsoft.com/office/drawing/2014/main" val="20000"/>
                    </a:ext>
                  </a:extLst>
                </a:gridCol>
                <a:gridCol w="3684905">
                  <a:extLst>
                    <a:ext uri="{9D8B030D-6E8A-4147-A177-3AD203B41FA5}">
                      <a16:colId xmlns:a16="http://schemas.microsoft.com/office/drawing/2014/main" val="20001"/>
                    </a:ext>
                  </a:extLst>
                </a:gridCol>
              </a:tblGrid>
              <a:tr h="866140">
                <a:tc>
                  <a:txBody>
                    <a:bodyPr/>
                    <a:lstStyle/>
                    <a:p>
                      <a:pPr algn="ctr">
                        <a:buNone/>
                      </a:pPr>
                      <a:r>
                        <a:rPr lang="en-US" sz="3200" b="1">
                          <a:solidFill>
                            <a:schemeClr val="accent5">
                              <a:lumMod val="75000"/>
                            </a:schemeClr>
                          </a:solidFill>
                          <a:latin typeface="Times New Roman" panose="02020603050405020304" pitchFamily="18" charset="0"/>
                          <a:cs typeface="Times New Roman" panose="02020603050405020304" pitchFamily="18" charset="0"/>
                        </a:rPr>
                        <a:t>Meaning/Explanation</a:t>
                      </a:r>
                    </a:p>
                  </a:txBody>
                  <a:tcPr>
                    <a:solidFill>
                      <a:schemeClr val="bg1"/>
                    </a:solidFill>
                  </a:tcPr>
                </a:tc>
                <a:tc>
                  <a:txBody>
                    <a:bodyPr/>
                    <a:lstStyle/>
                    <a:p>
                      <a:pPr algn="ctr">
                        <a:buNone/>
                      </a:pPr>
                      <a:r>
                        <a:rPr lang="en-US" sz="3200" b="1" dirty="0">
                          <a:solidFill>
                            <a:schemeClr val="accent5">
                              <a:lumMod val="75000"/>
                            </a:schemeClr>
                          </a:solidFill>
                        </a:rPr>
                        <a:t>Word</a:t>
                      </a:r>
                    </a:p>
                  </a:txBody>
                  <a:tcPr>
                    <a:solidFill>
                      <a:schemeClr val="bg1"/>
                    </a:solidFill>
                  </a:tcPr>
                </a:tc>
                <a:extLst>
                  <a:ext uri="{0D108BD9-81ED-4DB2-BD59-A6C34878D82A}">
                    <a16:rowId xmlns:a16="http://schemas.microsoft.com/office/drawing/2014/main" val="10000"/>
                  </a:ext>
                </a:extLst>
              </a:tr>
              <a:tr h="866140">
                <a:tc>
                  <a:txBody>
                    <a:bodyPr/>
                    <a:lstStyle/>
                    <a:p>
                      <a:pPr>
                        <a:buNone/>
                      </a:pPr>
                      <a:r>
                        <a:rPr lang="en-US" sz="3200" b="1">
                          <a:solidFill>
                            <a:schemeClr val="accent5">
                              <a:lumMod val="75000"/>
                            </a:schemeClr>
                          </a:solidFill>
                          <a:latin typeface="Times New Roman" panose="02020603050405020304" pitchFamily="18" charset="0"/>
                          <a:cs typeface="Times New Roman" panose="02020603050405020304" pitchFamily="18" charset="0"/>
                        </a:rPr>
                        <a:t>1. linked or connected</a:t>
                      </a:r>
                    </a:p>
                  </a:txBody>
                  <a:tcPr>
                    <a:solidFill>
                      <a:schemeClr val="bg1"/>
                    </a:solidFill>
                  </a:tcPr>
                </a:tc>
                <a:tc>
                  <a:txBody>
                    <a:bodyPr/>
                    <a:lstStyle/>
                    <a:p>
                      <a:pPr>
                        <a:buNone/>
                      </a:pPr>
                      <a:endParaRPr lang="en-US" sz="3200" b="1" dirty="0">
                        <a:solidFill>
                          <a:schemeClr val="accent5">
                            <a:lumMod val="75000"/>
                          </a:schemeClr>
                        </a:solidFill>
                      </a:endParaRPr>
                    </a:p>
                  </a:txBody>
                  <a:tcPr>
                    <a:solidFill>
                      <a:schemeClr val="bg1"/>
                    </a:solidFill>
                  </a:tcPr>
                </a:tc>
                <a:extLst>
                  <a:ext uri="{0D108BD9-81ED-4DB2-BD59-A6C34878D82A}">
                    <a16:rowId xmlns:a16="http://schemas.microsoft.com/office/drawing/2014/main" val="10001"/>
                  </a:ext>
                </a:extLst>
              </a:tr>
              <a:tr h="866140">
                <a:tc>
                  <a:txBody>
                    <a:bodyPr/>
                    <a:lstStyle/>
                    <a:p>
                      <a:pPr>
                        <a:buNone/>
                      </a:pPr>
                      <a:r>
                        <a:rPr lang="en-US" sz="3200" b="1">
                          <a:solidFill>
                            <a:schemeClr val="accent5">
                              <a:lumMod val="75000"/>
                            </a:schemeClr>
                          </a:solidFill>
                          <a:latin typeface="Times New Roman" panose="02020603050405020304" pitchFamily="18" charset="0"/>
                          <a:cs typeface="Times New Roman" panose="02020603050405020304" pitchFamily="18" charset="0"/>
                        </a:rPr>
                        <a:t>2. difficult to change or destroy</a:t>
                      </a:r>
                    </a:p>
                  </a:txBody>
                  <a:tcPr>
                    <a:solidFill>
                      <a:schemeClr val="bg1"/>
                    </a:solidFill>
                  </a:tcPr>
                </a:tc>
                <a:tc>
                  <a:txBody>
                    <a:bodyPr/>
                    <a:lstStyle/>
                    <a:p>
                      <a:pPr>
                        <a:buNone/>
                      </a:pPr>
                      <a:endParaRPr lang="en-US" sz="3200" b="1" dirty="0">
                        <a:solidFill>
                          <a:schemeClr val="accent5">
                            <a:lumMod val="75000"/>
                          </a:schemeClr>
                        </a:solidFill>
                      </a:endParaRPr>
                    </a:p>
                  </a:txBody>
                  <a:tcPr>
                    <a:solidFill>
                      <a:schemeClr val="bg1"/>
                    </a:solidFill>
                  </a:tcPr>
                </a:tc>
                <a:extLst>
                  <a:ext uri="{0D108BD9-81ED-4DB2-BD59-A6C34878D82A}">
                    <a16:rowId xmlns:a16="http://schemas.microsoft.com/office/drawing/2014/main" val="10002"/>
                  </a:ext>
                </a:extLst>
              </a:tr>
              <a:tr h="866140">
                <a:tc>
                  <a:txBody>
                    <a:bodyPr/>
                    <a:lstStyle/>
                    <a:p>
                      <a:pPr>
                        <a:buNone/>
                      </a:pPr>
                      <a:r>
                        <a:rPr lang="en-US" sz="3200" b="1">
                          <a:solidFill>
                            <a:schemeClr val="accent5">
                              <a:lumMod val="75000"/>
                            </a:schemeClr>
                          </a:solidFill>
                          <a:latin typeface="Times New Roman" panose="02020603050405020304" pitchFamily="18" charset="0"/>
                          <a:cs typeface="Times New Roman" panose="02020603050405020304" pitchFamily="18" charset="0"/>
                        </a:rPr>
                        <a:t>3. started to be seen</a:t>
                      </a:r>
                    </a:p>
                  </a:txBody>
                  <a:tcPr>
                    <a:solidFill>
                      <a:schemeClr val="bg1"/>
                    </a:solidFill>
                  </a:tcPr>
                </a:tc>
                <a:tc>
                  <a:txBody>
                    <a:bodyPr/>
                    <a:lstStyle/>
                    <a:p>
                      <a:pPr>
                        <a:buNone/>
                      </a:pPr>
                      <a:endParaRPr lang="en-US" sz="3200" b="1" dirty="0">
                        <a:solidFill>
                          <a:schemeClr val="accent5">
                            <a:lumMod val="75000"/>
                          </a:schemeClr>
                        </a:solidFill>
                      </a:endParaRPr>
                    </a:p>
                  </a:txBody>
                  <a:tcPr>
                    <a:solidFill>
                      <a:schemeClr val="bg1"/>
                    </a:solidFill>
                  </a:tcPr>
                </a:tc>
                <a:extLst>
                  <a:ext uri="{0D108BD9-81ED-4DB2-BD59-A6C34878D82A}">
                    <a16:rowId xmlns:a16="http://schemas.microsoft.com/office/drawing/2014/main" val="10003"/>
                  </a:ext>
                </a:extLst>
              </a:tr>
              <a:tr h="866140">
                <a:tc>
                  <a:txBody>
                    <a:bodyPr/>
                    <a:lstStyle/>
                    <a:p>
                      <a:pPr>
                        <a:buNone/>
                      </a:pPr>
                      <a:r>
                        <a:rPr lang="en-US" sz="3200" b="1" dirty="0">
                          <a:solidFill>
                            <a:schemeClr val="accent5">
                              <a:lumMod val="75000"/>
                            </a:schemeClr>
                          </a:solidFill>
                          <a:latin typeface="Times New Roman" panose="02020603050405020304" pitchFamily="18" charset="0"/>
                          <a:cs typeface="Times New Roman" panose="02020603050405020304" pitchFamily="18" charset="0"/>
                        </a:rPr>
                        <a:t>4. necessary and important</a:t>
                      </a:r>
                    </a:p>
                  </a:txBody>
                  <a:tcPr>
                    <a:solidFill>
                      <a:schemeClr val="bg1"/>
                    </a:solidFill>
                  </a:tcPr>
                </a:tc>
                <a:tc>
                  <a:txBody>
                    <a:bodyPr/>
                    <a:lstStyle/>
                    <a:p>
                      <a:pPr>
                        <a:buNone/>
                      </a:pPr>
                      <a:endParaRPr lang="en-US" sz="3200" b="1" dirty="0">
                        <a:solidFill>
                          <a:schemeClr val="accent5">
                            <a:lumMod val="75000"/>
                          </a:schemeClr>
                        </a:solidFill>
                      </a:endParaRPr>
                    </a:p>
                  </a:txBody>
                  <a:tcPr>
                    <a:solidFill>
                      <a:schemeClr val="bg1"/>
                    </a:solidFill>
                  </a:tcPr>
                </a:tc>
                <a:extLst>
                  <a:ext uri="{0D108BD9-81ED-4DB2-BD59-A6C34878D82A}">
                    <a16:rowId xmlns:a16="http://schemas.microsoft.com/office/drawing/2014/main" val="10004"/>
                  </a:ext>
                </a:extLst>
              </a:tr>
            </a:tbl>
          </a:graphicData>
        </a:graphic>
      </p:graphicFrame>
      <p:sp>
        <p:nvSpPr>
          <p:cNvPr id="100" name="Text Box 99"/>
          <p:cNvSpPr txBox="1"/>
          <p:nvPr/>
        </p:nvSpPr>
        <p:spPr>
          <a:xfrm>
            <a:off x="8178800" y="2510790"/>
            <a:ext cx="2705100"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associated </a:t>
            </a:r>
          </a:p>
        </p:txBody>
      </p:sp>
      <p:sp>
        <p:nvSpPr>
          <p:cNvPr id="9" name="Text Box 8"/>
          <p:cNvSpPr txBox="1"/>
          <p:nvPr/>
        </p:nvSpPr>
        <p:spPr>
          <a:xfrm>
            <a:off x="8028455" y="3402798"/>
            <a:ext cx="333946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deep-rooted</a:t>
            </a:r>
          </a:p>
        </p:txBody>
      </p:sp>
      <p:sp>
        <p:nvSpPr>
          <p:cNvPr id="10" name="Text Box 9"/>
          <p:cNvSpPr txBox="1"/>
          <p:nvPr/>
        </p:nvSpPr>
        <p:spPr>
          <a:xfrm>
            <a:off x="8028455" y="4243621"/>
            <a:ext cx="333946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appeared</a:t>
            </a:r>
          </a:p>
        </p:txBody>
      </p:sp>
      <p:sp>
        <p:nvSpPr>
          <p:cNvPr id="16" name="Text Box 15"/>
          <p:cNvSpPr txBox="1"/>
          <p:nvPr/>
        </p:nvSpPr>
        <p:spPr>
          <a:xfrm>
            <a:off x="8028455" y="5119638"/>
            <a:ext cx="333946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basic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 grpId="0"/>
      <p:bldP spid="9" grpId="1"/>
      <p:bldP spid="10" grpId="0"/>
      <p:bldP spid="10"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89560" y="129540"/>
            <a:ext cx="12011525" cy="584775"/>
          </a:xfrm>
          <a:prstGeom prst="rect">
            <a:avLst/>
          </a:prstGeom>
          <a:noFill/>
          <a:effectLst/>
        </p:spPr>
        <p:txBody>
          <a:bodyPr wrap="square" rtlCol="0">
            <a:spAutoFit/>
          </a:bodyPr>
          <a:lstStyle/>
          <a:p>
            <a:r>
              <a:rPr lang="en-US" sz="3200" b="1" dirty="0">
                <a:solidFill>
                  <a:schemeClr val="accent5">
                    <a:lumMod val="75000"/>
                  </a:schemeClr>
                </a:solidFill>
                <a:effectLst>
                  <a:glow rad="88900">
                    <a:schemeClr val="bg1"/>
                  </a:glow>
                </a:effectLst>
                <a:cs typeface="Arial" panose="020B0604020202020204" pitchFamily="34" charset="0"/>
              </a:rPr>
              <a:t>Read the text again and tick (</a:t>
            </a:r>
            <a:r>
              <a:rPr lang="en-US" sz="3200" b="1" dirty="0">
                <a:solidFill>
                  <a:schemeClr val="accent5">
                    <a:lumMod val="75000"/>
                  </a:schemeClr>
                </a:solidFill>
                <a:effectLst>
                  <a:glow rad="88900">
                    <a:schemeClr val="bg1"/>
                  </a:glow>
                </a:effectLst>
                <a:latin typeface="Arial" panose="020B0604020202020204" pitchFamily="34" charset="0"/>
                <a:cs typeface="Arial" panose="020B0604020202020204" pitchFamily="34" charset="0"/>
              </a:rPr>
              <a:t>√</a:t>
            </a:r>
            <a:r>
              <a:rPr lang="en-US" sz="3200" b="1" dirty="0">
                <a:solidFill>
                  <a:schemeClr val="accent5">
                    <a:lumMod val="75000"/>
                  </a:schemeClr>
                </a:solidFill>
                <a:effectLst>
                  <a:glow rad="88900">
                    <a:schemeClr val="bg1"/>
                  </a:glow>
                </a:effectLst>
                <a:cs typeface="Arial" panose="020B0604020202020204" pitchFamily="34" charset="0"/>
              </a:rPr>
              <a:t>) T (True) or F (False) for each sentence.</a:t>
            </a:r>
          </a:p>
        </p:txBody>
      </p:sp>
      <p:sp>
        <p:nvSpPr>
          <p:cNvPr id="100" name="Text Box 99"/>
          <p:cNvSpPr txBox="1"/>
          <p:nvPr/>
        </p:nvSpPr>
        <p:spPr>
          <a:xfrm>
            <a:off x="10118290" y="1154826"/>
            <a:ext cx="680720" cy="706755"/>
          </a:xfrm>
          <a:prstGeom prst="rect">
            <a:avLst/>
          </a:prstGeom>
          <a:noFill/>
          <a:ln w="9525">
            <a:noFill/>
          </a:ln>
        </p:spPr>
        <p:txBody>
          <a:bodyPr wrap="square">
            <a:spAutoFit/>
          </a:bodyPr>
          <a:lstStyle/>
          <a:p>
            <a:pPr indent="0"/>
            <a:r>
              <a:rPr lang="en-US" sz="4000">
                <a:solidFill>
                  <a:srgbClr val="C00000"/>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7" name="Text Box 6"/>
          <p:cNvSpPr txBox="1"/>
          <p:nvPr/>
        </p:nvSpPr>
        <p:spPr>
          <a:xfrm>
            <a:off x="10118290" y="1891884"/>
            <a:ext cx="680720" cy="706755"/>
          </a:xfrm>
          <a:prstGeom prst="rect">
            <a:avLst/>
          </a:prstGeom>
          <a:noFill/>
          <a:ln w="9525">
            <a:noFill/>
          </a:ln>
        </p:spPr>
        <p:txBody>
          <a:bodyPr wrap="square">
            <a:spAutoFit/>
          </a:bodyPr>
          <a:lstStyle/>
          <a:p>
            <a:pPr indent="0"/>
            <a:r>
              <a:rPr lang="en-US" sz="4000" dirty="0">
                <a:solidFill>
                  <a:srgbClr val="C00000"/>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11" name="Text Box 10"/>
          <p:cNvSpPr txBox="1"/>
          <p:nvPr/>
        </p:nvSpPr>
        <p:spPr>
          <a:xfrm>
            <a:off x="11199027" y="2705015"/>
            <a:ext cx="680720" cy="706755"/>
          </a:xfrm>
          <a:prstGeom prst="rect">
            <a:avLst/>
          </a:prstGeom>
          <a:noFill/>
          <a:ln w="9525">
            <a:noFill/>
          </a:ln>
        </p:spPr>
        <p:txBody>
          <a:bodyPr wrap="square">
            <a:spAutoFit/>
          </a:bodyPr>
          <a:lstStyle/>
          <a:p>
            <a:pPr indent="0"/>
            <a:r>
              <a:rPr lang="en-US" sz="4000">
                <a:solidFill>
                  <a:srgbClr val="C00000"/>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9" name="Text Box 99"/>
          <p:cNvSpPr txBox="1"/>
          <p:nvPr/>
        </p:nvSpPr>
        <p:spPr>
          <a:xfrm>
            <a:off x="11199027" y="3510172"/>
            <a:ext cx="680720" cy="706755"/>
          </a:xfrm>
          <a:prstGeom prst="rect">
            <a:avLst/>
          </a:prstGeom>
          <a:noFill/>
          <a:ln w="9525">
            <a:noFill/>
          </a:ln>
        </p:spPr>
        <p:txBody>
          <a:bodyPr wrap="square">
            <a:spAutoFit/>
          </a:bodyPr>
          <a:lstStyle/>
          <a:p>
            <a:pPr indent="0"/>
            <a:r>
              <a:rPr lang="en-US" sz="4000" dirty="0">
                <a:solidFill>
                  <a:srgbClr val="C00000"/>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10" name="Text Box 6"/>
          <p:cNvSpPr txBox="1"/>
          <p:nvPr/>
        </p:nvSpPr>
        <p:spPr>
          <a:xfrm>
            <a:off x="11199027" y="4587676"/>
            <a:ext cx="680720" cy="706755"/>
          </a:xfrm>
          <a:prstGeom prst="rect">
            <a:avLst/>
          </a:prstGeom>
          <a:noFill/>
          <a:ln w="9525">
            <a:noFill/>
          </a:ln>
        </p:spPr>
        <p:txBody>
          <a:bodyPr wrap="square">
            <a:spAutoFit/>
          </a:bodyPr>
          <a:lstStyle/>
          <a:p>
            <a:pPr indent="0"/>
            <a:r>
              <a:rPr lang="en-US" sz="4000" dirty="0">
                <a:solidFill>
                  <a:srgbClr val="C00000"/>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13" name="Text Box 10"/>
          <p:cNvSpPr txBox="1"/>
          <p:nvPr/>
        </p:nvSpPr>
        <p:spPr>
          <a:xfrm>
            <a:off x="10118290" y="5479637"/>
            <a:ext cx="680720" cy="706755"/>
          </a:xfrm>
          <a:prstGeom prst="rect">
            <a:avLst/>
          </a:prstGeom>
          <a:noFill/>
          <a:ln w="9525">
            <a:noFill/>
          </a:ln>
        </p:spPr>
        <p:txBody>
          <a:bodyPr wrap="square">
            <a:spAutoFit/>
          </a:bodyPr>
          <a:lstStyle/>
          <a:p>
            <a:pPr indent="0"/>
            <a:r>
              <a:rPr lang="en-US" sz="4000" dirty="0">
                <a:solidFill>
                  <a:srgbClr val="C00000"/>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2" name="TextBox 1"/>
          <p:cNvSpPr txBox="1"/>
          <p:nvPr/>
        </p:nvSpPr>
        <p:spPr>
          <a:xfrm>
            <a:off x="214002" y="1281246"/>
            <a:ext cx="9063760" cy="553998"/>
          </a:xfrm>
          <a:prstGeom prst="rect">
            <a:avLst/>
          </a:prstGeom>
          <a:noFill/>
        </p:spPr>
        <p:txBody>
          <a:bodyPr wrap="square" rtlCol="0">
            <a:spAutoFit/>
          </a:bodyPr>
          <a:lstStyle/>
          <a:p>
            <a:pPr algn="just">
              <a:buNone/>
            </a:pPr>
            <a:r>
              <a:rPr lang="en-US" sz="3000" b="1" dirty="0" smtClean="0">
                <a:solidFill>
                  <a:schemeClr val="accent5">
                    <a:lumMod val="75000"/>
                  </a:schemeClr>
                </a:solidFill>
                <a:latin typeface="Times New Roman" panose="02020603050405020304" pitchFamily="18" charset="0"/>
                <a:cs typeface="Times New Roman" panose="02020603050405020304" pitchFamily="18" charset="0"/>
              </a:rPr>
              <a:t>1. English people take great pride in their traditions.</a:t>
            </a:r>
            <a:endParaRPr lang="en-US" sz="3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4002" y="1962355"/>
            <a:ext cx="9360319" cy="553998"/>
          </a:xfrm>
          <a:prstGeom prst="rect">
            <a:avLst/>
          </a:prstGeom>
        </p:spPr>
        <p:txBody>
          <a:bodyPr wrap="none">
            <a:spAutoFit/>
          </a:bodyPr>
          <a:lstStyle/>
          <a:p>
            <a:pPr algn="just">
              <a:buNone/>
            </a:pPr>
            <a:r>
              <a:rPr lang="en-US" sz="3000" b="1" dirty="0">
                <a:solidFill>
                  <a:schemeClr val="accent5">
                    <a:lumMod val="75000"/>
                  </a:schemeClr>
                </a:solidFill>
                <a:latin typeface="Times New Roman" panose="02020603050405020304" pitchFamily="18" charset="0"/>
                <a:cs typeface="Times New Roman" panose="02020603050405020304" pitchFamily="18" charset="0"/>
              </a:rPr>
              <a:t>2.Fish and chips has been around for hundreds of years.</a:t>
            </a:r>
          </a:p>
        </p:txBody>
      </p:sp>
      <p:sp>
        <p:nvSpPr>
          <p:cNvPr id="5" name="Rectangle 4"/>
          <p:cNvSpPr/>
          <p:nvPr/>
        </p:nvSpPr>
        <p:spPr>
          <a:xfrm>
            <a:off x="199320" y="2789933"/>
            <a:ext cx="10016973" cy="553998"/>
          </a:xfrm>
          <a:prstGeom prst="rect">
            <a:avLst/>
          </a:prstGeom>
        </p:spPr>
        <p:txBody>
          <a:bodyPr wrap="none">
            <a:spAutoFit/>
          </a:bodyPr>
          <a:lstStyle/>
          <a:p>
            <a:pPr>
              <a:buNone/>
            </a:pPr>
            <a:r>
              <a:rPr lang="en-US" sz="3000" b="1" dirty="0">
                <a:solidFill>
                  <a:schemeClr val="accent5">
                    <a:lumMod val="75000"/>
                  </a:schemeClr>
                </a:solidFill>
                <a:latin typeface="Times New Roman" panose="02020603050405020304" pitchFamily="18" charset="0"/>
                <a:cs typeface="Times New Roman" panose="02020603050405020304" pitchFamily="18" charset="0"/>
              </a:rPr>
              <a:t>3. The earliest fish and chip shop opened in London in 1860.</a:t>
            </a:r>
          </a:p>
        </p:txBody>
      </p:sp>
      <p:sp>
        <p:nvSpPr>
          <p:cNvPr id="17" name="Rectangle 16"/>
          <p:cNvSpPr/>
          <p:nvPr/>
        </p:nvSpPr>
        <p:spPr>
          <a:xfrm>
            <a:off x="201423" y="3569680"/>
            <a:ext cx="8717771" cy="1077218"/>
          </a:xfrm>
          <a:prstGeom prst="rect">
            <a:avLst/>
          </a:prstGeom>
        </p:spPr>
        <p:txBody>
          <a:bodyPr wrap="none">
            <a:spAutoFit/>
          </a:bodyPr>
          <a:lstStyle/>
          <a:p>
            <a:pPr>
              <a:defRPr/>
            </a:pPr>
            <a:r>
              <a:rPr lang="en-US" sz="3200" b="1" dirty="0">
                <a:solidFill>
                  <a:schemeClr val="accent5">
                    <a:lumMod val="75000"/>
                  </a:schemeClr>
                </a:solidFill>
                <a:latin typeface="Times New Roman" panose="02020603050405020304" pitchFamily="18" charset="0"/>
                <a:cs typeface="Times New Roman" panose="02020603050405020304" pitchFamily="18" charset="0"/>
              </a:rPr>
              <a:t>4. Peas, vinegar, lemon, or ketchup are </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necessary</a:t>
            </a:r>
          </a:p>
          <a:p>
            <a:pPr>
              <a:defRPr/>
            </a:pP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a:solidFill>
                  <a:schemeClr val="accent5">
                    <a:lumMod val="75000"/>
                  </a:schemeClr>
                </a:solidFill>
                <a:latin typeface="Times New Roman" panose="02020603050405020304" pitchFamily="18" charset="0"/>
                <a:cs typeface="Times New Roman" panose="02020603050405020304" pitchFamily="18" charset="0"/>
              </a:rPr>
              <a:t>for </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fish and </a:t>
            </a:r>
            <a:r>
              <a:rPr lang="en-US" sz="3200" b="1" dirty="0">
                <a:solidFill>
                  <a:schemeClr val="accent5">
                    <a:lumMod val="75000"/>
                  </a:schemeClr>
                </a:solidFill>
                <a:latin typeface="Times New Roman" panose="02020603050405020304" pitchFamily="18" charset="0"/>
                <a:cs typeface="Times New Roman" panose="02020603050405020304" pitchFamily="18" charset="0"/>
              </a:rPr>
              <a:t>chips.</a:t>
            </a:r>
          </a:p>
        </p:txBody>
      </p:sp>
      <p:sp>
        <p:nvSpPr>
          <p:cNvPr id="14" name="Rectangle 13"/>
          <p:cNvSpPr/>
          <p:nvPr/>
        </p:nvSpPr>
        <p:spPr>
          <a:xfrm>
            <a:off x="199321" y="4879102"/>
            <a:ext cx="8470953" cy="553998"/>
          </a:xfrm>
          <a:prstGeom prst="rect">
            <a:avLst/>
          </a:prstGeom>
        </p:spPr>
        <p:txBody>
          <a:bodyPr wrap="square">
            <a:spAutoFit/>
          </a:bodyPr>
          <a:lstStyle/>
          <a:p>
            <a:pPr>
              <a:defRPr/>
            </a:pPr>
            <a:r>
              <a:rPr lang="en-US" sz="3000" b="1" dirty="0">
                <a:solidFill>
                  <a:schemeClr val="accent5">
                    <a:lumMod val="75000"/>
                  </a:schemeClr>
                </a:solidFill>
                <a:latin typeface="Times New Roman" panose="02020603050405020304" pitchFamily="18" charset="0"/>
                <a:cs typeface="Times New Roman" panose="02020603050405020304" pitchFamily="18" charset="0"/>
              </a:rPr>
              <a:t>5.Fish and chips is not healthy as it has a lot of oil.</a:t>
            </a:r>
          </a:p>
        </p:txBody>
      </p:sp>
      <p:sp>
        <p:nvSpPr>
          <p:cNvPr id="19" name="Rectangle 18"/>
          <p:cNvSpPr/>
          <p:nvPr/>
        </p:nvSpPr>
        <p:spPr>
          <a:xfrm>
            <a:off x="199320" y="5605283"/>
            <a:ext cx="8470953" cy="584775"/>
          </a:xfrm>
          <a:prstGeom prst="rect">
            <a:avLst/>
          </a:prstGeom>
        </p:spPr>
        <p:txBody>
          <a:bodyPr wrap="square">
            <a:spAutoFit/>
          </a:bodyPr>
          <a:lstStyle/>
          <a:p>
            <a:pPr>
              <a:defRPr/>
            </a:pPr>
            <a:r>
              <a:rPr lang="en-US" sz="3200" b="1" dirty="0">
                <a:solidFill>
                  <a:schemeClr val="accent5">
                    <a:lumMod val="75000"/>
                  </a:schemeClr>
                </a:solidFill>
                <a:latin typeface="Times New Roman" panose="02020603050405020304" pitchFamily="18" charset="0"/>
                <a:cs typeface="Times New Roman" panose="02020603050405020304" pitchFamily="18" charset="0"/>
              </a:rPr>
              <a:t>6. Fish and chips is sold in many countries now.</a:t>
            </a:r>
          </a:p>
        </p:txBody>
      </p:sp>
      <p:sp>
        <p:nvSpPr>
          <p:cNvPr id="15" name="TextBox 14"/>
          <p:cNvSpPr txBox="1"/>
          <p:nvPr/>
        </p:nvSpPr>
        <p:spPr>
          <a:xfrm>
            <a:off x="10216293" y="604087"/>
            <a:ext cx="360885" cy="553998"/>
          </a:xfrm>
          <a:prstGeom prst="rect">
            <a:avLst/>
          </a:prstGeom>
          <a:noFill/>
        </p:spPr>
        <p:txBody>
          <a:bodyPr wrap="square" rtlCol="0">
            <a:spAutoFit/>
          </a:bodyPr>
          <a:lstStyle/>
          <a:p>
            <a:r>
              <a:rPr lang="en-US" sz="3000" dirty="0" smtClean="0">
                <a:solidFill>
                  <a:srgbClr val="C00000"/>
                </a:solidFill>
                <a:latin typeface="Times New Roman" panose="02020603050405020304" pitchFamily="18" charset="0"/>
                <a:cs typeface="Times New Roman" panose="02020603050405020304" pitchFamily="18" charset="0"/>
              </a:rPr>
              <a:t>T</a:t>
            </a:r>
            <a:endParaRPr lang="en-US" sz="3000" dirty="0">
              <a:solidFill>
                <a:srgbClr val="C0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1169965" y="600828"/>
            <a:ext cx="360885" cy="553998"/>
          </a:xfrm>
          <a:prstGeom prst="rect">
            <a:avLst/>
          </a:prstGeom>
          <a:noFill/>
        </p:spPr>
        <p:txBody>
          <a:bodyPr wrap="square" rtlCol="0">
            <a:spAutoFit/>
          </a:bodyPr>
          <a:lstStyle/>
          <a:p>
            <a:r>
              <a:rPr lang="en-US" sz="3000" dirty="0" smtClean="0">
                <a:solidFill>
                  <a:srgbClr val="C00000"/>
                </a:solidFill>
                <a:latin typeface="Times New Roman" panose="02020603050405020304" pitchFamily="18" charset="0"/>
                <a:cs typeface="Times New Roman" panose="02020603050405020304" pitchFamily="18" charset="0"/>
              </a:rPr>
              <a:t>F</a:t>
            </a:r>
            <a:endParaRPr lang="en-US" sz="30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P spid="11" grpId="0"/>
      <p:bldP spid="11" grpId="1"/>
      <p:bldP spid="9" grpId="0"/>
      <p:bldP spid="9" grpId="1"/>
      <p:bldP spid="10" grpId="0"/>
      <p:bldP spid="10" grpId="1"/>
      <p:bldP spid="13" grpId="0"/>
      <p:bldP spid="13" grpId="1"/>
      <p:bldP spid="2" grpId="0"/>
      <p:bldP spid="3" grpId="0"/>
      <p:bldP spid="5" grpId="0"/>
      <p:bldP spid="17" grpId="0"/>
      <p:bldP spid="1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491189" y="993374"/>
            <a:ext cx="11036935" cy="2229485"/>
          </a:xfrm>
          <a:prstGeom prst="rect">
            <a:avLst/>
          </a:prstGeom>
          <a:noFill/>
          <a:ln w="9525">
            <a:noFill/>
          </a:ln>
        </p:spPr>
        <p:txBody>
          <a:bodyPr wrap="square">
            <a:noAutofit/>
          </a:bodyPr>
          <a:lstStyle/>
          <a:p>
            <a:pPr marL="1270" indent="-1270" algn="just"/>
            <a:r>
              <a:rPr lang="en-US" sz="3200" b="0" dirty="0">
                <a:latin typeface="Calibri" panose="020F0502020204030204" pitchFamily="34" charset="0"/>
                <a:cs typeface="Calibri" panose="020F0502020204030204" pitchFamily="34" charset="0"/>
              </a:rPr>
              <a:t>1. Do the Vietnamese people feel proud of their traditions and customs?</a:t>
            </a:r>
          </a:p>
          <a:p>
            <a:pPr marL="1270" indent="-1270" algn="just"/>
            <a:r>
              <a:rPr lang="en-US" sz="3200" b="0" dirty="0">
                <a:latin typeface="Calibri" panose="020F0502020204030204" pitchFamily="34" charset="0"/>
                <a:cs typeface="Calibri" panose="020F0502020204030204" pitchFamily="34" charset="0"/>
              </a:rPr>
              <a:t>2. Is the Vietnamese cuisine famous? Do foreigners like it?</a:t>
            </a:r>
          </a:p>
          <a:p>
            <a:pPr marL="1270" indent="-1270" algn="just"/>
            <a:r>
              <a:rPr lang="en-US" sz="3200" b="0" dirty="0">
                <a:latin typeface="Calibri" panose="020F0502020204030204" pitchFamily="34" charset="0"/>
                <a:cs typeface="Calibri" panose="020F0502020204030204" pitchFamily="34" charset="0"/>
              </a:rPr>
              <a:t>3. What are some popular Vietnamese dishes? </a:t>
            </a:r>
          </a:p>
          <a:p>
            <a:pPr marL="1270" indent="-1270" algn="just"/>
            <a:endParaRPr lang="en-US" sz="3200" b="0" dirty="0">
              <a:latin typeface="Calibri" panose="020F0502020204030204" pitchFamily="34" charset="0"/>
              <a:cs typeface="Calibri" panose="020F0502020204030204" pitchFamily="34" charset="0"/>
            </a:endParaRPr>
          </a:p>
          <a:p>
            <a:pPr marL="1270" indent="-1270" algn="just"/>
            <a:endParaRPr lang="en-US" sz="3200" b="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2"/>
          <p:cNvSpPr txBox="1"/>
          <p:nvPr/>
        </p:nvSpPr>
        <p:spPr>
          <a:xfrm>
            <a:off x="138430" y="1256982"/>
            <a:ext cx="2019935" cy="708025"/>
          </a:xfrm>
          <a:prstGeom prst="rect">
            <a:avLst/>
          </a:prstGeom>
          <a:solidFill>
            <a:srgbClr val="F2D8D8"/>
          </a:solidFill>
        </p:spPr>
        <p:txBody>
          <a:bodyPr wrap="square" rtlCol="0" anchor="t">
            <a:noAutofit/>
          </a:bodyPr>
          <a:lstStyle/>
          <a:p>
            <a:r>
              <a:rPr lang="en-US" sz="3200" dirty="0"/>
              <a:t>1. pancake</a:t>
            </a:r>
          </a:p>
          <a:p>
            <a:endParaRPr lang="en-US" sz="3200" dirty="0"/>
          </a:p>
        </p:txBody>
      </p:sp>
      <p:sp>
        <p:nvSpPr>
          <p:cNvPr id="18" name="Text Box 17"/>
          <p:cNvSpPr txBox="1"/>
          <p:nvPr/>
        </p:nvSpPr>
        <p:spPr>
          <a:xfrm>
            <a:off x="30797" y="2187257"/>
            <a:ext cx="4255135" cy="708025"/>
          </a:xfrm>
          <a:prstGeom prst="rect">
            <a:avLst/>
          </a:prstGeom>
          <a:solidFill>
            <a:srgbClr val="F2D8D8"/>
          </a:solidFill>
        </p:spPr>
        <p:txBody>
          <a:bodyPr wrap="square" rtlCol="0" anchor="t">
            <a:noAutofit/>
          </a:bodyPr>
          <a:lstStyle/>
          <a:p>
            <a:r>
              <a:rPr lang="en-US" sz="3200" dirty="0"/>
              <a:t>2. five-</a:t>
            </a:r>
            <a:r>
              <a:rPr lang="en-US" sz="3200" dirty="0" err="1"/>
              <a:t>colour</a:t>
            </a:r>
            <a:r>
              <a:rPr lang="en-US" sz="3200" dirty="0"/>
              <a:t> sticky rice</a:t>
            </a:r>
          </a:p>
        </p:txBody>
      </p:sp>
      <p:sp>
        <p:nvSpPr>
          <p:cNvPr id="19" name="Text Box 18"/>
          <p:cNvSpPr txBox="1"/>
          <p:nvPr/>
        </p:nvSpPr>
        <p:spPr>
          <a:xfrm>
            <a:off x="30797" y="3168768"/>
            <a:ext cx="3519170" cy="708025"/>
          </a:xfrm>
          <a:prstGeom prst="rect">
            <a:avLst/>
          </a:prstGeom>
          <a:solidFill>
            <a:srgbClr val="F2D8D8"/>
          </a:solidFill>
        </p:spPr>
        <p:txBody>
          <a:bodyPr wrap="square" rtlCol="0" anchor="t">
            <a:noAutofit/>
          </a:bodyPr>
          <a:lstStyle/>
          <a:p>
            <a:r>
              <a:rPr lang="en-US" sz="3200" dirty="0"/>
              <a:t>3. beef noodle soup</a:t>
            </a:r>
          </a:p>
        </p:txBody>
      </p:sp>
      <p:sp>
        <p:nvSpPr>
          <p:cNvPr id="20" name="Text Box 19"/>
          <p:cNvSpPr txBox="1"/>
          <p:nvPr/>
        </p:nvSpPr>
        <p:spPr>
          <a:xfrm>
            <a:off x="30797" y="4156642"/>
            <a:ext cx="2376170" cy="708025"/>
          </a:xfrm>
          <a:prstGeom prst="rect">
            <a:avLst/>
          </a:prstGeom>
          <a:solidFill>
            <a:srgbClr val="F2D8D8"/>
          </a:solidFill>
        </p:spPr>
        <p:txBody>
          <a:bodyPr wrap="square" rtlCol="0" anchor="t">
            <a:noAutofit/>
          </a:bodyPr>
          <a:lstStyle/>
          <a:p>
            <a:r>
              <a:rPr lang="en-US" sz="3200" dirty="0"/>
              <a:t>4. white rice</a:t>
            </a:r>
          </a:p>
        </p:txBody>
      </p:sp>
      <p:sp>
        <p:nvSpPr>
          <p:cNvPr id="21" name="Text Box 20"/>
          <p:cNvSpPr txBox="1"/>
          <p:nvPr/>
        </p:nvSpPr>
        <p:spPr>
          <a:xfrm>
            <a:off x="135414" y="5144516"/>
            <a:ext cx="2947670" cy="708025"/>
          </a:xfrm>
          <a:prstGeom prst="rect">
            <a:avLst/>
          </a:prstGeom>
          <a:solidFill>
            <a:srgbClr val="F2D8D8"/>
          </a:solidFill>
        </p:spPr>
        <p:txBody>
          <a:bodyPr wrap="square" rtlCol="0" anchor="t">
            <a:noAutofit/>
          </a:bodyPr>
          <a:lstStyle/>
          <a:p>
            <a:r>
              <a:rPr lang="en-US" sz="3200" dirty="0"/>
              <a:t>5. spring rolls</a:t>
            </a:r>
          </a:p>
        </p:txBody>
      </p:sp>
      <p:pic>
        <p:nvPicPr>
          <p:cNvPr id="14" name="Picture 1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467187" y="4188588"/>
            <a:ext cx="2822575" cy="1985010"/>
          </a:xfrm>
          <a:prstGeom prst="rect">
            <a:avLst/>
          </a:prstGeom>
        </p:spPr>
      </p:pic>
      <p:pic>
        <p:nvPicPr>
          <p:cNvPr id="23" name="Picture 2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621955" y="3668776"/>
            <a:ext cx="2637790" cy="2183765"/>
          </a:xfrm>
          <a:prstGeom prst="rect">
            <a:avLst/>
          </a:prstGeom>
        </p:spPr>
      </p:pic>
      <p:pic>
        <p:nvPicPr>
          <p:cNvPr id="25" name="Picture 2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497204" y="4694300"/>
            <a:ext cx="2514600" cy="1608455"/>
          </a:xfrm>
          <a:prstGeom prst="rect">
            <a:avLst/>
          </a:prstGeom>
        </p:spPr>
      </p:pic>
      <p:pic>
        <p:nvPicPr>
          <p:cNvPr id="22" name="Picture 2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186492" y="826769"/>
            <a:ext cx="3571875" cy="2720975"/>
          </a:xfrm>
          <a:prstGeom prst="rect">
            <a:avLst/>
          </a:prstGeom>
        </p:spPr>
      </p:pic>
      <p:pic>
        <p:nvPicPr>
          <p:cNvPr id="24" name="Picture 23"/>
          <p:cNvPicPr>
            <a:picLocks noChangeAspect="1"/>
          </p:cNvPicPr>
          <p:nvPr/>
        </p:nvPicPr>
        <p:blipFill>
          <a:blip r:embed="rId7"/>
          <a:stretch>
            <a:fillRect/>
          </a:stretch>
        </p:blipFill>
        <p:spPr>
          <a:xfrm>
            <a:off x="4607475" y="273049"/>
            <a:ext cx="3304540" cy="267589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extLst>
              <p:ext uri="{D42A27DB-BD31-4B8C-83A1-F6EECF244321}">
                <p14:modId xmlns:p14="http://schemas.microsoft.com/office/powerpoint/2010/main" val="2426903036"/>
              </p:ext>
            </p:extLst>
          </p:nvPr>
        </p:nvGraphicFramePr>
        <p:xfrm>
          <a:off x="294975" y="762000"/>
          <a:ext cx="11079480" cy="5120640"/>
        </p:xfrm>
        <a:graphic>
          <a:graphicData uri="http://schemas.openxmlformats.org/drawingml/2006/table">
            <a:tbl>
              <a:tblPr firstRow="1" bandRow="1">
                <a:tableStyleId>{5C22544A-7EE6-4342-B048-85BDC9FD1C3A}</a:tableStyleId>
              </a:tblPr>
              <a:tblGrid>
                <a:gridCol w="4679315">
                  <a:extLst>
                    <a:ext uri="{9D8B030D-6E8A-4147-A177-3AD203B41FA5}">
                      <a16:colId xmlns:a16="http://schemas.microsoft.com/office/drawing/2014/main" val="20000"/>
                    </a:ext>
                  </a:extLst>
                </a:gridCol>
                <a:gridCol w="4498340">
                  <a:extLst>
                    <a:ext uri="{9D8B030D-6E8A-4147-A177-3AD203B41FA5}">
                      <a16:colId xmlns:a16="http://schemas.microsoft.com/office/drawing/2014/main" val="20001"/>
                    </a:ext>
                  </a:extLst>
                </a:gridCol>
                <a:gridCol w="1901825">
                  <a:extLst>
                    <a:ext uri="{9D8B030D-6E8A-4147-A177-3AD203B41FA5}">
                      <a16:colId xmlns:a16="http://schemas.microsoft.com/office/drawing/2014/main" val="20002"/>
                    </a:ext>
                  </a:extLst>
                </a:gridCol>
              </a:tblGrid>
              <a:tr h="548640">
                <a:tc>
                  <a:txBody>
                    <a:bodyPr/>
                    <a:lstStyle/>
                    <a:p>
                      <a:pPr algn="ctr">
                        <a:buNone/>
                      </a:pPr>
                      <a:r>
                        <a:rPr lang="en-US" sz="3000"/>
                        <a:t>A</a:t>
                      </a:r>
                    </a:p>
                  </a:txBody>
                  <a:tcPr>
                    <a:solidFill>
                      <a:srgbClr val="4C4C6D"/>
                    </a:solidFill>
                  </a:tcPr>
                </a:tc>
                <a:tc>
                  <a:txBody>
                    <a:bodyPr/>
                    <a:lstStyle/>
                    <a:p>
                      <a:pPr algn="ctr">
                        <a:buNone/>
                      </a:pPr>
                      <a:r>
                        <a:rPr lang="en-US" sz="3000"/>
                        <a:t>B</a:t>
                      </a:r>
                    </a:p>
                  </a:txBody>
                  <a:tcPr>
                    <a:solidFill>
                      <a:srgbClr val="4C4C6D"/>
                    </a:solidFill>
                  </a:tcPr>
                </a:tc>
                <a:tc>
                  <a:txBody>
                    <a:bodyPr/>
                    <a:lstStyle/>
                    <a:p>
                      <a:pPr algn="ctr">
                        <a:buNone/>
                      </a:pPr>
                      <a:endParaRPr lang="en-US" sz="3000"/>
                    </a:p>
                  </a:txBody>
                  <a:tcPr>
                    <a:solidFill>
                      <a:srgbClr val="4C4C6D"/>
                    </a:solidFill>
                  </a:tcPr>
                </a:tc>
                <a:extLst>
                  <a:ext uri="{0D108BD9-81ED-4DB2-BD59-A6C34878D82A}">
                    <a16:rowId xmlns:a16="http://schemas.microsoft.com/office/drawing/2014/main" val="10000"/>
                  </a:ext>
                </a:extLst>
              </a:tr>
              <a:tr h="1005840">
                <a:tc>
                  <a:txBody>
                    <a:bodyPr/>
                    <a:lstStyle/>
                    <a:p>
                      <a:pPr>
                        <a:buNone/>
                      </a:pPr>
                      <a:r>
                        <a:rPr lang="en-US" sz="3000" b="1" dirty="0">
                          <a:solidFill>
                            <a:srgbClr val="545B77"/>
                          </a:solidFill>
                          <a:latin typeface="Times New Roman" panose="02020603050405020304" pitchFamily="18" charset="0"/>
                          <a:cs typeface="Times New Roman" panose="02020603050405020304" pitchFamily="18" charset="0"/>
                        </a:rPr>
                        <a:t>1. name of the dish</a:t>
                      </a:r>
                    </a:p>
                  </a:txBody>
                  <a:tcPr>
                    <a:solidFill>
                      <a:srgbClr val="E8F6EF"/>
                    </a:solidFill>
                  </a:tcPr>
                </a:tc>
                <a:tc>
                  <a:txBody>
                    <a:bodyPr/>
                    <a:lstStyle/>
                    <a:p>
                      <a:pPr algn="just">
                        <a:buNone/>
                      </a:pPr>
                      <a:r>
                        <a:rPr lang="en-US" sz="3000" b="1" dirty="0">
                          <a:solidFill>
                            <a:srgbClr val="545B77"/>
                          </a:solidFill>
                          <a:latin typeface="Times New Roman" panose="02020603050405020304" pitchFamily="18" charset="0"/>
                          <a:cs typeface="Times New Roman" panose="02020603050405020304" pitchFamily="18" charset="0"/>
                        </a:rPr>
                        <a:t>a. glutinous rice, green beans, pork</a:t>
                      </a:r>
                    </a:p>
                  </a:txBody>
                  <a:tcPr>
                    <a:solidFill>
                      <a:srgbClr val="FFE194"/>
                    </a:solidFill>
                  </a:tcPr>
                </a:tc>
                <a:tc>
                  <a:txBody>
                    <a:bodyPr/>
                    <a:lstStyle/>
                    <a:p>
                      <a:pPr algn="just">
                        <a:buNone/>
                      </a:pPr>
                      <a:r>
                        <a:rPr lang="en-US" sz="3000" b="1">
                          <a:latin typeface="Times New Roman" panose="02020603050405020304" pitchFamily="18" charset="0"/>
                          <a:cs typeface="Times New Roman" panose="02020603050405020304" pitchFamily="18" charset="0"/>
                        </a:rPr>
                        <a:t>1.</a:t>
                      </a:r>
                    </a:p>
                  </a:txBody>
                  <a:tcPr>
                    <a:solidFill>
                      <a:schemeClr val="accent5">
                        <a:lumMod val="20000"/>
                        <a:lumOff val="80000"/>
                      </a:schemeClr>
                    </a:solidFill>
                  </a:tcPr>
                </a:tc>
                <a:extLst>
                  <a:ext uri="{0D108BD9-81ED-4DB2-BD59-A6C34878D82A}">
                    <a16:rowId xmlns:a16="http://schemas.microsoft.com/office/drawing/2014/main" val="10001"/>
                  </a:ext>
                </a:extLst>
              </a:tr>
              <a:tr h="1005840">
                <a:tc>
                  <a:txBody>
                    <a:bodyPr/>
                    <a:lstStyle/>
                    <a:p>
                      <a:pPr>
                        <a:buNone/>
                      </a:pPr>
                      <a:r>
                        <a:rPr lang="en-US" sz="3000" b="1">
                          <a:solidFill>
                            <a:srgbClr val="545B77"/>
                          </a:solidFill>
                          <a:latin typeface="Times New Roman" panose="02020603050405020304" pitchFamily="18" charset="0"/>
                          <a:cs typeface="Times New Roman" panose="02020603050405020304" pitchFamily="18" charset="0"/>
                        </a:rPr>
                        <a:t>2. history</a:t>
                      </a:r>
                    </a:p>
                  </a:txBody>
                  <a:tcPr>
                    <a:solidFill>
                      <a:srgbClr val="E8F6EF"/>
                    </a:solidFill>
                  </a:tcPr>
                </a:tc>
                <a:tc>
                  <a:txBody>
                    <a:bodyPr/>
                    <a:lstStyle/>
                    <a:p>
                      <a:pPr algn="just">
                        <a:buNone/>
                      </a:pPr>
                      <a:r>
                        <a:rPr lang="en-US" sz="3000" b="1" dirty="0">
                          <a:solidFill>
                            <a:srgbClr val="545B77"/>
                          </a:solidFill>
                          <a:latin typeface="Times New Roman" panose="02020603050405020304" pitchFamily="18" charset="0"/>
                          <a:cs typeface="Times New Roman" panose="02020603050405020304" pitchFamily="18" charset="0"/>
                        </a:rPr>
                        <a:t>b. at Tet, on the Hung Kings’ anniversary</a:t>
                      </a:r>
                    </a:p>
                  </a:txBody>
                  <a:tcPr>
                    <a:solidFill>
                      <a:srgbClr val="FFE194"/>
                    </a:solidFill>
                  </a:tcPr>
                </a:tc>
                <a:tc>
                  <a:txBody>
                    <a:bodyPr/>
                    <a:lstStyle/>
                    <a:p>
                      <a:pPr>
                        <a:buNone/>
                      </a:pPr>
                      <a:r>
                        <a:rPr lang="en-US" sz="3000" b="1">
                          <a:latin typeface="Times New Roman" panose="02020603050405020304" pitchFamily="18" charset="0"/>
                          <a:cs typeface="Times New Roman" panose="02020603050405020304" pitchFamily="18" charset="0"/>
                        </a:rPr>
                        <a:t>2.</a:t>
                      </a:r>
                    </a:p>
                  </a:txBody>
                  <a:tcPr>
                    <a:solidFill>
                      <a:schemeClr val="accent5">
                        <a:lumMod val="20000"/>
                        <a:lumOff val="80000"/>
                      </a:schemeClr>
                    </a:solidFill>
                  </a:tcPr>
                </a:tc>
                <a:extLst>
                  <a:ext uri="{0D108BD9-81ED-4DB2-BD59-A6C34878D82A}">
                    <a16:rowId xmlns:a16="http://schemas.microsoft.com/office/drawing/2014/main" val="10002"/>
                  </a:ext>
                </a:extLst>
              </a:tr>
              <a:tr h="548640">
                <a:tc>
                  <a:txBody>
                    <a:bodyPr/>
                    <a:lstStyle/>
                    <a:p>
                      <a:pPr>
                        <a:buNone/>
                      </a:pPr>
                      <a:r>
                        <a:rPr lang="en-US" sz="3000" b="1">
                          <a:solidFill>
                            <a:srgbClr val="545B77"/>
                          </a:solidFill>
                          <a:latin typeface="Times New Roman" panose="02020603050405020304" pitchFamily="18" charset="0"/>
                          <a:cs typeface="Times New Roman" panose="02020603050405020304" pitchFamily="18" charset="0"/>
                        </a:rPr>
                        <a:t>3. basic ingredients</a:t>
                      </a:r>
                    </a:p>
                  </a:txBody>
                  <a:tcPr>
                    <a:solidFill>
                      <a:srgbClr val="E8F6EF"/>
                    </a:solidFill>
                  </a:tcPr>
                </a:tc>
                <a:tc>
                  <a:txBody>
                    <a:bodyPr/>
                    <a:lstStyle/>
                    <a:p>
                      <a:pPr algn="just">
                        <a:buNone/>
                      </a:pPr>
                      <a:r>
                        <a:rPr lang="en-US" sz="3000" b="1" dirty="0">
                          <a:solidFill>
                            <a:srgbClr val="545B77"/>
                          </a:solidFill>
                          <a:latin typeface="Times New Roman" panose="02020603050405020304" pitchFamily="18" charset="0"/>
                          <a:cs typeface="Times New Roman" panose="02020603050405020304" pitchFamily="18" charset="0"/>
                        </a:rPr>
                        <a:t>c. banh </a:t>
                      </a:r>
                      <a:r>
                        <a:rPr lang="en-US" sz="3000" b="1" dirty="0" err="1">
                          <a:solidFill>
                            <a:srgbClr val="545B77"/>
                          </a:solidFill>
                          <a:latin typeface="Times New Roman" panose="02020603050405020304" pitchFamily="18" charset="0"/>
                          <a:cs typeface="Times New Roman" panose="02020603050405020304" pitchFamily="18" charset="0"/>
                        </a:rPr>
                        <a:t>chung</a:t>
                      </a:r>
                      <a:endParaRPr lang="en-US" sz="3000" b="1" dirty="0">
                        <a:solidFill>
                          <a:srgbClr val="545B77"/>
                        </a:solidFill>
                        <a:latin typeface="Times New Roman" panose="02020603050405020304" pitchFamily="18" charset="0"/>
                        <a:cs typeface="Times New Roman" panose="02020603050405020304" pitchFamily="18" charset="0"/>
                      </a:endParaRPr>
                    </a:p>
                  </a:txBody>
                  <a:tcPr>
                    <a:solidFill>
                      <a:srgbClr val="FFE194"/>
                    </a:solidFill>
                  </a:tcPr>
                </a:tc>
                <a:tc>
                  <a:txBody>
                    <a:bodyPr/>
                    <a:lstStyle/>
                    <a:p>
                      <a:pPr>
                        <a:buNone/>
                      </a:pPr>
                      <a:r>
                        <a:rPr lang="en-US" sz="3000" b="1">
                          <a:latin typeface="Times New Roman" panose="02020603050405020304" pitchFamily="18" charset="0"/>
                          <a:cs typeface="Times New Roman" panose="02020603050405020304" pitchFamily="18" charset="0"/>
                        </a:rPr>
                        <a:t>3.</a:t>
                      </a:r>
                    </a:p>
                  </a:txBody>
                  <a:tcPr>
                    <a:solidFill>
                      <a:schemeClr val="accent5">
                        <a:lumMod val="20000"/>
                        <a:lumOff val="80000"/>
                      </a:schemeClr>
                    </a:solidFill>
                  </a:tcPr>
                </a:tc>
                <a:extLst>
                  <a:ext uri="{0D108BD9-81ED-4DB2-BD59-A6C34878D82A}">
                    <a16:rowId xmlns:a16="http://schemas.microsoft.com/office/drawing/2014/main" val="10003"/>
                  </a:ext>
                </a:extLst>
              </a:tr>
              <a:tr h="1005840">
                <a:tc>
                  <a:txBody>
                    <a:bodyPr/>
                    <a:lstStyle/>
                    <a:p>
                      <a:pPr algn="just">
                        <a:buNone/>
                      </a:pPr>
                      <a:r>
                        <a:rPr lang="en-US" sz="3000" b="1">
                          <a:solidFill>
                            <a:srgbClr val="545B77"/>
                          </a:solidFill>
                          <a:latin typeface="Times New Roman" panose="02020603050405020304" pitchFamily="18" charset="0"/>
                          <a:cs typeface="Times New Roman" panose="02020603050405020304" pitchFamily="18" charset="0"/>
                        </a:rPr>
                        <a:t>4. on what occasion it’s eaten</a:t>
                      </a:r>
                    </a:p>
                  </a:txBody>
                  <a:tcPr>
                    <a:solidFill>
                      <a:srgbClr val="E8F6EF"/>
                    </a:solidFill>
                  </a:tcPr>
                </a:tc>
                <a:tc>
                  <a:txBody>
                    <a:bodyPr/>
                    <a:lstStyle/>
                    <a:p>
                      <a:pPr algn="just">
                        <a:buNone/>
                      </a:pPr>
                      <a:r>
                        <a:rPr lang="en-US" sz="3000" b="1" dirty="0">
                          <a:solidFill>
                            <a:srgbClr val="545B77"/>
                          </a:solidFill>
                          <a:latin typeface="Times New Roman" panose="02020603050405020304" pitchFamily="18" charset="0"/>
                          <a:cs typeface="Times New Roman" panose="02020603050405020304" pitchFamily="18" charset="0"/>
                        </a:rPr>
                        <a:t>d. traditional dish</a:t>
                      </a:r>
                    </a:p>
                  </a:txBody>
                  <a:tcPr>
                    <a:solidFill>
                      <a:srgbClr val="FFE194"/>
                    </a:solidFill>
                  </a:tcPr>
                </a:tc>
                <a:tc>
                  <a:txBody>
                    <a:bodyPr/>
                    <a:lstStyle/>
                    <a:p>
                      <a:pPr>
                        <a:buNone/>
                      </a:pPr>
                      <a:r>
                        <a:rPr lang="en-US" sz="3000" b="1">
                          <a:latin typeface="Times New Roman" panose="02020603050405020304" pitchFamily="18" charset="0"/>
                          <a:cs typeface="Times New Roman" panose="02020603050405020304" pitchFamily="18" charset="0"/>
                        </a:rPr>
                        <a:t>4.</a:t>
                      </a:r>
                    </a:p>
                  </a:txBody>
                  <a:tcPr>
                    <a:solidFill>
                      <a:schemeClr val="accent5">
                        <a:lumMod val="20000"/>
                        <a:lumOff val="80000"/>
                      </a:schemeClr>
                    </a:solidFill>
                  </a:tcPr>
                </a:tc>
                <a:extLst>
                  <a:ext uri="{0D108BD9-81ED-4DB2-BD59-A6C34878D82A}">
                    <a16:rowId xmlns:a16="http://schemas.microsoft.com/office/drawing/2014/main" val="10004"/>
                  </a:ext>
                </a:extLst>
              </a:tr>
              <a:tr h="1005840">
                <a:tc>
                  <a:txBody>
                    <a:bodyPr/>
                    <a:lstStyle/>
                    <a:p>
                      <a:pPr algn="just">
                        <a:buNone/>
                      </a:pPr>
                      <a:r>
                        <a:rPr lang="en-US" sz="3000" b="1">
                          <a:solidFill>
                            <a:srgbClr val="545B77"/>
                          </a:solidFill>
                          <a:latin typeface="Times New Roman" panose="02020603050405020304" pitchFamily="18" charset="0"/>
                          <a:cs typeface="Times New Roman" panose="02020603050405020304" pitchFamily="18" charset="0"/>
                        </a:rPr>
                        <a:t>5. type of dish</a:t>
                      </a:r>
                    </a:p>
                  </a:txBody>
                  <a:tcPr>
                    <a:solidFill>
                      <a:srgbClr val="E8F6EF"/>
                    </a:solidFill>
                  </a:tcPr>
                </a:tc>
                <a:tc>
                  <a:txBody>
                    <a:bodyPr/>
                    <a:lstStyle/>
                    <a:p>
                      <a:pPr algn="just">
                        <a:buNone/>
                      </a:pPr>
                      <a:r>
                        <a:rPr lang="en-US" sz="3000" b="1" dirty="0">
                          <a:solidFill>
                            <a:srgbClr val="545B77"/>
                          </a:solidFill>
                          <a:latin typeface="Times New Roman" panose="02020603050405020304" pitchFamily="18" charset="0"/>
                          <a:cs typeface="Times New Roman" panose="02020603050405020304" pitchFamily="18" charset="0"/>
                        </a:rPr>
                        <a:t>e. originated in 6th Hung King’s time</a:t>
                      </a:r>
                    </a:p>
                  </a:txBody>
                  <a:tcPr>
                    <a:solidFill>
                      <a:srgbClr val="FFE194"/>
                    </a:solidFill>
                  </a:tcPr>
                </a:tc>
                <a:tc>
                  <a:txBody>
                    <a:bodyPr/>
                    <a:lstStyle/>
                    <a:p>
                      <a:pPr>
                        <a:buNone/>
                      </a:pPr>
                      <a:r>
                        <a:rPr lang="en-US" sz="3000" b="1" dirty="0">
                          <a:latin typeface="Times New Roman" panose="02020603050405020304" pitchFamily="18" charset="0"/>
                          <a:cs typeface="Times New Roman" panose="02020603050405020304" pitchFamily="18" charset="0"/>
                        </a:rPr>
                        <a:t>5.</a:t>
                      </a:r>
                    </a:p>
                  </a:txBody>
                  <a:tcP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6" name="Text Box 5"/>
          <p:cNvSpPr txBox="1"/>
          <p:nvPr/>
        </p:nvSpPr>
        <p:spPr>
          <a:xfrm>
            <a:off x="9961212" y="1201103"/>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c </a:t>
            </a:r>
          </a:p>
        </p:txBody>
      </p:sp>
      <p:sp>
        <p:nvSpPr>
          <p:cNvPr id="7" name="Text Box 6"/>
          <p:cNvSpPr txBox="1"/>
          <p:nvPr/>
        </p:nvSpPr>
        <p:spPr>
          <a:xfrm>
            <a:off x="9961212" y="2207845"/>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e </a:t>
            </a:r>
          </a:p>
        </p:txBody>
      </p:sp>
      <p:sp>
        <p:nvSpPr>
          <p:cNvPr id="8" name="Text Box 7"/>
          <p:cNvSpPr txBox="1"/>
          <p:nvPr/>
        </p:nvSpPr>
        <p:spPr>
          <a:xfrm>
            <a:off x="9961212" y="3214587"/>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 </a:t>
            </a:r>
          </a:p>
        </p:txBody>
      </p:sp>
      <p:sp>
        <p:nvSpPr>
          <p:cNvPr id="9" name="Text Box 8"/>
          <p:cNvSpPr txBox="1"/>
          <p:nvPr/>
        </p:nvSpPr>
        <p:spPr>
          <a:xfrm>
            <a:off x="9961212" y="3841858"/>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 </a:t>
            </a:r>
          </a:p>
        </p:txBody>
      </p:sp>
      <p:sp>
        <p:nvSpPr>
          <p:cNvPr id="10" name="Text Box 9"/>
          <p:cNvSpPr txBox="1"/>
          <p:nvPr/>
        </p:nvSpPr>
        <p:spPr>
          <a:xfrm>
            <a:off x="9961212" y="4708357"/>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14680" y="1214755"/>
            <a:ext cx="10539095" cy="583565"/>
          </a:xfrm>
          <a:prstGeom prst="rect">
            <a:avLst/>
          </a:prstGeom>
          <a:noFill/>
          <a:effectLst/>
        </p:spPr>
        <p:txBody>
          <a:bodyPr wrap="square" rtlCol="0">
            <a:spAutoFit/>
          </a:bodyPr>
          <a:lstStyle/>
          <a:p>
            <a:r>
              <a:rPr lang="en-US" sz="3200" dirty="0" smtClean="0">
                <a:solidFill>
                  <a:srgbClr val="C00000"/>
                </a:solidFill>
                <a:effectLst>
                  <a:glow rad="88900">
                    <a:schemeClr val="bg1"/>
                  </a:glow>
                </a:effectLst>
                <a:cs typeface="Arial" panose="020B0604020202020204" pitchFamily="34" charset="0"/>
              </a:rPr>
              <a:t>Think </a:t>
            </a:r>
            <a:r>
              <a:rPr lang="en-US" sz="3200" dirty="0">
                <a:solidFill>
                  <a:srgbClr val="C00000"/>
                </a:solidFill>
                <a:effectLst>
                  <a:glow rad="88900">
                    <a:schemeClr val="bg1"/>
                  </a:glow>
                </a:effectLst>
                <a:cs typeface="Arial" panose="020B0604020202020204" pitchFamily="34" charset="0"/>
              </a:rPr>
              <a:t>about one traditional dish and prepare to talk about it. </a:t>
            </a:r>
          </a:p>
        </p:txBody>
      </p:sp>
      <p:sp>
        <p:nvSpPr>
          <p:cNvPr id="3" name="Text Box 2"/>
          <p:cNvSpPr txBox="1"/>
          <p:nvPr/>
        </p:nvSpPr>
        <p:spPr>
          <a:xfrm>
            <a:off x="779145" y="2078990"/>
            <a:ext cx="9495790" cy="3170099"/>
          </a:xfrm>
          <a:prstGeom prst="rect">
            <a:avLst/>
          </a:prstGeom>
          <a:solidFill>
            <a:srgbClr val="F5E9CF"/>
          </a:solidFill>
          <a:ln w="9525">
            <a:noFill/>
          </a:ln>
        </p:spPr>
        <p:txBody>
          <a:bodyPr wrap="square">
            <a:spAutoFit/>
          </a:bodyPr>
          <a:lstStyle/>
          <a:p>
            <a:pPr marL="1270" indent="-1270"/>
            <a:r>
              <a:rPr lang="en-US" sz="4000" b="1" i="1" dirty="0">
                <a:solidFill>
                  <a:srgbClr val="545B77"/>
                </a:solidFill>
                <a:latin typeface="Times New Roman" panose="02020603050405020304" pitchFamily="18" charset="0"/>
                <a:cs typeface="Times New Roman" panose="02020603050405020304" pitchFamily="18" charset="0"/>
              </a:rPr>
              <a:t>Your talk should include:</a:t>
            </a:r>
          </a:p>
          <a:p>
            <a:pPr marL="1270" indent="-1270"/>
            <a:r>
              <a:rPr lang="en-US" sz="4000" i="1" dirty="0">
                <a:solidFill>
                  <a:srgbClr val="545B77"/>
                </a:solidFill>
                <a:latin typeface="Times New Roman" panose="02020603050405020304" pitchFamily="18" charset="0"/>
                <a:cs typeface="Times New Roman" panose="02020603050405020304" pitchFamily="18" charset="0"/>
              </a:rPr>
              <a:t>– the name of the dish </a:t>
            </a:r>
          </a:p>
          <a:p>
            <a:pPr marL="1270" indent="-1270"/>
            <a:r>
              <a:rPr lang="en-US" sz="4000" i="1" dirty="0">
                <a:solidFill>
                  <a:srgbClr val="545B77"/>
                </a:solidFill>
                <a:latin typeface="Times New Roman" panose="02020603050405020304" pitchFamily="18" charset="0"/>
                <a:cs typeface="Times New Roman" panose="02020603050405020304" pitchFamily="18" charset="0"/>
              </a:rPr>
              <a:t>– the basic ingredients </a:t>
            </a:r>
          </a:p>
          <a:p>
            <a:pPr marL="1270" indent="-1270"/>
            <a:r>
              <a:rPr lang="en-US" sz="4000" i="1" dirty="0">
                <a:solidFill>
                  <a:srgbClr val="545B77"/>
                </a:solidFill>
                <a:latin typeface="Times New Roman" panose="02020603050405020304" pitchFamily="18" charset="0"/>
                <a:cs typeface="Times New Roman" panose="02020603050405020304" pitchFamily="18" charset="0"/>
              </a:rPr>
              <a:t>– when / on what occasion it is eaten</a:t>
            </a:r>
          </a:p>
          <a:p>
            <a:pPr marL="1270" indent="-1270"/>
            <a:r>
              <a:rPr lang="en-US" sz="4000" i="1" dirty="0">
                <a:solidFill>
                  <a:srgbClr val="545B77"/>
                </a:solidFill>
                <a:latin typeface="Times New Roman" panose="02020603050405020304" pitchFamily="18" charset="0"/>
                <a:cs typeface="Times New Roman" panose="02020603050405020304" pitchFamily="18" charset="0"/>
              </a:rPr>
              <a:t>– whether you like it or not</a:t>
            </a:r>
          </a:p>
        </p:txBody>
      </p:sp>
      <p:sp>
        <p:nvSpPr>
          <p:cNvPr id="2" name="Right Arrow 1"/>
          <p:cNvSpPr/>
          <p:nvPr/>
        </p:nvSpPr>
        <p:spPr>
          <a:xfrm>
            <a:off x="1527142" y="5938886"/>
            <a:ext cx="669303" cy="273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 grpId="0" bldLvl="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2231" y="825788"/>
            <a:ext cx="8449393" cy="5199626"/>
          </a:xfrm>
          <a:prstGeom prst="rect">
            <a:avLst/>
          </a:prstGeom>
        </p:spPr>
      </p:pic>
      <p:pic>
        <p:nvPicPr>
          <p:cNvPr id="4" name="Picture 3"/>
          <p:cNvPicPr>
            <a:picLocks noChangeAspect="1"/>
          </p:cNvPicPr>
          <p:nvPr/>
        </p:nvPicPr>
        <p:blipFill>
          <a:blip r:embed="rId3"/>
          <a:stretch>
            <a:fillRect/>
          </a:stretch>
        </p:blipFill>
        <p:spPr>
          <a:xfrm>
            <a:off x="1612231" y="825788"/>
            <a:ext cx="8524689" cy="5312922"/>
          </a:xfrm>
          <a:prstGeom prst="rect">
            <a:avLst/>
          </a:prstGeom>
        </p:spPr>
      </p:pic>
      <p:pic>
        <p:nvPicPr>
          <p:cNvPr id="5" name="Picture 4"/>
          <p:cNvPicPr>
            <a:picLocks noChangeAspect="1"/>
          </p:cNvPicPr>
          <p:nvPr/>
        </p:nvPicPr>
        <p:blipFill>
          <a:blip r:embed="rId4"/>
          <a:stretch>
            <a:fillRect/>
          </a:stretch>
        </p:blipFill>
        <p:spPr>
          <a:xfrm>
            <a:off x="1600198" y="839305"/>
            <a:ext cx="8536721" cy="5548017"/>
          </a:xfrm>
          <a:prstGeom prst="rect">
            <a:avLst/>
          </a:prstGeom>
        </p:spPr>
      </p:pic>
      <p:pic>
        <p:nvPicPr>
          <p:cNvPr id="6" name="Picture 5"/>
          <p:cNvPicPr>
            <a:picLocks noChangeAspect="1"/>
          </p:cNvPicPr>
          <p:nvPr/>
        </p:nvPicPr>
        <p:blipFill>
          <a:blip r:embed="rId5"/>
          <a:stretch>
            <a:fillRect/>
          </a:stretch>
        </p:blipFill>
        <p:spPr>
          <a:xfrm>
            <a:off x="1612231" y="804642"/>
            <a:ext cx="8611316" cy="5582679"/>
          </a:xfrm>
          <a:prstGeom prst="rect">
            <a:avLst/>
          </a:prstGeom>
        </p:spPr>
      </p:pic>
      <p:pic>
        <p:nvPicPr>
          <p:cNvPr id="7" name="Picture 6"/>
          <p:cNvPicPr>
            <a:picLocks noChangeAspect="1"/>
          </p:cNvPicPr>
          <p:nvPr/>
        </p:nvPicPr>
        <p:blipFill>
          <a:blip r:embed="rId6"/>
          <a:stretch>
            <a:fillRect/>
          </a:stretch>
        </p:blipFill>
        <p:spPr>
          <a:xfrm>
            <a:off x="1600197" y="804641"/>
            <a:ext cx="8604192" cy="5582680"/>
          </a:xfrm>
          <a:prstGeom prst="rect">
            <a:avLst/>
          </a:prstGeom>
        </p:spPr>
      </p:pic>
    </p:spTree>
    <p:extLst>
      <p:ext uri="{BB962C8B-B14F-4D97-AF65-F5344CB8AC3E}">
        <p14:creationId xmlns:p14="http://schemas.microsoft.com/office/powerpoint/2010/main" val="134229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6" presetClass="entr" presetSubtype="16" fill="hold" nodeType="afterEffect">
                                  <p:stCondLst>
                                    <p:cond delay="250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5000"/>
                            </p:stCondLst>
                            <p:childTnLst>
                              <p:par>
                                <p:cTn id="13" presetID="21" presetClass="entr" presetSubtype="1" fill="hold" nodeType="afterEffect">
                                  <p:stCondLst>
                                    <p:cond delay="250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par>
                          <p:cTn id="16" fill="hold">
                            <p:stCondLst>
                              <p:cond delay="9500"/>
                            </p:stCondLst>
                            <p:childTnLst>
                              <p:par>
                                <p:cTn id="17" presetID="14" presetClass="entr" presetSubtype="10" fill="hold" nodeType="afterEffect">
                                  <p:stCondLst>
                                    <p:cond delay="250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par>
                          <p:cTn id="20" fill="hold">
                            <p:stCondLst>
                              <p:cond delay="12500"/>
                            </p:stCondLst>
                            <p:childTnLst>
                              <p:par>
                                <p:cTn id="21" presetID="1" presetClass="entr" presetSubtype="0" fill="hold" nodeType="afterEffect">
                                  <p:stCondLst>
                                    <p:cond delay="250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20"/>
          <p:cNvSpPr txBox="1"/>
          <p:nvPr/>
        </p:nvSpPr>
        <p:spPr>
          <a:xfrm>
            <a:off x="920678" y="160257"/>
            <a:ext cx="3660749" cy="1084082"/>
          </a:xfrm>
          <a:prstGeom prst="rect">
            <a:avLst/>
          </a:prstGeom>
          <a:noFill/>
        </p:spPr>
        <p:txBody>
          <a:bodyPr wrap="square">
            <a:noAutofit/>
          </a:bodyPr>
          <a:lstStyle/>
          <a:p>
            <a:pPr>
              <a:lnSpc>
                <a:spcPct val="200000"/>
              </a:lnSpc>
            </a:pPr>
            <a:r>
              <a:rPr lang="en-US" sz="3600" b="1" dirty="0">
                <a:solidFill>
                  <a:schemeClr val="accent5">
                    <a:lumMod val="75000"/>
                  </a:schemeClr>
                </a:solidFill>
              </a:rPr>
              <a:t>Look at the map</a:t>
            </a:r>
          </a:p>
        </p:txBody>
      </p:sp>
      <p:pic>
        <p:nvPicPr>
          <p:cNvPr id="11" name="Content Placeholder 10" descr="x-7062-uk-counties-map-std-100cm-small-copy"/>
          <p:cNvPicPr>
            <a:picLocks noGrp="1" noChangeAspect="1"/>
          </p:cNvPicPr>
          <p:nvPr>
            <p:ph idx="1"/>
          </p:nvPr>
        </p:nvPicPr>
        <p:blipFill>
          <a:blip r:embed="rId3">
            <a:clrChange>
              <a:clrFrom>
                <a:srgbClr val="FEFEFE">
                  <a:alpha val="100000"/>
                </a:srgbClr>
              </a:clrFrom>
              <a:clrTo>
                <a:srgbClr val="FEFEFE">
                  <a:alpha val="100000"/>
                  <a:alpha val="0"/>
                </a:srgbClr>
              </a:clrTo>
            </a:clrChange>
          </a:blip>
          <a:stretch>
            <a:fillRect/>
          </a:stretch>
        </p:blipFill>
        <p:spPr>
          <a:xfrm>
            <a:off x="6629668" y="160257"/>
            <a:ext cx="4943175" cy="6090521"/>
          </a:xfrm>
          <a:prstGeom prst="rect">
            <a:avLst/>
          </a:prstGeom>
        </p:spPr>
      </p:pic>
      <p:sp>
        <p:nvSpPr>
          <p:cNvPr id="12" name="TextBox 20"/>
          <p:cNvSpPr txBox="1"/>
          <p:nvPr/>
        </p:nvSpPr>
        <p:spPr>
          <a:xfrm>
            <a:off x="516576" y="1082301"/>
            <a:ext cx="10757882" cy="2792115"/>
          </a:xfrm>
          <a:prstGeom prst="rect">
            <a:avLst/>
          </a:prstGeom>
          <a:noFill/>
        </p:spPr>
        <p:txBody>
          <a:bodyPr wrap="square">
            <a:noAutofit/>
          </a:bodyPr>
          <a:lstStyle/>
          <a:p>
            <a:pPr>
              <a:lnSpc>
                <a:spcPct val="200000"/>
              </a:lnSpc>
            </a:pPr>
            <a:r>
              <a:rPr lang="en-US" sz="3600" b="1" dirty="0">
                <a:solidFill>
                  <a:schemeClr val="accent5">
                    <a:lumMod val="75000"/>
                  </a:schemeClr>
                </a:solidFill>
              </a:rPr>
              <a:t>What do you know </a:t>
            </a:r>
            <a:r>
              <a:rPr lang="en-US" sz="3600" b="1" dirty="0" smtClean="0">
                <a:solidFill>
                  <a:schemeClr val="accent5">
                    <a:lumMod val="75000"/>
                  </a:schemeClr>
                </a:solidFill>
              </a:rPr>
              <a:t>about</a:t>
            </a:r>
          </a:p>
          <a:p>
            <a:pPr>
              <a:lnSpc>
                <a:spcPct val="200000"/>
              </a:lnSpc>
            </a:pPr>
            <a:r>
              <a:rPr lang="en-US" sz="3600" b="1" dirty="0" smtClean="0">
                <a:solidFill>
                  <a:schemeClr val="accent5">
                    <a:lumMod val="75000"/>
                  </a:schemeClr>
                </a:solidFill>
              </a:rPr>
              <a:t> the </a:t>
            </a:r>
            <a:r>
              <a:rPr lang="en-US" sz="3600" b="1" dirty="0">
                <a:solidFill>
                  <a:schemeClr val="accent5">
                    <a:lumMod val="75000"/>
                  </a:schemeClr>
                </a:solidFill>
              </a:rPr>
              <a:t>UK and </a:t>
            </a:r>
            <a:r>
              <a:rPr lang="en-US" sz="3600" b="1" dirty="0" smtClean="0">
                <a:solidFill>
                  <a:schemeClr val="accent5">
                    <a:lumMod val="75000"/>
                  </a:schemeClr>
                </a:solidFill>
              </a:rPr>
              <a:t>England</a:t>
            </a:r>
            <a:endParaRPr lang="en-US" sz="3600" b="1" dirty="0">
              <a:solidFill>
                <a:schemeClr val="accent5">
                  <a:lumMod val="75000"/>
                </a:schemeClr>
              </a:solidFill>
            </a:endParaRPr>
          </a:p>
        </p:txBody>
      </p:sp>
      <p:pic>
        <p:nvPicPr>
          <p:cNvPr id="6" name="Content Placeholder 9" descr="question-mark"/>
          <p:cNvPicPr>
            <a:picLocks noGrp="1" noChangeAspect="1"/>
          </p:cNvPicPr>
          <p:nvPr>
            <p:ph idx="1"/>
          </p:nvPr>
        </p:nvPicPr>
        <p:blipFill>
          <a:blip r:embed="rId4"/>
          <a:stretch>
            <a:fillRect/>
          </a:stretch>
        </p:blipFill>
        <p:spPr>
          <a:xfrm rot="1598792">
            <a:off x="4595616" y="2269812"/>
            <a:ext cx="740346" cy="88011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1820069"/>
            <a:ext cx="6297018" cy="1181298"/>
          </a:xfrm>
          <a:prstGeom prst="rect">
            <a:avLst/>
          </a:prstGeom>
          <a:noFill/>
          <a:ln/>
        </p:spPr>
        <p:txBody>
          <a:bodyPr wrap="square" lIns="0" tIns="0" rIns="0" bIns="0" rtlCol="0" anchor="t"/>
          <a:lstStyle/>
          <a:p>
            <a:pPr>
              <a:lnSpc>
                <a:spcPts val="4625"/>
              </a:lnSpc>
            </a:pPr>
            <a:r>
              <a:rPr lang="en-US" sz="3708" dirty="0">
                <a:solidFill>
                  <a:srgbClr val="F2E782"/>
                </a:solidFill>
                <a:latin typeface="Prata" pitchFamily="34" charset="0"/>
                <a:ea typeface="Prata" pitchFamily="34" charset="-122"/>
                <a:cs typeface="Prata" pitchFamily="34" charset="-120"/>
              </a:rPr>
              <a:t>An Introduction to the United Kingdom</a:t>
            </a:r>
            <a:endParaRPr lang="en-US" sz="3708" dirty="0"/>
          </a:p>
        </p:txBody>
      </p:sp>
      <p:sp>
        <p:nvSpPr>
          <p:cNvPr id="4" name="Text 1"/>
          <p:cNvSpPr/>
          <p:nvPr/>
        </p:nvSpPr>
        <p:spPr>
          <a:xfrm>
            <a:off x="661492" y="3284835"/>
            <a:ext cx="6297018" cy="1209675"/>
          </a:xfrm>
          <a:prstGeom prst="rect">
            <a:avLst/>
          </a:prstGeom>
          <a:noFill/>
          <a:ln/>
        </p:spPr>
        <p:txBody>
          <a:bodyPr wrap="square" lIns="0" tIns="0" rIns="0" bIns="0" rtlCol="0" anchor="t"/>
          <a:lstStyle/>
          <a:p>
            <a:pPr>
              <a:lnSpc>
                <a:spcPts val="2375"/>
              </a:lnSpc>
            </a:pPr>
            <a:r>
              <a:rPr lang="en-US" sz="1458" dirty="0">
                <a:solidFill>
                  <a:srgbClr val="CFCBBF"/>
                </a:solidFill>
                <a:latin typeface="Raleway" pitchFamily="34" charset="0"/>
                <a:ea typeface="Raleway" pitchFamily="34" charset="-122"/>
                <a:cs typeface="Raleway" pitchFamily="34" charset="-120"/>
              </a:rPr>
              <a:t>The United Kingdom is a captivating island nation that blends rich history, cultural diversity, and modern innovation. From the rugged landscapes of Scotland to the bustling streets of London, the UK offers a wealth of experiences for visitors to discover.</a:t>
            </a:r>
            <a:endParaRPr lang="en-US" sz="1458" dirty="0"/>
          </a:p>
        </p:txBody>
      </p:sp>
      <p:sp>
        <p:nvSpPr>
          <p:cNvPr id="5" name="Shape 2"/>
          <p:cNvSpPr/>
          <p:nvPr/>
        </p:nvSpPr>
        <p:spPr>
          <a:xfrm>
            <a:off x="661492" y="4721226"/>
            <a:ext cx="302419" cy="302419"/>
          </a:xfrm>
          <a:prstGeom prst="roundRect">
            <a:avLst>
              <a:gd name="adj" fmla="val 25194296"/>
            </a:avLst>
          </a:prstGeom>
          <a:noFill/>
          <a:ln w="7620">
            <a:solidFill>
              <a:srgbClr val="FFFFFF"/>
            </a:solidFill>
            <a:prstDash val="solid"/>
          </a:ln>
        </p:spPr>
      </p:sp>
      <p:pic>
        <p:nvPicPr>
          <p:cNvPr id="6" name="Image 1" descr="preencoded.png"/>
          <p:cNvPicPr>
            <a:picLocks noChangeAspect="1"/>
          </p:cNvPicPr>
          <p:nvPr/>
        </p:nvPicPr>
        <p:blipFill>
          <a:blip r:embed="rId4"/>
          <a:stretch>
            <a:fillRect/>
          </a:stretch>
        </p:blipFill>
        <p:spPr>
          <a:xfrm>
            <a:off x="667842" y="4727576"/>
            <a:ext cx="289719" cy="289719"/>
          </a:xfrm>
          <a:prstGeom prst="rect">
            <a:avLst/>
          </a:prstGeom>
        </p:spPr>
      </p:pic>
      <p:sp>
        <p:nvSpPr>
          <p:cNvPr id="7" name="Text 3"/>
          <p:cNvSpPr/>
          <p:nvPr/>
        </p:nvSpPr>
        <p:spPr>
          <a:xfrm>
            <a:off x="1058367" y="4707136"/>
            <a:ext cx="951210" cy="330696"/>
          </a:xfrm>
          <a:prstGeom prst="rect">
            <a:avLst/>
          </a:prstGeom>
          <a:noFill/>
          <a:ln/>
        </p:spPr>
        <p:txBody>
          <a:bodyPr wrap="none" lIns="0" tIns="0" rIns="0" bIns="0" rtlCol="0" anchor="t"/>
          <a:lstStyle/>
          <a:p>
            <a:pPr>
              <a:lnSpc>
                <a:spcPts val="2583"/>
              </a:lnSpc>
            </a:pPr>
            <a:r>
              <a:rPr lang="en-US" sz="1833" b="1" dirty="0">
                <a:solidFill>
                  <a:srgbClr val="CFCBBF"/>
                </a:solidFill>
                <a:latin typeface="Raleway Bold" pitchFamily="34" charset="0"/>
                <a:ea typeface="Raleway Bold" pitchFamily="34" charset="-122"/>
                <a:cs typeface="Raleway Bold" pitchFamily="34" charset="-120"/>
              </a:rPr>
              <a:t>by </a:t>
            </a:r>
            <a:r>
              <a:rPr lang="vi-VN" sz="1833" b="1" dirty="0">
                <a:solidFill>
                  <a:srgbClr val="CFCBBF"/>
                </a:solidFill>
                <a:latin typeface="Raleway Bold" pitchFamily="34" charset="0"/>
                <a:ea typeface="Raleway Bold" pitchFamily="34" charset="-122"/>
                <a:cs typeface="Raleway Bold" pitchFamily="34" charset="-120"/>
              </a:rPr>
              <a:t>Tổ 1</a:t>
            </a:r>
          </a:p>
          <a:p>
            <a:pPr>
              <a:lnSpc>
                <a:spcPts val="2583"/>
              </a:lnSpc>
            </a:pPr>
            <a:endParaRPr lang="en-US" sz="1833" dirty="0"/>
          </a:p>
        </p:txBody>
      </p:sp>
    </p:spTree>
    <p:extLst>
      <p:ext uri="{BB962C8B-B14F-4D97-AF65-F5344CB8AC3E}">
        <p14:creationId xmlns:p14="http://schemas.microsoft.com/office/powerpoint/2010/main" val="1089038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663006"/>
            <a:ext cx="5417939" cy="590649"/>
          </a:xfrm>
          <a:prstGeom prst="rect">
            <a:avLst/>
          </a:prstGeom>
          <a:noFill/>
          <a:ln/>
        </p:spPr>
        <p:txBody>
          <a:bodyPr wrap="none" lIns="0" tIns="0" rIns="0" bIns="0" rtlCol="0" anchor="t"/>
          <a:lstStyle/>
          <a:p>
            <a:pPr>
              <a:lnSpc>
                <a:spcPts val="4625"/>
              </a:lnSpc>
            </a:pPr>
            <a:r>
              <a:rPr lang="en-US" sz="3708" dirty="0">
                <a:solidFill>
                  <a:srgbClr val="F2E782"/>
                </a:solidFill>
                <a:latin typeface="Prata" pitchFamily="34" charset="0"/>
                <a:ea typeface="Prata" pitchFamily="34" charset="-122"/>
                <a:cs typeface="Prata" pitchFamily="34" charset="-120"/>
              </a:rPr>
              <a:t>Geography and Regions</a:t>
            </a:r>
            <a:endParaRPr lang="en-US" sz="3708" dirty="0"/>
          </a:p>
        </p:txBody>
      </p:sp>
      <p:sp>
        <p:nvSpPr>
          <p:cNvPr id="3" name="Text 1"/>
          <p:cNvSpPr/>
          <p:nvPr/>
        </p:nvSpPr>
        <p:spPr>
          <a:xfrm>
            <a:off x="661492" y="2726134"/>
            <a:ext cx="2362696" cy="295275"/>
          </a:xfrm>
          <a:prstGeom prst="rect">
            <a:avLst/>
          </a:prstGeom>
          <a:noFill/>
          <a:ln/>
        </p:spPr>
        <p:txBody>
          <a:bodyPr wrap="none" lIns="0" tIns="0" rIns="0" bIns="0" rtlCol="0" anchor="t"/>
          <a:lstStyle/>
          <a:p>
            <a:pPr>
              <a:lnSpc>
                <a:spcPts val="2292"/>
              </a:lnSpc>
            </a:pPr>
            <a:r>
              <a:rPr lang="en-US" sz="1833" dirty="0">
                <a:solidFill>
                  <a:srgbClr val="F2E782"/>
                </a:solidFill>
                <a:latin typeface="Prata" pitchFamily="34" charset="0"/>
                <a:ea typeface="Prata" pitchFamily="34" charset="-122"/>
                <a:cs typeface="Prata" pitchFamily="34" charset="-120"/>
              </a:rPr>
              <a:t>England</a:t>
            </a:r>
            <a:endParaRPr lang="en-US" sz="1833" dirty="0"/>
          </a:p>
        </p:txBody>
      </p:sp>
      <p:sp>
        <p:nvSpPr>
          <p:cNvPr id="4" name="Text 2"/>
          <p:cNvSpPr/>
          <p:nvPr/>
        </p:nvSpPr>
        <p:spPr>
          <a:xfrm>
            <a:off x="661492" y="3210421"/>
            <a:ext cx="2371328" cy="1814513"/>
          </a:xfrm>
          <a:prstGeom prst="rect">
            <a:avLst/>
          </a:prstGeom>
          <a:noFill/>
          <a:ln/>
        </p:spPr>
        <p:txBody>
          <a:bodyPr wrap="square" lIns="0" tIns="0" rIns="0" bIns="0" rtlCol="0" anchor="t"/>
          <a:lstStyle/>
          <a:p>
            <a:pPr>
              <a:lnSpc>
                <a:spcPts val="2375"/>
              </a:lnSpc>
            </a:pPr>
            <a:r>
              <a:rPr lang="en-US" sz="1458" dirty="0">
                <a:solidFill>
                  <a:srgbClr val="CFCBBF"/>
                </a:solidFill>
                <a:latin typeface="Raleway" pitchFamily="34" charset="0"/>
                <a:ea typeface="Raleway" pitchFamily="34" charset="-122"/>
                <a:cs typeface="Raleway" pitchFamily="34" charset="-120"/>
              </a:rPr>
              <a:t>Home to iconic landmarks like Buckingham Palace, the Tower of London, and the historical university towns of Oxford and Cambridge.</a:t>
            </a:r>
            <a:endParaRPr lang="en-US" sz="1458" dirty="0"/>
          </a:p>
        </p:txBody>
      </p:sp>
      <p:sp>
        <p:nvSpPr>
          <p:cNvPr id="5" name="Text 3"/>
          <p:cNvSpPr/>
          <p:nvPr/>
        </p:nvSpPr>
        <p:spPr>
          <a:xfrm>
            <a:off x="3500339" y="2726134"/>
            <a:ext cx="2362696" cy="295275"/>
          </a:xfrm>
          <a:prstGeom prst="rect">
            <a:avLst/>
          </a:prstGeom>
          <a:noFill/>
          <a:ln/>
        </p:spPr>
        <p:txBody>
          <a:bodyPr wrap="none" lIns="0" tIns="0" rIns="0" bIns="0" rtlCol="0" anchor="t"/>
          <a:lstStyle/>
          <a:p>
            <a:pPr>
              <a:lnSpc>
                <a:spcPts val="2292"/>
              </a:lnSpc>
            </a:pPr>
            <a:r>
              <a:rPr lang="en-US" sz="1833" dirty="0">
                <a:solidFill>
                  <a:srgbClr val="F2E782"/>
                </a:solidFill>
                <a:latin typeface="Prata" pitchFamily="34" charset="0"/>
                <a:ea typeface="Prata" pitchFamily="34" charset="-122"/>
                <a:cs typeface="Prata" pitchFamily="34" charset="-120"/>
              </a:rPr>
              <a:t>Scotland</a:t>
            </a:r>
            <a:endParaRPr lang="en-US" sz="1833" dirty="0"/>
          </a:p>
        </p:txBody>
      </p:sp>
      <p:sp>
        <p:nvSpPr>
          <p:cNvPr id="6" name="Text 4"/>
          <p:cNvSpPr/>
          <p:nvPr/>
        </p:nvSpPr>
        <p:spPr>
          <a:xfrm>
            <a:off x="3500339" y="3210421"/>
            <a:ext cx="2371328" cy="1512094"/>
          </a:xfrm>
          <a:prstGeom prst="rect">
            <a:avLst/>
          </a:prstGeom>
          <a:noFill/>
          <a:ln/>
        </p:spPr>
        <p:txBody>
          <a:bodyPr wrap="square" lIns="0" tIns="0" rIns="0" bIns="0" rtlCol="0" anchor="t"/>
          <a:lstStyle/>
          <a:p>
            <a:pPr>
              <a:lnSpc>
                <a:spcPts val="2375"/>
              </a:lnSpc>
            </a:pPr>
            <a:r>
              <a:rPr lang="en-US" sz="1458" dirty="0">
                <a:solidFill>
                  <a:srgbClr val="CFCBBF"/>
                </a:solidFill>
                <a:latin typeface="Raleway" pitchFamily="34" charset="0"/>
                <a:ea typeface="Raleway" pitchFamily="34" charset="-122"/>
                <a:cs typeface="Raleway" pitchFamily="34" charset="-120"/>
              </a:rPr>
              <a:t>Known for its dramatic highlands, lochs, and castles, as well as the vibrant capital city of Edinburgh.</a:t>
            </a:r>
            <a:endParaRPr lang="en-US" sz="1458" dirty="0"/>
          </a:p>
        </p:txBody>
      </p:sp>
      <p:sp>
        <p:nvSpPr>
          <p:cNvPr id="7" name="Text 5"/>
          <p:cNvSpPr/>
          <p:nvPr/>
        </p:nvSpPr>
        <p:spPr>
          <a:xfrm>
            <a:off x="6339185" y="2726134"/>
            <a:ext cx="2362696" cy="295275"/>
          </a:xfrm>
          <a:prstGeom prst="rect">
            <a:avLst/>
          </a:prstGeom>
          <a:noFill/>
          <a:ln/>
        </p:spPr>
        <p:txBody>
          <a:bodyPr wrap="none" lIns="0" tIns="0" rIns="0" bIns="0" rtlCol="0" anchor="t"/>
          <a:lstStyle/>
          <a:p>
            <a:pPr>
              <a:lnSpc>
                <a:spcPts val="2292"/>
              </a:lnSpc>
            </a:pPr>
            <a:r>
              <a:rPr lang="en-US" sz="1833" dirty="0">
                <a:solidFill>
                  <a:srgbClr val="F2E782"/>
                </a:solidFill>
                <a:latin typeface="Prata" pitchFamily="34" charset="0"/>
                <a:ea typeface="Prata" pitchFamily="34" charset="-122"/>
                <a:cs typeface="Prata" pitchFamily="34" charset="-120"/>
              </a:rPr>
              <a:t>Wales</a:t>
            </a:r>
            <a:endParaRPr lang="en-US" sz="1833" dirty="0"/>
          </a:p>
        </p:txBody>
      </p:sp>
      <p:sp>
        <p:nvSpPr>
          <p:cNvPr id="8" name="Text 6"/>
          <p:cNvSpPr/>
          <p:nvPr/>
        </p:nvSpPr>
        <p:spPr>
          <a:xfrm>
            <a:off x="6339185" y="3210421"/>
            <a:ext cx="2371328" cy="1512094"/>
          </a:xfrm>
          <a:prstGeom prst="rect">
            <a:avLst/>
          </a:prstGeom>
          <a:noFill/>
          <a:ln/>
        </p:spPr>
        <p:txBody>
          <a:bodyPr wrap="square" lIns="0" tIns="0" rIns="0" bIns="0" rtlCol="0" anchor="t"/>
          <a:lstStyle/>
          <a:p>
            <a:pPr>
              <a:lnSpc>
                <a:spcPts val="2375"/>
              </a:lnSpc>
            </a:pPr>
            <a:r>
              <a:rPr lang="en-US" sz="1458" dirty="0">
                <a:solidFill>
                  <a:srgbClr val="CFCBBF"/>
                </a:solidFill>
                <a:latin typeface="Raleway" pitchFamily="34" charset="0"/>
                <a:ea typeface="Raleway" pitchFamily="34" charset="-122"/>
                <a:cs typeface="Raleway" pitchFamily="34" charset="-120"/>
              </a:rPr>
              <a:t>Renowned for its stunning coastal scenery, rugged mountains, and rich cultural heritage, including the Welsh language.</a:t>
            </a:r>
            <a:endParaRPr lang="en-US" sz="1458" dirty="0"/>
          </a:p>
        </p:txBody>
      </p:sp>
      <p:sp>
        <p:nvSpPr>
          <p:cNvPr id="9" name="Text 7"/>
          <p:cNvSpPr/>
          <p:nvPr/>
        </p:nvSpPr>
        <p:spPr>
          <a:xfrm>
            <a:off x="9178032" y="2726134"/>
            <a:ext cx="2362696" cy="295275"/>
          </a:xfrm>
          <a:prstGeom prst="rect">
            <a:avLst/>
          </a:prstGeom>
          <a:noFill/>
          <a:ln/>
        </p:spPr>
        <p:txBody>
          <a:bodyPr wrap="none" lIns="0" tIns="0" rIns="0" bIns="0" rtlCol="0" anchor="t"/>
          <a:lstStyle/>
          <a:p>
            <a:pPr>
              <a:lnSpc>
                <a:spcPts val="2292"/>
              </a:lnSpc>
            </a:pPr>
            <a:r>
              <a:rPr lang="en-US" sz="1833" dirty="0">
                <a:solidFill>
                  <a:srgbClr val="F2E782"/>
                </a:solidFill>
                <a:latin typeface="Prata" pitchFamily="34" charset="0"/>
                <a:ea typeface="Prata" pitchFamily="34" charset="-122"/>
                <a:cs typeface="Prata" pitchFamily="34" charset="-120"/>
              </a:rPr>
              <a:t>Northern Ireland</a:t>
            </a:r>
            <a:endParaRPr lang="en-US" sz="1833" dirty="0"/>
          </a:p>
        </p:txBody>
      </p:sp>
      <p:sp>
        <p:nvSpPr>
          <p:cNvPr id="10" name="Text 8"/>
          <p:cNvSpPr/>
          <p:nvPr/>
        </p:nvSpPr>
        <p:spPr>
          <a:xfrm>
            <a:off x="9178032" y="3210421"/>
            <a:ext cx="2371328" cy="1209675"/>
          </a:xfrm>
          <a:prstGeom prst="rect">
            <a:avLst/>
          </a:prstGeom>
          <a:noFill/>
          <a:ln/>
        </p:spPr>
        <p:txBody>
          <a:bodyPr wrap="square" lIns="0" tIns="0" rIns="0" bIns="0" rtlCol="0" anchor="t"/>
          <a:lstStyle/>
          <a:p>
            <a:pPr>
              <a:lnSpc>
                <a:spcPts val="2375"/>
              </a:lnSpc>
            </a:pPr>
            <a:r>
              <a:rPr lang="en-US" sz="1458" dirty="0">
                <a:solidFill>
                  <a:srgbClr val="CFCBBF"/>
                </a:solidFill>
                <a:latin typeface="Raleway" pitchFamily="34" charset="0"/>
                <a:ea typeface="Raleway" pitchFamily="34" charset="-122"/>
                <a:cs typeface="Raleway" pitchFamily="34" charset="-120"/>
              </a:rPr>
              <a:t>Featuring the iconic Giant's Causeway, the historic city of Belfast, and the scenic Antrim Coast.</a:t>
            </a:r>
            <a:endParaRPr lang="en-US" sz="1458" dirty="0"/>
          </a:p>
        </p:txBody>
      </p:sp>
    </p:spTree>
    <p:extLst>
      <p:ext uri="{BB962C8B-B14F-4D97-AF65-F5344CB8AC3E}">
        <p14:creationId xmlns:p14="http://schemas.microsoft.com/office/powerpoint/2010/main" val="2472701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362696"/>
          </a:xfrm>
          <a:prstGeom prst="rect">
            <a:avLst/>
          </a:prstGeom>
        </p:spPr>
      </p:pic>
      <p:sp>
        <p:nvSpPr>
          <p:cNvPr id="3" name="Text 0"/>
          <p:cNvSpPr/>
          <p:nvPr/>
        </p:nvSpPr>
        <p:spPr>
          <a:xfrm>
            <a:off x="661492" y="3106540"/>
            <a:ext cx="5130205" cy="590649"/>
          </a:xfrm>
          <a:prstGeom prst="rect">
            <a:avLst/>
          </a:prstGeom>
          <a:noFill/>
          <a:ln/>
        </p:spPr>
        <p:txBody>
          <a:bodyPr wrap="none" lIns="0" tIns="0" rIns="0" bIns="0" rtlCol="0" anchor="t"/>
          <a:lstStyle/>
          <a:p>
            <a:pPr>
              <a:lnSpc>
                <a:spcPts val="4625"/>
              </a:lnSpc>
            </a:pPr>
            <a:r>
              <a:rPr lang="en-US" sz="3708" dirty="0">
                <a:solidFill>
                  <a:srgbClr val="F2E782"/>
                </a:solidFill>
                <a:latin typeface="Prata" pitchFamily="34" charset="0"/>
                <a:ea typeface="Prata" pitchFamily="34" charset="-122"/>
                <a:cs typeface="Prata" pitchFamily="34" charset="-120"/>
              </a:rPr>
              <a:t>Culture and Traditions</a:t>
            </a:r>
            <a:endParaRPr lang="en-US" sz="3708" dirty="0"/>
          </a:p>
        </p:txBody>
      </p:sp>
      <p:sp>
        <p:nvSpPr>
          <p:cNvPr id="4" name="Shape 1"/>
          <p:cNvSpPr/>
          <p:nvPr/>
        </p:nvSpPr>
        <p:spPr>
          <a:xfrm>
            <a:off x="661492" y="4193282"/>
            <a:ext cx="425252" cy="425252"/>
          </a:xfrm>
          <a:prstGeom prst="roundRect">
            <a:avLst>
              <a:gd name="adj" fmla="val 6667"/>
            </a:avLst>
          </a:prstGeom>
          <a:solidFill>
            <a:srgbClr val="3A3B3C"/>
          </a:solidFill>
          <a:ln/>
        </p:spPr>
      </p:sp>
      <p:sp>
        <p:nvSpPr>
          <p:cNvPr id="5" name="Text 2"/>
          <p:cNvSpPr/>
          <p:nvPr/>
        </p:nvSpPr>
        <p:spPr>
          <a:xfrm>
            <a:off x="825203" y="4264124"/>
            <a:ext cx="97830" cy="283568"/>
          </a:xfrm>
          <a:prstGeom prst="rect">
            <a:avLst/>
          </a:prstGeom>
          <a:noFill/>
          <a:ln/>
        </p:spPr>
        <p:txBody>
          <a:bodyPr wrap="none" lIns="0" tIns="0" rIns="0" bIns="0" rtlCol="0" anchor="t"/>
          <a:lstStyle/>
          <a:p>
            <a:pPr algn="ctr">
              <a:lnSpc>
                <a:spcPts val="2208"/>
              </a:lnSpc>
            </a:pPr>
            <a:r>
              <a:rPr lang="en-US" sz="2208" dirty="0">
                <a:solidFill>
                  <a:srgbClr val="CFCBBF"/>
                </a:solidFill>
                <a:latin typeface="Prata" pitchFamily="34" charset="0"/>
                <a:ea typeface="Prata" pitchFamily="34" charset="-122"/>
                <a:cs typeface="Prata" pitchFamily="34" charset="-120"/>
              </a:rPr>
              <a:t>1</a:t>
            </a:r>
            <a:endParaRPr lang="en-US" sz="2208" dirty="0"/>
          </a:p>
        </p:txBody>
      </p:sp>
      <p:sp>
        <p:nvSpPr>
          <p:cNvPr id="6" name="Text 3"/>
          <p:cNvSpPr/>
          <p:nvPr/>
        </p:nvSpPr>
        <p:spPr>
          <a:xfrm>
            <a:off x="1275755" y="4193282"/>
            <a:ext cx="2362696" cy="295275"/>
          </a:xfrm>
          <a:prstGeom prst="rect">
            <a:avLst/>
          </a:prstGeom>
          <a:noFill/>
          <a:ln/>
        </p:spPr>
        <p:txBody>
          <a:bodyPr wrap="none" lIns="0" tIns="0" rIns="0" bIns="0" rtlCol="0" anchor="t"/>
          <a:lstStyle/>
          <a:p>
            <a:pPr>
              <a:lnSpc>
                <a:spcPts val="2292"/>
              </a:lnSpc>
            </a:pPr>
            <a:r>
              <a:rPr lang="en-US" sz="1833" dirty="0">
                <a:solidFill>
                  <a:srgbClr val="CFCBBF"/>
                </a:solidFill>
                <a:latin typeface="Prata" pitchFamily="34" charset="0"/>
                <a:ea typeface="Prata" pitchFamily="34" charset="-122"/>
                <a:cs typeface="Prata" pitchFamily="34" charset="-120"/>
              </a:rPr>
              <a:t>Iconic Landmarks</a:t>
            </a:r>
            <a:endParaRPr lang="en-US" sz="1833" dirty="0"/>
          </a:p>
        </p:txBody>
      </p:sp>
      <p:sp>
        <p:nvSpPr>
          <p:cNvPr id="7" name="Text 4"/>
          <p:cNvSpPr/>
          <p:nvPr/>
        </p:nvSpPr>
        <p:spPr>
          <a:xfrm>
            <a:off x="1275755" y="4601965"/>
            <a:ext cx="2882702" cy="1512094"/>
          </a:xfrm>
          <a:prstGeom prst="rect">
            <a:avLst/>
          </a:prstGeom>
          <a:noFill/>
          <a:ln/>
        </p:spPr>
        <p:txBody>
          <a:bodyPr wrap="square" lIns="0" tIns="0" rIns="0" bIns="0" rtlCol="0" anchor="t"/>
          <a:lstStyle/>
          <a:p>
            <a:pPr>
              <a:lnSpc>
                <a:spcPts val="2375"/>
              </a:lnSpc>
            </a:pPr>
            <a:r>
              <a:rPr lang="en-US" sz="1458" dirty="0">
                <a:solidFill>
                  <a:srgbClr val="CFCBBF"/>
                </a:solidFill>
                <a:latin typeface="Raleway" pitchFamily="34" charset="0"/>
                <a:ea typeface="Raleway" pitchFamily="34" charset="-122"/>
                <a:cs typeface="Raleway" pitchFamily="34" charset="-120"/>
              </a:rPr>
              <a:t>From the Tower of London to Buckingham Palace, the UK is home to numerous historic and iconic landmarks that draw visitors from around the world.</a:t>
            </a:r>
            <a:endParaRPr lang="en-US" sz="1458" dirty="0"/>
          </a:p>
        </p:txBody>
      </p:sp>
      <p:sp>
        <p:nvSpPr>
          <p:cNvPr id="8" name="Shape 5"/>
          <p:cNvSpPr/>
          <p:nvPr/>
        </p:nvSpPr>
        <p:spPr>
          <a:xfrm>
            <a:off x="4347468" y="4193282"/>
            <a:ext cx="425252" cy="425252"/>
          </a:xfrm>
          <a:prstGeom prst="roundRect">
            <a:avLst>
              <a:gd name="adj" fmla="val 6667"/>
            </a:avLst>
          </a:prstGeom>
          <a:solidFill>
            <a:srgbClr val="3A3B3C"/>
          </a:solidFill>
          <a:ln/>
        </p:spPr>
      </p:sp>
      <p:sp>
        <p:nvSpPr>
          <p:cNvPr id="9" name="Text 6"/>
          <p:cNvSpPr/>
          <p:nvPr/>
        </p:nvSpPr>
        <p:spPr>
          <a:xfrm>
            <a:off x="4473178" y="4264124"/>
            <a:ext cx="173832" cy="283568"/>
          </a:xfrm>
          <a:prstGeom prst="rect">
            <a:avLst/>
          </a:prstGeom>
          <a:noFill/>
          <a:ln/>
        </p:spPr>
        <p:txBody>
          <a:bodyPr wrap="none" lIns="0" tIns="0" rIns="0" bIns="0" rtlCol="0" anchor="t"/>
          <a:lstStyle/>
          <a:p>
            <a:pPr algn="ctr">
              <a:lnSpc>
                <a:spcPts val="2208"/>
              </a:lnSpc>
            </a:pPr>
            <a:r>
              <a:rPr lang="en-US" sz="2208" dirty="0">
                <a:solidFill>
                  <a:srgbClr val="CFCBBF"/>
                </a:solidFill>
                <a:latin typeface="Prata" pitchFamily="34" charset="0"/>
                <a:ea typeface="Prata" pitchFamily="34" charset="-122"/>
                <a:cs typeface="Prata" pitchFamily="34" charset="-120"/>
              </a:rPr>
              <a:t>2</a:t>
            </a:r>
            <a:endParaRPr lang="en-US" sz="2208" dirty="0"/>
          </a:p>
        </p:txBody>
      </p:sp>
      <p:sp>
        <p:nvSpPr>
          <p:cNvPr id="10" name="Text 7"/>
          <p:cNvSpPr/>
          <p:nvPr/>
        </p:nvSpPr>
        <p:spPr>
          <a:xfrm>
            <a:off x="4961732" y="4193282"/>
            <a:ext cx="2362696" cy="295275"/>
          </a:xfrm>
          <a:prstGeom prst="rect">
            <a:avLst/>
          </a:prstGeom>
          <a:noFill/>
          <a:ln/>
        </p:spPr>
        <p:txBody>
          <a:bodyPr wrap="none" lIns="0" tIns="0" rIns="0" bIns="0" rtlCol="0" anchor="t"/>
          <a:lstStyle/>
          <a:p>
            <a:pPr>
              <a:lnSpc>
                <a:spcPts val="2292"/>
              </a:lnSpc>
            </a:pPr>
            <a:r>
              <a:rPr lang="en-US" sz="1833" dirty="0">
                <a:solidFill>
                  <a:srgbClr val="CFCBBF"/>
                </a:solidFill>
                <a:latin typeface="Prata" pitchFamily="34" charset="0"/>
                <a:ea typeface="Prata" pitchFamily="34" charset="-122"/>
                <a:cs typeface="Prata" pitchFamily="34" charset="-120"/>
              </a:rPr>
              <a:t>Vibrant Cities</a:t>
            </a:r>
            <a:endParaRPr lang="en-US" sz="1833" dirty="0"/>
          </a:p>
        </p:txBody>
      </p:sp>
      <p:sp>
        <p:nvSpPr>
          <p:cNvPr id="11" name="Text 8"/>
          <p:cNvSpPr/>
          <p:nvPr/>
        </p:nvSpPr>
        <p:spPr>
          <a:xfrm>
            <a:off x="4961732" y="4601965"/>
            <a:ext cx="2882702" cy="1512094"/>
          </a:xfrm>
          <a:prstGeom prst="rect">
            <a:avLst/>
          </a:prstGeom>
          <a:noFill/>
          <a:ln/>
        </p:spPr>
        <p:txBody>
          <a:bodyPr wrap="square" lIns="0" tIns="0" rIns="0" bIns="0" rtlCol="0" anchor="t"/>
          <a:lstStyle/>
          <a:p>
            <a:pPr>
              <a:lnSpc>
                <a:spcPts val="2375"/>
              </a:lnSpc>
            </a:pPr>
            <a:r>
              <a:rPr lang="en-US" sz="1458" dirty="0">
                <a:solidFill>
                  <a:srgbClr val="CFCBBF"/>
                </a:solidFill>
                <a:latin typeface="Raleway" pitchFamily="34" charset="0"/>
                <a:ea typeface="Raleway" pitchFamily="34" charset="-122"/>
                <a:cs typeface="Raleway" pitchFamily="34" charset="-120"/>
              </a:rPr>
              <a:t>The UK boasts lively and cosmopolitan cities, each with their own unique character, such as London, Edinburgh, and Cardiff.</a:t>
            </a:r>
            <a:endParaRPr lang="en-US" sz="1458" dirty="0"/>
          </a:p>
        </p:txBody>
      </p:sp>
      <p:sp>
        <p:nvSpPr>
          <p:cNvPr id="12" name="Shape 9"/>
          <p:cNvSpPr/>
          <p:nvPr/>
        </p:nvSpPr>
        <p:spPr>
          <a:xfrm>
            <a:off x="8033444" y="4193282"/>
            <a:ext cx="425252" cy="425252"/>
          </a:xfrm>
          <a:prstGeom prst="roundRect">
            <a:avLst>
              <a:gd name="adj" fmla="val 6667"/>
            </a:avLst>
          </a:prstGeom>
          <a:solidFill>
            <a:srgbClr val="3A3B3C"/>
          </a:solidFill>
          <a:ln/>
        </p:spPr>
      </p:sp>
      <p:sp>
        <p:nvSpPr>
          <p:cNvPr id="13" name="Text 10"/>
          <p:cNvSpPr/>
          <p:nvPr/>
        </p:nvSpPr>
        <p:spPr>
          <a:xfrm>
            <a:off x="8158163" y="4264124"/>
            <a:ext cx="175816" cy="283568"/>
          </a:xfrm>
          <a:prstGeom prst="rect">
            <a:avLst/>
          </a:prstGeom>
          <a:noFill/>
          <a:ln/>
        </p:spPr>
        <p:txBody>
          <a:bodyPr wrap="none" lIns="0" tIns="0" rIns="0" bIns="0" rtlCol="0" anchor="t"/>
          <a:lstStyle/>
          <a:p>
            <a:pPr algn="ctr">
              <a:lnSpc>
                <a:spcPts val="2208"/>
              </a:lnSpc>
            </a:pPr>
            <a:r>
              <a:rPr lang="en-US" sz="2208" dirty="0">
                <a:solidFill>
                  <a:srgbClr val="CFCBBF"/>
                </a:solidFill>
                <a:latin typeface="Prata" pitchFamily="34" charset="0"/>
                <a:ea typeface="Prata" pitchFamily="34" charset="-122"/>
                <a:cs typeface="Prata" pitchFamily="34" charset="-120"/>
              </a:rPr>
              <a:t>3</a:t>
            </a:r>
            <a:endParaRPr lang="en-US" sz="2208" dirty="0"/>
          </a:p>
        </p:txBody>
      </p:sp>
      <p:sp>
        <p:nvSpPr>
          <p:cNvPr id="14" name="Text 11"/>
          <p:cNvSpPr/>
          <p:nvPr/>
        </p:nvSpPr>
        <p:spPr>
          <a:xfrm>
            <a:off x="8647708" y="4193282"/>
            <a:ext cx="2537123" cy="295275"/>
          </a:xfrm>
          <a:prstGeom prst="rect">
            <a:avLst/>
          </a:prstGeom>
          <a:noFill/>
          <a:ln/>
        </p:spPr>
        <p:txBody>
          <a:bodyPr wrap="none" lIns="0" tIns="0" rIns="0" bIns="0" rtlCol="0" anchor="t"/>
          <a:lstStyle/>
          <a:p>
            <a:pPr>
              <a:lnSpc>
                <a:spcPts val="2292"/>
              </a:lnSpc>
            </a:pPr>
            <a:r>
              <a:rPr lang="en-US" sz="1833" dirty="0">
                <a:solidFill>
                  <a:srgbClr val="CFCBBF"/>
                </a:solidFill>
                <a:latin typeface="Prata" pitchFamily="34" charset="0"/>
                <a:ea typeface="Prata" pitchFamily="34" charset="-122"/>
                <a:cs typeface="Prata" pitchFamily="34" charset="-120"/>
              </a:rPr>
              <a:t>Rich Cultural Heritage</a:t>
            </a:r>
            <a:endParaRPr lang="en-US" sz="1833" dirty="0"/>
          </a:p>
        </p:txBody>
      </p:sp>
      <p:sp>
        <p:nvSpPr>
          <p:cNvPr id="15" name="Text 12"/>
          <p:cNvSpPr/>
          <p:nvPr/>
        </p:nvSpPr>
        <p:spPr>
          <a:xfrm>
            <a:off x="8647707" y="4601965"/>
            <a:ext cx="2882702" cy="1512094"/>
          </a:xfrm>
          <a:prstGeom prst="rect">
            <a:avLst/>
          </a:prstGeom>
          <a:noFill/>
          <a:ln/>
        </p:spPr>
        <p:txBody>
          <a:bodyPr wrap="square" lIns="0" tIns="0" rIns="0" bIns="0" rtlCol="0" anchor="t"/>
          <a:lstStyle/>
          <a:p>
            <a:pPr>
              <a:lnSpc>
                <a:spcPts val="2375"/>
              </a:lnSpc>
            </a:pPr>
            <a:r>
              <a:rPr lang="en-US" sz="1458" dirty="0">
                <a:solidFill>
                  <a:srgbClr val="CFCBBF"/>
                </a:solidFill>
                <a:latin typeface="Raleway" pitchFamily="34" charset="0"/>
                <a:ea typeface="Raleway" pitchFamily="34" charset="-122"/>
                <a:cs typeface="Raleway" pitchFamily="34" charset="-120"/>
              </a:rPr>
              <a:t>The UK celebrates its diverse cultural heritage, with traditions ranging from the Highland Games of Scotland to the pub culture and afternoon tea.</a:t>
            </a:r>
            <a:endParaRPr lang="en-US" sz="1458" dirty="0"/>
          </a:p>
        </p:txBody>
      </p:sp>
    </p:spTree>
    <p:extLst>
      <p:ext uri="{BB962C8B-B14F-4D97-AF65-F5344CB8AC3E}">
        <p14:creationId xmlns:p14="http://schemas.microsoft.com/office/powerpoint/2010/main" val="3736836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 Box 1"/>
          <p:cNvSpPr txBox="1"/>
          <p:nvPr/>
        </p:nvSpPr>
        <p:spPr>
          <a:xfrm>
            <a:off x="895900" y="696858"/>
            <a:ext cx="7929880" cy="629920"/>
          </a:xfrm>
          <a:prstGeom prst="rect">
            <a:avLst/>
          </a:prstGeom>
          <a:noFill/>
        </p:spPr>
        <p:txBody>
          <a:bodyPr wrap="square" rtlCol="0" anchor="t">
            <a:spAutoFit/>
          </a:bodyPr>
          <a:lstStyle/>
          <a:p>
            <a:r>
              <a:rPr lang="en-US" sz="3500" dirty="0">
                <a:solidFill>
                  <a:schemeClr val="accent5">
                    <a:lumMod val="75000"/>
                  </a:schemeClr>
                </a:solidFill>
                <a:latin typeface="Calibri" panose="020F0502020204030204" pitchFamily="34" charset="0"/>
                <a:cs typeface="Calibri" panose="020F0502020204030204" pitchFamily="34" charset="0"/>
              </a:rPr>
              <a:t>What do you know about England?</a:t>
            </a:r>
          </a:p>
        </p:txBody>
      </p:sp>
      <p:pic>
        <p:nvPicPr>
          <p:cNvPr id="10" name="Content Placeholder 9" descr="question-mark"/>
          <p:cNvPicPr>
            <a:picLocks noGrp="1" noChangeAspect="1"/>
          </p:cNvPicPr>
          <p:nvPr>
            <p:ph idx="1"/>
          </p:nvPr>
        </p:nvPicPr>
        <p:blipFill>
          <a:blip r:embed="rId3"/>
          <a:stretch>
            <a:fillRect/>
          </a:stretch>
        </p:blipFill>
        <p:spPr>
          <a:xfrm rot="1260000">
            <a:off x="7396290" y="302152"/>
            <a:ext cx="969645" cy="880110"/>
          </a:xfrm>
          <a:prstGeom prst="rect">
            <a:avLst/>
          </a:prstGeom>
        </p:spPr>
      </p:pic>
      <p:sp>
        <p:nvSpPr>
          <p:cNvPr id="100" name="Text Box 99"/>
          <p:cNvSpPr txBox="1"/>
          <p:nvPr/>
        </p:nvSpPr>
        <p:spPr>
          <a:xfrm>
            <a:off x="515856" y="1520818"/>
            <a:ext cx="11461115" cy="4246245"/>
          </a:xfrm>
          <a:prstGeom prst="rect">
            <a:avLst/>
          </a:prstGeom>
          <a:solidFill>
            <a:schemeClr val="bg1"/>
          </a:solidFill>
          <a:ln w="9525">
            <a:noFill/>
          </a:ln>
        </p:spPr>
        <p:txBody>
          <a:bodyPr wrap="square">
            <a:spAutoFit/>
          </a:bodyPr>
          <a:lstStyle/>
          <a:p>
            <a:pPr marL="1270" indent="-1270" algn="just"/>
            <a:r>
              <a:rPr lang="en-US" sz="3000" b="1" i="1" dirty="0">
                <a:solidFill>
                  <a:schemeClr val="accent5">
                    <a:lumMod val="75000"/>
                  </a:schemeClr>
                </a:solidFill>
                <a:latin typeface="Calibri" panose="020F0502020204030204" pitchFamily="34" charset="0"/>
                <a:cs typeface="Calibri" panose="020F0502020204030204" pitchFamily="34" charset="0"/>
              </a:rPr>
              <a:t>Possible answer:</a:t>
            </a:r>
            <a:endParaRPr lang="en-US" sz="3000" b="0" dirty="0">
              <a:solidFill>
                <a:schemeClr val="accent5">
                  <a:lumMod val="75000"/>
                </a:schemeClr>
              </a:solidFill>
              <a:latin typeface="Calibri" panose="020F0502020204030204" pitchFamily="34" charset="0"/>
              <a:cs typeface="Calibri" panose="020F0502020204030204" pitchFamily="34" charset="0"/>
            </a:endParaRPr>
          </a:p>
          <a:p>
            <a:pPr marL="1270" indent="-1270" algn="just"/>
            <a:r>
              <a:rPr lang="en-US" sz="3000" b="0" dirty="0">
                <a:solidFill>
                  <a:schemeClr val="accent5">
                    <a:lumMod val="75000"/>
                  </a:schemeClr>
                </a:solidFill>
                <a:latin typeface="Calibri" panose="020F0502020204030204" pitchFamily="34" charset="0"/>
                <a:cs typeface="Calibri" panose="020F0502020204030204" pitchFamily="34" charset="0"/>
              </a:rPr>
              <a:t>+ </a:t>
            </a:r>
            <a:r>
              <a:rPr lang="en-US" sz="3000" b="1" dirty="0">
                <a:solidFill>
                  <a:schemeClr val="accent5">
                    <a:lumMod val="75000"/>
                  </a:schemeClr>
                </a:solidFill>
                <a:latin typeface="Calibri" panose="020F0502020204030204" pitchFamily="34" charset="0"/>
                <a:cs typeface="Calibri" panose="020F0502020204030204" pitchFamily="34" charset="0"/>
              </a:rPr>
              <a:t>England:</a:t>
            </a:r>
            <a:r>
              <a:rPr lang="en-US" sz="3000" b="0" dirty="0">
                <a:solidFill>
                  <a:schemeClr val="accent5">
                    <a:lumMod val="75000"/>
                  </a:schemeClr>
                </a:solidFill>
                <a:latin typeface="Calibri" panose="020F0502020204030204" pitchFamily="34" charset="0"/>
                <a:cs typeface="Calibri" panose="020F0502020204030204" pitchFamily="34" charset="0"/>
              </a:rPr>
              <a:t> one of the 4 parts of the UK (England, Scotland, Wales, the Northern Ireland)</a:t>
            </a:r>
          </a:p>
          <a:p>
            <a:pPr marL="1270" indent="-1270" algn="just"/>
            <a:r>
              <a:rPr lang="en-US" sz="3000" b="0" dirty="0">
                <a:solidFill>
                  <a:schemeClr val="accent5">
                    <a:lumMod val="75000"/>
                  </a:schemeClr>
                </a:solidFill>
                <a:latin typeface="Calibri" panose="020F0502020204030204" pitchFamily="34" charset="0"/>
                <a:cs typeface="Calibri" panose="020F0502020204030204" pitchFamily="34" charset="0"/>
              </a:rPr>
              <a:t>+ </a:t>
            </a:r>
            <a:r>
              <a:rPr lang="en-US" sz="3000" b="1" dirty="0">
                <a:solidFill>
                  <a:schemeClr val="accent5">
                    <a:lumMod val="75000"/>
                  </a:schemeClr>
                </a:solidFill>
                <a:latin typeface="Calibri" panose="020F0502020204030204" pitchFamily="34" charset="0"/>
                <a:cs typeface="Calibri" panose="020F0502020204030204" pitchFamily="34" charset="0"/>
              </a:rPr>
              <a:t>Capital:</a:t>
            </a:r>
            <a:r>
              <a:rPr lang="en-US" sz="3000" b="0" dirty="0">
                <a:solidFill>
                  <a:schemeClr val="accent5">
                    <a:lumMod val="75000"/>
                  </a:schemeClr>
                </a:solidFill>
                <a:latin typeface="Calibri" panose="020F0502020204030204" pitchFamily="34" charset="0"/>
                <a:cs typeface="Calibri" panose="020F0502020204030204" pitchFamily="34" charset="0"/>
              </a:rPr>
              <a:t> London</a:t>
            </a:r>
          </a:p>
          <a:p>
            <a:pPr marL="1270" indent="-1270" algn="just"/>
            <a:r>
              <a:rPr lang="en-US" sz="3000" b="0" dirty="0">
                <a:solidFill>
                  <a:schemeClr val="accent5">
                    <a:lumMod val="75000"/>
                  </a:schemeClr>
                </a:solidFill>
                <a:latin typeface="Calibri" panose="020F0502020204030204" pitchFamily="34" charset="0"/>
                <a:cs typeface="Calibri" panose="020F0502020204030204" pitchFamily="34" charset="0"/>
              </a:rPr>
              <a:t>+ </a:t>
            </a:r>
            <a:r>
              <a:rPr lang="en-US" sz="3000" b="1" dirty="0">
                <a:solidFill>
                  <a:schemeClr val="accent5">
                    <a:lumMod val="75000"/>
                  </a:schemeClr>
                </a:solidFill>
                <a:latin typeface="Calibri" panose="020F0502020204030204" pitchFamily="34" charset="0"/>
                <a:cs typeface="Calibri" panose="020F0502020204030204" pitchFamily="34" charset="0"/>
              </a:rPr>
              <a:t>Population:</a:t>
            </a:r>
            <a:r>
              <a:rPr lang="en-US" sz="3000" b="0" dirty="0">
                <a:solidFill>
                  <a:schemeClr val="accent5">
                    <a:lumMod val="75000"/>
                  </a:schemeClr>
                </a:solidFill>
                <a:latin typeface="Calibri" panose="020F0502020204030204" pitchFamily="34" charset="0"/>
                <a:cs typeface="Calibri" panose="020F0502020204030204" pitchFamily="34" charset="0"/>
              </a:rPr>
              <a:t> over 56 million (2021)</a:t>
            </a:r>
          </a:p>
          <a:p>
            <a:pPr marL="1270" indent="-1270" algn="just"/>
            <a:r>
              <a:rPr lang="en-US" sz="3000" b="0" dirty="0">
                <a:solidFill>
                  <a:schemeClr val="accent5">
                    <a:lumMod val="75000"/>
                  </a:schemeClr>
                </a:solidFill>
                <a:latin typeface="Calibri" panose="020F0502020204030204" pitchFamily="34" charset="0"/>
                <a:cs typeface="Calibri" panose="020F0502020204030204" pitchFamily="34" charset="0"/>
              </a:rPr>
              <a:t>+ </a:t>
            </a:r>
            <a:r>
              <a:rPr lang="en-US" sz="3000" b="1" dirty="0">
                <a:solidFill>
                  <a:schemeClr val="accent5">
                    <a:lumMod val="75000"/>
                  </a:schemeClr>
                </a:solidFill>
                <a:latin typeface="Calibri" panose="020F0502020204030204" pitchFamily="34" charset="0"/>
                <a:cs typeface="Calibri" panose="020F0502020204030204" pitchFamily="34" charset="0"/>
              </a:rPr>
              <a:t>Area:</a:t>
            </a:r>
            <a:r>
              <a:rPr lang="en-US" sz="3000" b="0" dirty="0">
                <a:solidFill>
                  <a:schemeClr val="accent5">
                    <a:lumMod val="75000"/>
                  </a:schemeClr>
                </a:solidFill>
                <a:latin typeface="Calibri" panose="020F0502020204030204" pitchFamily="34" charset="0"/>
                <a:cs typeface="Calibri" panose="020F0502020204030204" pitchFamily="34" charset="0"/>
              </a:rPr>
              <a:t> 130,279 km</a:t>
            </a:r>
            <a:r>
              <a:rPr lang="en-US" sz="3000" b="0" baseline="30000" dirty="0">
                <a:solidFill>
                  <a:schemeClr val="accent5">
                    <a:lumMod val="75000"/>
                  </a:schemeClr>
                </a:solidFill>
                <a:latin typeface="Calibri" panose="020F0502020204030204" pitchFamily="34" charset="0"/>
                <a:cs typeface="Calibri" panose="020F0502020204030204" pitchFamily="34" charset="0"/>
              </a:rPr>
              <a:t>2</a:t>
            </a:r>
            <a:endParaRPr lang="en-US" sz="3000" b="0" dirty="0">
              <a:solidFill>
                <a:schemeClr val="accent5">
                  <a:lumMod val="75000"/>
                </a:schemeClr>
              </a:solidFill>
              <a:latin typeface="Calibri" panose="020F0502020204030204" pitchFamily="34" charset="0"/>
              <a:cs typeface="Calibri" panose="020F0502020204030204" pitchFamily="34" charset="0"/>
            </a:endParaRPr>
          </a:p>
          <a:p>
            <a:pPr marL="1270" indent="-1270" algn="just"/>
            <a:r>
              <a:rPr lang="en-US" sz="3000" b="0" dirty="0">
                <a:solidFill>
                  <a:schemeClr val="accent5">
                    <a:lumMod val="75000"/>
                  </a:schemeClr>
                </a:solidFill>
                <a:latin typeface="Calibri" panose="020F0502020204030204" pitchFamily="34" charset="0"/>
                <a:cs typeface="Calibri" panose="020F0502020204030204" pitchFamily="34" charset="0"/>
              </a:rPr>
              <a:t>+ </a:t>
            </a:r>
            <a:r>
              <a:rPr lang="en-US" sz="3000" b="1" dirty="0">
                <a:solidFill>
                  <a:schemeClr val="accent5">
                    <a:lumMod val="75000"/>
                  </a:schemeClr>
                </a:solidFill>
                <a:latin typeface="Calibri" panose="020F0502020204030204" pitchFamily="34" charset="0"/>
                <a:cs typeface="Calibri" panose="020F0502020204030204" pitchFamily="34" charset="0"/>
              </a:rPr>
              <a:t>National language: </a:t>
            </a:r>
            <a:r>
              <a:rPr lang="en-US" sz="3000" b="0" dirty="0">
                <a:solidFill>
                  <a:schemeClr val="accent5">
                    <a:lumMod val="75000"/>
                  </a:schemeClr>
                </a:solidFill>
                <a:latin typeface="Calibri" panose="020F0502020204030204" pitchFamily="34" charset="0"/>
                <a:cs typeface="Calibri" panose="020F0502020204030204" pitchFamily="34" charset="0"/>
              </a:rPr>
              <a:t>English </a:t>
            </a:r>
          </a:p>
          <a:p>
            <a:pPr marL="1270" indent="-1270" algn="just"/>
            <a:r>
              <a:rPr lang="en-US" sz="3000" b="0" dirty="0">
                <a:solidFill>
                  <a:schemeClr val="accent5">
                    <a:lumMod val="75000"/>
                  </a:schemeClr>
                </a:solidFill>
                <a:latin typeface="Calibri" panose="020F0502020204030204" pitchFamily="34" charset="0"/>
                <a:cs typeface="Calibri" panose="020F0502020204030204" pitchFamily="34" charset="0"/>
              </a:rPr>
              <a:t>+ </a:t>
            </a:r>
            <a:r>
              <a:rPr lang="en-US" sz="3000" b="1" dirty="0">
                <a:solidFill>
                  <a:schemeClr val="accent5">
                    <a:lumMod val="75000"/>
                  </a:schemeClr>
                </a:solidFill>
                <a:latin typeface="Calibri" panose="020F0502020204030204" pitchFamily="34" charset="0"/>
                <a:cs typeface="Calibri" panose="020F0502020204030204" pitchFamily="34" charset="0"/>
              </a:rPr>
              <a:t>National dishes: </a:t>
            </a:r>
            <a:r>
              <a:rPr lang="en-US" sz="3000" b="0" dirty="0">
                <a:solidFill>
                  <a:schemeClr val="accent5">
                    <a:lumMod val="75000"/>
                  </a:schemeClr>
                </a:solidFill>
                <a:latin typeface="Calibri" panose="020F0502020204030204" pitchFamily="34" charset="0"/>
                <a:cs typeface="Calibri" panose="020F0502020204030204" pitchFamily="34" charset="0"/>
              </a:rPr>
              <a:t>Fish and Chips, Sunday Roast, Full English Breakfast, … </a:t>
            </a:r>
          </a:p>
          <a:p>
            <a:pPr marL="1270" indent="-1270" algn="just"/>
            <a:r>
              <a:rPr lang="en-US" sz="3000" b="0" dirty="0">
                <a:solidFill>
                  <a:schemeClr val="accent5">
                    <a:lumMod val="75000"/>
                  </a:schemeClr>
                </a:solidFill>
                <a:latin typeface="Calibri" panose="020F0502020204030204" pitchFamily="34" charset="0"/>
                <a:cs typeface="Calibri" panose="020F0502020204030204" pitchFamily="34" charset="0"/>
              </a:rPr>
              <a:t>+ ...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Text Box 4"/>
          <p:cNvSpPr txBox="1"/>
          <p:nvPr/>
        </p:nvSpPr>
        <p:spPr>
          <a:xfrm>
            <a:off x="105240" y="0"/>
            <a:ext cx="12086760" cy="6905625"/>
          </a:xfrm>
          <a:prstGeom prst="rect">
            <a:avLst/>
          </a:prstGeom>
          <a:solidFill>
            <a:schemeClr val="bg1"/>
          </a:solidFill>
        </p:spPr>
        <p:txBody>
          <a:bodyPr wrap="square" rtlCol="0" anchor="t">
            <a:noAutofit/>
          </a:bodyPr>
          <a:lstStyle/>
          <a:p>
            <a:pPr algn="just"/>
            <a:r>
              <a:rPr lang="en-US" sz="2800" b="1" dirty="0">
                <a:solidFill>
                  <a:schemeClr val="accent5">
                    <a:lumMod val="75000"/>
                  </a:schemeClr>
                </a:solidFill>
              </a:rPr>
              <a:t>England’s traditions have been around for hundreds, even thousands of years. English cuisine is among the </a:t>
            </a:r>
            <a:r>
              <a:rPr lang="en-US" sz="2800" b="1" u="sng" dirty="0">
                <a:solidFill>
                  <a:schemeClr val="accent5">
                    <a:lumMod val="75000"/>
                  </a:schemeClr>
                </a:solidFill>
              </a:rPr>
              <a:t>deep-rooted</a:t>
            </a:r>
            <a:r>
              <a:rPr lang="en-US" sz="2800" b="1" dirty="0">
                <a:solidFill>
                  <a:schemeClr val="accent5">
                    <a:lumMod val="75000"/>
                  </a:schemeClr>
                </a:solidFill>
              </a:rPr>
              <a:t> traditions that English people are proud to keep alive. </a:t>
            </a:r>
          </a:p>
          <a:p>
            <a:pPr algn="just"/>
            <a:r>
              <a:rPr lang="en-US" sz="2800" b="1" dirty="0">
                <a:solidFill>
                  <a:schemeClr val="accent5">
                    <a:lumMod val="75000"/>
                  </a:schemeClr>
                </a:solidFill>
              </a:rPr>
              <a:t>Typical English cuisine has developed over many centuries, and people say that fish and chips is the most English dish of all. It is believed that fish and chips </a:t>
            </a:r>
            <a:r>
              <a:rPr lang="en-US" sz="2800" b="1" u="sng" dirty="0">
                <a:solidFill>
                  <a:schemeClr val="accent5">
                    <a:lumMod val="75000"/>
                  </a:schemeClr>
                </a:solidFill>
              </a:rPr>
              <a:t>appeared</a:t>
            </a:r>
            <a:r>
              <a:rPr lang="en-US" sz="2800" b="1" dirty="0">
                <a:solidFill>
                  <a:schemeClr val="accent5">
                    <a:lumMod val="75000"/>
                  </a:schemeClr>
                </a:solidFill>
              </a:rPr>
              <a:t> in England in the 19th century. The earliest fish and chip shop opened in London during the 1860s. Since then people have considered fish and chips to be England’s national dish, and it is now a common takeaway in the United Kingdom. </a:t>
            </a:r>
          </a:p>
          <a:p>
            <a:pPr algn="just"/>
            <a:r>
              <a:rPr lang="en-US" sz="2800" b="1" dirty="0" smtClean="0">
                <a:solidFill>
                  <a:schemeClr val="accent5">
                    <a:lumMod val="75000"/>
                  </a:schemeClr>
                </a:solidFill>
              </a:rPr>
              <a:t>The</a:t>
            </a:r>
            <a:r>
              <a:rPr lang="en-US" sz="2800" b="1" dirty="0">
                <a:solidFill>
                  <a:schemeClr val="accent5">
                    <a:lumMod val="75000"/>
                  </a:schemeClr>
                </a:solidFill>
              </a:rPr>
              <a:t> </a:t>
            </a:r>
            <a:r>
              <a:rPr lang="en-US" sz="2800" b="1" u="sng" dirty="0" smtClean="0">
                <a:solidFill>
                  <a:schemeClr val="accent5">
                    <a:lumMod val="75000"/>
                  </a:schemeClr>
                </a:solidFill>
              </a:rPr>
              <a:t>basic</a:t>
            </a:r>
            <a:r>
              <a:rPr lang="en-US" sz="2800" b="1" dirty="0" smtClean="0">
                <a:solidFill>
                  <a:schemeClr val="accent5">
                    <a:lumMod val="75000"/>
                  </a:schemeClr>
                </a:solidFill>
              </a:rPr>
              <a:t> </a:t>
            </a:r>
            <a:r>
              <a:rPr lang="en-US" sz="2800" b="1" dirty="0">
                <a:solidFill>
                  <a:schemeClr val="accent5">
                    <a:lumMod val="75000"/>
                  </a:schemeClr>
                </a:solidFill>
              </a:rPr>
              <a:t>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algn="just"/>
            <a:r>
              <a:rPr lang="en-US" sz="2800" b="1" dirty="0">
                <a:solidFill>
                  <a:schemeClr val="accent5">
                    <a:lumMod val="75000"/>
                  </a:schemeClr>
                </a:solidFill>
              </a:rPr>
              <a:t>Now there are fish and chip shops in many countries, and it is becoming more and more popular in other countries too. Preserving and promoting fish and chips is the way English people keep themselves </a:t>
            </a:r>
            <a:r>
              <a:rPr lang="en-US" sz="2800" b="1" u="sng" dirty="0">
                <a:solidFill>
                  <a:schemeClr val="accent5">
                    <a:lumMod val="75000"/>
                  </a:schemeClr>
                </a:solidFill>
              </a:rPr>
              <a:t>associated</a:t>
            </a:r>
            <a:r>
              <a:rPr lang="en-US" sz="2800" b="1" dirty="0">
                <a:solidFill>
                  <a:schemeClr val="accent5">
                    <a:lumMod val="75000"/>
                  </a:schemeClr>
                </a:solidFill>
              </a:rPr>
              <a:t> with the past</a:t>
            </a:r>
          </a:p>
        </p:txBody>
      </p:sp>
      <p:cxnSp>
        <p:nvCxnSpPr>
          <p:cNvPr id="16" name="Straight Connector 15"/>
          <p:cNvCxnSpPr/>
          <p:nvPr/>
        </p:nvCxnSpPr>
        <p:spPr>
          <a:xfrm>
            <a:off x="4924539" y="815247"/>
            <a:ext cx="1685581" cy="1101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a:off x="7313363" y="6791898"/>
            <a:ext cx="1685581" cy="11017"/>
          </a:xfrm>
          <a:prstGeom prst="line">
            <a:avLst/>
          </a:prstGeom>
          <a:ln/>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deep-rooted (adj)</a:t>
            </a:r>
            <a:r>
              <a:rPr lang="en-US" sz="4400" b="1"/>
              <a:t> </a:t>
            </a:r>
            <a:endParaRPr lang="en-US" sz="4400" b="1" dirty="0">
              <a:solidFill>
                <a:srgbClr val="AD4F0F"/>
              </a:solidFill>
            </a:endParaRPr>
          </a:p>
        </p:txBody>
      </p:sp>
      <p:sp>
        <p:nvSpPr>
          <p:cNvPr id="2" name="Rectangle 1"/>
          <p:cNvSpPr/>
          <p:nvPr/>
        </p:nvSpPr>
        <p:spPr>
          <a:xfrm>
            <a:off x="1477589" y="3082855"/>
            <a:ext cx="3622675" cy="829945"/>
          </a:xfrm>
          <a:prstGeom prst="rect">
            <a:avLst/>
          </a:prstGeom>
        </p:spPr>
        <p:txBody>
          <a:bodyPr wrap="none">
            <a:spAutoFit/>
          </a:bodyPr>
          <a:lstStyle/>
          <a:p>
            <a:pPr algn="ctr"/>
            <a:r>
              <a:rPr lang="en-US" sz="4800" b="1">
                <a:solidFill>
                  <a:schemeClr val="accent5">
                    <a:lumMod val="50000"/>
                  </a:schemeClr>
                </a:solidFill>
              </a:rPr>
              <a:t>/ˌdiːp ˈruːtɪd/</a:t>
            </a:r>
          </a:p>
        </p:txBody>
      </p:sp>
      <p:sp>
        <p:nvSpPr>
          <p:cNvPr id="100" name="Text Box 99"/>
          <p:cNvSpPr txBox="1"/>
          <p:nvPr/>
        </p:nvSpPr>
        <p:spPr>
          <a:xfrm>
            <a:off x="6103146" y="336795"/>
            <a:ext cx="5416550" cy="1753235"/>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very fixed and strong; difficult to change or to destroy.</a:t>
            </a:r>
          </a:p>
        </p:txBody>
      </p:sp>
      <p:pic>
        <p:nvPicPr>
          <p:cNvPr id="10" name="Content Placeholder 9" descr="istockphoto-165943159-612x612"/>
          <p:cNvPicPr>
            <a:picLocks noGrp="1" noChangeAspect="1"/>
          </p:cNvPicPr>
          <p:nvPr>
            <p:ph idx="1"/>
          </p:nvPr>
        </p:nvPicPr>
        <p:blipFill>
          <a:blip r:embed="rId5"/>
          <a:srcRect t="3374" b="13142"/>
          <a:stretch>
            <a:fillRect/>
          </a:stretch>
        </p:blipFill>
        <p:spPr>
          <a:xfrm>
            <a:off x="7289311" y="2160905"/>
            <a:ext cx="3620770" cy="3912870"/>
          </a:xfrm>
          <a:prstGeom prst="rect">
            <a:avLst/>
          </a:prstGeom>
        </p:spPr>
      </p:pic>
      <p:pic>
        <p:nvPicPr>
          <p:cNvPr id="11" name="deep_roo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88620" y="2926715"/>
            <a:ext cx="1190625" cy="1190625"/>
          </a:xfrm>
          <a:prstGeom prst="rect">
            <a:avLst/>
          </a:prstGeom>
        </p:spPr>
      </p:pic>
      <p:pic>
        <p:nvPicPr>
          <p:cNvPr id="13" name="Content Placeholder 7" descr="tải xuống"/>
          <p:cNvPicPr>
            <a:picLocks noChangeAspect="1"/>
          </p:cNvPicPr>
          <p:nvPr/>
        </p:nvPicPr>
        <p:blipFill>
          <a:blip r:embed="rId7"/>
          <a:stretch>
            <a:fillRect/>
          </a:stretch>
        </p:blipFill>
        <p:spPr>
          <a:xfrm>
            <a:off x="-2565400" y="3082925"/>
            <a:ext cx="2480310" cy="185801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4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delay="0">
                      <p:tgtEl>
                        <p:sldTgt/>
                      </p:tgtEl>
                    </p:cond>
                  </p:endCondLst>
                </p:cTn>
                <p:tgtEl>
                  <p:spTgt spid="11"/>
                </p:tgtEl>
              </p:cMediaNode>
            </p:audio>
          </p:childTnLst>
        </p:cTn>
      </p:par>
    </p:tnLst>
    <p:bldLst>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TotalTime>
  <Words>1120</Words>
  <Application>Microsoft Office PowerPoint</Application>
  <PresentationFormat>Widescreen</PresentationFormat>
  <Paragraphs>127</Paragraphs>
  <Slides>17</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Prata</vt:lpstr>
      <vt:lpstr>Raleway</vt:lpstr>
      <vt:lpstr>Raleway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asus</cp:lastModifiedBy>
  <cp:revision>321</cp:revision>
  <dcterms:created xsi:type="dcterms:W3CDTF">2020-12-09T02:04:00Z</dcterms:created>
  <dcterms:modified xsi:type="dcterms:W3CDTF">2025-03-18T03:46:05Z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1033-12.2.0.13266</vt:lpwstr>
  </property>
</Properties>
</file>