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75" r:id="rId2"/>
    <p:sldId id="336" r:id="rId3"/>
    <p:sldId id="376" r:id="rId4"/>
    <p:sldId id="339" r:id="rId5"/>
    <p:sldId id="361" r:id="rId6"/>
    <p:sldId id="368" r:id="rId7"/>
    <p:sldId id="337" r:id="rId8"/>
    <p:sldId id="362" r:id="rId9"/>
    <p:sldId id="369" r:id="rId10"/>
    <p:sldId id="367" r:id="rId11"/>
    <p:sldId id="342" r:id="rId12"/>
    <p:sldId id="340" r:id="rId13"/>
    <p:sldId id="341" r:id="rId14"/>
    <p:sldId id="363" r:id="rId15"/>
    <p:sldId id="343" r:id="rId16"/>
    <p:sldId id="364" r:id="rId17"/>
    <p:sldId id="344" r:id="rId18"/>
    <p:sldId id="365" r:id="rId19"/>
    <p:sldId id="366" r:id="rId20"/>
    <p:sldId id="351" r:id="rId21"/>
    <p:sldId id="377" r:id="rId22"/>
    <p:sldId id="354" r:id="rId23"/>
    <p:sldId id="378" r:id="rId24"/>
    <p:sldId id="371" r:id="rId25"/>
    <p:sldId id="355" r:id="rId26"/>
    <p:sldId id="380" r:id="rId27"/>
    <p:sldId id="381" r:id="rId28"/>
    <p:sldId id="379" r:id="rId29"/>
    <p:sldId id="374" r:id="rId30"/>
    <p:sldId id="382" r:id="rId31"/>
    <p:sldId id="3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4BC"/>
    <a:srgbClr val="0623B2"/>
    <a:srgbClr val="159B38"/>
    <a:srgbClr val="05E5C0"/>
    <a:srgbClr val="3EFC86"/>
    <a:srgbClr val="DFF7EA"/>
    <a:srgbClr val="068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660"/>
  </p:normalViewPr>
  <p:slideViewPr>
    <p:cSldViewPr snapToGrid="0">
      <p:cViewPr varScale="1">
        <p:scale>
          <a:sx n="84" d="100"/>
          <a:sy n="84" d="100"/>
        </p:scale>
        <p:origin x="-586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EB18D-7990-4680-9E04-6F54B79D01C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FF15A-9113-4DBF-9EC0-0014C254A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1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34AF6A-D5CF-409E-A719-99C13B7625DA}" type="slidenum">
              <a:rPr lang="vi-VN"/>
              <a:pPr eaLnBrk="1" hangingPunct="1"/>
              <a:t>10</a:t>
            </a:fld>
            <a:endParaRPr lang="vi-VN"/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5945AE4-AED0-405F-9F75-E9862126E7CB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34AF6A-D5CF-409E-A719-99C13B7625DA}" type="slidenum">
              <a:rPr lang="vi-VN"/>
              <a:pPr eaLnBrk="1" hangingPunct="1"/>
              <a:t>12</a:t>
            </a:fld>
            <a:endParaRPr lang="vi-VN"/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5945AE4-AED0-405F-9F75-E9862126E7CB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34AF6A-D5CF-409E-A719-99C13B7625DA}" type="slidenum">
              <a:rPr lang="vi-VN"/>
              <a:pPr eaLnBrk="1" hangingPunct="1"/>
              <a:t>14</a:t>
            </a:fld>
            <a:endParaRPr lang="vi-VN"/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5945AE4-AED0-405F-9F75-E9862126E7CB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34AF6A-D5CF-409E-A719-99C13B7625DA}" type="slidenum">
              <a:rPr lang="vi-VN"/>
              <a:pPr eaLnBrk="1" hangingPunct="1"/>
              <a:t>16</a:t>
            </a:fld>
            <a:endParaRPr lang="vi-VN"/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5945AE4-AED0-405F-9F75-E9862126E7CB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34AF6A-D5CF-409E-A719-99C13B7625DA}" type="slidenum">
              <a:rPr lang="vi-VN"/>
              <a:pPr eaLnBrk="1" hangingPunct="1"/>
              <a:t>18</a:t>
            </a:fld>
            <a:endParaRPr lang="vi-VN"/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5945AE4-AED0-405F-9F75-E9862126E7CB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34AF6A-D5CF-409E-A719-99C13B7625DA}" type="slidenum">
              <a:rPr lang="vi-VN"/>
              <a:pPr eaLnBrk="1" hangingPunct="1"/>
              <a:t>19</a:t>
            </a:fld>
            <a:endParaRPr lang="vi-VN"/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5945AE4-AED0-405F-9F75-E9862126E7CB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DA58760-5752-4A5E-A6E6-FEBC3624752F}" type="slidenum">
              <a:rPr lang="vi-VN"/>
              <a:pPr eaLnBrk="1" hangingPunct="1"/>
              <a:t>20</a:t>
            </a:fld>
            <a:endParaRPr lang="vi-VN"/>
          </a:p>
        </p:txBody>
      </p:sp>
      <p:sp>
        <p:nvSpPr>
          <p:cNvPr id="337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296C12B-F371-4D46-BAE1-C0D5C3F4097E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0746-2F4E-4582-BE04-CF2E9D26F342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2965-03E2-4719-ABC0-83B3C7BB1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3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0746-2F4E-4582-BE04-CF2E9D26F342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2965-03E2-4719-ABC0-83B3C7BB1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3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0746-2F4E-4582-BE04-CF2E9D26F342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2965-03E2-4719-ABC0-83B3C7BB1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33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381C3-7551-47C8-9BEE-35D1CBA93C2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756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0746-2F4E-4582-BE04-CF2E9D26F342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2965-03E2-4719-ABC0-83B3C7BB1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9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0746-2F4E-4582-BE04-CF2E9D26F342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2965-03E2-4719-ABC0-83B3C7BB1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8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0746-2F4E-4582-BE04-CF2E9D26F342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2965-03E2-4719-ABC0-83B3C7BB1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3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0746-2F4E-4582-BE04-CF2E9D26F342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2965-03E2-4719-ABC0-83B3C7BB1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5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0746-2F4E-4582-BE04-CF2E9D26F342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2965-03E2-4719-ABC0-83B3C7BB1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2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0746-2F4E-4582-BE04-CF2E9D26F342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2965-03E2-4719-ABC0-83B3C7BB1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8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0746-2F4E-4582-BE04-CF2E9D26F342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2965-03E2-4719-ABC0-83B3C7BB1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7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0746-2F4E-4582-BE04-CF2E9D26F342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2965-03E2-4719-ABC0-83B3C7BB1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4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40746-2F4E-4582-BE04-CF2E9D26F342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02965-03E2-4719-ABC0-83B3C7BB1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2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../../Desktop/SO&#7840;N%20B&#192;I%20THI%2019.1.23/&#272;en%20-%20N&#7845;u%20&#259;n%20cho%20em%20ft.%20PiaLinh%20(M-V)%20(online-video-cutter.com)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../../Desktop/SO&#7840;N%20B&#192;I%20THI%2019.1.23/M&#7896;T%20V&#210;NG%20VI&#7878;T%20NAM%20(%20AROUND%20VI&#7878;T%20NAM%20)%20-%20NG&#7884;C%20MAI%20(online-video-cutter.com)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2946400" y="177800"/>
            <a:ext cx="532485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tabLst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vi-VN" altLang="en-US" dirty="0">
                <a:latin typeface="Times New Roman" pitchFamily="18" charset="0"/>
                <a:cs typeface="Times New Roman" pitchFamily="18" charset="0"/>
              </a:rPr>
              <a:t> GIÁO DỤC VÀ ĐÀO TẠO TỈNH QUẢNG NINH</a:t>
            </a:r>
            <a:endParaRPr lang="en-US" altLang="en-US" sz="2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altLang="en-US" b="1" dirty="0">
                <a:latin typeface="Times New Roman" pitchFamily="18" charset="0"/>
                <a:cs typeface="Times New Roman" pitchFamily="18" charset="0"/>
              </a:rPr>
              <a:t>PHÒNG GIÁO DỤC VÀ ĐÀO TẠO CẨM PHẢ</a:t>
            </a:r>
            <a:endParaRPr lang="en-US" altLang="en-US" sz="21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**************</a:t>
            </a:r>
            <a:endParaRPr lang="en-US" altLang="en-US" sz="21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dirty="0"/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609600" y="1778000"/>
            <a:ext cx="11252200" cy="219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5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 MỪNG</a:t>
            </a:r>
          </a:p>
          <a:p>
            <a:pPr algn="ctr"/>
            <a:r>
              <a:rPr lang="en-US" altLang="en-US" sz="3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 THẦY CÔ GIÁO ĐẾN DỰ GIỜ THĂM LỚP</a:t>
            </a:r>
          </a:p>
          <a:p>
            <a:pPr algn="ctr"/>
            <a:r>
              <a:rPr lang="en-US" altLang="en-US" sz="3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551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Box 20"/>
          <p:cNvSpPr txBox="1">
            <a:spLocks noChangeArrowheads="1"/>
          </p:cNvSpPr>
          <p:nvPr/>
        </p:nvSpPr>
        <p:spPr bwMode="auto">
          <a:xfrm>
            <a:off x="89376" y="1429871"/>
            <a:ext cx="91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BÀI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TextBox 21"/>
          <p:cNvSpPr txBox="1">
            <a:spLocks noChangeArrowheads="1"/>
          </p:cNvSpPr>
          <p:nvPr/>
        </p:nvSpPr>
        <p:spPr bwMode="auto">
          <a:xfrm>
            <a:off x="1143000" y="3033228"/>
            <a:ext cx="2641600" cy="5847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 tri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9" name="TextBox 22"/>
          <p:cNvSpPr txBox="1">
            <a:spLocks noChangeArrowheads="1"/>
          </p:cNvSpPr>
          <p:nvPr/>
        </p:nvSpPr>
        <p:spPr bwMode="auto">
          <a:xfrm>
            <a:off x="1117600" y="4724401"/>
            <a:ext cx="2743200" cy="5847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Phê phán người không biết quý trọng tri thức</a:t>
            </a: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20"/>
          <p:cNvSpPr txBox="1">
            <a:spLocks noChangeArrowheads="1"/>
          </p:cNvSpPr>
          <p:nvPr/>
        </p:nvSpPr>
        <p:spPr bwMode="auto">
          <a:xfrm>
            <a:off x="1143000" y="1576106"/>
            <a:ext cx="2641600" cy="5905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-134471" y="2987061"/>
            <a:ext cx="1320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 BÀI</a:t>
            </a: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0" y="4876801"/>
            <a:ext cx="101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 BÀI</a:t>
            </a: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762000" y="1871381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767976" y="33256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812800" y="5181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228600" y="452438"/>
            <a:ext cx="142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B</a:t>
            </a:r>
            <a:r>
              <a:rPr lang="vi-VN" sz="1600" b="1">
                <a:solidFill>
                  <a:srgbClr val="0000CC"/>
                </a:solidFill>
              </a:rPr>
              <a:t>Ố</a:t>
            </a:r>
            <a:r>
              <a:rPr lang="en-US" sz="1600" b="1">
                <a:solidFill>
                  <a:srgbClr val="0000CC"/>
                </a:solidFill>
              </a:rPr>
              <a:t> C</a:t>
            </a:r>
            <a:r>
              <a:rPr lang="vi-VN" sz="1600" b="1">
                <a:solidFill>
                  <a:srgbClr val="0000CC"/>
                </a:solidFill>
              </a:rPr>
              <a:t>ỤC</a:t>
            </a: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1828800" y="4572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N</a:t>
            </a:r>
            <a:r>
              <a:rPr lang="vi-VN" sz="1600" b="1">
                <a:solidFill>
                  <a:srgbClr val="0000CC"/>
                </a:solidFill>
              </a:rPr>
              <a:t>ỘI</a:t>
            </a:r>
            <a:r>
              <a:rPr lang="en-US" sz="1600" b="1">
                <a:solidFill>
                  <a:srgbClr val="0000CC"/>
                </a:solidFill>
              </a:rPr>
              <a:t> DUNG</a:t>
            </a:r>
            <a:endParaRPr lang="vi-VN" sz="1600" b="1">
              <a:solidFill>
                <a:srgbClr val="0000CC"/>
              </a:solidFill>
            </a:endParaRPr>
          </a:p>
        </p:txBody>
      </p:sp>
      <p:sp>
        <p:nvSpPr>
          <p:cNvPr id="63531" name="Line 43"/>
          <p:cNvSpPr>
            <a:spLocks noChangeShapeType="1"/>
          </p:cNvSpPr>
          <p:nvPr/>
        </p:nvSpPr>
        <p:spPr bwMode="auto">
          <a:xfrm>
            <a:off x="2336800" y="2384612"/>
            <a:ext cx="0" cy="6024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2" name="Line 44"/>
          <p:cNvSpPr>
            <a:spLocks noChangeShapeType="1"/>
          </p:cNvSpPr>
          <p:nvPr/>
        </p:nvSpPr>
        <p:spPr bwMode="auto">
          <a:xfrm>
            <a:off x="2336800" y="3765176"/>
            <a:ext cx="0" cy="8830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553523"/>
              </p:ext>
            </p:extLst>
          </p:nvPr>
        </p:nvGraphicFramePr>
        <p:xfrm>
          <a:off x="4122270" y="643404"/>
          <a:ext cx="7449671" cy="60358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60612"/>
                <a:gridCol w="2239911"/>
                <a:gridCol w="2174574"/>
                <a:gridCol w="2174574"/>
              </a:tblGrid>
              <a:tr h="802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Vai trò của các câu khác trong đoạn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990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990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990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6591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1330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 xét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>
            <a:off x="3860800" y="1429871"/>
            <a:ext cx="218141" cy="9547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>
            <a:off x="3904129" y="2765610"/>
            <a:ext cx="218141" cy="13402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3904129" y="4648200"/>
            <a:ext cx="218141" cy="6609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7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/>
      <p:bldP spid="2068" grpId="0" animBg="1"/>
      <p:bldP spid="2069" grpId="0" animBg="1"/>
      <p:bldP spid="2" grpId="0" animBg="1"/>
      <p:bldP spid="3" grpId="0"/>
      <p:bldP spid="4" grpId="0"/>
      <p:bldP spid="63506" grpId="0" animBg="1"/>
      <p:bldP spid="63507" grpId="0" animBg="1"/>
      <p:bldP spid="63508" grpId="0" animBg="1"/>
      <p:bldP spid="63509" grpId="0"/>
      <p:bldP spid="63510" grpId="0"/>
      <p:bldP spid="63531" grpId="0" animBg="1"/>
      <p:bldP spid="635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508000" y="1219201"/>
            <a:ext cx="11074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Phơ-răng-xít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Bê-cơn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XVI - XVII)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“Tri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Lê-nin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977900" y="1645024"/>
            <a:ext cx="10502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 flipV="1">
            <a:off x="609600" y="2061882"/>
            <a:ext cx="10769600" cy="3585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609600" y="2514600"/>
            <a:ext cx="1076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609600" y="2935941"/>
            <a:ext cx="1076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609600" y="3978698"/>
            <a:ext cx="701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77" name="Line 13"/>
          <p:cNvSpPr>
            <a:spLocks noChangeShapeType="1"/>
          </p:cNvSpPr>
          <p:nvPr/>
        </p:nvSpPr>
        <p:spPr bwMode="auto">
          <a:xfrm>
            <a:off x="609599" y="3388659"/>
            <a:ext cx="412376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959224" y="715545"/>
            <a:ext cx="701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ạn 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8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8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  <p:bldP spid="88069" grpId="0" animBg="1"/>
      <p:bldP spid="88070" grpId="0" animBg="1"/>
      <p:bldP spid="88071" grpId="0" animBg="1"/>
      <p:bldP spid="88072" grpId="0" animBg="1"/>
      <p:bldP spid="88074" grpId="0"/>
      <p:bldP spid="880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Box 20"/>
          <p:cNvSpPr txBox="1">
            <a:spLocks noChangeArrowheads="1"/>
          </p:cNvSpPr>
          <p:nvPr/>
        </p:nvSpPr>
        <p:spPr bwMode="auto">
          <a:xfrm>
            <a:off x="89376" y="1429871"/>
            <a:ext cx="91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BÀI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TextBox 21"/>
          <p:cNvSpPr txBox="1">
            <a:spLocks noChangeArrowheads="1"/>
          </p:cNvSpPr>
          <p:nvPr/>
        </p:nvSpPr>
        <p:spPr bwMode="auto">
          <a:xfrm>
            <a:off x="1143000" y="3033228"/>
            <a:ext cx="2641600" cy="5847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 tri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9" name="TextBox 22"/>
          <p:cNvSpPr txBox="1">
            <a:spLocks noChangeArrowheads="1"/>
          </p:cNvSpPr>
          <p:nvPr/>
        </p:nvSpPr>
        <p:spPr bwMode="auto">
          <a:xfrm>
            <a:off x="1117600" y="4724401"/>
            <a:ext cx="2743200" cy="5847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Phê phán người không biết quý trọng tri thức</a:t>
            </a: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20"/>
          <p:cNvSpPr txBox="1">
            <a:spLocks noChangeArrowheads="1"/>
          </p:cNvSpPr>
          <p:nvPr/>
        </p:nvSpPr>
        <p:spPr bwMode="auto">
          <a:xfrm>
            <a:off x="1143000" y="1576106"/>
            <a:ext cx="2641600" cy="5905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-134471" y="2987061"/>
            <a:ext cx="1320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 BÀI</a:t>
            </a: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0" y="4876801"/>
            <a:ext cx="101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 BÀI</a:t>
            </a: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762000" y="1871381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767976" y="33256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812800" y="5181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228600" y="452438"/>
            <a:ext cx="142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B</a:t>
            </a:r>
            <a:r>
              <a:rPr lang="vi-VN" sz="1600" b="1">
                <a:solidFill>
                  <a:srgbClr val="0000CC"/>
                </a:solidFill>
              </a:rPr>
              <a:t>Ố</a:t>
            </a:r>
            <a:r>
              <a:rPr lang="en-US" sz="1600" b="1">
                <a:solidFill>
                  <a:srgbClr val="0000CC"/>
                </a:solidFill>
              </a:rPr>
              <a:t> C</a:t>
            </a:r>
            <a:r>
              <a:rPr lang="vi-VN" sz="1600" b="1">
                <a:solidFill>
                  <a:srgbClr val="0000CC"/>
                </a:solidFill>
              </a:rPr>
              <a:t>ỤC</a:t>
            </a: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1828800" y="4572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N</a:t>
            </a:r>
            <a:r>
              <a:rPr lang="vi-VN" sz="1600" b="1">
                <a:solidFill>
                  <a:srgbClr val="0000CC"/>
                </a:solidFill>
              </a:rPr>
              <a:t>ỘI</a:t>
            </a:r>
            <a:r>
              <a:rPr lang="en-US" sz="1600" b="1">
                <a:solidFill>
                  <a:srgbClr val="0000CC"/>
                </a:solidFill>
              </a:rPr>
              <a:t> DUNG</a:t>
            </a:r>
            <a:endParaRPr lang="vi-VN" sz="1600" b="1">
              <a:solidFill>
                <a:srgbClr val="0000CC"/>
              </a:solidFill>
            </a:endParaRPr>
          </a:p>
        </p:txBody>
      </p:sp>
      <p:sp>
        <p:nvSpPr>
          <p:cNvPr id="63531" name="Line 43"/>
          <p:cNvSpPr>
            <a:spLocks noChangeShapeType="1"/>
          </p:cNvSpPr>
          <p:nvPr/>
        </p:nvSpPr>
        <p:spPr bwMode="auto">
          <a:xfrm>
            <a:off x="2336800" y="2384612"/>
            <a:ext cx="0" cy="6024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2" name="Line 44"/>
          <p:cNvSpPr>
            <a:spLocks noChangeShapeType="1"/>
          </p:cNvSpPr>
          <p:nvPr/>
        </p:nvSpPr>
        <p:spPr bwMode="auto">
          <a:xfrm>
            <a:off x="2336800" y="3765176"/>
            <a:ext cx="0" cy="8830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744136"/>
              </p:ext>
            </p:extLst>
          </p:nvPr>
        </p:nvGraphicFramePr>
        <p:xfrm>
          <a:off x="4122270" y="643404"/>
          <a:ext cx="7449671" cy="60358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60612"/>
                <a:gridCol w="2239911"/>
                <a:gridCol w="2174574"/>
                <a:gridCol w="2174574"/>
              </a:tblGrid>
              <a:tr h="802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sz="18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8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cứ</a:t>
                      </a:r>
                      <a:r>
                        <a:rPr lang="en-US" sz="18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8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r>
                        <a:rPr lang="en-US" sz="18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</a:t>
                      </a:r>
                      <a:r>
                        <a:rPr lang="en-US" sz="18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8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cứ</a:t>
                      </a:r>
                      <a:r>
                        <a:rPr lang="en-US" sz="18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990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1,2,3,4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minh, </a:t>
                      </a:r>
                      <a:r>
                        <a:rPr lang="en-US" sz="18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hân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990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990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6591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1330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 xét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>
            <a:off x="3860800" y="1429871"/>
            <a:ext cx="218141" cy="9547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>
            <a:off x="3904129" y="2765610"/>
            <a:ext cx="218141" cy="13402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3904129" y="4648200"/>
            <a:ext cx="218141" cy="6609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08000" y="762001"/>
            <a:ext cx="114808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just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Tri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Xten-mét-xơ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10 000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Xten-mét-xơ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Xten-mét-xơ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9 999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la”.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!?</a:t>
            </a:r>
          </a:p>
          <a:p>
            <a:pPr algn="just" eaLnBrk="1" hangingPunct="1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962400" y="304801"/>
            <a:ext cx="477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>
            <a:off x="1129552" y="1636059"/>
            <a:ext cx="371138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5" name="Line 5"/>
          <p:cNvSpPr>
            <a:spLocks noChangeShapeType="1"/>
          </p:cNvSpPr>
          <p:nvPr/>
        </p:nvSpPr>
        <p:spPr bwMode="auto">
          <a:xfrm flipH="1">
            <a:off x="609600" y="4201085"/>
            <a:ext cx="11176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 flipH="1">
            <a:off x="609600" y="4630271"/>
            <a:ext cx="11176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 flipH="1" flipV="1">
            <a:off x="660400" y="5067020"/>
            <a:ext cx="1122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 flipH="1">
            <a:off x="609599" y="5540422"/>
            <a:ext cx="460785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10757646" y="3792304"/>
            <a:ext cx="112955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9598" y="5763370"/>
            <a:ext cx="92695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minh,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8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  <p:bldP spid="87045" grpId="0" animBg="1"/>
      <p:bldP spid="87046" grpId="0" animBg="1"/>
      <p:bldP spid="87047" grpId="0" animBg="1"/>
      <p:bldP spid="8704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Box 20"/>
          <p:cNvSpPr txBox="1">
            <a:spLocks noChangeArrowheads="1"/>
          </p:cNvSpPr>
          <p:nvPr/>
        </p:nvSpPr>
        <p:spPr bwMode="auto">
          <a:xfrm>
            <a:off x="89376" y="1429871"/>
            <a:ext cx="91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BÀI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TextBox 21"/>
          <p:cNvSpPr txBox="1">
            <a:spLocks noChangeArrowheads="1"/>
          </p:cNvSpPr>
          <p:nvPr/>
        </p:nvSpPr>
        <p:spPr bwMode="auto">
          <a:xfrm>
            <a:off x="1143000" y="3033228"/>
            <a:ext cx="2641600" cy="5847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 tri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9" name="TextBox 22"/>
          <p:cNvSpPr txBox="1">
            <a:spLocks noChangeArrowheads="1"/>
          </p:cNvSpPr>
          <p:nvPr/>
        </p:nvSpPr>
        <p:spPr bwMode="auto">
          <a:xfrm>
            <a:off x="1117600" y="4724401"/>
            <a:ext cx="2743200" cy="5847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Phê phán người không biết quý trọng tri thức</a:t>
            </a: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20"/>
          <p:cNvSpPr txBox="1">
            <a:spLocks noChangeArrowheads="1"/>
          </p:cNvSpPr>
          <p:nvPr/>
        </p:nvSpPr>
        <p:spPr bwMode="auto">
          <a:xfrm>
            <a:off x="1143000" y="1576106"/>
            <a:ext cx="2641600" cy="5905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-134471" y="2987061"/>
            <a:ext cx="1320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 BÀI</a:t>
            </a: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0" y="4876801"/>
            <a:ext cx="101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 BÀI</a:t>
            </a: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762000" y="1871381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767976" y="33256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812800" y="5181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228600" y="452438"/>
            <a:ext cx="142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B</a:t>
            </a:r>
            <a:r>
              <a:rPr lang="vi-VN" sz="1600" b="1">
                <a:solidFill>
                  <a:srgbClr val="0000CC"/>
                </a:solidFill>
              </a:rPr>
              <a:t>Ố</a:t>
            </a:r>
            <a:r>
              <a:rPr lang="en-US" sz="1600" b="1">
                <a:solidFill>
                  <a:srgbClr val="0000CC"/>
                </a:solidFill>
              </a:rPr>
              <a:t> C</a:t>
            </a:r>
            <a:r>
              <a:rPr lang="vi-VN" sz="1600" b="1">
                <a:solidFill>
                  <a:srgbClr val="0000CC"/>
                </a:solidFill>
              </a:rPr>
              <a:t>ỤC</a:t>
            </a: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1828800" y="4572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N</a:t>
            </a:r>
            <a:r>
              <a:rPr lang="vi-VN" sz="1600" b="1">
                <a:solidFill>
                  <a:srgbClr val="0000CC"/>
                </a:solidFill>
              </a:rPr>
              <a:t>ỘI</a:t>
            </a:r>
            <a:r>
              <a:rPr lang="en-US" sz="1600" b="1">
                <a:solidFill>
                  <a:srgbClr val="0000CC"/>
                </a:solidFill>
              </a:rPr>
              <a:t> DUNG</a:t>
            </a:r>
            <a:endParaRPr lang="vi-VN" sz="1600" b="1">
              <a:solidFill>
                <a:srgbClr val="0000CC"/>
              </a:solidFill>
            </a:endParaRPr>
          </a:p>
        </p:txBody>
      </p:sp>
      <p:sp>
        <p:nvSpPr>
          <p:cNvPr id="63531" name="Line 43"/>
          <p:cNvSpPr>
            <a:spLocks noChangeShapeType="1"/>
          </p:cNvSpPr>
          <p:nvPr/>
        </p:nvSpPr>
        <p:spPr bwMode="auto">
          <a:xfrm>
            <a:off x="2336800" y="2384612"/>
            <a:ext cx="0" cy="6024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2" name="Line 44"/>
          <p:cNvSpPr>
            <a:spLocks noChangeShapeType="1"/>
          </p:cNvSpPr>
          <p:nvPr/>
        </p:nvSpPr>
        <p:spPr bwMode="auto">
          <a:xfrm>
            <a:off x="2336800" y="3765176"/>
            <a:ext cx="0" cy="8830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011259"/>
              </p:ext>
            </p:extLst>
          </p:nvPr>
        </p:nvGraphicFramePr>
        <p:xfrm>
          <a:off x="4122270" y="643404"/>
          <a:ext cx="7449671" cy="60358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60612"/>
                <a:gridCol w="2239911"/>
                <a:gridCol w="2174574"/>
                <a:gridCol w="2174574"/>
              </a:tblGrid>
              <a:tr h="802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Vai trò của các câu khác trong đoạn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990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1,2,3,4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 tích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990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1,10,11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tri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lao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 minh, so sánh, đối chiếu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990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6591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1330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 xét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>
            <a:off x="3860800" y="1429871"/>
            <a:ext cx="218141" cy="9547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>
            <a:off x="3904129" y="2765610"/>
            <a:ext cx="218141" cy="13402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3904129" y="4648200"/>
            <a:ext cx="218141" cy="6609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4800" y="212725"/>
            <a:ext cx="11480800" cy="5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Tri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1946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Huyên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Bửu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y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1" name="Line 3"/>
          <p:cNvSpPr>
            <a:spLocks noChangeShapeType="1"/>
          </p:cNvSpPr>
          <p:nvPr/>
        </p:nvSpPr>
        <p:spPr bwMode="auto">
          <a:xfrm>
            <a:off x="1016000" y="1290918"/>
            <a:ext cx="558320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21341" y="5834392"/>
            <a:ext cx="701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3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Box 20"/>
          <p:cNvSpPr txBox="1">
            <a:spLocks noChangeArrowheads="1"/>
          </p:cNvSpPr>
          <p:nvPr/>
        </p:nvSpPr>
        <p:spPr bwMode="auto">
          <a:xfrm>
            <a:off x="89376" y="1429871"/>
            <a:ext cx="91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BÀI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TextBox 21"/>
          <p:cNvSpPr txBox="1">
            <a:spLocks noChangeArrowheads="1"/>
          </p:cNvSpPr>
          <p:nvPr/>
        </p:nvSpPr>
        <p:spPr bwMode="auto">
          <a:xfrm>
            <a:off x="1143000" y="3033228"/>
            <a:ext cx="2641600" cy="5847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 tri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9" name="TextBox 22"/>
          <p:cNvSpPr txBox="1">
            <a:spLocks noChangeArrowheads="1"/>
          </p:cNvSpPr>
          <p:nvPr/>
        </p:nvSpPr>
        <p:spPr bwMode="auto">
          <a:xfrm>
            <a:off x="1117600" y="4724401"/>
            <a:ext cx="2743200" cy="5847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Phê phán người không biết quý trọng tri thức</a:t>
            </a: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20"/>
          <p:cNvSpPr txBox="1">
            <a:spLocks noChangeArrowheads="1"/>
          </p:cNvSpPr>
          <p:nvPr/>
        </p:nvSpPr>
        <p:spPr bwMode="auto">
          <a:xfrm>
            <a:off x="1143000" y="1576106"/>
            <a:ext cx="2641600" cy="5905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-134471" y="2987061"/>
            <a:ext cx="1320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 BÀI</a:t>
            </a: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0" y="4876801"/>
            <a:ext cx="101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 BÀI</a:t>
            </a: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762000" y="1871381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767976" y="33256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812800" y="5181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228600" y="452438"/>
            <a:ext cx="142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B</a:t>
            </a:r>
            <a:r>
              <a:rPr lang="vi-VN" sz="1600" b="1">
                <a:solidFill>
                  <a:srgbClr val="0000CC"/>
                </a:solidFill>
              </a:rPr>
              <a:t>Ố</a:t>
            </a:r>
            <a:r>
              <a:rPr lang="en-US" sz="1600" b="1">
                <a:solidFill>
                  <a:srgbClr val="0000CC"/>
                </a:solidFill>
              </a:rPr>
              <a:t> C</a:t>
            </a:r>
            <a:r>
              <a:rPr lang="vi-VN" sz="1600" b="1">
                <a:solidFill>
                  <a:srgbClr val="0000CC"/>
                </a:solidFill>
              </a:rPr>
              <a:t>ỤC</a:t>
            </a: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1828800" y="4572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N</a:t>
            </a:r>
            <a:r>
              <a:rPr lang="vi-VN" sz="1600" b="1">
                <a:solidFill>
                  <a:srgbClr val="0000CC"/>
                </a:solidFill>
              </a:rPr>
              <a:t>ỘI</a:t>
            </a:r>
            <a:r>
              <a:rPr lang="en-US" sz="1600" b="1">
                <a:solidFill>
                  <a:srgbClr val="0000CC"/>
                </a:solidFill>
              </a:rPr>
              <a:t> DUNG</a:t>
            </a:r>
            <a:endParaRPr lang="vi-VN" sz="1600" b="1">
              <a:solidFill>
                <a:srgbClr val="0000CC"/>
              </a:solidFill>
            </a:endParaRPr>
          </a:p>
        </p:txBody>
      </p:sp>
      <p:sp>
        <p:nvSpPr>
          <p:cNvPr id="63531" name="Line 43"/>
          <p:cNvSpPr>
            <a:spLocks noChangeShapeType="1"/>
          </p:cNvSpPr>
          <p:nvPr/>
        </p:nvSpPr>
        <p:spPr bwMode="auto">
          <a:xfrm>
            <a:off x="2336800" y="2384612"/>
            <a:ext cx="0" cy="6024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2" name="Line 44"/>
          <p:cNvSpPr>
            <a:spLocks noChangeShapeType="1"/>
          </p:cNvSpPr>
          <p:nvPr/>
        </p:nvSpPr>
        <p:spPr bwMode="auto">
          <a:xfrm>
            <a:off x="2336800" y="3765176"/>
            <a:ext cx="0" cy="8830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265540"/>
              </p:ext>
            </p:extLst>
          </p:nvPr>
        </p:nvGraphicFramePr>
        <p:xfrm>
          <a:off x="4122270" y="643404"/>
          <a:ext cx="7449671" cy="60358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60612"/>
                <a:gridCol w="2239911"/>
                <a:gridCol w="2174574"/>
                <a:gridCol w="2174574"/>
              </a:tblGrid>
              <a:tr h="802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Vai trò của các câu khác trong đoạn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990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1,2,3,4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 tích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990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1,10,11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 dẫn chứng về giá trị của tri thức trong lao động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 minh, so sánh, đối chiếu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990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tri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mạng</a:t>
                      </a:r>
                      <a:endParaRPr lang="en-US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 minh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6591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1330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 xét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>
            <a:off x="3860800" y="1429871"/>
            <a:ext cx="218141" cy="9547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>
            <a:off x="3904129" y="2765610"/>
            <a:ext cx="218141" cy="13402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3904129" y="4648200"/>
            <a:ext cx="218141" cy="6609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406400" y="914401"/>
            <a:ext cx="11480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320800" y="381000"/>
            <a:ext cx="345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</a:t>
            </a:r>
          </a:p>
        </p:txBody>
      </p:sp>
      <p:sp>
        <p:nvSpPr>
          <p:cNvPr id="97284" name="Line 4"/>
          <p:cNvSpPr>
            <a:spLocks noChangeShapeType="1"/>
          </p:cNvSpPr>
          <p:nvPr/>
        </p:nvSpPr>
        <p:spPr bwMode="auto">
          <a:xfrm>
            <a:off x="1117600" y="1416424"/>
            <a:ext cx="1066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>
            <a:off x="609600" y="1891553"/>
            <a:ext cx="584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>
            <a:off x="3281083" y="2935941"/>
            <a:ext cx="850451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508001" y="3406590"/>
            <a:ext cx="11277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508000" y="3881718"/>
            <a:ext cx="11277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564775" y="4392705"/>
            <a:ext cx="495748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64775" y="4937922"/>
            <a:ext cx="701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4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/>
      <p:bldP spid="97284" grpId="0" animBg="1"/>
      <p:bldP spid="97285" grpId="0" animBg="1"/>
      <p:bldP spid="97287" grpId="0" animBg="1"/>
      <p:bldP spid="97288" grpId="0" animBg="1"/>
      <p:bldP spid="97289" grpId="0" animBg="1"/>
      <p:bldP spid="9729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Box 20"/>
          <p:cNvSpPr txBox="1">
            <a:spLocks noChangeArrowheads="1"/>
          </p:cNvSpPr>
          <p:nvPr/>
        </p:nvSpPr>
        <p:spPr bwMode="auto">
          <a:xfrm>
            <a:off x="89376" y="1429871"/>
            <a:ext cx="91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BÀI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TextBox 21"/>
          <p:cNvSpPr txBox="1">
            <a:spLocks noChangeArrowheads="1"/>
          </p:cNvSpPr>
          <p:nvPr/>
        </p:nvSpPr>
        <p:spPr bwMode="auto">
          <a:xfrm>
            <a:off x="1143000" y="3033228"/>
            <a:ext cx="2641600" cy="5847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 tri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9" name="TextBox 22"/>
          <p:cNvSpPr txBox="1">
            <a:spLocks noChangeArrowheads="1"/>
          </p:cNvSpPr>
          <p:nvPr/>
        </p:nvSpPr>
        <p:spPr bwMode="auto">
          <a:xfrm>
            <a:off x="1117600" y="4724401"/>
            <a:ext cx="2743200" cy="5847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Phê phán người không biết quý trọng tri thức</a:t>
            </a: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20"/>
          <p:cNvSpPr txBox="1">
            <a:spLocks noChangeArrowheads="1"/>
          </p:cNvSpPr>
          <p:nvPr/>
        </p:nvSpPr>
        <p:spPr bwMode="auto">
          <a:xfrm>
            <a:off x="1143000" y="1576106"/>
            <a:ext cx="2641600" cy="5905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-134471" y="2987061"/>
            <a:ext cx="1320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 BÀI</a:t>
            </a: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0" y="4876801"/>
            <a:ext cx="101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 BÀI</a:t>
            </a: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762000" y="1871381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767976" y="33256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812800" y="5181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228600" y="452438"/>
            <a:ext cx="142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B</a:t>
            </a:r>
            <a:r>
              <a:rPr lang="vi-VN" sz="1600" b="1">
                <a:solidFill>
                  <a:srgbClr val="0000CC"/>
                </a:solidFill>
              </a:rPr>
              <a:t>Ố</a:t>
            </a:r>
            <a:r>
              <a:rPr lang="en-US" sz="1600" b="1">
                <a:solidFill>
                  <a:srgbClr val="0000CC"/>
                </a:solidFill>
              </a:rPr>
              <a:t> C</a:t>
            </a:r>
            <a:r>
              <a:rPr lang="vi-VN" sz="1600" b="1">
                <a:solidFill>
                  <a:srgbClr val="0000CC"/>
                </a:solidFill>
              </a:rPr>
              <a:t>ỤC</a:t>
            </a: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1828800" y="4572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N</a:t>
            </a:r>
            <a:r>
              <a:rPr lang="vi-VN" sz="1600" b="1">
                <a:solidFill>
                  <a:srgbClr val="0000CC"/>
                </a:solidFill>
              </a:rPr>
              <a:t>ỘI</a:t>
            </a:r>
            <a:r>
              <a:rPr lang="en-US" sz="1600" b="1">
                <a:solidFill>
                  <a:srgbClr val="0000CC"/>
                </a:solidFill>
              </a:rPr>
              <a:t> DUNG</a:t>
            </a:r>
            <a:endParaRPr lang="vi-VN" sz="1600" b="1">
              <a:solidFill>
                <a:srgbClr val="0000CC"/>
              </a:solidFill>
            </a:endParaRPr>
          </a:p>
        </p:txBody>
      </p:sp>
      <p:sp>
        <p:nvSpPr>
          <p:cNvPr id="63531" name="Line 43"/>
          <p:cNvSpPr>
            <a:spLocks noChangeShapeType="1"/>
          </p:cNvSpPr>
          <p:nvPr/>
        </p:nvSpPr>
        <p:spPr bwMode="auto">
          <a:xfrm>
            <a:off x="2336800" y="2384612"/>
            <a:ext cx="0" cy="6024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2" name="Line 44"/>
          <p:cNvSpPr>
            <a:spLocks noChangeShapeType="1"/>
          </p:cNvSpPr>
          <p:nvPr/>
        </p:nvSpPr>
        <p:spPr bwMode="auto">
          <a:xfrm>
            <a:off x="2336800" y="3765176"/>
            <a:ext cx="0" cy="8830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612401"/>
              </p:ext>
            </p:extLst>
          </p:nvPr>
        </p:nvGraphicFramePr>
        <p:xfrm>
          <a:off x="4122270" y="643404"/>
          <a:ext cx="7449671" cy="60358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60612"/>
                <a:gridCol w="2239911"/>
                <a:gridCol w="2174574"/>
                <a:gridCol w="2174574"/>
              </a:tblGrid>
              <a:tr h="802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Vai trò của các câu khác trong đoạn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990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1,2,3,4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 tích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990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1,10,11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 dẫn chứng về giá trị của tri thức trong lao động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 minh, so sánh, đối chiếu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990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tri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mạng</a:t>
                      </a:r>
                      <a:endParaRPr lang="en-US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 minh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6591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1,3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 hợp, phân tích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1330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 xét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>
            <a:off x="3860800" y="1429871"/>
            <a:ext cx="218141" cy="9547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>
            <a:off x="3904129" y="2765610"/>
            <a:ext cx="218141" cy="13402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3904129" y="4648200"/>
            <a:ext cx="218141" cy="6609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Box 20"/>
          <p:cNvSpPr txBox="1">
            <a:spLocks noChangeArrowheads="1"/>
          </p:cNvSpPr>
          <p:nvPr/>
        </p:nvSpPr>
        <p:spPr bwMode="auto">
          <a:xfrm>
            <a:off x="89376" y="1429871"/>
            <a:ext cx="91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BÀI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TextBox 21"/>
          <p:cNvSpPr txBox="1">
            <a:spLocks noChangeArrowheads="1"/>
          </p:cNvSpPr>
          <p:nvPr/>
        </p:nvSpPr>
        <p:spPr bwMode="auto">
          <a:xfrm>
            <a:off x="1143000" y="3033228"/>
            <a:ext cx="2641600" cy="5847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 tri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9" name="TextBox 22"/>
          <p:cNvSpPr txBox="1">
            <a:spLocks noChangeArrowheads="1"/>
          </p:cNvSpPr>
          <p:nvPr/>
        </p:nvSpPr>
        <p:spPr bwMode="auto">
          <a:xfrm>
            <a:off x="1117600" y="4724401"/>
            <a:ext cx="2743200" cy="5847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Phê phán người không biết quý trọng tri thức</a:t>
            </a: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20"/>
          <p:cNvSpPr txBox="1">
            <a:spLocks noChangeArrowheads="1"/>
          </p:cNvSpPr>
          <p:nvPr/>
        </p:nvSpPr>
        <p:spPr bwMode="auto">
          <a:xfrm>
            <a:off x="1143000" y="1576106"/>
            <a:ext cx="2641600" cy="5905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-134471" y="2987061"/>
            <a:ext cx="1320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 BÀI</a:t>
            </a: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0" y="4876801"/>
            <a:ext cx="101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 BÀI</a:t>
            </a: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762000" y="1871381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767976" y="33256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812800" y="5181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228600" y="452438"/>
            <a:ext cx="142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B</a:t>
            </a:r>
            <a:r>
              <a:rPr lang="vi-VN" sz="1600" b="1">
                <a:solidFill>
                  <a:srgbClr val="0000CC"/>
                </a:solidFill>
              </a:rPr>
              <a:t>Ố</a:t>
            </a:r>
            <a:r>
              <a:rPr lang="en-US" sz="1600" b="1">
                <a:solidFill>
                  <a:srgbClr val="0000CC"/>
                </a:solidFill>
              </a:rPr>
              <a:t> C</a:t>
            </a:r>
            <a:r>
              <a:rPr lang="vi-VN" sz="1600" b="1">
                <a:solidFill>
                  <a:srgbClr val="0000CC"/>
                </a:solidFill>
              </a:rPr>
              <a:t>ỤC</a:t>
            </a: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1828800" y="4572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N</a:t>
            </a:r>
            <a:r>
              <a:rPr lang="vi-VN" sz="1600" b="1">
                <a:solidFill>
                  <a:srgbClr val="0000CC"/>
                </a:solidFill>
              </a:rPr>
              <a:t>ỘI</a:t>
            </a:r>
            <a:r>
              <a:rPr lang="en-US" sz="1600" b="1">
                <a:solidFill>
                  <a:srgbClr val="0000CC"/>
                </a:solidFill>
              </a:rPr>
              <a:t> DUNG</a:t>
            </a:r>
            <a:endParaRPr lang="vi-VN" sz="1600" b="1">
              <a:solidFill>
                <a:srgbClr val="0000CC"/>
              </a:solidFill>
            </a:endParaRPr>
          </a:p>
        </p:txBody>
      </p:sp>
      <p:sp>
        <p:nvSpPr>
          <p:cNvPr id="63531" name="Line 43"/>
          <p:cNvSpPr>
            <a:spLocks noChangeShapeType="1"/>
          </p:cNvSpPr>
          <p:nvPr/>
        </p:nvSpPr>
        <p:spPr bwMode="auto">
          <a:xfrm>
            <a:off x="2336800" y="2384612"/>
            <a:ext cx="0" cy="6024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2" name="Line 44"/>
          <p:cNvSpPr>
            <a:spLocks noChangeShapeType="1"/>
          </p:cNvSpPr>
          <p:nvPr/>
        </p:nvSpPr>
        <p:spPr bwMode="auto">
          <a:xfrm>
            <a:off x="2336800" y="3765176"/>
            <a:ext cx="0" cy="8830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593990"/>
              </p:ext>
            </p:extLst>
          </p:nvPr>
        </p:nvGraphicFramePr>
        <p:xfrm>
          <a:off x="4122270" y="643404"/>
          <a:ext cx="7449671" cy="60358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60612"/>
                <a:gridCol w="2239911"/>
                <a:gridCol w="2174574"/>
                <a:gridCol w="2174574"/>
              </a:tblGrid>
              <a:tr h="802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990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1,2,3,4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 tích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990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1,10,11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 dẫn chứng về giá trị của tri thức trong lao động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 minh, so sánh, đối chiếu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990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tri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mạng</a:t>
                      </a:r>
                      <a:endParaRPr lang="en-US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 minh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6591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1,3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 hợp, phân tích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</a:tr>
              <a:tr h="1330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 xét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ràng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thuyết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lang="en-US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cứ</a:t>
                      </a:r>
                      <a:r>
                        <a:rPr lang="en-US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800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18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tri </a:t>
                      </a:r>
                      <a:r>
                        <a:rPr lang="en-US" sz="1800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1800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minh,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tri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67" marR="6756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>
            <a:off x="3860800" y="1429871"/>
            <a:ext cx="218141" cy="9547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>
            <a:off x="3904129" y="2765610"/>
            <a:ext cx="218141" cy="13402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3904129" y="4648200"/>
            <a:ext cx="218141" cy="6609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609600" y="1"/>
            <a:ext cx="1016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 THỨC LÀ SỨC MẠNH</a:t>
            </a:r>
          </a:p>
        </p:txBody>
      </p:sp>
      <p:sp>
        <p:nvSpPr>
          <p:cNvPr id="20483" name="TextBox 20"/>
          <p:cNvSpPr txBox="1">
            <a:spLocks noChangeArrowheads="1"/>
          </p:cNvSpPr>
          <p:nvPr/>
        </p:nvSpPr>
        <p:spPr bwMode="auto">
          <a:xfrm>
            <a:off x="0" y="1066801"/>
            <a:ext cx="91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BÀI</a:t>
            </a:r>
            <a:endParaRPr lang="en-US" sz="1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Box 21"/>
          <p:cNvSpPr txBox="1">
            <a:spLocks noChangeArrowheads="1"/>
          </p:cNvSpPr>
          <p:nvPr/>
        </p:nvSpPr>
        <p:spPr bwMode="auto">
          <a:xfrm>
            <a:off x="1117600" y="2819400"/>
            <a:ext cx="2641600" cy="5905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Chứng minh tri thức là sức mạnh</a:t>
            </a:r>
          </a:p>
        </p:txBody>
      </p:sp>
      <p:sp>
        <p:nvSpPr>
          <p:cNvPr id="20485" name="TextBox 22"/>
          <p:cNvSpPr txBox="1">
            <a:spLocks noChangeArrowheads="1"/>
          </p:cNvSpPr>
          <p:nvPr/>
        </p:nvSpPr>
        <p:spPr bwMode="auto">
          <a:xfrm>
            <a:off x="1117600" y="4724401"/>
            <a:ext cx="2743200" cy="5847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Phê phán người không biết quý trọng tri thức</a:t>
            </a:r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TextBox 20"/>
          <p:cNvSpPr txBox="1">
            <a:spLocks noChangeArrowheads="1"/>
          </p:cNvSpPr>
          <p:nvPr/>
        </p:nvSpPr>
        <p:spPr bwMode="auto">
          <a:xfrm>
            <a:off x="1117600" y="990600"/>
            <a:ext cx="2641600" cy="5905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Nêu vấn đề tri thức là sức mạnh</a:t>
            </a:r>
          </a:p>
        </p:txBody>
      </p:sp>
      <p:sp>
        <p:nvSpPr>
          <p:cNvPr id="20488" name="TextBox 21"/>
          <p:cNvSpPr txBox="1">
            <a:spLocks noChangeArrowheads="1"/>
          </p:cNvSpPr>
          <p:nvPr/>
        </p:nvSpPr>
        <p:spPr bwMode="auto">
          <a:xfrm>
            <a:off x="-203200" y="2895601"/>
            <a:ext cx="1320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 BÀI</a:t>
            </a:r>
          </a:p>
        </p:txBody>
      </p:sp>
      <p:sp>
        <p:nvSpPr>
          <p:cNvPr id="20489" name="TextBox 22"/>
          <p:cNvSpPr txBox="1">
            <a:spLocks noChangeArrowheads="1"/>
          </p:cNvSpPr>
          <p:nvPr/>
        </p:nvSpPr>
        <p:spPr bwMode="auto">
          <a:xfrm>
            <a:off x="0" y="4876801"/>
            <a:ext cx="101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 BÀI</a:t>
            </a: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2336800" y="5638800"/>
            <a:ext cx="0" cy="533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892800" y="5943600"/>
            <a:ext cx="0" cy="228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914400" y="6096000"/>
            <a:ext cx="254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Rõ ràng, chặt chẽ</a:t>
            </a:r>
            <a:endParaRPr lang="vi-VN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711200" y="12954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812800" y="3200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812800" y="5181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28600" y="452438"/>
            <a:ext cx="142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ỤC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1828800" y="4572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ỘI</a:t>
            </a:r>
            <a:r>
              <a:rPr lang="en-US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vi-VN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4343400" y="457200"/>
            <a:ext cx="386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 MANG LU</a:t>
            </a:r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ẬN</a:t>
            </a:r>
            <a:r>
              <a:rPr lang="en-US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ỂM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9144000" y="457200"/>
            <a:ext cx="203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LẬP LUẬN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064000" y="914401"/>
            <a:ext cx="3759200" cy="830997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sz="1600">
                <a:latin typeface="Times New Roman" pitchFamily="18" charset="0"/>
                <a:cs typeface="Times New Roman" pitchFamily="18" charset="0"/>
              </a:rPr>
              <a:t>..."Tri thức là sức mạnh” ... “Ai có tri thức thì người ấy có được sức mạnh”...không phải ai cũng hiểu được tư tưởng ấy.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4064000" y="2438400"/>
            <a:ext cx="3759200" cy="5905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sz="1600">
                <a:latin typeface="Times New Roman" pitchFamily="18" charset="0"/>
                <a:cs typeface="Times New Roman" pitchFamily="18" charset="0"/>
              </a:rPr>
              <a:t>- Tri thức đúng là sức mạnh.                                - Rõ ràng... được không?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064000" y="3276600"/>
            <a:ext cx="3759200" cy="369332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Tri thức cũng là sức mạnh của cách mạng.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4064000" y="4114801"/>
            <a:ext cx="3759200" cy="1323439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vi-VN" sz="1600">
                <a:latin typeface="Times New Roman" pitchFamily="18" charset="0"/>
                <a:cs typeface="Times New Roman" pitchFamily="18" charset="0"/>
              </a:rPr>
              <a:t>Tri thức có sức mạnh to lớn như thế...không ít người chưa biết quý trọng tri thức. - Họ không biết rằng...cần phải có biết bao nhiêu nhà trí thức tài năng trên mọi lĩnh vực.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8229600" y="990600"/>
            <a:ext cx="3556000" cy="71278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vi-VN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8026400" y="1371600"/>
            <a:ext cx="355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-&gt; Gây ấn tượng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8229600" y="2514600"/>
            <a:ext cx="3556000" cy="10033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minh, so s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chi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ếu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ổng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ợp</a:t>
            </a:r>
          </a:p>
          <a:p>
            <a:pPr algn="just" eaLnBrk="1" hangingPunct="1">
              <a:spcBef>
                <a:spcPct val="50000"/>
              </a:spcBef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8128000" y="2971801"/>
            <a:ext cx="375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-&gt; Dẫn chứng toàn diện, sắp xếp khoa học</a:t>
            </a: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8229600" y="5181600"/>
            <a:ext cx="396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-&gt;Khẳng định, mở rộng</a:t>
            </a: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8229600" y="4876800"/>
            <a:ext cx="3556000" cy="71278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1600">
                <a:latin typeface="Times New Roman" pitchFamily="18" charset="0"/>
                <a:cs typeface="Times New Roman" pitchFamily="18" charset="0"/>
              </a:rPr>
              <a:t>Tổng hợp, phân tích</a:t>
            </a:r>
          </a:p>
          <a:p>
            <a:pPr eaLnBrk="1" hangingPunct="1">
              <a:spcBef>
                <a:spcPct val="50000"/>
              </a:spcBef>
            </a:pPr>
            <a:endParaRPr lang="vi-VN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4470400" y="6124575"/>
            <a:ext cx="314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Dứt khoát, đúng đắn, </a:t>
            </a:r>
          </a:p>
        </p:txBody>
      </p:sp>
      <p:sp>
        <p:nvSpPr>
          <p:cNvPr id="67615" name="Text Box 31"/>
          <p:cNvSpPr txBox="1">
            <a:spLocks noChangeArrowheads="1"/>
          </p:cNvSpPr>
          <p:nvPr/>
        </p:nvSpPr>
        <p:spPr bwMode="auto">
          <a:xfrm>
            <a:off x="8432800" y="6096000"/>
            <a:ext cx="335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 động, thuyết phục</a:t>
            </a:r>
          </a:p>
        </p:txBody>
      </p:sp>
      <p:sp>
        <p:nvSpPr>
          <p:cNvPr id="67616" name="Line 32"/>
          <p:cNvSpPr>
            <a:spLocks noChangeShapeType="1"/>
          </p:cNvSpPr>
          <p:nvPr/>
        </p:nvSpPr>
        <p:spPr bwMode="auto">
          <a:xfrm>
            <a:off x="9855200" y="5605463"/>
            <a:ext cx="0" cy="533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>
            <a:off x="2336800" y="16764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2336800" y="3505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5892800" y="2286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>
            <a:off x="5892800" y="3886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>
            <a:off x="5892800" y="3048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22" name="Line 38"/>
          <p:cNvSpPr>
            <a:spLocks noChangeShapeType="1"/>
          </p:cNvSpPr>
          <p:nvPr/>
        </p:nvSpPr>
        <p:spPr bwMode="auto">
          <a:xfrm>
            <a:off x="9855200" y="1828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23" name="Line 39"/>
          <p:cNvSpPr>
            <a:spLocks noChangeShapeType="1"/>
          </p:cNvSpPr>
          <p:nvPr/>
        </p:nvSpPr>
        <p:spPr bwMode="auto">
          <a:xfrm>
            <a:off x="9855200" y="36576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0" name="Line 40"/>
          <p:cNvSpPr>
            <a:spLocks noChangeShapeType="1"/>
          </p:cNvSpPr>
          <p:nvPr/>
        </p:nvSpPr>
        <p:spPr bwMode="auto">
          <a:xfrm>
            <a:off x="3759200" y="1295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1" name="Line 41"/>
          <p:cNvSpPr>
            <a:spLocks noChangeShapeType="1"/>
          </p:cNvSpPr>
          <p:nvPr/>
        </p:nvSpPr>
        <p:spPr bwMode="auto">
          <a:xfrm flipV="1">
            <a:off x="3759200" y="25146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2" name="Line 42"/>
          <p:cNvSpPr>
            <a:spLocks noChangeShapeType="1"/>
          </p:cNvSpPr>
          <p:nvPr/>
        </p:nvSpPr>
        <p:spPr bwMode="auto">
          <a:xfrm>
            <a:off x="3759200" y="30480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3" name="Line 43"/>
          <p:cNvSpPr>
            <a:spLocks noChangeShapeType="1"/>
          </p:cNvSpPr>
          <p:nvPr/>
        </p:nvSpPr>
        <p:spPr bwMode="auto">
          <a:xfrm>
            <a:off x="3860800" y="5029200"/>
            <a:ext cx="20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4" name="Line 44"/>
          <p:cNvSpPr>
            <a:spLocks noChangeShapeType="1"/>
          </p:cNvSpPr>
          <p:nvPr/>
        </p:nvSpPr>
        <p:spPr bwMode="auto">
          <a:xfrm>
            <a:off x="7823200" y="1371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5" name="Line 45"/>
          <p:cNvSpPr>
            <a:spLocks noChangeShapeType="1"/>
          </p:cNvSpPr>
          <p:nvPr/>
        </p:nvSpPr>
        <p:spPr bwMode="auto">
          <a:xfrm>
            <a:off x="7823200" y="24384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6" name="Line 46"/>
          <p:cNvSpPr>
            <a:spLocks noChangeShapeType="1"/>
          </p:cNvSpPr>
          <p:nvPr/>
        </p:nvSpPr>
        <p:spPr bwMode="auto">
          <a:xfrm flipV="1">
            <a:off x="7823200" y="2971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7" name="Line 47"/>
          <p:cNvSpPr>
            <a:spLocks noChangeShapeType="1"/>
          </p:cNvSpPr>
          <p:nvPr/>
        </p:nvSpPr>
        <p:spPr bwMode="auto">
          <a:xfrm>
            <a:off x="7823200" y="51816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8" name="Line 48"/>
          <p:cNvSpPr>
            <a:spLocks noChangeShapeType="1"/>
          </p:cNvSpPr>
          <p:nvPr/>
        </p:nvSpPr>
        <p:spPr bwMode="auto">
          <a:xfrm>
            <a:off x="508000" y="76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9" name="Line 49"/>
          <p:cNvSpPr>
            <a:spLocks noChangeShapeType="1"/>
          </p:cNvSpPr>
          <p:nvPr/>
        </p:nvSpPr>
        <p:spPr bwMode="auto">
          <a:xfrm>
            <a:off x="2336800" y="762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0" name="Line 51"/>
          <p:cNvSpPr>
            <a:spLocks noChangeShapeType="1"/>
          </p:cNvSpPr>
          <p:nvPr/>
        </p:nvSpPr>
        <p:spPr bwMode="auto">
          <a:xfrm>
            <a:off x="5892800" y="762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36" name="Line 52"/>
          <p:cNvSpPr>
            <a:spLocks noChangeShapeType="1"/>
          </p:cNvSpPr>
          <p:nvPr/>
        </p:nvSpPr>
        <p:spPr bwMode="auto">
          <a:xfrm>
            <a:off x="9855200" y="7334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7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06400" y="381001"/>
            <a:ext cx="11277600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/>
              <a:t>  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Ghi nhớ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* Nghị luận về một vấn đề tư tưởng, đạo lí là bàn về một vấn đề thuộc lĩnh vực tư tưởng, đạo đức, lối sống,... của con người</a:t>
            </a:r>
            <a:r>
              <a:rPr lang="vi-VN" sz="26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06400" y="2362200"/>
            <a:ext cx="110744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2600">
                <a:latin typeface="Times New Roman" pitchFamily="18" charset="0"/>
                <a:cs typeface="Times New Roman" pitchFamily="18" charset="0"/>
              </a:rPr>
              <a:t>* Yêu cầu về nội dung của bài nghị luận này là phải làm sáng tỏ các vấn đề tư tưởng, đạo lí bằng cách giải thích, c/m, ss, đối chiếu, phân tích...để chỉ ra chỗ đúng (hay chỗ sai) của một tư tưởng nào đó, nhằm khẳng định tư tưởng của người viết.</a:t>
            </a:r>
          </a:p>
          <a:p>
            <a:pPr algn="just" eaLnBrk="1" hangingPunct="1"/>
            <a:r>
              <a:rPr lang="fr-FR" sz="2600">
                <a:latin typeface="Times New Roman" pitchFamily="18" charset="0"/>
                <a:cs typeface="Times New Roman" pitchFamily="18" charset="0"/>
              </a:rPr>
              <a:t>* Về hình thức, bài viết phải có bố cục ba phần; có luận điểm đúng đắn, sáng tỏ; lời văn chính xác, sinh động.</a:t>
            </a:r>
            <a:endParaRPr lang="vi-VN" sz="2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4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32" name="Group 2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581469215"/>
              </p:ext>
            </p:extLst>
          </p:nvPr>
        </p:nvGraphicFramePr>
        <p:xfrm>
          <a:off x="406400" y="1604515"/>
          <a:ext cx="11480800" cy="4097336"/>
        </p:xfrm>
        <a:graphic>
          <a:graphicData uri="http://schemas.openxmlformats.org/drawingml/2006/table">
            <a:tbl>
              <a:tblPr/>
              <a:tblGrid>
                <a:gridCol w="1471084"/>
                <a:gridCol w="4341283"/>
                <a:gridCol w="5668433"/>
              </a:tblGrid>
              <a:tr h="695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Nghị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Nghị luận về một vấn đề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 tưởng, đạo lí</a:t>
                      </a:r>
                    </a:p>
                  </a:txBody>
                  <a:tcPr marL="121920" marR="1219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406400" y="381000"/>
            <a:ext cx="11277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i="1" dirty="0" smtClean="0">
                <a:latin typeface="Times New Roman" pitchFamily="18" charset="0"/>
                <a:cs typeface="Times New Roman" pitchFamily="18" charset="0"/>
              </a:rPr>
              <a:t>Nghị </a:t>
            </a:r>
            <a:r>
              <a:rPr lang="pt-BR" sz="2800" b="1" i="1" dirty="0">
                <a:latin typeface="Times New Roman" pitchFamily="18" charset="0"/>
                <a:cs typeface="Times New Roman" pitchFamily="18" charset="0"/>
              </a:rPr>
              <a:t>luận về một vấn đề tư tưởng, đạo lí có gì giống và khác với nghị luận về một sự việc, hiện tượng đời sống n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hư thế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nào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2743200" y="2286001"/>
            <a:ext cx="538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/>
          </a:p>
        </p:txBody>
      </p:sp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1828800" y="3227458"/>
            <a:ext cx="965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- Ở cả hai kiểu bài, sau khi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bàn luận v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đề, người viết rút ra những tư tưởng và đạo lí 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27" name="Text Box 23"/>
          <p:cNvSpPr txBox="1">
            <a:spLocks noChangeArrowheads="1"/>
          </p:cNvSpPr>
          <p:nvPr/>
        </p:nvSpPr>
        <p:spPr bwMode="auto">
          <a:xfrm>
            <a:off x="1891552" y="4482354"/>
            <a:ext cx="410284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Nghị luận về một sự việc, hiện tượng đời sống: xuất phát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sự việc, hiện tượng đời sống mà nêu ra tư tưởng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đạo lý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bày tỏ thái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độ.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28" name="Text Box 24"/>
          <p:cNvSpPr txBox="1">
            <a:spLocks noChangeArrowheads="1"/>
          </p:cNvSpPr>
          <p:nvPr/>
        </p:nvSpPr>
        <p:spPr bwMode="auto">
          <a:xfrm>
            <a:off x="6248400" y="4468908"/>
            <a:ext cx="5435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Nghị luận về một vấn đề tư tưởng ,đạo lí, dùng giải thích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chứng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minh, so sánh,đối chiếu, phân tích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.... để làm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sáng tỏ cái đúng/sai của một tư tưởng, đạo lí nào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đó.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0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6" grpId="0"/>
      <p:bldP spid="98327" grpId="0"/>
      <p:bldP spid="983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711200" y="304800"/>
            <a:ext cx="5892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pt-BR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pt-BR" sz="24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 1:</a:t>
            </a:r>
            <a:r>
              <a:rPr lang="pt-BR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pt-BR" sz="2400">
                <a:latin typeface="Times New Roman" pitchFamily="18" charset="0"/>
                <a:cs typeface="Times New Roman" pitchFamily="18" charset="0"/>
              </a:rPr>
              <a:t>  Thanh niên thời nay có một bộ phận không nhỏ thường lười học, bỏ học đi chơi điện tử,...Suy nghĩ của em về hiện tượng trên.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6908800" y="304800"/>
            <a:ext cx="487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pt-BR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 2</a:t>
            </a:r>
            <a:r>
              <a:rPr lang="pt-BR" sz="240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1" hangingPunct="1"/>
            <a:r>
              <a:rPr lang="vi-VN" sz="2400">
                <a:latin typeface="Times New Roman" pitchFamily="18" charset="0"/>
                <a:cs typeface="Times New Roman" pitchFamily="18" charset="0"/>
              </a:rPr>
              <a:t>  Suy ngh</a:t>
            </a:r>
            <a:r>
              <a:rPr lang="pt-BR" sz="2400">
                <a:latin typeface="Times New Roman" pitchFamily="18" charset="0"/>
                <a:cs typeface="Times New Roman" pitchFamily="18" charset="0"/>
              </a:rPr>
              <a:t>ĩ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của em về lời khuyên: </a:t>
            </a:r>
            <a:r>
              <a:rPr lang="pt-BR" sz="2400">
                <a:latin typeface="Times New Roman" pitchFamily="18" charset="0"/>
                <a:cs typeface="Times New Roman" pitchFamily="18" charset="0"/>
              </a:rPr>
              <a:t>“Học, học nữa, học mãi”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với thanh niên hiện nay.</a:t>
            </a:r>
          </a:p>
        </p:txBody>
      </p:sp>
      <p:sp>
        <p:nvSpPr>
          <p:cNvPr id="22532" name="Line 7"/>
          <p:cNvSpPr>
            <a:spLocks noChangeShapeType="1"/>
          </p:cNvSpPr>
          <p:nvPr/>
        </p:nvSpPr>
        <p:spPr bwMode="auto">
          <a:xfrm>
            <a:off x="6807200" y="5334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711200" y="2209801"/>
            <a:ext cx="487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altLang="ja-JP" sz="2000" b="1">
                <a:solidFill>
                  <a:srgbClr val="0000CC"/>
                </a:solidFill>
              </a:rPr>
              <a:t>-&gt; </a:t>
            </a:r>
            <a:r>
              <a:rPr lang="pt-BR" altLang="ja-JP" sz="2000" b="1">
                <a:solidFill>
                  <a:srgbClr val="0000CC"/>
                </a:solidFill>
                <a:ea typeface="ＭＳ Ｐゴシック" pitchFamily="34" charset="-128"/>
              </a:rPr>
              <a:t>Nghị luận về một sự việc, hiện tượng đ</a:t>
            </a:r>
            <a:r>
              <a:rPr lang="vi-VN" sz="2000" b="1">
                <a:solidFill>
                  <a:srgbClr val="0000CC"/>
                </a:solidFill>
              </a:rPr>
              <a:t>ời sống</a:t>
            </a:r>
            <a:r>
              <a:rPr lang="vi-VN" altLang="ja-JP" sz="2000" b="1">
                <a:solidFill>
                  <a:srgbClr val="0000CC"/>
                </a:solidFill>
              </a:rPr>
              <a:t> </a:t>
            </a:r>
            <a:endParaRPr lang="vi-VN" sz="2000" b="1">
              <a:solidFill>
                <a:srgbClr val="0000CC"/>
              </a:solidFill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7112000" y="2133601"/>
            <a:ext cx="467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ja-JP" sz="2000" b="1">
                <a:solidFill>
                  <a:srgbClr val="0000CC"/>
                </a:solidFill>
              </a:rPr>
              <a:t>-&gt;</a:t>
            </a:r>
            <a:r>
              <a:rPr lang="en-US" altLang="ja-JP" sz="2000" b="1">
                <a:solidFill>
                  <a:srgbClr val="0000CC"/>
                </a:solidFill>
                <a:ea typeface="ＭＳ Ｐゴシック" pitchFamily="34" charset="-128"/>
              </a:rPr>
              <a:t> </a:t>
            </a:r>
            <a:r>
              <a:rPr lang="pt-BR" altLang="ja-JP" sz="2000" b="1">
                <a:solidFill>
                  <a:srgbClr val="0000CC"/>
                </a:solidFill>
                <a:ea typeface="ＭＳ Ｐゴシック" pitchFamily="34" charset="-128"/>
              </a:rPr>
              <a:t>Nghị luận về một vấn đề</a:t>
            </a:r>
            <a:r>
              <a:rPr lang="vi-VN" altLang="ja-JP" sz="2000" b="1">
                <a:solidFill>
                  <a:srgbClr val="0000CC"/>
                </a:solidFill>
                <a:ea typeface="ＭＳ Ｐゴシック" pitchFamily="34" charset="-128"/>
              </a:rPr>
              <a:t> </a:t>
            </a:r>
            <a:r>
              <a:rPr lang="pt-BR" altLang="ja-JP" sz="2000" b="1">
                <a:solidFill>
                  <a:srgbClr val="0000CC"/>
                </a:solidFill>
                <a:ea typeface="ＭＳ Ｐゴシック" pitchFamily="34" charset="-128"/>
              </a:rPr>
              <a:t>tư tưởng</a:t>
            </a:r>
            <a:r>
              <a:rPr lang="vi-VN" altLang="ja-JP" sz="2000" b="1">
                <a:solidFill>
                  <a:srgbClr val="0000CC"/>
                </a:solidFill>
                <a:ea typeface="ＭＳ Ｐゴシック" pitchFamily="34" charset="-128"/>
              </a:rPr>
              <a:t>,</a:t>
            </a:r>
            <a:r>
              <a:rPr lang="pt-BR" altLang="ja-JP" sz="2000" b="1">
                <a:solidFill>
                  <a:srgbClr val="0000CC"/>
                </a:solidFill>
                <a:ea typeface="ＭＳ Ｐゴシック" pitchFamily="34" charset="-128"/>
              </a:rPr>
              <a:t> đạo lí</a:t>
            </a:r>
            <a:r>
              <a:rPr lang="vi-VN" altLang="ja-JP" sz="2000" b="1">
                <a:solidFill>
                  <a:srgbClr val="0000CC"/>
                </a:solidFill>
              </a:rPr>
              <a:t> </a:t>
            </a:r>
            <a:endParaRPr lang="vi-VN" sz="2000" b="1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7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0" grpId="0"/>
      <p:bldP spid="542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304799" y="1182224"/>
            <a:ext cx="1035211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THỜI GIAN LÀ VÀNG</a:t>
            </a:r>
          </a:p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câu: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Text Box 15"/>
          <p:cNvSpPr txBox="1">
            <a:spLocks noChangeArrowheads="1"/>
          </p:cNvSpPr>
          <p:nvPr/>
        </p:nvSpPr>
        <p:spPr bwMode="auto">
          <a:xfrm>
            <a:off x="7924800" y="5249863"/>
            <a:ext cx="386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7585" y="232913"/>
            <a:ext cx="2355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125" y="741882"/>
            <a:ext cx="5650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4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754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PHIẾU HỌC TẬP SỐ 3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 (SGK –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36)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315275"/>
              </p:ext>
            </p:extLst>
          </p:nvPr>
        </p:nvGraphicFramePr>
        <p:xfrm>
          <a:off x="382385" y="1862052"/>
          <a:ext cx="11155680" cy="43108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217920"/>
                <a:gridCol w="4937760"/>
              </a:tblGrid>
              <a:tr h="7525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0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 bản trên thuộc loại nghị luận nào?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18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 bản nghị luận về vấn đề gì? 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98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647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 lập luận chủ yếu trong bài này là gì?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02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 lập luận trong bài có sức thuyết phục như thế nào?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0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op với hơn 81 về hình nền nhã - coedo.com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7512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25"/>
          <p:cNvSpPr txBox="1"/>
          <p:nvPr/>
        </p:nvSpPr>
        <p:spPr>
          <a:xfrm>
            <a:off x="4572000" y="83541"/>
            <a:ext cx="3483546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altLang="zh-CN" sz="2800" b="1" spc="3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THẢO LUẬN CẶP ĐÔI (2p)</a:t>
            </a:r>
            <a:endParaRPr lang="zh-CN" altLang="en-US" sz="2800" b="1" spc="3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Picture 1" descr="(Ảnh: Let's Discover the Doors of Knowledge - WordPress.com)">
            <a:extLst>
              <a:ext uri="{FF2B5EF4-FFF2-40B4-BE49-F238E27FC236}">
                <a16:creationId xmlns:a16="http://schemas.microsoft.com/office/drawing/2014/main" xmlns="" id="{0FDBB3F6-82A7-484B-99FC-7A16C2017C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80" y="2799877"/>
            <a:ext cx="4426662" cy="39084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Hộp Văn bản 7">
            <a:extLst>
              <a:ext uri="{FF2B5EF4-FFF2-40B4-BE49-F238E27FC236}">
                <a16:creationId xmlns:a16="http://schemas.microsoft.com/office/drawing/2014/main" xmlns="" id="{9D72F898-DFA3-CF29-A6C1-8E10B788A28B}"/>
              </a:ext>
            </a:extLst>
          </p:cNvPr>
          <p:cNvSpPr txBox="1"/>
          <p:nvPr/>
        </p:nvSpPr>
        <p:spPr>
          <a:xfrm>
            <a:off x="192420" y="2978344"/>
            <a:ext cx="6881712" cy="34034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spcBef>
                <a:spcPts val="750"/>
              </a:spcBef>
              <a:spcAft>
                <a:spcPts val="45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Pair (Bắt cặp): </a:t>
            </a:r>
            <a:r>
              <a:rPr lang="vi-VN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được ghép cặp với nhau để thảo luận về những ý tưởng vừa có</a:t>
            </a:r>
            <a:r>
              <a:rPr lang="vi-VN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 (Chia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chia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63287" y="1318598"/>
            <a:ext cx="1054885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5635F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3600" b="1" dirty="0" smtClean="0">
                <a:solidFill>
                  <a:srgbClr val="5635F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5635F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600" b="1" dirty="0" smtClean="0">
                <a:solidFill>
                  <a:srgbClr val="5635F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5635F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600" b="1" dirty="0" smtClean="0">
                <a:solidFill>
                  <a:srgbClr val="5635F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5635F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600" b="1" dirty="0" smtClean="0">
                <a:solidFill>
                  <a:srgbClr val="5635F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600" b="1" dirty="0" err="1" smtClean="0">
                <a:solidFill>
                  <a:srgbClr val="5635F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3600" b="1" dirty="0" smtClean="0">
                <a:solidFill>
                  <a:srgbClr val="5635F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5635F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3600" b="1" dirty="0" smtClean="0">
                <a:solidFill>
                  <a:srgbClr val="5635F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5635F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b="1" dirty="0" smtClean="0">
                <a:solidFill>
                  <a:srgbClr val="5635F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5635F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3600" b="1" dirty="0" smtClean="0">
                <a:solidFill>
                  <a:srgbClr val="5635F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3600" dirty="0">
              <a:solidFill>
                <a:srgbClr val="5635FB"/>
              </a:solidFill>
            </a:endParaRPr>
          </a:p>
        </p:txBody>
      </p:sp>
      <p:pic>
        <p:nvPicPr>
          <p:cNvPr id="3" name="Đồng hồ đếm ngược 2 phút có tiế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91422" y="83541"/>
            <a:ext cx="1220716" cy="84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0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304800" y="233364"/>
            <a:ext cx="65024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THỜI GIAN LÀ VÀNG</a:t>
            </a:r>
          </a:p>
          <a:p>
            <a:pPr algn="just"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câu: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6892506" y="381001"/>
            <a:ext cx="47914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580" name="Line 7"/>
          <p:cNvSpPr>
            <a:spLocks noChangeShapeType="1"/>
          </p:cNvSpPr>
          <p:nvPr/>
        </p:nvSpPr>
        <p:spPr bwMode="auto">
          <a:xfrm>
            <a:off x="6807200" y="381000"/>
            <a:ext cx="0" cy="624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6807200" y="1282460"/>
            <a:ext cx="52870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8859328" y="2280264"/>
            <a:ext cx="29262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err="1" smtClean="0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400" dirty="0">
              <a:solidFill>
                <a:srgbClr val="2704B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2400" dirty="0">
              <a:solidFill>
                <a:srgbClr val="2704B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err="1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400" dirty="0" err="1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srgbClr val="2704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Text Box 15"/>
          <p:cNvSpPr txBox="1">
            <a:spLocks noChangeArrowheads="1"/>
          </p:cNvSpPr>
          <p:nvPr/>
        </p:nvSpPr>
        <p:spPr bwMode="auto">
          <a:xfrm>
            <a:off x="7924800" y="5249863"/>
            <a:ext cx="386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7010400" y="4228329"/>
            <a:ext cx="48768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7010400" y="5066529"/>
            <a:ext cx="47752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0371" name="Line 19"/>
          <p:cNvSpPr>
            <a:spLocks noChangeShapeType="1"/>
          </p:cNvSpPr>
          <p:nvPr/>
        </p:nvSpPr>
        <p:spPr bwMode="auto">
          <a:xfrm>
            <a:off x="1803879" y="2113457"/>
            <a:ext cx="2172898" cy="129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2" name="Line 20"/>
          <p:cNvSpPr>
            <a:spLocks noChangeShapeType="1"/>
          </p:cNvSpPr>
          <p:nvPr/>
        </p:nvSpPr>
        <p:spPr bwMode="auto">
          <a:xfrm flipV="1">
            <a:off x="609600" y="2970542"/>
            <a:ext cx="247003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3" name="Line 21"/>
          <p:cNvSpPr>
            <a:spLocks noChangeShapeType="1"/>
          </p:cNvSpPr>
          <p:nvPr/>
        </p:nvSpPr>
        <p:spPr bwMode="auto">
          <a:xfrm>
            <a:off x="727015" y="3886200"/>
            <a:ext cx="168838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4" name="Line 22"/>
          <p:cNvSpPr>
            <a:spLocks noChangeShapeType="1"/>
          </p:cNvSpPr>
          <p:nvPr/>
        </p:nvSpPr>
        <p:spPr bwMode="auto">
          <a:xfrm>
            <a:off x="727015" y="4510177"/>
            <a:ext cx="21633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58644" y="2199749"/>
            <a:ext cx="1693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400" b="1" dirty="0">
              <a:solidFill>
                <a:srgbClr val="2704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  <p:bldP spid="100360" grpId="0"/>
      <p:bldP spid="100362" grpId="0"/>
      <p:bldP spid="100368" grpId="0"/>
      <p:bldP spid="100369" grpId="0"/>
      <p:bldP spid="100371" grpId="0" animBg="1"/>
      <p:bldP spid="100372" grpId="0" animBg="1"/>
      <p:bldP spid="100373" grpId="0" animBg="1"/>
      <p:bldP spid="100374" grpId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483"/>
            <a:ext cx="10515600" cy="49751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704B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b="1" dirty="0">
              <a:solidFill>
                <a:srgbClr val="2704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SOẠN BÀI THI 19.1.23\ảnh đen vâu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5" y="1608250"/>
            <a:ext cx="4994694" cy="484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ảnh một vồng Việt nam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96" y="1608250"/>
            <a:ext cx="5495027" cy="484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7367" y="675184"/>
            <a:ext cx="10222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9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17500" y="249239"/>
            <a:ext cx="116840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Phơ-răng-xit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Bê-cơn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XVI-XVII)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“Tri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Lê-nin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Tri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Pho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Xten-mét-xơ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10 000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la.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Xten-mét-xơ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Xten-mét-xơ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la.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9 999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la”.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cỗ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đống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!?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  Tri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1946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Huyên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Bửu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y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Tri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!         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962400" y="1"/>
            <a:ext cx="477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TRI TH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C M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ẠNH</a:t>
            </a:r>
          </a:p>
        </p:txBody>
      </p:sp>
    </p:spTree>
    <p:extLst>
      <p:ext uri="{BB962C8B-B14F-4D97-AF65-F5344CB8AC3E}">
        <p14:creationId xmlns:p14="http://schemas.microsoft.com/office/powerpoint/2010/main" val="16848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406400" y="177801"/>
            <a:ext cx="11480800" cy="605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HƯỚNG DẪN HỌC SINH HỌC VÀ CHUẨN BỊ CHO BÀI SAU</a:t>
            </a:r>
          </a:p>
          <a:p>
            <a:pPr algn="ctr">
              <a:lnSpc>
                <a:spcPct val="115000"/>
              </a:lnSpc>
            </a:pPr>
            <a:endParaRPr lang="en-US" altLang="en-US" sz="1900" dirty="0">
              <a:ea typeface="Arial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CŨ: </a:t>
            </a:r>
          </a:p>
          <a:p>
            <a:pPr>
              <a:lnSpc>
                <a:spcPct val="115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vi-VN" alt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MỚI: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ượng đời sống</a:t>
            </a:r>
            <a:endParaRPr lang="en-US" alt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ước làm bài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ượng đời sống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I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 Tr22).</a:t>
            </a:r>
          </a:p>
          <a:p>
            <a:pPr>
              <a:lnSpc>
                <a:spcPct val="115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(sgk.24):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Padlet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333"/>
              </a:spcAft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1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「hinh ảnh về thiên nhiên dẹp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11887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Scroll 1"/>
          <p:cNvSpPr/>
          <p:nvPr/>
        </p:nvSpPr>
        <p:spPr>
          <a:xfrm>
            <a:off x="186267" y="2413000"/>
            <a:ext cx="11233151" cy="2870200"/>
          </a:xfrm>
          <a:prstGeom prst="verticalScroll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GB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GB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GB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GB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GB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GB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8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PHIẾU HỌC TẬP SỐ 1</a:t>
            </a:r>
            <a:br>
              <a:rPr lang="en-US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Tri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444679"/>
              </p:ext>
            </p:extLst>
          </p:nvPr>
        </p:nvGraphicFramePr>
        <p:xfrm>
          <a:off x="1434353" y="1183340"/>
          <a:ext cx="10040472" cy="54560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91491"/>
                <a:gridCol w="4753302"/>
                <a:gridCol w="3295679"/>
              </a:tblGrid>
              <a:tr h="4677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 dung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Vai trò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935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935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1039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935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93551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=&gt;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mối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0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PHIẾU HỌC TẬP SỐ 1</a:t>
            </a:r>
            <a:br>
              <a:rPr lang="en-US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Tri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811353"/>
              </p:ext>
            </p:extLst>
          </p:nvPr>
        </p:nvGraphicFramePr>
        <p:xfrm>
          <a:off x="367554" y="1133433"/>
          <a:ext cx="9753599" cy="52381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48870"/>
                <a:gridCol w="5253317"/>
                <a:gridCol w="3451412"/>
              </a:tblGrid>
              <a:tr h="356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313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thiệu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Tri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Trích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Phơ-răng-xít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Bê-cơn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Lê-nin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Nêu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vấn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đề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43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(Tri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cứu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khỏi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phế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khai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18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mạng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hút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tri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đóng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góp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43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Phê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quý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tri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tri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chỗ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Khẳng định, mở rộng vấn đề 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4387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=&gt;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chặt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chẽ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khẳng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tri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10255962" y="1535502"/>
            <a:ext cx="376518" cy="931653"/>
          </a:xfrm>
          <a:prstGeom prst="rightBrace">
            <a:avLst>
              <a:gd name="adj1" fmla="val 9642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10291482" y="2691443"/>
            <a:ext cx="376518" cy="20185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10300447" y="4942941"/>
            <a:ext cx="376518" cy="672861"/>
          </a:xfrm>
          <a:prstGeom prst="rightBrace">
            <a:avLst>
              <a:gd name="adj1" fmla="val 7019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10736730" y="1833398"/>
            <a:ext cx="91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BÀI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10736730" y="3489375"/>
            <a:ext cx="1320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 BÀI</a:t>
            </a: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10820400" y="5098605"/>
            <a:ext cx="101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 BÀI</a:t>
            </a:r>
          </a:p>
        </p:txBody>
      </p:sp>
    </p:spTree>
    <p:extLst>
      <p:ext uri="{BB962C8B-B14F-4D97-AF65-F5344CB8AC3E}">
        <p14:creationId xmlns:p14="http://schemas.microsoft.com/office/powerpoint/2010/main" val="352727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dung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47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01600" y="209259"/>
            <a:ext cx="119888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Phơ-răng-xit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Bê-cơn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XVI-XVII)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“Tri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Lê-nin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b="1" dirty="0" smtClean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Tri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b="1" dirty="0" err="1" smtClean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Pho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</a:t>
            </a:r>
            <a:r>
              <a:rPr lang="en-US" b="1" dirty="0" smtClean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err="1" smtClean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r>
              <a:rPr lang="en-US" b="1" dirty="0" smtClean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Xten-mét-xơ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(5)</a:t>
            </a:r>
            <a:r>
              <a:rPr lang="en-US" b="1" dirty="0" err="1" smtClean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(6)</a:t>
            </a:r>
            <a:r>
              <a:rPr lang="en-US" b="1" dirty="0" err="1" smtClean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 smtClean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10 000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la.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(7</a:t>
            </a:r>
            <a:r>
              <a:rPr lang="en-US" b="1" dirty="0" smtClean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err="1" smtClean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 smtClean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Xten-mét-xơ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(8</a:t>
            </a:r>
            <a:r>
              <a:rPr lang="en-US" b="1" dirty="0" smtClean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err="1" smtClean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b="1" dirty="0" smtClean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Xten-mét-xơ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la.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(9)</a:t>
            </a:r>
            <a:r>
              <a:rPr lang="en-US" b="1" dirty="0" err="1" smtClean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b="1" dirty="0" smtClean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9 999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la”.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(10</a:t>
            </a:r>
            <a:r>
              <a:rPr lang="en-US" b="1" dirty="0" smtClean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err="1" smtClean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b="1" dirty="0" smtClean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(11)</a:t>
            </a:r>
            <a:r>
              <a:rPr lang="en-US" b="1" dirty="0" err="1" smtClean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b="1" dirty="0" smtClean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cỗ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đống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0623B2"/>
                </a:solidFill>
                <a:latin typeface="Times New Roman" pitchFamily="18" charset="0"/>
                <a:cs typeface="Times New Roman" pitchFamily="18" charset="0"/>
              </a:rPr>
              <a:t>!?</a:t>
            </a:r>
            <a:endParaRPr lang="vi-VN" b="1" dirty="0">
              <a:solidFill>
                <a:srgbClr val="0623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1946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Huyên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Bửu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y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(5)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Tri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        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1152094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PHIẾU HỌC TẬP SỐ 2</a:t>
            </a:r>
            <a:br>
              <a:rPr lang="en-US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Tri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20774"/>
              </p:ext>
            </p:extLst>
          </p:nvPr>
        </p:nvGraphicFramePr>
        <p:xfrm>
          <a:off x="1028066" y="1075046"/>
          <a:ext cx="8806047" cy="47523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63043"/>
                <a:gridCol w="2379658"/>
                <a:gridCol w="2744433"/>
                <a:gridCol w="2518913"/>
              </a:tblGrid>
              <a:tr h="883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cứ</a:t>
                      </a:r>
                      <a:r>
                        <a:rPr lang="en-US" sz="20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b="1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r>
                        <a:rPr lang="en-US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</a:t>
                      </a:r>
                      <a:r>
                        <a:rPr lang="en-US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cứ</a:t>
                      </a:r>
                      <a:r>
                        <a:rPr lang="en-US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14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14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4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41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Nhận</a:t>
                      </a:r>
                      <a:r>
                        <a:rPr lang="en-US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xét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Về</a:t>
                      </a:r>
                      <a:r>
                        <a:rPr lang="en-US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luận</a:t>
                      </a:r>
                      <a:r>
                        <a:rPr lang="en-US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điểm</a:t>
                      </a:r>
                      <a:r>
                        <a:rPr lang="en-US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Về</a:t>
                      </a:r>
                      <a:r>
                        <a:rPr lang="en-US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luận</a:t>
                      </a:r>
                      <a:r>
                        <a:rPr lang="en-US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cứ</a:t>
                      </a:r>
                      <a:r>
                        <a:rPr lang="en-US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Phép</a:t>
                      </a:r>
                      <a:r>
                        <a:rPr lang="en-US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lập</a:t>
                      </a:r>
                      <a:r>
                        <a:rPr lang="en-US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luận</a:t>
                      </a:r>
                      <a:r>
                        <a:rPr lang="en-US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chính</a:t>
                      </a:r>
                      <a:r>
                        <a:rPr lang="en-US" sz="2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6" descr="Digit 120"/>
          <p:cNvPicPr>
            <a:picLocks noChangeAspect="1" noChangeArrowheads="1" noCrop="1"/>
          </p:cNvPicPr>
          <p:nvPr/>
        </p:nvPicPr>
        <p:blipFill>
          <a:blip r:embed="rId3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160" y="2360815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41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1152094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PHIẾU HỌC TẬP SỐ 2</a:t>
            </a:r>
            <a:br>
              <a:rPr lang="en-US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Tri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526897"/>
              </p:ext>
            </p:extLst>
          </p:nvPr>
        </p:nvGraphicFramePr>
        <p:xfrm>
          <a:off x="976308" y="1273453"/>
          <a:ext cx="8512101" cy="54681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98456"/>
                <a:gridCol w="2244245"/>
                <a:gridCol w="2484700"/>
                <a:gridCol w="2484700"/>
              </a:tblGrid>
              <a:tr h="1251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mang luận điểm (Câu theo thứ tự)</a:t>
                      </a:r>
                      <a:endParaRPr lang="en-US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14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14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4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0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 xét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4" descr="Digit 180"/>
          <p:cNvPicPr>
            <a:picLocks noChangeAspect="1" noChangeArrowheads="1" noCrop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651" y="2025535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40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4455</Words>
  <Application>Microsoft Office PowerPoint</Application>
  <PresentationFormat>Custom</PresentationFormat>
  <Paragraphs>446</Paragraphs>
  <Slides>31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PHIẾU HỌC TẬP SỐ 1 Tìm hiểu bố cục văn bản: Tri thức là sức mạnh</vt:lpstr>
      <vt:lpstr>PHIẾU HỌC TẬP SỐ 1 Tìm hiểu bố cục văn bản: Tri thức là sức mạnh</vt:lpstr>
      <vt:lpstr>Thảo luận nhóm</vt:lpstr>
      <vt:lpstr>PowerPoint Presentation</vt:lpstr>
      <vt:lpstr>PHIẾU HỌC TẬP SỐ 2 Tìm hiểu các luận điểm, cách lập luận trong văn bản: Tri thức là sức mạnh</vt:lpstr>
      <vt:lpstr>PHIẾU HỌC TẬP SỐ 2 Tìm hiểu các luận điểm, cách lập luận trong văn bản: Tri thức là sức mạnh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Luyện tập</vt:lpstr>
      <vt:lpstr>PowerPoint Presentation</vt:lpstr>
      <vt:lpstr>PHIẾU HỌC TẬP SỐ 3 Bài tập 1 (SGK – trang 36)</vt:lpstr>
      <vt:lpstr>PowerPoint Presentation</vt:lpstr>
      <vt:lpstr>PowerPoint Presentation</vt:lpstr>
      <vt:lpstr>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188</cp:revision>
  <dcterms:created xsi:type="dcterms:W3CDTF">2023-12-13T14:04:35Z</dcterms:created>
  <dcterms:modified xsi:type="dcterms:W3CDTF">2025-05-20T00:16:32Z</dcterms:modified>
</cp:coreProperties>
</file>