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7" r:id="rId2"/>
    <p:sldId id="288" r:id="rId3"/>
    <p:sldId id="285" r:id="rId4"/>
    <p:sldId id="289" r:id="rId5"/>
    <p:sldId id="267" r:id="rId6"/>
    <p:sldId id="277" r:id="rId7"/>
    <p:sldId id="276" r:id="rId8"/>
    <p:sldId id="257" r:id="rId9"/>
    <p:sldId id="284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1" y="-35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DBBE27-F444-4B9A-A481-4510A8732BC3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6E29D9-2A8B-4465-BFF0-6E934FD70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06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EB5E9-3567-4B0C-A43E-F57EE476E571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8599-8002-49E3-8012-C6DA38217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080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EB5E9-3567-4B0C-A43E-F57EE476E571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8599-8002-49E3-8012-C6DA38217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37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EB5E9-3567-4B0C-A43E-F57EE476E571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8599-8002-49E3-8012-C6DA38217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967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7486" y="277813"/>
            <a:ext cx="10977033" cy="58531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7485" y="6243638"/>
            <a:ext cx="2849033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3485" y="6248400"/>
            <a:ext cx="3865033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5485" y="6243638"/>
            <a:ext cx="2849033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4FCC9-C0DC-4D81-BBF0-AA8382BF2F8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393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EB5E9-3567-4B0C-A43E-F57EE476E571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8599-8002-49E3-8012-C6DA38217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41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EB5E9-3567-4B0C-A43E-F57EE476E571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8599-8002-49E3-8012-C6DA38217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539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EB5E9-3567-4B0C-A43E-F57EE476E571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8599-8002-49E3-8012-C6DA38217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256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EB5E9-3567-4B0C-A43E-F57EE476E571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8599-8002-49E3-8012-C6DA38217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023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EB5E9-3567-4B0C-A43E-F57EE476E571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8599-8002-49E3-8012-C6DA38217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868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EB5E9-3567-4B0C-A43E-F57EE476E571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8599-8002-49E3-8012-C6DA38217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EB5E9-3567-4B0C-A43E-F57EE476E571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8599-8002-49E3-8012-C6DA38217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842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EB5E9-3567-4B0C-A43E-F57EE476E571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8599-8002-49E3-8012-C6DA38217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57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EB5E9-3567-4B0C-A43E-F57EE476E571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98599-8002-49E3-8012-C6DA38217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742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4572000"/>
            <a:ext cx="9144000" cy="2290355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-97971"/>
            <a:ext cx="9144000" cy="329837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371600" y="2438400"/>
            <a:ext cx="9677400" cy="22098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000" kern="10" dirty="0" err="1">
                <a:ln w="12700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4000" kern="10" dirty="0">
                <a:ln w="12700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kern="10" dirty="0" err="1">
                <a:ln w="12700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4000" b="1" kern="10" dirty="0">
              <a:ln w="12700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en-US" sz="4000" b="1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ĐIỀU GÌ GIÚP BÓNG ĐÁ VIỆT NAM CHIẾN THẮNG?</a:t>
            </a:r>
          </a:p>
        </p:txBody>
      </p:sp>
    </p:spTree>
    <p:extLst>
      <p:ext uri="{BB962C8B-B14F-4D97-AF65-F5344CB8AC3E}">
        <p14:creationId xmlns:p14="http://schemas.microsoft.com/office/powerpoint/2010/main" val="3802814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0" y="0"/>
            <a:ext cx="10439085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785191" y="2367171"/>
            <a:ext cx="513964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TRÂN TRỌNG CẢM ƠN</a:t>
            </a:r>
            <a:endParaRPr lang="en-US" sz="660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4537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:\Users\Admin\Desktop\u22-viet-nam-sea-games-30.jpg"/>
          <p:cNvPicPr>
            <a:picLocks noGrp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004565"/>
            <a:ext cx="5715000" cy="43173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C:\Users\Admin\Downloads\sea games (1).png"/>
          <p:cNvPicPr/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3903" y="2004565"/>
            <a:ext cx="5294024" cy="431736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loud Callout 6"/>
          <p:cNvSpPr/>
          <p:nvPr/>
        </p:nvSpPr>
        <p:spPr>
          <a:xfrm>
            <a:off x="8198875" y="-296180"/>
            <a:ext cx="3283397" cy="2698692"/>
          </a:xfrm>
          <a:prstGeom prst="cloudCallout">
            <a:avLst>
              <a:gd name="adj1" fmla="val 54448"/>
              <a:gd name="adj2" fmla="val 8447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loud Callout 7"/>
          <p:cNvSpPr/>
          <p:nvPr/>
        </p:nvSpPr>
        <p:spPr>
          <a:xfrm>
            <a:off x="4347312" y="-425876"/>
            <a:ext cx="3283397" cy="2698692"/>
          </a:xfrm>
          <a:prstGeom prst="cloudCallout">
            <a:avLst>
              <a:gd name="adj1" fmla="val 54448"/>
              <a:gd name="adj2" fmla="val 8447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Nam?</a:t>
            </a:r>
            <a:endParaRPr lang="en-US" sz="2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641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4052" y="2662580"/>
            <a:ext cx="2239985" cy="461665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endParaRPr lang="en-US" sz="2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4221" y="576082"/>
            <a:ext cx="2239985" cy="830997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xứ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4221" y="1466655"/>
            <a:ext cx="2239985" cy="830997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 </a:t>
            </a:r>
            <a:r>
              <a:rPr lang="en-US" sz="24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4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4052" y="3745757"/>
            <a:ext cx="2239985" cy="830997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4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PTBĐ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48207" y="129040"/>
            <a:ext cx="9205248" cy="523220"/>
          </a:xfrm>
          <a:prstGeom prst="rect">
            <a:avLst/>
          </a:prstGeom>
          <a:noFill/>
          <a:ln w="952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 GÌ GIÚP BÓNG ĐÁ VIỆT NAM CHIẾN THẮNG?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4221" y="5270091"/>
            <a:ext cx="2239985" cy="830997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sz="24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 cục</a:t>
            </a:r>
          </a:p>
          <a:p>
            <a:pPr lvl="0"/>
            <a:endParaRPr lang="en-US" sz="2400" b="1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48207" y="2661096"/>
            <a:ext cx="8852181" cy="461665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chemeClr val="accent6"/>
                </a:solidFill>
              </a:rPr>
              <a:t>Những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nguyên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nhân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dẫn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đến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chiến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thắng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của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bóng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đá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Việt</a:t>
            </a:r>
            <a:r>
              <a:rPr lang="en-US" sz="2400" b="1" dirty="0">
                <a:solidFill>
                  <a:schemeClr val="accent6"/>
                </a:solidFill>
              </a:rPr>
              <a:t> Nam.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38374" y="784813"/>
            <a:ext cx="8852181" cy="461665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(thethaovanhoa.vn)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28/04/2013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38375" y="1452851"/>
            <a:ext cx="8852181" cy="830997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en-US" sz="2400" b="1" dirty="0" err="1">
                <a:solidFill>
                  <a:schemeClr val="accent4"/>
                </a:solidFill>
              </a:rPr>
              <a:t>Thời</a:t>
            </a:r>
            <a:r>
              <a:rPr lang="en-US" sz="2400" b="1" dirty="0">
                <a:solidFill>
                  <a:schemeClr val="accent4"/>
                </a:solidFill>
              </a:rPr>
              <a:t> </a:t>
            </a:r>
            <a:r>
              <a:rPr lang="en-US" sz="2400" b="1" dirty="0" err="1">
                <a:solidFill>
                  <a:schemeClr val="accent4"/>
                </a:solidFill>
              </a:rPr>
              <a:t>điểm</a:t>
            </a:r>
            <a:r>
              <a:rPr lang="en-US" sz="2400" b="1" dirty="0">
                <a:solidFill>
                  <a:schemeClr val="accent4"/>
                </a:solidFill>
              </a:rPr>
              <a:t> </a:t>
            </a:r>
            <a:r>
              <a:rPr lang="en-US" sz="2400" b="1" dirty="0" err="1">
                <a:solidFill>
                  <a:schemeClr val="accent4"/>
                </a:solidFill>
              </a:rPr>
              <a:t>bóng</a:t>
            </a:r>
            <a:r>
              <a:rPr lang="en-US" sz="2400" b="1" dirty="0">
                <a:solidFill>
                  <a:schemeClr val="accent4"/>
                </a:solidFill>
              </a:rPr>
              <a:t> </a:t>
            </a:r>
            <a:r>
              <a:rPr lang="en-US" sz="2400" b="1" dirty="0" err="1">
                <a:solidFill>
                  <a:schemeClr val="accent4"/>
                </a:solidFill>
              </a:rPr>
              <a:t>đá</a:t>
            </a:r>
            <a:r>
              <a:rPr lang="en-US" sz="2400" b="1" dirty="0">
                <a:solidFill>
                  <a:schemeClr val="accent4"/>
                </a:solidFill>
              </a:rPr>
              <a:t> </a:t>
            </a:r>
            <a:r>
              <a:rPr lang="en-US" sz="2400" b="1" dirty="0" err="1">
                <a:solidFill>
                  <a:schemeClr val="accent4"/>
                </a:solidFill>
              </a:rPr>
              <a:t>Việt</a:t>
            </a:r>
            <a:r>
              <a:rPr lang="en-US" sz="2400" b="1" dirty="0">
                <a:solidFill>
                  <a:schemeClr val="accent4"/>
                </a:solidFill>
              </a:rPr>
              <a:t> Nam </a:t>
            </a:r>
            <a:r>
              <a:rPr lang="en-US" sz="2400" b="1" dirty="0" err="1">
                <a:solidFill>
                  <a:schemeClr val="accent4"/>
                </a:solidFill>
              </a:rPr>
              <a:t>đang</a:t>
            </a:r>
            <a:r>
              <a:rPr lang="en-US" sz="2400" b="1" dirty="0">
                <a:solidFill>
                  <a:schemeClr val="accent4"/>
                </a:solidFill>
              </a:rPr>
              <a:t> “</a:t>
            </a:r>
            <a:r>
              <a:rPr lang="en-US" sz="2400" b="1" dirty="0" err="1">
                <a:solidFill>
                  <a:schemeClr val="accent4"/>
                </a:solidFill>
              </a:rPr>
              <a:t>thống</a:t>
            </a:r>
            <a:r>
              <a:rPr lang="en-US" sz="2400" b="1" dirty="0">
                <a:solidFill>
                  <a:schemeClr val="accent4"/>
                </a:solidFill>
              </a:rPr>
              <a:t> </a:t>
            </a:r>
            <a:r>
              <a:rPr lang="en-US" sz="2400" b="1" dirty="0" err="1">
                <a:solidFill>
                  <a:schemeClr val="accent4"/>
                </a:solidFill>
              </a:rPr>
              <a:t>trị</a:t>
            </a:r>
            <a:r>
              <a:rPr lang="en-US" sz="2400" b="1" dirty="0">
                <a:solidFill>
                  <a:schemeClr val="accent4"/>
                </a:solidFill>
              </a:rPr>
              <a:t>” </a:t>
            </a:r>
            <a:r>
              <a:rPr lang="en-US" sz="2400" b="1" dirty="0" err="1">
                <a:solidFill>
                  <a:schemeClr val="accent4"/>
                </a:solidFill>
              </a:rPr>
              <a:t>khu</a:t>
            </a:r>
            <a:r>
              <a:rPr lang="en-US" sz="2400" b="1" dirty="0">
                <a:solidFill>
                  <a:schemeClr val="accent4"/>
                </a:solidFill>
              </a:rPr>
              <a:t> </a:t>
            </a:r>
            <a:r>
              <a:rPr lang="en-US" sz="2400" b="1" dirty="0" err="1">
                <a:solidFill>
                  <a:schemeClr val="accent4"/>
                </a:solidFill>
              </a:rPr>
              <a:t>vực</a:t>
            </a:r>
            <a:r>
              <a:rPr lang="en-US" sz="2400" b="1" dirty="0">
                <a:solidFill>
                  <a:schemeClr val="accent4"/>
                </a:solidFill>
              </a:rPr>
              <a:t> </a:t>
            </a:r>
            <a:r>
              <a:rPr lang="en-US" sz="2400" b="1" dirty="0" err="1">
                <a:solidFill>
                  <a:schemeClr val="accent4"/>
                </a:solidFill>
              </a:rPr>
              <a:t>Đông</a:t>
            </a:r>
            <a:r>
              <a:rPr lang="en-US" sz="2400" b="1" dirty="0">
                <a:solidFill>
                  <a:schemeClr val="accent4"/>
                </a:solidFill>
              </a:rPr>
              <a:t> Nam Á ở </a:t>
            </a:r>
            <a:r>
              <a:rPr lang="en-US" sz="2400" b="1" dirty="0" err="1">
                <a:solidFill>
                  <a:schemeClr val="accent4"/>
                </a:solidFill>
              </a:rPr>
              <a:t>thời</a:t>
            </a:r>
            <a:r>
              <a:rPr lang="en-US" sz="2400" b="1" dirty="0">
                <a:solidFill>
                  <a:schemeClr val="accent4"/>
                </a:solidFill>
              </a:rPr>
              <a:t> </a:t>
            </a:r>
            <a:r>
              <a:rPr lang="en-US" sz="2400" b="1" dirty="0" err="1">
                <a:solidFill>
                  <a:schemeClr val="accent4"/>
                </a:solidFill>
              </a:rPr>
              <a:t>điểm</a:t>
            </a:r>
            <a:r>
              <a:rPr lang="en-US" sz="2400" b="1" dirty="0">
                <a:solidFill>
                  <a:schemeClr val="accent4"/>
                </a:solidFill>
              </a:rPr>
              <a:t> </a:t>
            </a:r>
            <a:r>
              <a:rPr lang="en-US" sz="2400" b="1" dirty="0" err="1">
                <a:solidFill>
                  <a:schemeClr val="accent4"/>
                </a:solidFill>
              </a:rPr>
              <a:t>hiện</a:t>
            </a:r>
            <a:r>
              <a:rPr lang="en-US" sz="2400" b="1" dirty="0">
                <a:solidFill>
                  <a:schemeClr val="accent4"/>
                </a:solidFill>
              </a:rPr>
              <a:t> </a:t>
            </a:r>
            <a:r>
              <a:rPr lang="en-US" sz="2400" b="1" dirty="0" err="1">
                <a:solidFill>
                  <a:schemeClr val="accent4"/>
                </a:solidFill>
              </a:rPr>
              <a:t>tại</a:t>
            </a:r>
            <a:r>
              <a:rPr lang="en-US" sz="2400" b="1" dirty="0">
                <a:solidFill>
                  <a:schemeClr val="accent4"/>
                </a:solidFill>
              </a:rPr>
              <a:t>.</a:t>
            </a:r>
            <a:endParaRPr lang="en-US" sz="2400" b="1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48207" y="3849366"/>
            <a:ext cx="8852181" cy="461665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4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endParaRPr lang="en-US" sz="24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48207" y="4684630"/>
            <a:ext cx="8852181" cy="2308324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endParaRPr lang="en-US" sz="2400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+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…”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”: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ở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+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Nam.</a:t>
            </a:r>
          </a:p>
          <a:p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trật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9811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Line 2"/>
          <p:cNvSpPr>
            <a:spLocks noChangeShapeType="1"/>
          </p:cNvSpPr>
          <p:nvPr/>
        </p:nvSpPr>
        <p:spPr bwMode="auto">
          <a:xfrm>
            <a:off x="4191000" y="0"/>
            <a:ext cx="0" cy="6858000"/>
          </a:xfrm>
          <a:prstGeom prst="line">
            <a:avLst/>
          </a:prstGeom>
          <a:noFill/>
          <a:ln w="57150" cmpd="thinThick">
            <a:solidFill>
              <a:srgbClr val="7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083" name="Text Box 3"/>
          <p:cNvSpPr txBox="1">
            <a:spLocks noChangeArrowheads="1"/>
          </p:cNvSpPr>
          <p:nvPr/>
        </p:nvSpPr>
        <p:spPr bwMode="auto">
          <a:xfrm>
            <a:off x="4267200" y="2"/>
            <a:ext cx="64008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Vì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sao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bóng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đá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Việt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Nam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chiến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thắng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?</a:t>
            </a:r>
          </a:p>
        </p:txBody>
      </p:sp>
      <p:sp>
        <p:nvSpPr>
          <p:cNvPr id="174084" name="Line 4"/>
          <p:cNvSpPr>
            <a:spLocks noChangeShapeType="1"/>
          </p:cNvSpPr>
          <p:nvPr/>
        </p:nvSpPr>
        <p:spPr bwMode="auto">
          <a:xfrm flipH="1" flipV="1">
            <a:off x="4191000" y="762000"/>
            <a:ext cx="7779327" cy="76200"/>
          </a:xfrm>
          <a:prstGeom prst="line">
            <a:avLst/>
          </a:prstGeom>
          <a:noFill/>
          <a:ln w="57150" cmpd="thinThick">
            <a:solidFill>
              <a:srgbClr val="7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088" name="Rectangle 8"/>
          <p:cNvSpPr>
            <a:spLocks noChangeArrowheads="1"/>
          </p:cNvSpPr>
          <p:nvPr/>
        </p:nvSpPr>
        <p:spPr bwMode="auto">
          <a:xfrm>
            <a:off x="4267200" y="1300176"/>
            <a:ext cx="6400801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en-US" sz="2800" b="1" u="sng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itchFamily="18" charset="0"/>
              </a:rPr>
              <a:t>1. </a:t>
            </a:r>
            <a:r>
              <a:rPr lang="en-US" sz="2800" b="1" u="sng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b="1" u="sng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u="sng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u="sng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800" b="1" u="sng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2800" b="1" u="sng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800" b="1" u="sng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Nam ở </a:t>
            </a:r>
            <a:r>
              <a:rPr lang="en-US" sz="2800" b="1" u="sng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b="1" u="sng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b="1" u="sng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u="sng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endParaRPr lang="en-US" sz="2800" b="1" u="sng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Á (ĐNÁ) ở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AFF CUP 2018.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ĐNÁ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2019.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U22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Seagame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2019.</a:t>
            </a:r>
            <a:endParaRPr lang="en-US" sz="2800" b="1" u="sng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10"/>
          <p:cNvSpPr txBox="1">
            <a:spLocks noChangeArrowheads="1"/>
          </p:cNvSpPr>
          <p:nvPr/>
        </p:nvSpPr>
        <p:spPr bwMode="auto">
          <a:xfrm>
            <a:off x="983674" y="1676400"/>
            <a:ext cx="2362200" cy="3450804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Á?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minh.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" name="Picture 18" descr="HOI"/>
          <p:cNvPicPr>
            <a:picLocks noChangeAspect="1" noChangeArrowheads="1" noCrop="1"/>
          </p:cNvPicPr>
          <p:nvPr/>
        </p:nvPicPr>
        <p:blipFill>
          <a:blip/>
          <a:srcRect/>
          <a:stretch>
            <a:fillRect/>
          </a:stretch>
        </p:blipFill>
        <p:spPr>
          <a:xfrm rot="3570155">
            <a:off x="1963377" y="838200"/>
            <a:ext cx="761906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95621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4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64985" y="153052"/>
            <a:ext cx="8729701" cy="523220"/>
          </a:xfrm>
          <a:prstGeom prst="rect">
            <a:avLst/>
          </a:prstGeom>
          <a:noFill/>
          <a:ln w="952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VN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83316" y="693173"/>
            <a:ext cx="10205884" cy="830997"/>
          </a:xfrm>
          <a:prstGeom prst="rect">
            <a:avLst/>
          </a:prstGeom>
          <a:noFill/>
          <a:ln w="952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0296" y="3756844"/>
            <a:ext cx="10205884" cy="2246769"/>
          </a:xfrm>
          <a:prstGeom prst="rect">
            <a:avLst/>
          </a:prstGeom>
          <a:noFill/>
          <a:ln w="952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V-League.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dắt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huấn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83316" y="1275484"/>
            <a:ext cx="10205884" cy="1200329"/>
          </a:xfrm>
          <a:prstGeom prst="rect">
            <a:avLst/>
          </a:prstGeom>
          <a:noFill/>
          <a:ln w="952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loud Callout 9"/>
          <p:cNvSpPr/>
          <p:nvPr/>
        </p:nvSpPr>
        <p:spPr>
          <a:xfrm>
            <a:off x="8198875" y="1865130"/>
            <a:ext cx="3283397" cy="2698692"/>
          </a:xfrm>
          <a:prstGeom prst="cloudCallout">
            <a:avLst>
              <a:gd name="adj1" fmla="val 54448"/>
              <a:gd name="adj2" fmla="val 8447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35716" y="1427884"/>
            <a:ext cx="10205884" cy="830997"/>
          </a:xfrm>
          <a:prstGeom prst="rect">
            <a:avLst/>
          </a:prstGeom>
          <a:noFill/>
          <a:ln w="952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Smmsport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474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8" grpId="1" animBg="1"/>
      <p:bldP spid="5" grpId="0" animBg="1"/>
      <p:bldP spid="7" grpId="0" animBg="1"/>
      <p:bldP spid="7" grpId="1" animBg="1"/>
      <p:bldP spid="10" grpId="0" animBg="1"/>
      <p:bldP spid="10" grpId="1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28660" y="1484921"/>
            <a:ext cx="6388509" cy="830997"/>
          </a:xfrm>
          <a:prstGeom prst="rect">
            <a:avLst/>
          </a:prstGeom>
          <a:noFill/>
          <a:ln w="952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Cloud Callout 6"/>
          <p:cNvSpPr/>
          <p:nvPr/>
        </p:nvSpPr>
        <p:spPr>
          <a:xfrm>
            <a:off x="5545391" y="578254"/>
            <a:ext cx="5368413" cy="4806023"/>
          </a:xfrm>
          <a:prstGeom prst="cloudCallout">
            <a:avLst>
              <a:gd name="adj1" fmla="val -44001"/>
              <a:gd name="adj2" fmla="val 67184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28660" y="2607191"/>
            <a:ext cx="6346950" cy="830997"/>
          </a:xfrm>
          <a:prstGeom prst="rect">
            <a:avLst/>
          </a:prstGeom>
          <a:noFill/>
          <a:ln w="952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226220" y="1942477"/>
            <a:ext cx="1923308" cy="2554545"/>
          </a:xfrm>
          <a:prstGeom prst="rect">
            <a:avLst/>
          </a:prstGeom>
          <a:noFill/>
          <a:ln w="952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endParaRPr 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28659" y="4019444"/>
            <a:ext cx="6388509" cy="830997"/>
          </a:xfrm>
          <a:prstGeom prst="rect">
            <a:avLst/>
          </a:prstGeom>
          <a:noFill/>
          <a:ln w="952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trật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vb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Cloud Callout 11"/>
          <p:cNvSpPr/>
          <p:nvPr/>
        </p:nvSpPr>
        <p:spPr>
          <a:xfrm>
            <a:off x="693271" y="1532361"/>
            <a:ext cx="5368413" cy="4806023"/>
          </a:xfrm>
          <a:prstGeom prst="cloudCallout">
            <a:avLst>
              <a:gd name="adj1" fmla="val -44001"/>
              <a:gd name="adj2" fmla="val 67184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ngoặc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kép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loud Callout 12"/>
          <p:cNvSpPr/>
          <p:nvPr/>
        </p:nvSpPr>
        <p:spPr>
          <a:xfrm>
            <a:off x="-54872" y="-490404"/>
            <a:ext cx="5368413" cy="4806023"/>
          </a:xfrm>
          <a:prstGeom prst="cloudCallout">
            <a:avLst>
              <a:gd name="adj1" fmla="val -44001"/>
              <a:gd name="adj2" fmla="val 67184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trật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70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7" grpId="1" animBg="1"/>
      <p:bldP spid="9" grpId="0" animBg="1"/>
      <p:bldP spid="11" grpId="0" animBg="1"/>
      <p:bldP spid="12" grpId="0" animBg="1"/>
      <p:bldP spid="12" grpId="1" animBg="1"/>
      <p:bldP spid="13" grpId="0" animBg="1"/>
      <p:bldP spid="1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036014" y="1304611"/>
            <a:ext cx="2672996" cy="954107"/>
          </a:xfrm>
          <a:prstGeom prst="rect">
            <a:avLst/>
          </a:prstGeom>
          <a:noFill/>
          <a:ln w="952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GIÁ TRỊ NGHỆ 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32905" y="719836"/>
            <a:ext cx="3203936" cy="584775"/>
          </a:xfrm>
          <a:prstGeom prst="rect">
            <a:avLst/>
          </a:prstGeom>
          <a:noFill/>
          <a:ln w="952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 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19536" y="1260413"/>
            <a:ext cx="2236841" cy="954107"/>
          </a:xfrm>
          <a:prstGeom prst="rect">
            <a:avLst/>
          </a:prstGeom>
          <a:noFill/>
          <a:ln w="952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GIÁ TRỊ NỘI 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DUNG</a:t>
            </a:r>
          </a:p>
        </p:txBody>
      </p:sp>
      <p:sp>
        <p:nvSpPr>
          <p:cNvPr id="7" name="Cloud Callout 6"/>
          <p:cNvSpPr/>
          <p:nvPr/>
        </p:nvSpPr>
        <p:spPr>
          <a:xfrm>
            <a:off x="7933943" y="2777299"/>
            <a:ext cx="3550135" cy="2826939"/>
          </a:xfrm>
          <a:prstGeom prst="cloudCallout">
            <a:avLst>
              <a:gd name="adj1" fmla="val 49039"/>
              <a:gd name="adj2" fmla="val 55114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Khái quát giá trị nội dung và nghệ thuật của bài viết?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15781" y="2160781"/>
            <a:ext cx="4580453" cy="2677656"/>
          </a:xfrm>
          <a:prstGeom prst="rect">
            <a:avLst/>
          </a:prstGeom>
          <a:noFill/>
          <a:ln w="952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30710" y="2160781"/>
            <a:ext cx="4580453" cy="3539430"/>
          </a:xfrm>
          <a:prstGeom prst="rect">
            <a:avLst/>
          </a:prstGeom>
          <a:noFill/>
          <a:ln w="952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khâm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Smmsport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</a:t>
            </a: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65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7" grpId="1" animBg="1"/>
      <p:bldP spid="9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924246" y="690856"/>
            <a:ext cx="2186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n w="22225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0" y="1563329"/>
            <a:ext cx="93013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" name="Picture 18" descr="HOI"/>
          <p:cNvPicPr>
            <a:picLocks noChangeAspect="1" noChangeArrowheads="1" noCrop="1"/>
          </p:cNvPicPr>
          <p:nvPr/>
        </p:nvPicPr>
        <p:blipFill>
          <a:blip/>
          <a:srcRect/>
          <a:stretch>
            <a:fillRect/>
          </a:stretch>
        </p:blipFill>
        <p:spPr>
          <a:xfrm rot="3570155">
            <a:off x="885524" y="1703935"/>
            <a:ext cx="761906" cy="762000"/>
          </a:xfrm>
          <a:prstGeom prst="rect">
            <a:avLst/>
          </a:prstGeom>
          <a:noFill/>
        </p:spPr>
      </p:pic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1524000" y="2957932"/>
            <a:ext cx="6096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Gợi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ý:</a:t>
            </a:r>
          </a:p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 1.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Xác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định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ý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chính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đoạn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văn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.</a:t>
            </a:r>
          </a:p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 2.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Cách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triển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khai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đoạn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văn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Arial" charset="0"/>
            </a:endParaRPr>
          </a:p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 3.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Có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thể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dùng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từ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chuyển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nghĩa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dùng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kiểu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chữ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in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đậm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đánh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số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để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đảm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bảo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hình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thức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thống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nhất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388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19844" y="934404"/>
            <a:ext cx="914983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HỌC Ở NHÀ</a:t>
            </a:r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Ôn lại và nắm chắc kiến thức đã học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Hoàn thiện bài tập. Lập kế hoạch và thực hiện tốt bài tập vận dụng.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Soạn bài: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Trả lời câu hỏi theo hướng dẫn sgk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+...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17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844</Words>
  <Application>Microsoft Office PowerPoint</Application>
  <PresentationFormat>Custom</PresentationFormat>
  <Paragraphs>66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</cp:revision>
  <dcterms:modified xsi:type="dcterms:W3CDTF">2022-05-10T07:48:07Z</dcterms:modified>
</cp:coreProperties>
</file>