
<file path=[Content_Types].xml><?xml version="1.0" encoding="utf-8"?>
<Types xmlns="http://schemas.openxmlformats.org/package/2006/content-types">
  <Default Extension="mp3" ContentType="audio/mpeg"/>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624" r:id="rId2"/>
    <p:sldId id="625" r:id="rId3"/>
    <p:sldId id="627" r:id="rId4"/>
    <p:sldId id="456" r:id="rId5"/>
    <p:sldId id="644" r:id="rId6"/>
    <p:sldId id="645" r:id="rId7"/>
    <p:sldId id="457" r:id="rId8"/>
    <p:sldId id="604" r:id="rId9"/>
    <p:sldId id="605" r:id="rId10"/>
    <p:sldId id="631" r:id="rId11"/>
    <p:sldId id="646" r:id="rId12"/>
    <p:sldId id="64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1"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AA6B9"/>
    <a:srgbClr val="C1ECE4"/>
    <a:srgbClr val="1A5D1A"/>
    <a:srgbClr val="FFF5E0"/>
    <a:srgbClr val="FF6969"/>
    <a:srgbClr val="ED5AB3"/>
    <a:srgbClr val="FF90C2"/>
    <a:srgbClr val="001B79"/>
    <a:srgbClr val="1640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5" autoAdjust="0"/>
    <p:restoredTop sz="94660"/>
  </p:normalViewPr>
  <p:slideViewPr>
    <p:cSldViewPr snapToGrid="0" showGuides="1">
      <p:cViewPr varScale="1">
        <p:scale>
          <a:sx n="75" d="100"/>
          <a:sy n="75" d="100"/>
        </p:scale>
        <p:origin x="448" y="40"/>
      </p:cViewPr>
      <p:guideLst>
        <p:guide orient="horz" pos="2041"/>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t>11/18/2024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80945-BB74-47ED-919A-9C361166EB61}"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62FB90-C021-40C3-ACC1-60A35BBA160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62FB90-C021-40C3-ACC1-60A35BBA1602}"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526A92-8AAF-4BF0-85FE-B336BF0F8D2D}"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526A92-8AAF-4BF0-85FE-B336BF0F8D2D}"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526A92-8AAF-4BF0-85FE-B336BF0F8D2D}"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526A92-8AAF-4BF0-85FE-B336BF0F8D2D}"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526A92-8AAF-4BF0-85FE-B336BF0F8D2D}"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26A92-8AAF-4BF0-85FE-B336BF0F8D2D}"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526A92-8AAF-4BF0-85FE-B336BF0F8D2D}"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AF2F91-6C79-4775-9E01-5F8EDCA63F8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26A92-8AAF-4BF0-85FE-B336BF0F8D2D}" type="datetimeFigureOut">
              <a:rPr lang="en-US" smtClean="0"/>
              <a:t>11/18/2024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F2F91-6C79-4775-9E01-5F8EDCA63F8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audio" Target="../media/media2.mp3"/><Relationship Id="rId1" Type="http://schemas.microsoft.com/office/2007/relationships/media" Target="../media/media2.mp3"/><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p3"/><Relationship Id="rId1" Type="http://schemas.microsoft.com/office/2007/relationships/media" Target="../media/media3.mp3"/><Relationship Id="rId5" Type="http://schemas.openxmlformats.org/officeDocument/2006/relationships/image" Target="../media/image1.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9623" y="-7620"/>
            <a:ext cx="12192000" cy="1083309"/>
            <a:chOff x="7620" y="-7620"/>
            <a:chExt cx="12192000" cy="1083309"/>
          </a:xfrm>
        </p:grpSpPr>
        <p:sp>
          <p:nvSpPr>
            <p:cNvPr id="19" name="Round Single Corner Rectangle 18"/>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 Single Corner Rectangle 19"/>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ound Single Corner Rectangle 20"/>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Google Shape;1881;p31"/>
          <p:cNvSpPr txBox="1"/>
          <p:nvPr/>
        </p:nvSpPr>
        <p:spPr>
          <a:xfrm>
            <a:off x="58420" y="1655445"/>
            <a:ext cx="6459855" cy="678815"/>
          </a:xfrm>
          <a:prstGeom prst="rect">
            <a:avLst/>
          </a:prstGeom>
          <a:noFill/>
          <a:ln>
            <a:noFill/>
          </a:ln>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5400" b="1">
                <a:solidFill>
                  <a:srgbClr val="AD4F0F"/>
                </a:solidFill>
              </a:rPr>
              <a:t>ancestor (n)</a:t>
            </a:r>
            <a:r>
              <a:rPr lang="en-US" sz="4400" b="1"/>
              <a:t> </a:t>
            </a:r>
            <a:endParaRPr lang="en-US" sz="4400" b="1" dirty="0">
              <a:solidFill>
                <a:srgbClr val="AD4F0F"/>
              </a:solidFill>
            </a:endParaRPr>
          </a:p>
        </p:txBody>
      </p:sp>
      <p:sp>
        <p:nvSpPr>
          <p:cNvPr id="12" name="Rectangle 11"/>
          <p:cNvSpPr/>
          <p:nvPr/>
        </p:nvSpPr>
        <p:spPr>
          <a:xfrm>
            <a:off x="1120322" y="4417019"/>
            <a:ext cx="4050892" cy="829945"/>
          </a:xfrm>
          <a:prstGeom prst="rect">
            <a:avLst/>
          </a:prstGeom>
        </p:spPr>
        <p:txBody>
          <a:bodyPr wrap="square">
            <a:spAutoFit/>
          </a:bodyPr>
          <a:lstStyle/>
          <a:p>
            <a:pPr lvl="0" algn="ctr"/>
            <a:r>
              <a:rPr lang="en-US" sz="4800"/>
              <a:t>tổ tiên</a:t>
            </a:r>
          </a:p>
        </p:txBody>
      </p:sp>
      <p:sp>
        <p:nvSpPr>
          <p:cNvPr id="2" name="Rectangle 1"/>
          <p:cNvSpPr/>
          <p:nvPr/>
        </p:nvSpPr>
        <p:spPr>
          <a:xfrm>
            <a:off x="1528389" y="3082855"/>
            <a:ext cx="3521075" cy="829945"/>
          </a:xfrm>
          <a:prstGeom prst="rect">
            <a:avLst/>
          </a:prstGeom>
        </p:spPr>
        <p:txBody>
          <a:bodyPr wrap="none">
            <a:spAutoFit/>
          </a:bodyPr>
          <a:lstStyle/>
          <a:p>
            <a:pPr algn="ctr"/>
            <a:r>
              <a:rPr lang="en-US" sz="4800" b="1">
                <a:solidFill>
                  <a:schemeClr val="accent5">
                    <a:lumMod val="50000"/>
                  </a:schemeClr>
                </a:solidFill>
              </a:rPr>
              <a:t>/ˈæn.ses.tər/</a:t>
            </a:r>
          </a:p>
        </p:txBody>
      </p:sp>
      <p:sp>
        <p:nvSpPr>
          <p:cNvPr id="15" name="TextBox 14"/>
          <p:cNvSpPr txBox="1"/>
          <p:nvPr/>
        </p:nvSpPr>
        <p:spPr>
          <a:xfrm>
            <a:off x="487067" y="160809"/>
            <a:ext cx="4132696"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VOCABULARY</a:t>
            </a:r>
            <a:endParaRPr lang="en-US" sz="3600" b="1" dirty="0">
              <a:effectLst>
                <a:glow rad="88900">
                  <a:schemeClr val="bg1"/>
                </a:glow>
              </a:effectLst>
              <a:latin typeface="Arial" panose="020B0604020202020204" pitchFamily="34" charset="0"/>
              <a:cs typeface="Arial" panose="020B0604020202020204" pitchFamily="34" charset="0"/>
            </a:endParaRPr>
          </a:p>
        </p:txBody>
      </p:sp>
      <p:sp>
        <p:nvSpPr>
          <p:cNvPr id="100" name="Text Box 99"/>
          <p:cNvSpPr txBox="1"/>
          <p:nvPr/>
        </p:nvSpPr>
        <p:spPr>
          <a:xfrm>
            <a:off x="6158230" y="1370965"/>
            <a:ext cx="5416550" cy="1198880"/>
          </a:xfrm>
          <a:prstGeom prst="rect">
            <a:avLst/>
          </a:prstGeom>
          <a:noFill/>
          <a:ln w="9525">
            <a:noFill/>
          </a:ln>
        </p:spPr>
        <p:txBody>
          <a:bodyPr wrap="square">
            <a:spAutoFit/>
          </a:bodyPr>
          <a:lstStyle/>
          <a:p>
            <a:pPr marL="635" indent="-635" algn="just"/>
            <a:r>
              <a:rPr lang="en-US" sz="3600" b="0">
                <a:solidFill>
                  <a:srgbClr val="000000"/>
                </a:solidFill>
                <a:latin typeface="Times New Roman" panose="02020603050405020304" pitchFamily="18" charset="0"/>
              </a:rPr>
              <a:t>A person related to you who lived a long time ago.</a:t>
            </a:r>
          </a:p>
        </p:txBody>
      </p:sp>
      <p:pic>
        <p:nvPicPr>
          <p:cNvPr id="3" name="ancestor">
            <a:hlinkClick r:id="" action="ppaction://media"/>
          </p:cNvPr>
          <p:cNvPicPr/>
          <p:nvPr>
            <a:audioFile r:link="rId2"/>
            <p:extLst>
              <p:ext uri="{DAA4B4D4-6D71-4841-9C94-3DE7FCFB9230}">
                <p14:media xmlns:p14="http://schemas.microsoft.com/office/powerpoint/2010/main" r:embed="rId1"/>
              </p:ext>
            </p:extLst>
          </p:nvPr>
        </p:nvPicPr>
        <p:blipFill>
          <a:blip r:embed="rId5"/>
          <a:stretch>
            <a:fillRect/>
          </a:stretch>
        </p:blipFill>
        <p:spPr>
          <a:xfrm>
            <a:off x="735330" y="3000375"/>
            <a:ext cx="994410" cy="994410"/>
          </a:xfrm>
          <a:prstGeom prst="rect">
            <a:avLst/>
          </a:prstGeom>
        </p:spPr>
      </p:pic>
      <p:sp>
        <p:nvSpPr>
          <p:cNvPr id="4" name="Text Box 3"/>
          <p:cNvSpPr txBox="1"/>
          <p:nvPr/>
        </p:nvSpPr>
        <p:spPr>
          <a:xfrm>
            <a:off x="5697855" y="3082925"/>
            <a:ext cx="6096000" cy="1938020"/>
          </a:xfrm>
          <a:prstGeom prst="rect">
            <a:avLst/>
          </a:prstGeom>
          <a:noFill/>
        </p:spPr>
        <p:txBody>
          <a:bodyPr wrap="square" rtlCol="0" anchor="t">
            <a:spAutoFit/>
          </a:bodyPr>
          <a:lstStyle/>
          <a:p>
            <a:pPr algn="just"/>
            <a:r>
              <a:rPr lang="en-US" sz="4000" b="1" u="sng"/>
              <a:t>Ex: </a:t>
            </a:r>
            <a:r>
              <a:rPr lang="en-US" sz="4000"/>
              <a:t>There were portraits of his </a:t>
            </a:r>
            <a:r>
              <a:rPr lang="en-US" sz="4000" b="1"/>
              <a:t>ancestors </a:t>
            </a:r>
            <a:r>
              <a:rPr lang="en-US" sz="4000"/>
              <a:t>on the walls of the room.</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additive="base">
                                        <p:cTn id="6" dur="864" fill="hold"/>
                                        <p:tgtEl>
                                          <p:spTgt spid="3"/>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1">
                  <p:stCondLst>
                    <p:cond delay="indefinite"/>
                  </p:stCondLst>
                  <p:endCondLst>
                    <p:cond evt="onStopAudio" delay="0">
                      <p:tgtEl>
                        <p:sldTgt/>
                      </p:tgtEl>
                    </p:cond>
                  </p:endCondLst>
                </p:cTn>
                <p:tgtEl>
                  <p:spTgt spid="3"/>
                </p:tgtEl>
              </p:cMediaNode>
            </p:audio>
          </p:childTnLst>
        </p:cTn>
      </p:par>
    </p:tnLst>
    <p:bldLst>
      <p:bldP spid="7"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8528" y="6985"/>
            <a:ext cx="12192000" cy="1083309"/>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TextBox 11"/>
          <p:cNvSpPr txBox="1"/>
          <p:nvPr/>
        </p:nvSpPr>
        <p:spPr>
          <a:xfrm>
            <a:off x="1080770" y="979805"/>
            <a:ext cx="10888345" cy="1076325"/>
          </a:xfrm>
          <a:prstGeom prst="rect">
            <a:avLst/>
          </a:prstGeom>
          <a:noFill/>
          <a:effectLst/>
        </p:spPr>
        <p:txBody>
          <a:bodyPr wrap="square" rtlCol="0">
            <a:spAutoFit/>
          </a:bodyPr>
          <a:lstStyle/>
          <a:p>
            <a:pPr algn="just"/>
            <a:r>
              <a:rPr lang="en-US" sz="3200" b="1" dirty="0">
                <a:solidFill>
                  <a:schemeClr val="tx1"/>
                </a:solidFill>
                <a:effectLst>
                  <a:glow rad="88900">
                    <a:schemeClr val="bg1"/>
                  </a:glow>
                </a:effectLst>
                <a:cs typeface="Arial" panose="020B0604020202020204" pitchFamily="34" charset="0"/>
              </a:rPr>
              <a:t>Work in groups. Give a short talk about one of the things in 4 that you and your family do to preserve traditions.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5</a:t>
            </a:r>
          </a:p>
        </p:txBody>
      </p:sp>
      <p:sp>
        <p:nvSpPr>
          <p:cNvPr id="100" name="Text Box 99"/>
          <p:cNvSpPr txBox="1"/>
          <p:nvPr/>
        </p:nvSpPr>
        <p:spPr>
          <a:xfrm>
            <a:off x="631190" y="2095500"/>
            <a:ext cx="11123295" cy="706755"/>
          </a:xfrm>
          <a:prstGeom prst="rect">
            <a:avLst/>
          </a:prstGeom>
          <a:noFill/>
          <a:ln w="9525">
            <a:noFill/>
          </a:ln>
        </p:spPr>
        <p:txBody>
          <a:bodyPr wrap="square">
            <a:spAutoFit/>
          </a:bodyPr>
          <a:lstStyle/>
          <a:p>
            <a:pPr marL="635" indent="-635" algn="just"/>
            <a:r>
              <a:rPr lang="en-US" sz="4000" b="0">
                <a:latin typeface="Calibri" panose="020F0502020204030204" pitchFamily="34" charset="0"/>
                <a:cs typeface="Calibri" panose="020F0502020204030204" pitchFamily="34" charset="0"/>
              </a:rPr>
              <a:t>- Look at the cues</a:t>
            </a:r>
          </a:p>
        </p:txBody>
      </p:sp>
      <p:sp>
        <p:nvSpPr>
          <p:cNvPr id="2" name="Text Box 1"/>
          <p:cNvSpPr txBox="1"/>
          <p:nvPr/>
        </p:nvSpPr>
        <p:spPr>
          <a:xfrm>
            <a:off x="631190" y="2882265"/>
            <a:ext cx="11123295" cy="2861310"/>
          </a:xfrm>
          <a:prstGeom prst="rect">
            <a:avLst/>
          </a:prstGeom>
          <a:noFill/>
          <a:ln w="9525">
            <a:noFill/>
          </a:ln>
        </p:spPr>
        <p:txBody>
          <a:bodyPr wrap="square">
            <a:spAutoFit/>
          </a:bodyPr>
          <a:lstStyle/>
          <a:p>
            <a:pPr marL="635" indent="-635" algn="just"/>
            <a:r>
              <a:rPr lang="en-US" sz="4000" b="0">
                <a:latin typeface="Calibri" panose="020F0502020204030204" pitchFamily="34" charset="0"/>
                <a:cs typeface="Calibri" panose="020F0502020204030204" pitchFamily="34" charset="0"/>
              </a:rPr>
              <a:t>- Work in groups, taking turns to choose one of the things in</a:t>
            </a:r>
            <a:r>
              <a:rPr lang="en-US" sz="4000" b="1">
                <a:latin typeface="Calibri" panose="020F0502020204030204" pitchFamily="34" charset="0"/>
                <a:cs typeface="Calibri" panose="020F0502020204030204" pitchFamily="34" charset="0"/>
              </a:rPr>
              <a:t> </a:t>
            </a:r>
            <a:r>
              <a:rPr lang="en-US" sz="6000" b="1">
                <a:latin typeface="Calibri" panose="020F0502020204030204" pitchFamily="34" charset="0"/>
                <a:cs typeface="Calibri" panose="020F0502020204030204" pitchFamily="34" charset="0"/>
              </a:rPr>
              <a:t>3</a:t>
            </a:r>
            <a:r>
              <a:rPr lang="en-US" sz="4000" b="1">
                <a:latin typeface="Calibri" panose="020F0502020204030204" pitchFamily="34" charset="0"/>
                <a:cs typeface="Calibri" panose="020F0502020204030204" pitchFamily="34" charset="0"/>
              </a:rPr>
              <a:t> </a:t>
            </a:r>
            <a:r>
              <a:rPr lang="en-US" sz="4000" b="0">
                <a:latin typeface="Calibri" panose="020F0502020204030204" pitchFamily="34" charset="0"/>
                <a:cs typeface="Calibri" panose="020F0502020204030204" pitchFamily="34" charset="0"/>
              </a:rPr>
              <a:t>and talk about what your families do to preserve your family traditions, for example celebrating family members’ birthdays.</a:t>
            </a:r>
          </a:p>
        </p:txBody>
      </p:sp>
      <p:sp>
        <p:nvSpPr>
          <p:cNvPr id="6" name="Text Box 5"/>
          <p:cNvSpPr txBox="1"/>
          <p:nvPr/>
        </p:nvSpPr>
        <p:spPr>
          <a:xfrm>
            <a:off x="487045" y="-3220720"/>
            <a:ext cx="11123295" cy="3169285"/>
          </a:xfrm>
          <a:prstGeom prst="rect">
            <a:avLst/>
          </a:prstGeom>
          <a:solidFill>
            <a:srgbClr val="3AA6B9"/>
          </a:solidFill>
          <a:ln w="9525">
            <a:noFill/>
          </a:ln>
        </p:spPr>
        <p:txBody>
          <a:bodyPr wrap="square">
            <a:spAutoFit/>
          </a:bodyPr>
          <a:lstStyle/>
          <a:p>
            <a:pPr marL="635" indent="-635" algn="just"/>
            <a:r>
              <a:rPr lang="en-US" sz="4000" b="1">
                <a:solidFill>
                  <a:schemeClr val="bg1"/>
                </a:solidFill>
                <a:latin typeface="Calibri" panose="020F0502020204030204" pitchFamily="34" charset="0"/>
                <a:cs typeface="Calibri" panose="020F0502020204030204" pitchFamily="34" charset="0"/>
              </a:rPr>
              <a:t>Cues:</a:t>
            </a:r>
          </a:p>
          <a:p>
            <a:pPr marL="635" indent="-635" algn="just"/>
            <a:r>
              <a:rPr lang="en-US" sz="4000" b="0">
                <a:solidFill>
                  <a:schemeClr val="bg1"/>
                </a:solidFill>
                <a:latin typeface="Calibri" panose="020F0502020204030204" pitchFamily="34" charset="0"/>
                <a:cs typeface="Calibri" panose="020F0502020204030204" pitchFamily="34" charset="0"/>
              </a:rPr>
              <a:t>You can begin your talk like this: </a:t>
            </a:r>
          </a:p>
          <a:p>
            <a:pPr marL="635" indent="-635" algn="just"/>
            <a:r>
              <a:rPr lang="en-US" sz="4000" b="0">
                <a:solidFill>
                  <a:schemeClr val="bg1"/>
                </a:solidFill>
                <a:latin typeface="Calibri" panose="020F0502020204030204" pitchFamily="34" charset="0"/>
                <a:cs typeface="Calibri" panose="020F0502020204030204" pitchFamily="34" charset="0"/>
              </a:rPr>
              <a:t>We celebrate each family member’s birthday every year. When someone’s birthday is coming, all of us happily prepare for it. …</a:t>
            </a:r>
          </a:p>
        </p:txBody>
      </p:sp>
      <p:sp>
        <p:nvSpPr>
          <p:cNvPr id="8" name="TextBox 10"/>
          <p:cNvSpPr txBox="1"/>
          <p:nvPr/>
        </p:nvSpPr>
        <p:spPr>
          <a:xfrm>
            <a:off x="487045" y="194945"/>
            <a:ext cx="11303000"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How our families keep traditions alive</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1"/>
      <p:bldP spid="2" grpId="0"/>
      <p:bldP spid="2" grpId="1"/>
      <p:bldP spid="6" grpId="0" bldLvl="0" animBg="1"/>
      <p:bldP spid="6"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8528" y="6985"/>
            <a:ext cx="12192000" cy="1083309"/>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TextBox 11"/>
          <p:cNvSpPr txBox="1"/>
          <p:nvPr/>
        </p:nvSpPr>
        <p:spPr>
          <a:xfrm>
            <a:off x="1080770" y="979805"/>
            <a:ext cx="10888345" cy="1076325"/>
          </a:xfrm>
          <a:prstGeom prst="rect">
            <a:avLst/>
          </a:prstGeom>
          <a:noFill/>
          <a:effectLst/>
        </p:spPr>
        <p:txBody>
          <a:bodyPr wrap="square" rtlCol="0">
            <a:spAutoFit/>
          </a:bodyPr>
          <a:lstStyle/>
          <a:p>
            <a:pPr algn="just"/>
            <a:r>
              <a:rPr lang="en-US" sz="3200" b="1" dirty="0">
                <a:solidFill>
                  <a:schemeClr val="tx1"/>
                </a:solidFill>
                <a:effectLst>
                  <a:glow rad="88900">
                    <a:schemeClr val="bg1"/>
                  </a:glow>
                </a:effectLst>
                <a:cs typeface="Arial" panose="020B0604020202020204" pitchFamily="34" charset="0"/>
              </a:rPr>
              <a:t>Work in groups. Give a short talk about one of the things in 4 that you and your family do to preserve traditions.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5</a:t>
            </a:r>
          </a:p>
        </p:txBody>
      </p:sp>
      <p:sp>
        <p:nvSpPr>
          <p:cNvPr id="100" name="Text Box 99"/>
          <p:cNvSpPr txBox="1"/>
          <p:nvPr/>
        </p:nvSpPr>
        <p:spPr>
          <a:xfrm>
            <a:off x="631190" y="2195830"/>
            <a:ext cx="11123295" cy="3169285"/>
          </a:xfrm>
          <a:prstGeom prst="rect">
            <a:avLst/>
          </a:prstGeom>
          <a:solidFill>
            <a:srgbClr val="3AA6B9"/>
          </a:solidFill>
          <a:ln w="9525">
            <a:noFill/>
          </a:ln>
        </p:spPr>
        <p:txBody>
          <a:bodyPr wrap="square">
            <a:spAutoFit/>
          </a:bodyPr>
          <a:lstStyle/>
          <a:p>
            <a:pPr marL="635" indent="-635" algn="just"/>
            <a:r>
              <a:rPr lang="en-US" sz="4000" b="1">
                <a:solidFill>
                  <a:schemeClr val="bg1"/>
                </a:solidFill>
                <a:latin typeface="Calibri" panose="020F0502020204030204" pitchFamily="34" charset="0"/>
                <a:cs typeface="Calibri" panose="020F0502020204030204" pitchFamily="34" charset="0"/>
              </a:rPr>
              <a:t>Cues:</a:t>
            </a:r>
          </a:p>
          <a:p>
            <a:pPr marL="635" indent="-635" algn="just"/>
            <a:r>
              <a:rPr lang="en-US" sz="4000" b="1">
                <a:solidFill>
                  <a:schemeClr val="bg1"/>
                </a:solidFill>
                <a:latin typeface="Calibri" panose="020F0502020204030204" pitchFamily="34" charset="0"/>
                <a:cs typeface="Calibri" panose="020F0502020204030204" pitchFamily="34" charset="0"/>
              </a:rPr>
              <a:t>You can begin your talk like this: </a:t>
            </a:r>
          </a:p>
          <a:p>
            <a:pPr marL="635" indent="-635" algn="just"/>
            <a:r>
              <a:rPr lang="en-US" sz="4000" b="0">
                <a:solidFill>
                  <a:schemeClr val="bg1"/>
                </a:solidFill>
                <a:latin typeface="Calibri" panose="020F0502020204030204" pitchFamily="34" charset="0"/>
                <a:cs typeface="Calibri" panose="020F0502020204030204" pitchFamily="34" charset="0"/>
              </a:rPr>
              <a:t>We celebrate each family member’s birthday every year. When someone’s birthday is coming, all of us happily prepare for it. …</a:t>
            </a:r>
          </a:p>
        </p:txBody>
      </p:sp>
      <p:sp>
        <p:nvSpPr>
          <p:cNvPr id="6" name="TextBox 10"/>
          <p:cNvSpPr txBox="1"/>
          <p:nvPr/>
        </p:nvSpPr>
        <p:spPr>
          <a:xfrm>
            <a:off x="487045" y="194945"/>
            <a:ext cx="11303000"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How our families keep traditions alive</a:t>
            </a:r>
          </a:p>
        </p:txBody>
      </p:sp>
      <p:sp>
        <p:nvSpPr>
          <p:cNvPr id="7" name="Text Box 6"/>
          <p:cNvSpPr txBox="1"/>
          <p:nvPr/>
        </p:nvSpPr>
        <p:spPr>
          <a:xfrm>
            <a:off x="666750" y="7192645"/>
            <a:ext cx="11123295" cy="4399915"/>
          </a:xfrm>
          <a:prstGeom prst="rect">
            <a:avLst/>
          </a:prstGeom>
          <a:solidFill>
            <a:srgbClr val="3AA6B9"/>
          </a:solidFill>
          <a:ln w="9525">
            <a:noFill/>
          </a:ln>
        </p:spPr>
        <p:txBody>
          <a:bodyPr wrap="square">
            <a:spAutoFit/>
          </a:bodyPr>
          <a:lstStyle/>
          <a:p>
            <a:pPr marL="635" indent="-635" algn="just"/>
            <a:r>
              <a:rPr lang="en-US" sz="3500" b="1">
                <a:solidFill>
                  <a:schemeClr val="bg1"/>
                </a:solidFill>
                <a:latin typeface="Calibri" panose="020F0502020204030204" pitchFamily="34" charset="0"/>
                <a:cs typeface="Calibri" panose="020F0502020204030204" pitchFamily="34" charset="0"/>
              </a:rPr>
              <a:t>Sample Answers:</a:t>
            </a:r>
            <a:endParaRPr lang="en-US" sz="3500" b="0">
              <a:solidFill>
                <a:schemeClr val="bg1"/>
              </a:solidFill>
              <a:latin typeface="Calibri" panose="020F0502020204030204" pitchFamily="34" charset="0"/>
              <a:cs typeface="Calibri" panose="020F0502020204030204" pitchFamily="34" charset="0"/>
            </a:endParaRPr>
          </a:p>
          <a:p>
            <a:pPr marL="635" indent="-635" algn="just"/>
            <a:r>
              <a:rPr lang="en-US" sz="3500" b="0">
                <a:solidFill>
                  <a:schemeClr val="bg1"/>
                </a:solidFill>
                <a:latin typeface="Calibri" panose="020F0502020204030204" pitchFamily="34" charset="0"/>
                <a:cs typeface="Calibri" panose="020F0502020204030204" pitchFamily="34" charset="0"/>
              </a:rPr>
              <a:t>We celebrate each family member's birthday every year. When someone's birthday is coming, all of us happily prepare for it. We gather around the kitchen table, rolling out dough and decorating cakes with colorful sprinkles and frosting. We share funny stories, create memories that will last a lifetime. These traditions are precious to us, connecting us to our past and shaping our future.</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bldLst>
      <p:bldP spid="100" grpId="1"/>
      <p:bldP spid="7"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8528" y="6985"/>
            <a:ext cx="12192000" cy="1083309"/>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TextBox 11"/>
          <p:cNvSpPr txBox="1"/>
          <p:nvPr/>
        </p:nvSpPr>
        <p:spPr>
          <a:xfrm>
            <a:off x="1080770" y="979805"/>
            <a:ext cx="10888345" cy="1076325"/>
          </a:xfrm>
          <a:prstGeom prst="rect">
            <a:avLst/>
          </a:prstGeom>
          <a:noFill/>
          <a:effectLst/>
        </p:spPr>
        <p:txBody>
          <a:bodyPr wrap="square" rtlCol="0">
            <a:spAutoFit/>
          </a:bodyPr>
          <a:lstStyle/>
          <a:p>
            <a:pPr algn="just"/>
            <a:r>
              <a:rPr lang="en-US" sz="3200" b="1" dirty="0">
                <a:solidFill>
                  <a:schemeClr val="tx1"/>
                </a:solidFill>
                <a:effectLst>
                  <a:glow rad="88900">
                    <a:schemeClr val="bg1"/>
                  </a:glow>
                </a:effectLst>
                <a:cs typeface="Arial" panose="020B0604020202020204" pitchFamily="34" charset="0"/>
              </a:rPr>
              <a:t>Work in groups. Give a short talk about one of the things in 4 that you and your family do to preserve traditions.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5</a:t>
            </a:r>
          </a:p>
        </p:txBody>
      </p:sp>
      <p:sp>
        <p:nvSpPr>
          <p:cNvPr id="100" name="Text Box 99"/>
          <p:cNvSpPr txBox="1"/>
          <p:nvPr/>
        </p:nvSpPr>
        <p:spPr>
          <a:xfrm>
            <a:off x="631190" y="2132330"/>
            <a:ext cx="11123295" cy="4399915"/>
          </a:xfrm>
          <a:prstGeom prst="rect">
            <a:avLst/>
          </a:prstGeom>
          <a:solidFill>
            <a:srgbClr val="3AA6B9"/>
          </a:solidFill>
          <a:ln w="9525">
            <a:noFill/>
          </a:ln>
        </p:spPr>
        <p:txBody>
          <a:bodyPr wrap="square">
            <a:spAutoFit/>
          </a:bodyPr>
          <a:lstStyle/>
          <a:p>
            <a:pPr marL="635" indent="-635" algn="just"/>
            <a:r>
              <a:rPr lang="en-US" sz="3500" b="1">
                <a:solidFill>
                  <a:schemeClr val="bg1"/>
                </a:solidFill>
                <a:latin typeface="Calibri" panose="020F0502020204030204" pitchFamily="34" charset="0"/>
                <a:cs typeface="Calibri" panose="020F0502020204030204" pitchFamily="34" charset="0"/>
              </a:rPr>
              <a:t>Sample Answers:</a:t>
            </a:r>
            <a:endParaRPr lang="en-US" sz="3500" b="0">
              <a:solidFill>
                <a:schemeClr val="bg1"/>
              </a:solidFill>
              <a:latin typeface="Calibri" panose="020F0502020204030204" pitchFamily="34" charset="0"/>
              <a:cs typeface="Calibri" panose="020F0502020204030204" pitchFamily="34" charset="0"/>
            </a:endParaRPr>
          </a:p>
          <a:p>
            <a:pPr marL="635" indent="-635" algn="just"/>
            <a:r>
              <a:rPr lang="en-US" sz="3500" b="0">
                <a:solidFill>
                  <a:schemeClr val="bg1"/>
                </a:solidFill>
                <a:latin typeface="Calibri" panose="020F0502020204030204" pitchFamily="34" charset="0"/>
                <a:cs typeface="Calibri" panose="020F0502020204030204" pitchFamily="34" charset="0"/>
              </a:rPr>
              <a:t>We celebrate each family member's birthday every year. When someone's birthday is coming, all of us happily prepare for it. We gather around the kitchen table, rolling out dough and decorating cakes with colorful sprinkles and frosting. We share funny stories, create memories that will last a lifetime. These traditions are precious to us, connecting us to our past and shaping our future.</a:t>
            </a:r>
          </a:p>
        </p:txBody>
      </p:sp>
      <p:sp>
        <p:nvSpPr>
          <p:cNvPr id="3" name="TextBox 10"/>
          <p:cNvSpPr txBox="1"/>
          <p:nvPr/>
        </p:nvSpPr>
        <p:spPr>
          <a:xfrm>
            <a:off x="487045" y="194945"/>
            <a:ext cx="11303000"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How our families keep traditions alive</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bldLst>
      <p:bldP spid="10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9623" y="-7620"/>
            <a:ext cx="12192000" cy="1083309"/>
            <a:chOff x="7620" y="-7620"/>
            <a:chExt cx="12192000" cy="1083309"/>
          </a:xfrm>
        </p:grpSpPr>
        <p:sp>
          <p:nvSpPr>
            <p:cNvPr id="19" name="Round Single Corner Rectangle 18"/>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 Single Corner Rectangle 19"/>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ound Single Corner Rectangle 20"/>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Google Shape;1881;p31"/>
          <p:cNvSpPr txBox="1"/>
          <p:nvPr/>
        </p:nvSpPr>
        <p:spPr>
          <a:xfrm>
            <a:off x="58420" y="1655445"/>
            <a:ext cx="6459855" cy="678815"/>
          </a:xfrm>
          <a:prstGeom prst="rect">
            <a:avLst/>
          </a:prstGeom>
          <a:noFill/>
          <a:ln>
            <a:noFill/>
          </a:ln>
        </p:spPr>
        <p:txBody>
          <a:bodyPr spcFirstLastPara="1" wrap="square"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5400" b="1">
                <a:solidFill>
                  <a:srgbClr val="AD4F0F"/>
                </a:solidFill>
              </a:rPr>
              <a:t>gratitude (n)</a:t>
            </a:r>
            <a:r>
              <a:rPr lang="en-US" sz="4400" b="1"/>
              <a:t> </a:t>
            </a:r>
            <a:endParaRPr lang="en-US" sz="4400" b="1" dirty="0">
              <a:solidFill>
                <a:srgbClr val="AD4F0F"/>
              </a:solidFill>
            </a:endParaRPr>
          </a:p>
        </p:txBody>
      </p:sp>
      <p:sp>
        <p:nvSpPr>
          <p:cNvPr id="12" name="Rectangle 11"/>
          <p:cNvSpPr/>
          <p:nvPr/>
        </p:nvSpPr>
        <p:spPr>
          <a:xfrm>
            <a:off x="1120322" y="4417019"/>
            <a:ext cx="4050892" cy="829945"/>
          </a:xfrm>
          <a:prstGeom prst="rect">
            <a:avLst/>
          </a:prstGeom>
        </p:spPr>
        <p:txBody>
          <a:bodyPr wrap="square">
            <a:spAutoFit/>
          </a:bodyPr>
          <a:lstStyle/>
          <a:p>
            <a:pPr lvl="0" algn="ctr"/>
            <a:r>
              <a:rPr lang="en-US" sz="4800"/>
              <a:t>lòng biết ơn</a:t>
            </a:r>
          </a:p>
        </p:txBody>
      </p:sp>
      <p:sp>
        <p:nvSpPr>
          <p:cNvPr id="2" name="Rectangle 1"/>
          <p:cNvSpPr/>
          <p:nvPr/>
        </p:nvSpPr>
        <p:spPr>
          <a:xfrm>
            <a:off x="1396626" y="3082855"/>
            <a:ext cx="3784600" cy="829945"/>
          </a:xfrm>
          <a:prstGeom prst="rect">
            <a:avLst/>
          </a:prstGeom>
        </p:spPr>
        <p:txBody>
          <a:bodyPr wrap="none">
            <a:spAutoFit/>
          </a:bodyPr>
          <a:lstStyle/>
          <a:p>
            <a:pPr algn="ctr"/>
            <a:r>
              <a:rPr lang="en-US" sz="4800" b="1">
                <a:solidFill>
                  <a:schemeClr val="accent5">
                    <a:lumMod val="50000"/>
                  </a:schemeClr>
                </a:solidFill>
              </a:rPr>
              <a:t>/ˈɡræt.ɪ.tʃuːd/</a:t>
            </a:r>
          </a:p>
        </p:txBody>
      </p:sp>
      <p:sp>
        <p:nvSpPr>
          <p:cNvPr id="15" name="TextBox 14"/>
          <p:cNvSpPr txBox="1"/>
          <p:nvPr/>
        </p:nvSpPr>
        <p:spPr>
          <a:xfrm>
            <a:off x="487067" y="160809"/>
            <a:ext cx="4132696"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VOCABULARY</a:t>
            </a:r>
            <a:endParaRPr lang="en-US" sz="3600" b="1" dirty="0">
              <a:effectLst>
                <a:glow rad="88900">
                  <a:schemeClr val="bg1"/>
                </a:glow>
              </a:effectLst>
              <a:latin typeface="Arial" panose="020B0604020202020204" pitchFamily="34" charset="0"/>
              <a:cs typeface="Arial" panose="020B0604020202020204" pitchFamily="34" charset="0"/>
            </a:endParaRPr>
          </a:p>
        </p:txBody>
      </p:sp>
      <p:sp>
        <p:nvSpPr>
          <p:cNvPr id="100" name="Text Box 99"/>
          <p:cNvSpPr txBox="1"/>
          <p:nvPr/>
        </p:nvSpPr>
        <p:spPr>
          <a:xfrm>
            <a:off x="6158230" y="1144270"/>
            <a:ext cx="5416550" cy="1198880"/>
          </a:xfrm>
          <a:prstGeom prst="rect">
            <a:avLst/>
          </a:prstGeom>
          <a:noFill/>
          <a:ln w="9525">
            <a:noFill/>
          </a:ln>
        </p:spPr>
        <p:txBody>
          <a:bodyPr wrap="square">
            <a:spAutoFit/>
          </a:bodyPr>
          <a:lstStyle/>
          <a:p>
            <a:pPr marL="635" indent="-635" algn="just"/>
            <a:r>
              <a:rPr lang="en-US" sz="3600" b="0">
                <a:solidFill>
                  <a:srgbClr val="000000"/>
                </a:solidFill>
                <a:latin typeface="Times New Roman" panose="02020603050405020304" pitchFamily="18" charset="0"/>
              </a:rPr>
              <a:t>the feeling or quality of being grateful.</a:t>
            </a:r>
          </a:p>
        </p:txBody>
      </p:sp>
      <p:pic>
        <p:nvPicPr>
          <p:cNvPr id="3" name="gratitude">
            <a:hlinkClick r:id="" action="ppaction://media"/>
          </p:cNvPr>
          <p:cNvPicPr/>
          <p:nvPr>
            <a:audioFile r:link="rId2"/>
            <p:extLst>
              <p:ext uri="{DAA4B4D4-6D71-4841-9C94-3DE7FCFB9230}">
                <p14:media xmlns:p14="http://schemas.microsoft.com/office/powerpoint/2010/main" r:embed="rId1"/>
              </p:ext>
            </p:extLst>
          </p:nvPr>
        </p:nvPicPr>
        <p:blipFill>
          <a:blip r:embed="rId5"/>
          <a:stretch>
            <a:fillRect/>
          </a:stretch>
        </p:blipFill>
        <p:spPr>
          <a:xfrm>
            <a:off x="325120" y="2775585"/>
            <a:ext cx="1306830" cy="1306830"/>
          </a:xfrm>
          <a:prstGeom prst="rect">
            <a:avLst/>
          </a:prstGeom>
        </p:spPr>
      </p:pic>
      <p:pic>
        <p:nvPicPr>
          <p:cNvPr id="4" name="Picture 3" descr="images"/>
          <p:cNvPicPr>
            <a:picLocks noChangeAspect="1"/>
          </p:cNvPicPr>
          <p:nvPr/>
        </p:nvPicPr>
        <p:blipFill>
          <a:blip r:embed="rId6"/>
          <a:stretch>
            <a:fillRect/>
          </a:stretch>
        </p:blipFill>
        <p:spPr>
          <a:xfrm>
            <a:off x="6981825" y="2411730"/>
            <a:ext cx="3780790" cy="3780790"/>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additive="base">
                                        <p:cTn id="6" dur="888" fill="hold"/>
                                        <p:tgtEl>
                                          <p:spTgt spid="3"/>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up)">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1">
                  <p:stCondLst>
                    <p:cond delay="indefinite"/>
                  </p:stCondLst>
                  <p:endCondLst>
                    <p:cond evt="onStopAudio" delay="0">
                      <p:tgtEl>
                        <p:sldTgt/>
                      </p:tgtEl>
                    </p:cond>
                  </p:endCondLst>
                </p:cTn>
                <p:tgtEl>
                  <p:spTgt spid="3"/>
                </p:tgtEl>
              </p:cMediaNode>
            </p:audio>
          </p:childTnLst>
        </p:cTn>
      </p:par>
    </p:tnLst>
    <p:bldLst>
      <p:bldP spid="7"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pSp>
        <p:nvGrpSpPr>
          <p:cNvPr id="13" name="Group 12"/>
          <p:cNvGrpSpPr/>
          <p:nvPr/>
        </p:nvGrpSpPr>
        <p:grpSpPr>
          <a:xfrm>
            <a:off x="17878" y="-74295"/>
            <a:ext cx="12192000" cy="1083309"/>
            <a:chOff x="7620" y="-7620"/>
            <a:chExt cx="12192000" cy="1083309"/>
          </a:xfrm>
        </p:grpSpPr>
        <p:sp>
          <p:nvSpPr>
            <p:cNvPr id="18" name="Round Single Corner Rectangle 17"/>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ound Single Corner Rectangle 18"/>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ound Single Corner Rectangle 19"/>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8" name="TextBox 7"/>
          <p:cNvSpPr txBox="1"/>
          <p:nvPr/>
        </p:nvSpPr>
        <p:spPr>
          <a:xfrm>
            <a:off x="-154940" y="192405"/>
            <a:ext cx="5245100" cy="645160"/>
          </a:xfrm>
          <a:prstGeom prst="rect">
            <a:avLst/>
          </a:prstGeom>
          <a:noFill/>
          <a:effectLst/>
        </p:spPr>
        <p:txBody>
          <a:bodyPr wrap="square" rtlCol="0">
            <a:spAutoFit/>
          </a:bodyPr>
          <a:lstStyle/>
          <a:p>
            <a:pPr algn="ctr"/>
            <a:r>
              <a:rPr lang="en-US" sz="3600" b="1" dirty="0">
                <a:sym typeface="+mn-ea"/>
              </a:rPr>
              <a:t>EVERYDAY ENGLISH</a:t>
            </a:r>
            <a:endParaRPr lang="en-US" sz="3600" b="1" dirty="0">
              <a:effectLst>
                <a:glow rad="88900">
                  <a:schemeClr val="bg1"/>
                </a:glow>
              </a:effectLst>
              <a:latin typeface="Arial" panose="020B0604020202020204" pitchFamily="34" charset="0"/>
              <a:cs typeface="Arial" panose="020B0604020202020204" pitchFamily="34" charset="0"/>
            </a:endParaRPr>
          </a:p>
        </p:txBody>
      </p:sp>
      <p:sp>
        <p:nvSpPr>
          <p:cNvPr id="12" name="TextBox 11"/>
          <p:cNvSpPr txBox="1"/>
          <p:nvPr/>
        </p:nvSpPr>
        <p:spPr>
          <a:xfrm>
            <a:off x="1131570" y="1097915"/>
            <a:ext cx="10888345" cy="1076325"/>
          </a:xfrm>
          <a:prstGeom prst="rect">
            <a:avLst/>
          </a:prstGeom>
          <a:noFill/>
          <a:effectLst/>
          <a:extLst>
            <a:ext uri="{909E8E84-426E-40DD-AFC4-6F175D3DCCD1}">
              <a14:hiddenFill xmlns:a14="http://schemas.microsoft.com/office/drawing/2010/main">
                <a:solidFill>
                  <a:srgbClr val="95BDFF"/>
                </a:solidFill>
              </a14:hiddenFill>
            </a:ext>
          </a:extLst>
        </p:spPr>
        <p:txBody>
          <a:bodyPr wrap="square" rtlCol="0">
            <a:spAutoFit/>
          </a:bodyPr>
          <a:lstStyle/>
          <a:p>
            <a:r>
              <a:rPr lang="en-US" sz="3200" b="1" dirty="0">
                <a:ln>
                  <a:noFill/>
                </a:ln>
                <a:solidFill>
                  <a:schemeClr val="tx1"/>
                </a:solidFill>
                <a:effectLst>
                  <a:glow rad="88900">
                    <a:schemeClr val="bg1"/>
                  </a:glow>
                </a:effectLst>
                <a:cs typeface="Arial" panose="020B0604020202020204" pitchFamily="34" charset="0"/>
              </a:rPr>
              <a:t>Listen and read the conversations below. Pay attention to the highlighted parts.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1</a:t>
            </a:r>
          </a:p>
        </p:txBody>
      </p:sp>
      <p:sp>
        <p:nvSpPr>
          <p:cNvPr id="3" name="Text Box 2"/>
          <p:cNvSpPr txBox="1"/>
          <p:nvPr/>
        </p:nvSpPr>
        <p:spPr>
          <a:xfrm>
            <a:off x="577215" y="2519680"/>
            <a:ext cx="11092180" cy="1076325"/>
          </a:xfrm>
          <a:prstGeom prst="rect">
            <a:avLst/>
          </a:prstGeom>
          <a:solidFill>
            <a:srgbClr val="FFFFFF"/>
          </a:solidFill>
          <a:ln w="38100">
            <a:solidFill>
              <a:schemeClr val="accent1"/>
            </a:solidFill>
          </a:ln>
        </p:spPr>
        <p:txBody>
          <a:bodyPr wrap="square" rtlCol="0" anchor="t">
            <a:spAutoFit/>
          </a:bodyPr>
          <a:lstStyle/>
          <a:p>
            <a:r>
              <a:rPr lang="en-US" sz="3200" b="1"/>
              <a:t>Kate:</a:t>
            </a:r>
            <a:r>
              <a:rPr lang="en-US" sz="3200"/>
              <a:t> </a:t>
            </a:r>
            <a:r>
              <a:rPr lang="en-US" sz="3200">
                <a:highlight>
                  <a:srgbClr val="FFFF00"/>
                </a:highlight>
              </a:rPr>
              <a:t>Thank you very much for</a:t>
            </a:r>
            <a:r>
              <a:rPr lang="en-US" sz="3200"/>
              <a:t> showing us around Angkor Wat.</a:t>
            </a:r>
          </a:p>
          <a:p>
            <a:r>
              <a:rPr lang="en-US" sz="3200" b="1"/>
              <a:t>Guide:</a:t>
            </a:r>
            <a:r>
              <a:rPr lang="en-US" sz="3200"/>
              <a:t> </a:t>
            </a:r>
            <a:r>
              <a:rPr lang="en-US" sz="3200">
                <a:highlight>
                  <a:srgbClr val="FFFF00"/>
                </a:highlight>
              </a:rPr>
              <a:t>You’re welcome.</a:t>
            </a:r>
          </a:p>
        </p:txBody>
      </p:sp>
      <p:sp>
        <p:nvSpPr>
          <p:cNvPr id="10" name="Text Box 9"/>
          <p:cNvSpPr txBox="1"/>
          <p:nvPr/>
        </p:nvSpPr>
        <p:spPr>
          <a:xfrm>
            <a:off x="560070" y="4084955"/>
            <a:ext cx="11092180" cy="1076325"/>
          </a:xfrm>
          <a:prstGeom prst="rect">
            <a:avLst/>
          </a:prstGeom>
          <a:solidFill>
            <a:srgbClr val="FFFFFF"/>
          </a:solidFill>
          <a:ln w="38100">
            <a:solidFill>
              <a:schemeClr val="accent2"/>
            </a:solidFill>
          </a:ln>
        </p:spPr>
        <p:txBody>
          <a:bodyPr wrap="square" rtlCol="0" anchor="t">
            <a:spAutoFit/>
          </a:bodyPr>
          <a:lstStyle/>
          <a:p>
            <a:r>
              <a:rPr lang="en-US" sz="3200" b="1"/>
              <a:t>Alice: </a:t>
            </a:r>
            <a:r>
              <a:rPr lang="en-US" sz="3200">
                <a:highlight>
                  <a:srgbClr val="FFFF00"/>
                </a:highlight>
              </a:rPr>
              <a:t>Thanks a lot for </a:t>
            </a:r>
            <a:r>
              <a:rPr lang="en-US" sz="3200"/>
              <a:t>telling us about life in the countryside.</a:t>
            </a:r>
          </a:p>
          <a:p>
            <a:r>
              <a:rPr lang="en-US" sz="3200" b="1"/>
              <a:t>Mi:</a:t>
            </a:r>
            <a:r>
              <a:rPr lang="en-US" sz="3200"/>
              <a:t> </a:t>
            </a:r>
            <a:r>
              <a:rPr lang="en-US" sz="3200">
                <a:highlight>
                  <a:srgbClr val="FFFF00"/>
                </a:highlight>
              </a:rPr>
              <a:t>No problem.</a:t>
            </a:r>
          </a:p>
        </p:txBody>
      </p:sp>
      <p:pic>
        <p:nvPicPr>
          <p:cNvPr id="11" name="024">
            <a:hlinkClick r:id="" action="ppaction://media"/>
          </p:cNvPr>
          <p:cNvPicPr/>
          <p:nvPr>
            <a:audioFile r:link="rId2"/>
            <p:extLst>
              <p:ext uri="{DAA4B4D4-6D71-4841-9C94-3DE7FCFB9230}">
                <p14:media xmlns:p14="http://schemas.microsoft.com/office/powerpoint/2010/main" r:embed="rId1"/>
              </p:ext>
            </p:extLst>
          </p:nvPr>
        </p:nvPicPr>
        <p:blipFill>
          <a:blip r:embed="rId5"/>
          <a:stretch>
            <a:fillRect/>
          </a:stretch>
        </p:blipFill>
        <p:spPr>
          <a:xfrm>
            <a:off x="4441825" y="1510030"/>
            <a:ext cx="1009650" cy="1009650"/>
          </a:xfrm>
          <a:prstGeom prst="rect">
            <a:avLst/>
          </a:prstGeom>
        </p:spPr>
      </p:pic>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additive="base">
                                        <p:cTn id="6" dur="45713"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1">
                  <p:stCondLst>
                    <p:cond delay="indefinite"/>
                  </p:stCondLst>
                  <p:endCondLst>
                    <p:cond evt="onStopAudio" delay="0">
                      <p:tgtEl>
                        <p:sldTgt/>
                      </p:tgtEl>
                    </p:cond>
                  </p:endCondLst>
                </p:cTn>
                <p:tgtEl>
                  <p:spTgt spid="11"/>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0" y="19685"/>
            <a:ext cx="12330430" cy="1083310"/>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TextBox 11"/>
          <p:cNvSpPr txBox="1"/>
          <p:nvPr/>
        </p:nvSpPr>
        <p:spPr>
          <a:xfrm>
            <a:off x="1118870" y="1042035"/>
            <a:ext cx="10888345" cy="1076325"/>
          </a:xfrm>
          <a:prstGeom prst="rect">
            <a:avLst/>
          </a:prstGeom>
          <a:noFill/>
          <a:effectLst/>
        </p:spPr>
        <p:txBody>
          <a:bodyPr wrap="square" rtlCol="0">
            <a:spAutoFit/>
          </a:bodyPr>
          <a:lstStyle/>
          <a:p>
            <a:pPr algn="just"/>
            <a:r>
              <a:rPr lang="en-US" sz="3200" b="1" dirty="0">
                <a:effectLst>
                  <a:glow rad="88900">
                    <a:schemeClr val="bg1"/>
                  </a:glow>
                </a:effectLst>
                <a:cs typeface="Arial" panose="020B0604020202020204" pitchFamily="34" charset="0"/>
              </a:rPr>
              <a:t>Work in pairs. Make similar conversations to express thanks and respond in the following situations.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2</a:t>
            </a:r>
          </a:p>
        </p:txBody>
      </p:sp>
      <p:sp>
        <p:nvSpPr>
          <p:cNvPr id="11" name="TextBox 10"/>
          <p:cNvSpPr txBox="1"/>
          <p:nvPr/>
        </p:nvSpPr>
        <p:spPr>
          <a:xfrm>
            <a:off x="435610" y="258445"/>
            <a:ext cx="4056380" cy="645160"/>
          </a:xfrm>
          <a:prstGeom prst="rect">
            <a:avLst/>
          </a:prstGeom>
          <a:noFill/>
          <a:effectLst/>
        </p:spPr>
        <p:txBody>
          <a:bodyPr wrap="square" rtlCol="0">
            <a:spAutoFit/>
          </a:bodyPr>
          <a:lstStyle/>
          <a:p>
            <a:pPr algn="ctr"/>
            <a:r>
              <a:rPr lang="en-US" sz="3600" b="1" dirty="0">
                <a:sym typeface="+mn-ea"/>
              </a:rPr>
              <a:t>EVERYDAY ENGLISH</a:t>
            </a:r>
            <a:endParaRPr lang="en-US" sz="3600" b="1" dirty="0">
              <a:effectLst>
                <a:glow rad="88900">
                  <a:schemeClr val="bg1"/>
                </a:glow>
              </a:effectLst>
              <a:latin typeface="Arial" panose="020B0604020202020204" pitchFamily="34" charset="0"/>
              <a:cs typeface="Arial" panose="020B0604020202020204" pitchFamily="34" charset="0"/>
            </a:endParaRPr>
          </a:p>
        </p:txBody>
      </p:sp>
      <p:sp>
        <p:nvSpPr>
          <p:cNvPr id="100" name="Text Box 99"/>
          <p:cNvSpPr txBox="1"/>
          <p:nvPr/>
        </p:nvSpPr>
        <p:spPr>
          <a:xfrm>
            <a:off x="513715" y="2073910"/>
            <a:ext cx="11123295" cy="1076325"/>
          </a:xfrm>
          <a:prstGeom prst="rect">
            <a:avLst/>
          </a:prstGeom>
          <a:noFill/>
          <a:ln w="9525">
            <a:noFill/>
          </a:ln>
        </p:spPr>
        <p:txBody>
          <a:bodyPr wrap="square">
            <a:spAutoFit/>
          </a:bodyPr>
          <a:lstStyle/>
          <a:p>
            <a:pPr marL="635" indent="-635" algn="just"/>
            <a:r>
              <a:rPr lang="en-US" sz="3200" b="0">
                <a:latin typeface="Times New Roman" panose="02020603050405020304" pitchFamily="18" charset="0"/>
              </a:rPr>
              <a:t>- Work in pairs to make similar dialogues, using the language you have learnt.</a:t>
            </a:r>
          </a:p>
        </p:txBody>
      </p:sp>
      <p:sp>
        <p:nvSpPr>
          <p:cNvPr id="6" name="Text Box 5"/>
          <p:cNvSpPr txBox="1"/>
          <p:nvPr/>
        </p:nvSpPr>
        <p:spPr>
          <a:xfrm>
            <a:off x="513715" y="3131185"/>
            <a:ext cx="11123295" cy="1322070"/>
          </a:xfrm>
          <a:prstGeom prst="rect">
            <a:avLst/>
          </a:prstGeom>
          <a:solidFill>
            <a:srgbClr val="FF90C2"/>
          </a:solidFill>
          <a:ln w="9525">
            <a:noFill/>
          </a:ln>
        </p:spPr>
        <p:txBody>
          <a:bodyPr wrap="square">
            <a:spAutoFit/>
          </a:bodyPr>
          <a:lstStyle/>
          <a:p>
            <a:pPr marL="635" indent="-635" algn="just"/>
            <a:r>
              <a:rPr lang="en-US" sz="4000" b="1">
                <a:latin typeface="Times New Roman" panose="02020603050405020304" pitchFamily="18" charset="0"/>
              </a:rPr>
              <a:t>1. </a:t>
            </a:r>
            <a:r>
              <a:rPr lang="en-US" sz="4000">
                <a:latin typeface="Times New Roman" panose="02020603050405020304" pitchFamily="18" charset="0"/>
              </a:rPr>
              <a:t>You thank the village head for showing you around the craft workshop.</a:t>
            </a:r>
          </a:p>
        </p:txBody>
      </p:sp>
      <p:sp>
        <p:nvSpPr>
          <p:cNvPr id="7" name="Text Box 6"/>
          <p:cNvSpPr txBox="1"/>
          <p:nvPr/>
        </p:nvSpPr>
        <p:spPr>
          <a:xfrm>
            <a:off x="577850" y="4796790"/>
            <a:ext cx="11123295" cy="1322070"/>
          </a:xfrm>
          <a:prstGeom prst="rect">
            <a:avLst/>
          </a:prstGeom>
          <a:solidFill>
            <a:srgbClr val="ED5AB3"/>
          </a:solidFill>
          <a:ln w="9525">
            <a:noFill/>
          </a:ln>
        </p:spPr>
        <p:txBody>
          <a:bodyPr wrap="square">
            <a:spAutoFit/>
          </a:bodyPr>
          <a:lstStyle/>
          <a:p>
            <a:pPr marL="635" indent="-635" algn="just"/>
            <a:r>
              <a:rPr lang="en-US" sz="4000" b="1">
                <a:solidFill>
                  <a:srgbClr val="000000"/>
                </a:solidFill>
                <a:latin typeface="Times New Roman" panose="02020603050405020304" pitchFamily="18" charset="0"/>
              </a:rPr>
              <a:t>2. </a:t>
            </a:r>
            <a:r>
              <a:rPr lang="en-US" sz="4000">
                <a:solidFill>
                  <a:srgbClr val="000000"/>
                </a:solidFill>
                <a:latin typeface="Times New Roman" panose="02020603050405020304" pitchFamily="18" charset="0"/>
              </a:rPr>
              <a:t>You thank your friend for lending you an interesting book.</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000" fill="hold">
                                          <p:stCondLst>
                                            <p:cond delay="0"/>
                                          </p:stCondLst>
                                        </p:cTn>
                                        <p:tgtEl>
                                          <p:spTgt spid="6"/>
                                        </p:tgtEl>
                                        <p:attrNameLst>
                                          <p:attrName>style.visibility</p:attrName>
                                        </p:attrNameLst>
                                      </p:cBhvr>
                                      <p:to>
                                        <p:strVal val="visible"/>
                                      </p:to>
                                    </p:set>
                                    <p:animEffect transition="in" filter="circle(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ircle(in)">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6" grpId="1" animBg="1"/>
      <p:bldP spid="7" grpId="0" bldLvl="0" animBg="1"/>
      <p:bldP spid="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0" y="19685"/>
            <a:ext cx="12330430" cy="1083310"/>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TextBox 11"/>
          <p:cNvSpPr txBox="1"/>
          <p:nvPr/>
        </p:nvSpPr>
        <p:spPr>
          <a:xfrm>
            <a:off x="1118870" y="1042035"/>
            <a:ext cx="10888345" cy="1076325"/>
          </a:xfrm>
          <a:prstGeom prst="rect">
            <a:avLst/>
          </a:prstGeom>
          <a:noFill/>
          <a:effectLst/>
        </p:spPr>
        <p:txBody>
          <a:bodyPr wrap="square" rtlCol="0">
            <a:spAutoFit/>
          </a:bodyPr>
          <a:lstStyle/>
          <a:p>
            <a:pPr algn="just"/>
            <a:r>
              <a:rPr lang="en-US" sz="3200" b="1" dirty="0">
                <a:effectLst>
                  <a:glow rad="88900">
                    <a:schemeClr val="bg1"/>
                  </a:glow>
                </a:effectLst>
                <a:cs typeface="Arial" panose="020B0604020202020204" pitchFamily="34" charset="0"/>
              </a:rPr>
              <a:t>Work in pairs. Make similar conversations to express thanks and respond in the following situations.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2</a:t>
            </a:r>
          </a:p>
        </p:txBody>
      </p:sp>
      <p:sp>
        <p:nvSpPr>
          <p:cNvPr id="11" name="TextBox 10"/>
          <p:cNvSpPr txBox="1"/>
          <p:nvPr/>
        </p:nvSpPr>
        <p:spPr>
          <a:xfrm>
            <a:off x="435610" y="258445"/>
            <a:ext cx="4056380" cy="645160"/>
          </a:xfrm>
          <a:prstGeom prst="rect">
            <a:avLst/>
          </a:prstGeom>
          <a:noFill/>
          <a:effectLst/>
        </p:spPr>
        <p:txBody>
          <a:bodyPr wrap="square" rtlCol="0">
            <a:spAutoFit/>
          </a:bodyPr>
          <a:lstStyle/>
          <a:p>
            <a:pPr algn="ctr"/>
            <a:r>
              <a:rPr lang="en-US" sz="3600" b="1" dirty="0">
                <a:sym typeface="+mn-ea"/>
              </a:rPr>
              <a:t>EVERYDAY ENGLISH</a:t>
            </a:r>
            <a:endParaRPr lang="en-US" sz="3600" b="1" dirty="0">
              <a:effectLst>
                <a:glow rad="88900">
                  <a:schemeClr val="bg1"/>
                </a:glow>
              </a:effectLst>
              <a:latin typeface="Arial" panose="020B0604020202020204" pitchFamily="34" charset="0"/>
              <a:cs typeface="Arial" panose="020B0604020202020204" pitchFamily="34" charset="0"/>
            </a:endParaRPr>
          </a:p>
        </p:txBody>
      </p:sp>
      <p:sp>
        <p:nvSpPr>
          <p:cNvPr id="6" name="Text Box 5"/>
          <p:cNvSpPr txBox="1"/>
          <p:nvPr/>
        </p:nvSpPr>
        <p:spPr>
          <a:xfrm>
            <a:off x="435610" y="2256790"/>
            <a:ext cx="11123295" cy="2553335"/>
          </a:xfrm>
          <a:prstGeom prst="rect">
            <a:avLst/>
          </a:prstGeom>
          <a:solidFill>
            <a:srgbClr val="FF90C2"/>
          </a:solidFill>
          <a:ln w="9525">
            <a:noFill/>
          </a:ln>
        </p:spPr>
        <p:txBody>
          <a:bodyPr wrap="square">
            <a:spAutoFit/>
          </a:bodyPr>
          <a:lstStyle/>
          <a:p>
            <a:pPr marL="635" indent="-635" algn="just"/>
            <a:r>
              <a:rPr lang="en-US" sz="3200" b="1" i="1">
                <a:latin typeface="Times New Roman" panose="02020603050405020304" pitchFamily="18" charset="0"/>
              </a:rPr>
              <a:t>Suggested dialogues</a:t>
            </a:r>
            <a:r>
              <a:rPr lang="en-US" sz="3200" b="0">
                <a:latin typeface="Times New Roman" panose="02020603050405020304" pitchFamily="18" charset="0"/>
              </a:rPr>
              <a:t>:</a:t>
            </a:r>
          </a:p>
          <a:p>
            <a:pPr marL="635" indent="-635" algn="just"/>
            <a:r>
              <a:rPr lang="en-US" sz="3200" b="1">
                <a:latin typeface="Times New Roman" panose="02020603050405020304" pitchFamily="18" charset="0"/>
              </a:rPr>
              <a:t>Situation 1:</a:t>
            </a:r>
          </a:p>
          <a:p>
            <a:pPr marL="635" indent="-635" algn="just"/>
            <a:r>
              <a:rPr lang="en-US" sz="3200" b="1">
                <a:latin typeface="Times New Roman" panose="02020603050405020304" pitchFamily="18" charset="0"/>
              </a:rPr>
              <a:t>You: </a:t>
            </a:r>
            <a:r>
              <a:rPr lang="en-US" sz="3200" b="0">
                <a:highlight>
                  <a:srgbClr val="FFFF00"/>
                </a:highlight>
                <a:latin typeface="Times New Roman" panose="02020603050405020304" pitchFamily="18" charset="0"/>
              </a:rPr>
              <a:t>Thank you very much for</a:t>
            </a:r>
            <a:r>
              <a:rPr lang="en-US" sz="3200" b="0">
                <a:latin typeface="Times New Roman" panose="02020603050405020304" pitchFamily="18" charset="0"/>
              </a:rPr>
              <a:t> showing me / us around the craft workshop.</a:t>
            </a:r>
          </a:p>
          <a:p>
            <a:pPr marL="635" indent="-635" algn="just"/>
            <a:r>
              <a:rPr lang="en-US" sz="3200" b="1">
                <a:latin typeface="Times New Roman" panose="02020603050405020304" pitchFamily="18" charset="0"/>
              </a:rPr>
              <a:t>Friend:</a:t>
            </a:r>
            <a:r>
              <a:rPr lang="en-US" sz="3200" b="0">
                <a:latin typeface="Times New Roman" panose="02020603050405020304" pitchFamily="18" charset="0"/>
              </a:rPr>
              <a:t> </a:t>
            </a:r>
            <a:r>
              <a:rPr lang="en-US" sz="3200" b="0">
                <a:highlight>
                  <a:srgbClr val="FFFF00"/>
                </a:highlight>
                <a:latin typeface="Times New Roman" panose="02020603050405020304" pitchFamily="18" charset="0"/>
              </a:rPr>
              <a:t>You’re welcome.</a:t>
            </a:r>
          </a:p>
        </p:txBody>
      </p:sp>
      <p:sp>
        <p:nvSpPr>
          <p:cNvPr id="7" name="Text Box 6"/>
          <p:cNvSpPr txBox="1"/>
          <p:nvPr/>
        </p:nvSpPr>
        <p:spPr>
          <a:xfrm>
            <a:off x="435610" y="4948555"/>
            <a:ext cx="11123295" cy="1568450"/>
          </a:xfrm>
          <a:prstGeom prst="rect">
            <a:avLst/>
          </a:prstGeom>
          <a:solidFill>
            <a:srgbClr val="ED5AB3"/>
          </a:solidFill>
          <a:ln w="9525">
            <a:noFill/>
          </a:ln>
        </p:spPr>
        <p:txBody>
          <a:bodyPr wrap="square">
            <a:spAutoFit/>
          </a:bodyPr>
          <a:lstStyle/>
          <a:p>
            <a:pPr marL="635" indent="-635"/>
            <a:r>
              <a:rPr lang="en-US" sz="3200" b="1">
                <a:solidFill>
                  <a:srgbClr val="000000"/>
                </a:solidFill>
                <a:latin typeface="Times New Roman" panose="02020603050405020304" pitchFamily="18" charset="0"/>
              </a:rPr>
              <a:t>Situation 2</a:t>
            </a:r>
          </a:p>
          <a:p>
            <a:pPr marL="635" indent="-635"/>
            <a:r>
              <a:rPr lang="en-US" sz="3200" b="1">
                <a:solidFill>
                  <a:srgbClr val="000000"/>
                </a:solidFill>
                <a:latin typeface="Times New Roman" panose="02020603050405020304" pitchFamily="18" charset="0"/>
              </a:rPr>
              <a:t>You</a:t>
            </a:r>
            <a:r>
              <a:rPr lang="en-US" sz="3200" b="0">
                <a:solidFill>
                  <a:srgbClr val="000000"/>
                </a:solidFill>
                <a:latin typeface="Times New Roman" panose="02020603050405020304" pitchFamily="18" charset="0"/>
              </a:rPr>
              <a:t>: </a:t>
            </a:r>
            <a:r>
              <a:rPr lang="en-US" sz="3200" b="0">
                <a:solidFill>
                  <a:srgbClr val="000000"/>
                </a:solidFill>
                <a:highlight>
                  <a:srgbClr val="FFFF00"/>
                </a:highlight>
                <a:latin typeface="Times New Roman" panose="02020603050405020304" pitchFamily="18" charset="0"/>
              </a:rPr>
              <a:t>Thanks a lot for </a:t>
            </a:r>
            <a:r>
              <a:rPr lang="en-US" sz="3200" b="0">
                <a:solidFill>
                  <a:srgbClr val="000000"/>
                </a:solidFill>
                <a:latin typeface="Times New Roman" panose="02020603050405020304" pitchFamily="18" charset="0"/>
              </a:rPr>
              <a:t>lending me your history book. </a:t>
            </a:r>
            <a:endParaRPr lang="en-US" sz="3200" b="1">
              <a:solidFill>
                <a:srgbClr val="000000"/>
              </a:solidFill>
              <a:latin typeface="Times New Roman" panose="02020603050405020304" pitchFamily="18" charset="0"/>
            </a:endParaRPr>
          </a:p>
          <a:p>
            <a:pPr marL="635" indent="-635"/>
            <a:r>
              <a:rPr lang="en-US" sz="3200" b="1">
                <a:solidFill>
                  <a:srgbClr val="000000"/>
                </a:solidFill>
                <a:latin typeface="Times New Roman" panose="02020603050405020304" pitchFamily="18" charset="0"/>
              </a:rPr>
              <a:t>Friend</a:t>
            </a:r>
            <a:r>
              <a:rPr lang="en-US" sz="3200" b="0">
                <a:solidFill>
                  <a:srgbClr val="000000"/>
                </a:solidFill>
                <a:latin typeface="Times New Roman" panose="02020603050405020304" pitchFamily="18" charset="0"/>
              </a:rPr>
              <a:t>: </a:t>
            </a:r>
            <a:r>
              <a:rPr lang="en-US" sz="3200" b="0">
                <a:solidFill>
                  <a:srgbClr val="000000"/>
                </a:solidFill>
                <a:highlight>
                  <a:srgbClr val="FFFF00"/>
                </a:highlight>
                <a:latin typeface="Times New Roman" panose="02020603050405020304" pitchFamily="18" charset="0"/>
              </a:rPr>
              <a:t>No problem.</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000" fill="hold">
                                          <p:stCondLst>
                                            <p:cond delay="0"/>
                                          </p:stCondLst>
                                        </p:cTn>
                                        <p:tgtEl>
                                          <p:spTgt spid="6"/>
                                        </p:tgtEl>
                                        <p:attrNameLst>
                                          <p:attrName>style.visibility</p:attrName>
                                        </p:attrNameLst>
                                      </p:cBhvr>
                                      <p:to>
                                        <p:strVal val="visible"/>
                                      </p:to>
                                    </p:set>
                                    <p:animEffect transition="in" filter="circle(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ircle(in)">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6" grpId="1" animBg="1"/>
      <p:bldP spid="7" grpId="0" bldLvl="0" animBg="1"/>
      <p:bldP spid="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4567839" y="1755498"/>
            <a:ext cx="2162852" cy="845902"/>
          </a:xfrm>
          <a:custGeom>
            <a:avLst/>
            <a:gdLst>
              <a:gd name="connsiteX0" fmla="*/ 0 w 1728196"/>
              <a:gd name="connsiteY0" fmla="*/ 0 h 941884"/>
              <a:gd name="connsiteX1" fmla="*/ 1728196 w 1728196"/>
              <a:gd name="connsiteY1" fmla="*/ 0 h 941884"/>
              <a:gd name="connsiteX2" fmla="*/ 1728196 w 1728196"/>
              <a:gd name="connsiteY2" fmla="*/ 941884 h 941884"/>
              <a:gd name="connsiteX3" fmla="*/ 0 w 1728196"/>
              <a:gd name="connsiteY3" fmla="*/ 941884 h 941884"/>
              <a:gd name="connsiteX4" fmla="*/ 0 w 1728196"/>
              <a:gd name="connsiteY4" fmla="*/ 0 h 941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196" h="941884">
                <a:moveTo>
                  <a:pt x="0" y="0"/>
                </a:moveTo>
                <a:lnTo>
                  <a:pt x="1728196" y="0"/>
                </a:lnTo>
                <a:lnTo>
                  <a:pt x="1728196" y="941884"/>
                </a:lnTo>
                <a:lnTo>
                  <a:pt x="0" y="94188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430" tIns="11430" rIns="11430" bIns="11430" numCol="1" spcCol="1270" anchor="ctr" anchorCtr="0">
            <a:noAutofit/>
          </a:bodyPr>
          <a:lstStyle/>
          <a:p>
            <a:pPr marL="0" lvl="1" defTabSz="800100">
              <a:lnSpc>
                <a:spcPct val="90000"/>
              </a:lnSpc>
              <a:spcBef>
                <a:spcPct val="0"/>
              </a:spcBef>
              <a:spcAft>
                <a:spcPct val="15000"/>
              </a:spcAft>
            </a:pPr>
            <a:endParaRPr lang="en-US" b="1" dirty="0"/>
          </a:p>
        </p:txBody>
      </p:sp>
      <p:sp>
        <p:nvSpPr>
          <p:cNvPr id="11" name="Freeform 10"/>
          <p:cNvSpPr/>
          <p:nvPr/>
        </p:nvSpPr>
        <p:spPr>
          <a:xfrm>
            <a:off x="3977081" y="5090340"/>
            <a:ext cx="1603229" cy="845902"/>
          </a:xfrm>
          <a:custGeom>
            <a:avLst/>
            <a:gdLst>
              <a:gd name="connsiteX0" fmla="*/ 0 w 1419439"/>
              <a:gd name="connsiteY0" fmla="*/ 0 h 941884"/>
              <a:gd name="connsiteX1" fmla="*/ 1419439 w 1419439"/>
              <a:gd name="connsiteY1" fmla="*/ 0 h 941884"/>
              <a:gd name="connsiteX2" fmla="*/ 1419439 w 1419439"/>
              <a:gd name="connsiteY2" fmla="*/ 941884 h 941884"/>
              <a:gd name="connsiteX3" fmla="*/ 0 w 1419439"/>
              <a:gd name="connsiteY3" fmla="*/ 941884 h 941884"/>
              <a:gd name="connsiteX4" fmla="*/ 0 w 1419439"/>
              <a:gd name="connsiteY4" fmla="*/ 0 h 9418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439" h="941884">
                <a:moveTo>
                  <a:pt x="0" y="0"/>
                </a:moveTo>
                <a:lnTo>
                  <a:pt x="1419439" y="0"/>
                </a:lnTo>
                <a:lnTo>
                  <a:pt x="1419439" y="941884"/>
                </a:lnTo>
                <a:lnTo>
                  <a:pt x="0" y="94188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430" tIns="11430" rIns="11430" bIns="11430" numCol="1" spcCol="1270" anchor="ctr" anchorCtr="0">
            <a:noAutofit/>
          </a:bodyPr>
          <a:lstStyle/>
          <a:p>
            <a:pPr marL="0" lvl="1" defTabSz="800100">
              <a:lnSpc>
                <a:spcPct val="90000"/>
              </a:lnSpc>
              <a:spcBef>
                <a:spcPct val="0"/>
              </a:spcBef>
              <a:spcAft>
                <a:spcPct val="15000"/>
              </a:spcAft>
            </a:pPr>
            <a:endParaRPr lang="en-US" b="1" dirty="0"/>
          </a:p>
        </p:txBody>
      </p:sp>
      <p:sp>
        <p:nvSpPr>
          <p:cNvPr id="16" name="Rounded Rectangle 15"/>
          <p:cNvSpPr/>
          <p:nvPr/>
        </p:nvSpPr>
        <p:spPr>
          <a:xfrm>
            <a:off x="669161" y="1103050"/>
            <a:ext cx="1835914" cy="612205"/>
          </a:xfrm>
          <a:prstGeom prst="roundRect">
            <a:avLst/>
          </a:prstGeom>
          <a:solidFill>
            <a:srgbClr val="F8B417"/>
          </a:solidFill>
          <a:ln>
            <a:solidFill>
              <a:srgbClr val="6D9F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ea typeface="Adobe Gothic Std B" panose="020B0800000000000000" pitchFamily="34" charset="-128"/>
              </a:rPr>
              <a:t>WARM-UP</a:t>
            </a:r>
            <a:endParaRPr lang="en-GB" b="1" dirty="0">
              <a:solidFill>
                <a:schemeClr val="tx1"/>
              </a:solidFill>
              <a:ea typeface="Adobe Gothic Std B" panose="020B0800000000000000" pitchFamily="34" charset="-128"/>
            </a:endParaRPr>
          </a:p>
        </p:txBody>
      </p:sp>
      <p:sp>
        <p:nvSpPr>
          <p:cNvPr id="17" name="Rounded Rectangle 16"/>
          <p:cNvSpPr/>
          <p:nvPr/>
        </p:nvSpPr>
        <p:spPr>
          <a:xfrm>
            <a:off x="2315845" y="2232660"/>
            <a:ext cx="2952115" cy="617855"/>
          </a:xfrm>
          <a:prstGeom prst="roundRect">
            <a:avLst/>
          </a:prstGeom>
          <a:solidFill>
            <a:srgbClr val="F8B417"/>
          </a:solidFill>
          <a:ln>
            <a:solidFill>
              <a:srgbClr val="6D9F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EVERYDAY ENGLISH</a:t>
            </a:r>
            <a:endParaRPr lang="en-GB" b="1" dirty="0">
              <a:solidFill>
                <a:schemeClr val="tx1"/>
              </a:solidFill>
            </a:endParaRPr>
          </a:p>
        </p:txBody>
      </p:sp>
      <p:sp>
        <p:nvSpPr>
          <p:cNvPr id="18" name="Rounded Rectangle 17"/>
          <p:cNvSpPr/>
          <p:nvPr/>
        </p:nvSpPr>
        <p:spPr>
          <a:xfrm>
            <a:off x="394969" y="3754120"/>
            <a:ext cx="2826485" cy="601345"/>
          </a:xfrm>
          <a:prstGeom prst="roundRect">
            <a:avLst/>
          </a:prstGeom>
          <a:solidFill>
            <a:srgbClr val="F8B417"/>
          </a:solidFill>
          <a:ln>
            <a:solidFill>
              <a:srgbClr val="6D9F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HOW OUR FAMILIES KEEP </a:t>
            </a:r>
          </a:p>
          <a:p>
            <a:pPr algn="ctr"/>
            <a:r>
              <a:rPr lang="en-US" b="1" dirty="0">
                <a:solidFill>
                  <a:schemeClr val="tx1"/>
                </a:solidFill>
              </a:rPr>
              <a:t>TRADITIONS ALIVE</a:t>
            </a:r>
          </a:p>
        </p:txBody>
      </p:sp>
      <p:sp>
        <p:nvSpPr>
          <p:cNvPr id="20" name="Rectangle 19"/>
          <p:cNvSpPr/>
          <p:nvPr/>
        </p:nvSpPr>
        <p:spPr>
          <a:xfrm>
            <a:off x="5588635" y="1163320"/>
            <a:ext cx="6311900" cy="617855"/>
          </a:xfrm>
          <a:prstGeom prst="rect">
            <a:avLst/>
          </a:prstGeom>
          <a:solidFill>
            <a:srgbClr val="FEE3AF"/>
          </a:solidFill>
          <a:ln>
            <a:solidFill>
              <a:srgbClr val="6D9F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Option 1: </a:t>
            </a:r>
            <a:r>
              <a:rPr lang="en-US" altLang="en-GB" dirty="0">
                <a:solidFill>
                  <a:schemeClr val="tx1"/>
                </a:solidFill>
              </a:rPr>
              <a:t>Brainstorm</a:t>
            </a:r>
            <a:endParaRPr lang="en-GB" dirty="0">
              <a:solidFill>
                <a:schemeClr val="tx1"/>
              </a:solidFill>
            </a:endParaRPr>
          </a:p>
          <a:p>
            <a:r>
              <a:rPr lang="en-GB" dirty="0">
                <a:solidFill>
                  <a:schemeClr val="tx1"/>
                </a:solidFill>
              </a:rPr>
              <a:t>Option 2: </a:t>
            </a:r>
            <a:r>
              <a:rPr lang="en-US" dirty="0">
                <a:solidFill>
                  <a:schemeClr val="tx1"/>
                </a:solidFill>
              </a:rPr>
              <a:t>Word Scramble</a:t>
            </a:r>
          </a:p>
        </p:txBody>
      </p:sp>
      <p:sp>
        <p:nvSpPr>
          <p:cNvPr id="21" name="Rectangle 20"/>
          <p:cNvSpPr/>
          <p:nvPr/>
        </p:nvSpPr>
        <p:spPr>
          <a:xfrm>
            <a:off x="5570855" y="1854835"/>
            <a:ext cx="6329680" cy="1374140"/>
          </a:xfrm>
          <a:prstGeom prst="rect">
            <a:avLst/>
          </a:prstGeom>
          <a:solidFill>
            <a:srgbClr val="FBC864">
              <a:alpha val="50000"/>
            </a:srgbClr>
          </a:solidFill>
          <a:ln>
            <a:solidFill>
              <a:srgbClr val="6D9F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spcBef>
                <a:spcPts val="0"/>
              </a:spcBef>
              <a:spcAft>
                <a:spcPts val="0"/>
              </a:spcAft>
              <a:buFont typeface="Arial" panose="020B0604020202020204" pitchFamily="34" charset="0"/>
              <a:buNone/>
            </a:pPr>
            <a:r>
              <a:rPr lang="en-US">
                <a:solidFill>
                  <a:schemeClr val="tx1"/>
                </a:solidFill>
                <a:effectLst/>
                <a:latin typeface="Calibri" panose="020F0502020204030204" pitchFamily="34" charset="0"/>
                <a:ea typeface="Calibri" panose="020F0502020204030204" pitchFamily="34" charset="0"/>
                <a:cs typeface="Calibri" panose="020F0502020204030204" pitchFamily="34" charset="0"/>
                <a:sym typeface="+mn-ea"/>
              </a:rPr>
              <a:t>Vocabulary</a:t>
            </a:r>
          </a:p>
          <a:p>
            <a:pPr marR="0" indent="0" algn="just">
              <a:spcBef>
                <a:spcPts val="0"/>
              </a:spcBef>
              <a:spcAft>
                <a:spcPts val="0"/>
              </a:spcAft>
              <a:buFont typeface="Arial" panose="020B0604020202020204" pitchFamily="34" charset="0"/>
              <a:buNone/>
            </a:pPr>
            <a:r>
              <a:rPr lang="en-US">
                <a:solidFill>
                  <a:schemeClr val="tx1"/>
                </a:solidFill>
                <a:effectLst/>
                <a:latin typeface="Calibri" panose="020F0502020204030204" pitchFamily="34" charset="0"/>
                <a:ea typeface="Calibri" panose="020F0502020204030204" pitchFamily="34" charset="0"/>
                <a:cs typeface="Calibri" panose="020F0502020204030204" pitchFamily="34" charset="0"/>
                <a:sym typeface="+mn-ea"/>
              </a:rPr>
              <a:t>T</a:t>
            </a:r>
            <a:r>
              <a:rPr>
                <a:solidFill>
                  <a:schemeClr val="tx1"/>
                </a:solidFill>
                <a:effectLst/>
                <a:latin typeface="Calibri" panose="020F0502020204030204" pitchFamily="34" charset="0"/>
                <a:ea typeface="Calibri" panose="020F0502020204030204" pitchFamily="34" charset="0"/>
                <a:cs typeface="Calibri" panose="020F0502020204030204" pitchFamily="34" charset="0"/>
                <a:sym typeface="+mn-ea"/>
              </a:rPr>
              <a:t>ask 1: Listen and read the conversations. Pay attention to the highlighted parts.</a:t>
            </a:r>
          </a:p>
          <a:p>
            <a:pPr marR="0" indent="0" algn="just">
              <a:spcBef>
                <a:spcPts val="0"/>
              </a:spcBef>
              <a:spcAft>
                <a:spcPts val="0"/>
              </a:spcAft>
              <a:buFont typeface="Arial" panose="020B0604020202020204" pitchFamily="34" charset="0"/>
              <a:buNone/>
            </a:pPr>
            <a:r>
              <a:rPr>
                <a:solidFill>
                  <a:schemeClr val="tx1"/>
                </a:solidFill>
                <a:effectLst/>
                <a:latin typeface="Calibri" panose="020F0502020204030204" pitchFamily="34" charset="0"/>
                <a:ea typeface="Calibri" panose="020F0502020204030204" pitchFamily="34" charset="0"/>
                <a:cs typeface="Calibri" panose="020F0502020204030204" pitchFamily="34" charset="0"/>
                <a:sym typeface="+mn-ea"/>
              </a:rPr>
              <a:t>Task 2: Work in pairs. Make similar conversations to express thanks and respond in the </a:t>
            </a:r>
          </a:p>
        </p:txBody>
      </p:sp>
      <p:sp>
        <p:nvSpPr>
          <p:cNvPr id="22" name="Rectangle 21"/>
          <p:cNvSpPr/>
          <p:nvPr/>
        </p:nvSpPr>
        <p:spPr>
          <a:xfrm>
            <a:off x="5574665" y="3402330"/>
            <a:ext cx="6327775" cy="1734820"/>
          </a:xfrm>
          <a:prstGeom prst="rect">
            <a:avLst/>
          </a:prstGeom>
          <a:solidFill>
            <a:srgbClr val="FBC864">
              <a:alpha val="50000"/>
            </a:srgbClr>
          </a:solidFill>
          <a:ln>
            <a:solidFill>
              <a:srgbClr val="6D9F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spcBef>
                <a:spcPts val="0"/>
              </a:spcBef>
              <a:spcAft>
                <a:spcPts val="0"/>
              </a:spcAft>
              <a:buFont typeface="Arial" panose="020B0604020202020204" pitchFamily="34" charset="0"/>
              <a:buNone/>
            </a:pPr>
            <a:r>
              <a:rPr sz="1800">
                <a:solidFill>
                  <a:schemeClr val="tx1"/>
                </a:solidFill>
                <a:effectLst/>
                <a:latin typeface="Calibri" panose="020F0502020204030204" pitchFamily="34" charset="0"/>
                <a:ea typeface="Calibri" panose="020F0502020204030204" pitchFamily="34" charset="0"/>
                <a:cs typeface="Calibri" panose="020F0502020204030204" pitchFamily="34" charset="0"/>
              </a:rPr>
              <a:t>Task 3: Read the passage and complete the table.</a:t>
            </a:r>
          </a:p>
          <a:p>
            <a:pPr marR="0" indent="0">
              <a:spcBef>
                <a:spcPts val="0"/>
              </a:spcBef>
              <a:spcAft>
                <a:spcPts val="0"/>
              </a:spcAft>
              <a:buFont typeface="Arial" panose="020B0604020202020204" pitchFamily="34" charset="0"/>
              <a:buNone/>
            </a:pPr>
            <a:r>
              <a:rPr sz="1800">
                <a:solidFill>
                  <a:schemeClr val="tx1"/>
                </a:solidFill>
                <a:effectLst/>
                <a:latin typeface="Calibri" panose="020F0502020204030204" pitchFamily="34" charset="0"/>
                <a:ea typeface="Calibri" panose="020F0502020204030204" pitchFamily="34" charset="0"/>
                <a:cs typeface="Calibri" panose="020F0502020204030204" pitchFamily="34" charset="0"/>
              </a:rPr>
              <a:t>Task 4: Work in pairs. Ask and answer about how your family observes customs and traditions.</a:t>
            </a:r>
          </a:p>
          <a:p>
            <a:pPr marR="0" indent="0">
              <a:spcBef>
                <a:spcPts val="0"/>
              </a:spcBef>
              <a:spcAft>
                <a:spcPts val="0"/>
              </a:spcAft>
              <a:buFont typeface="Arial" panose="020B0604020202020204" pitchFamily="34" charset="0"/>
              <a:buNone/>
            </a:pPr>
            <a:r>
              <a:rPr sz="1800">
                <a:solidFill>
                  <a:schemeClr val="tx1"/>
                </a:solidFill>
                <a:effectLst/>
                <a:latin typeface="Calibri" panose="020F0502020204030204" pitchFamily="34" charset="0"/>
                <a:ea typeface="Calibri" panose="020F0502020204030204" pitchFamily="34" charset="0"/>
                <a:cs typeface="Calibri" panose="020F0502020204030204" pitchFamily="34" charset="0"/>
              </a:rPr>
              <a:t>Task 5: Work in groups. Give a short talk about one of the things in 4 that you and your family do to preserve traditions.</a:t>
            </a:r>
          </a:p>
        </p:txBody>
      </p:sp>
      <p:cxnSp>
        <p:nvCxnSpPr>
          <p:cNvPr id="24" name="Curved Connector 23"/>
          <p:cNvCxnSpPr>
            <a:stCxn id="16" idx="3"/>
            <a:endCxn id="17" idx="0"/>
          </p:cNvCxnSpPr>
          <p:nvPr/>
        </p:nvCxnSpPr>
        <p:spPr>
          <a:xfrm>
            <a:off x="2505075" y="1409065"/>
            <a:ext cx="1287145" cy="823595"/>
          </a:xfrm>
          <a:prstGeom prst="curvedConnector2">
            <a:avLst/>
          </a:prstGeom>
          <a:ln w="57150">
            <a:solidFill>
              <a:srgbClr val="6D9FB1"/>
            </a:solidFill>
            <a:tailEnd type="triangle"/>
          </a:ln>
        </p:spPr>
        <p:style>
          <a:lnRef idx="3">
            <a:schemeClr val="accent6"/>
          </a:lnRef>
          <a:fillRef idx="0">
            <a:schemeClr val="accent6"/>
          </a:fillRef>
          <a:effectRef idx="2">
            <a:schemeClr val="accent6"/>
          </a:effectRef>
          <a:fontRef idx="minor">
            <a:schemeClr val="tx1"/>
          </a:fontRef>
        </p:style>
      </p:cxnSp>
      <p:cxnSp>
        <p:nvCxnSpPr>
          <p:cNvPr id="25" name="Curved Connector 24"/>
          <p:cNvCxnSpPr>
            <a:stCxn id="17" idx="1"/>
            <a:endCxn id="18" idx="0"/>
          </p:cNvCxnSpPr>
          <p:nvPr/>
        </p:nvCxnSpPr>
        <p:spPr>
          <a:xfrm rot="10800000" flipV="1">
            <a:off x="1808213" y="2765108"/>
            <a:ext cx="507633" cy="989012"/>
          </a:xfrm>
          <a:prstGeom prst="curvedConnector2">
            <a:avLst/>
          </a:prstGeom>
          <a:ln w="57150">
            <a:solidFill>
              <a:srgbClr val="6D9FB1"/>
            </a:solidFill>
            <a:tailEnd type="triangle"/>
          </a:ln>
        </p:spPr>
        <p:style>
          <a:lnRef idx="3">
            <a:schemeClr val="accent6"/>
          </a:lnRef>
          <a:fillRef idx="0">
            <a:schemeClr val="accent6"/>
          </a:fillRef>
          <a:effectRef idx="2">
            <a:schemeClr val="accent6"/>
          </a:effectRef>
          <a:fontRef idx="minor">
            <a:schemeClr val="tx1"/>
          </a:fontRef>
        </p:style>
      </p:cxnSp>
      <p:sp>
        <p:nvSpPr>
          <p:cNvPr id="46" name="TextBox 45"/>
          <p:cNvSpPr txBox="1"/>
          <p:nvPr/>
        </p:nvSpPr>
        <p:spPr>
          <a:xfrm>
            <a:off x="4787234" y="518493"/>
            <a:ext cx="3596799" cy="400110"/>
          </a:xfrm>
          <a:prstGeom prst="rect">
            <a:avLst/>
          </a:prstGeom>
          <a:noFill/>
        </p:spPr>
        <p:txBody>
          <a:bodyPr wrap="square" rtlCol="0">
            <a:spAutoFit/>
          </a:bodyPr>
          <a:lstStyle/>
          <a:p>
            <a:r>
              <a:rPr lang="en-US" sz="2000" b="1">
                <a:solidFill>
                  <a:schemeClr val="bg1"/>
                </a:solidFill>
              </a:rPr>
              <a:t>LESSON 1: GETTING STARTED</a:t>
            </a:r>
            <a:endParaRPr lang="en-US" sz="2000" b="1" dirty="0">
              <a:solidFill>
                <a:schemeClr val="bg1"/>
              </a:solidFill>
            </a:endParaRPr>
          </a:p>
        </p:txBody>
      </p:sp>
      <p:sp>
        <p:nvSpPr>
          <p:cNvPr id="30" name="Rounded Rectangle 29"/>
          <p:cNvSpPr/>
          <p:nvPr/>
        </p:nvSpPr>
        <p:spPr>
          <a:xfrm>
            <a:off x="3625936" y="247242"/>
            <a:ext cx="5893861" cy="625641"/>
          </a:xfrm>
          <a:prstGeom prst="roundRect">
            <a:avLst>
              <a:gd name="adj" fmla="val 42661"/>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4151494" y="282785"/>
            <a:ext cx="4712984" cy="521970"/>
          </a:xfrm>
          <a:prstGeom prst="rect">
            <a:avLst/>
          </a:prstGeom>
          <a:noFill/>
        </p:spPr>
        <p:txBody>
          <a:bodyPr wrap="square" rtlCol="0">
            <a:spAutoFit/>
          </a:bodyPr>
          <a:lstStyle/>
          <a:p>
            <a:r>
              <a:rPr lang="en-US" sz="2800" b="1">
                <a:solidFill>
                  <a:schemeClr val="bg1"/>
                </a:solidFill>
              </a:rPr>
              <a:t>LESSON 4: COMMUNICATION</a:t>
            </a:r>
            <a:endParaRPr lang="en-US" sz="2800" b="1" dirty="0">
              <a:solidFill>
                <a:schemeClr val="bg1"/>
              </a:solidFill>
            </a:endParaRPr>
          </a:p>
        </p:txBody>
      </p:sp>
      <p:grpSp>
        <p:nvGrpSpPr>
          <p:cNvPr id="37" name="Group 36"/>
          <p:cNvGrpSpPr/>
          <p:nvPr/>
        </p:nvGrpSpPr>
        <p:grpSpPr>
          <a:xfrm>
            <a:off x="3081468" y="95603"/>
            <a:ext cx="990895" cy="941618"/>
            <a:chOff x="2766630" y="1746890"/>
            <a:chExt cx="990895" cy="941618"/>
          </a:xfrm>
        </p:grpSpPr>
        <p:pic>
          <p:nvPicPr>
            <p:cNvPr id="38" name="Picture 37"/>
            <p:cNvPicPr>
              <a:picLocks noChangeAspect="1"/>
            </p:cNvPicPr>
            <p:nvPr/>
          </p:nvPicPr>
          <p:blipFill>
            <a:blip r:embed="rId2">
              <a:duotone>
                <a:schemeClr val="accent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2766630" y="1746890"/>
              <a:ext cx="990895" cy="941618"/>
            </a:xfrm>
            <a:prstGeom prst="rect">
              <a:avLst/>
            </a:prstGeom>
          </p:spPr>
        </p:pic>
        <p:pic>
          <p:nvPicPr>
            <p:cNvPr id="39" name="Picture 38"/>
            <p:cNvPicPr>
              <a:picLocks noChangeAspect="1"/>
            </p:cNvPicPr>
            <p:nvPr/>
          </p:nvPicPr>
          <p:blipFill rotWithShape="1">
            <a:blip r:embed="rId4"/>
            <a:srcRect t="5582"/>
            <a:stretch>
              <a:fillRect/>
            </a:stretch>
          </p:blipFill>
          <p:spPr>
            <a:xfrm>
              <a:off x="2906617" y="1968106"/>
              <a:ext cx="710920" cy="499184"/>
            </a:xfrm>
            <a:prstGeom prst="rect">
              <a:avLst/>
            </a:prstGeom>
          </p:spPr>
        </p:pic>
      </p:grpSp>
      <p:grpSp>
        <p:nvGrpSpPr>
          <p:cNvPr id="2" name="Group 1"/>
          <p:cNvGrpSpPr>
            <a:grpSpLocks noGrp="1" noUngrp="1" noRot="1" noChangeAspect="1" noMove="1" noResize="1"/>
          </p:cNvGrpSpPr>
          <p:nvPr/>
        </p:nvGrpSpPr>
        <p:grpSpPr>
          <a:xfrm>
            <a:off x="-52705" y="8991600"/>
            <a:ext cx="485775" cy="421005"/>
            <a:chOff x="-19221" y="197691"/>
            <a:chExt cx="5378624" cy="6402614"/>
          </a:xfrm>
        </p:grpSpPr>
        <p:sp>
          <p:nvSpPr>
            <p:cNvPr id="3" name="Freeform: Shape 22"/>
            <p:cNvSpPr/>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Freeform: Shape 23"/>
            <p:cNvSpPr/>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Shape 24"/>
            <p:cNvSpPr/>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25"/>
            <p:cNvSpPr/>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26"/>
            <p:cNvSpPr/>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4" name="Text Box 13"/>
          <p:cNvSpPr txBox="1"/>
          <p:nvPr/>
        </p:nvSpPr>
        <p:spPr>
          <a:xfrm>
            <a:off x="181538" y="1867852"/>
            <a:ext cx="11482070" cy="4373880"/>
          </a:xfrm>
          <a:prstGeom prst="rect">
            <a:avLst/>
          </a:prstGeom>
          <a:solidFill>
            <a:srgbClr val="FCE8C6"/>
          </a:solidFill>
        </p:spPr>
        <p:txBody>
          <a:bodyPr wrap="square" rtlCol="0" anchor="t">
            <a:noAutofit/>
          </a:bodyPr>
          <a:lstStyle/>
          <a:p>
            <a:pPr algn="just"/>
            <a:r>
              <a:rPr lang="en-US" sz="3000" dirty="0"/>
              <a:t>Most of Vietnamese families have customs and traditions that they have </a:t>
            </a:r>
          </a:p>
          <a:p>
            <a:pPr algn="just"/>
            <a:r>
              <a:rPr lang="en-US" sz="3000" dirty="0"/>
              <a:t>observed for many generations. Firstly, they worship their ancestors, and they celebrate their death anniversaries every year. That’s the way they show their gratitude to their ancestors and teach their young children about traditions. Secondly, they take part in many national and regional festivals, for example the Mid-Autumn Festival and the New Harvest Festival. Thirdly, they </a:t>
            </a:r>
            <a:r>
              <a:rPr lang="en-US" sz="3000" dirty="0" err="1"/>
              <a:t>celebratemany</a:t>
            </a:r>
            <a:r>
              <a:rPr lang="en-US" sz="3000" dirty="0"/>
              <a:t> holidays during the year such as Tet </a:t>
            </a:r>
          </a:p>
          <a:p>
            <a:pPr algn="just"/>
            <a:r>
              <a:rPr lang="en-US" sz="3000" dirty="0"/>
              <a:t>and National Day. In this way, they keep their traditions alive and pass them down to the next generation.</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000" fill="hold">
                                          <p:stCondLst>
                                            <p:cond delay="0"/>
                                          </p:stCondLst>
                                        </p:cTn>
                                        <p:tgtEl>
                                          <p:spTgt spid="14"/>
                                        </p:tgtEl>
                                        <p:attrNameLst>
                                          <p:attrName>style.visibility</p:attrName>
                                        </p:attrNameLst>
                                      </p:cBhvr>
                                      <p:to>
                                        <p:strVal val="visible"/>
                                      </p:to>
                                    </p:set>
                                    <p:animEffect transition="in" filter="wedge">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8528" y="19685"/>
            <a:ext cx="12192000" cy="1083309"/>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TextBox 11"/>
          <p:cNvSpPr txBox="1"/>
          <p:nvPr/>
        </p:nvSpPr>
        <p:spPr>
          <a:xfrm>
            <a:off x="1080770" y="1312545"/>
            <a:ext cx="10888345" cy="521970"/>
          </a:xfrm>
          <a:prstGeom prst="rect">
            <a:avLst/>
          </a:prstGeom>
          <a:noFill/>
          <a:effectLst/>
        </p:spPr>
        <p:txBody>
          <a:bodyPr wrap="square" rtlCol="0">
            <a:spAutoFit/>
          </a:bodyPr>
          <a:lstStyle/>
          <a:p>
            <a:pPr algn="just"/>
            <a:r>
              <a:rPr lang="en-US" sz="2800" b="1" dirty="0">
                <a:solidFill>
                  <a:schemeClr val="tx1"/>
                </a:solidFill>
                <a:effectLst>
                  <a:glow rad="88900">
                    <a:schemeClr val="bg1"/>
                  </a:glow>
                </a:effectLst>
                <a:cs typeface="Arial" panose="020B0604020202020204" pitchFamily="34" charset="0"/>
              </a:rPr>
              <a:t>Read the passage and complete the table.</a:t>
            </a:r>
          </a:p>
        </p:txBody>
      </p:sp>
      <p:sp>
        <p:nvSpPr>
          <p:cNvPr id="16" name="Rounded Rectangle 15"/>
          <p:cNvSpPr/>
          <p:nvPr/>
        </p:nvSpPr>
        <p:spPr>
          <a:xfrm>
            <a:off x="578103" y="13457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2431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3</a:t>
            </a:r>
          </a:p>
        </p:txBody>
      </p:sp>
      <p:sp>
        <p:nvSpPr>
          <p:cNvPr id="11" name="TextBox 10"/>
          <p:cNvSpPr txBox="1"/>
          <p:nvPr/>
        </p:nvSpPr>
        <p:spPr>
          <a:xfrm>
            <a:off x="487045" y="194945"/>
            <a:ext cx="11303000"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How our families keep traditions alive</a:t>
            </a:r>
          </a:p>
        </p:txBody>
      </p:sp>
      <p:sp>
        <p:nvSpPr>
          <p:cNvPr id="14" name="Text Box 13"/>
          <p:cNvSpPr txBox="1"/>
          <p:nvPr/>
        </p:nvSpPr>
        <p:spPr>
          <a:xfrm>
            <a:off x="487045" y="2057400"/>
            <a:ext cx="11482070" cy="4373880"/>
          </a:xfrm>
          <a:prstGeom prst="rect">
            <a:avLst/>
          </a:prstGeom>
          <a:solidFill>
            <a:srgbClr val="FCE8C6"/>
          </a:solidFill>
        </p:spPr>
        <p:txBody>
          <a:bodyPr wrap="square" rtlCol="0" anchor="t">
            <a:noAutofit/>
          </a:bodyPr>
          <a:lstStyle/>
          <a:p>
            <a:pPr algn="just"/>
            <a:r>
              <a:rPr lang="en-US" sz="3000" dirty="0"/>
              <a:t>Most of Vietnamese families have customs and traditions that they have </a:t>
            </a:r>
          </a:p>
          <a:p>
            <a:pPr algn="just"/>
            <a:r>
              <a:rPr lang="en-US" sz="3000" dirty="0"/>
              <a:t>observed for many generations. Firstly, they worship their ancestors, and they celebrate their death anniversaries every year. That’s the way they show their gratitude to their ancestors and teach their young children about traditions. Secondly, they take part in many national and regional festivals, for example the Mid-Autumn Festival and the New Harvest Festival. Thirdly, they </a:t>
            </a:r>
            <a:r>
              <a:rPr lang="en-US" sz="3000" dirty="0" smtClean="0"/>
              <a:t>celebrate many </a:t>
            </a:r>
            <a:r>
              <a:rPr lang="en-US" sz="3000" dirty="0"/>
              <a:t>holidays during the year such as Tet </a:t>
            </a:r>
          </a:p>
          <a:p>
            <a:pPr algn="just"/>
            <a:r>
              <a:rPr lang="en-US" sz="3000" dirty="0"/>
              <a:t>and National Day. In this way, they keep their traditions alive and pass them down to the next generation.</a:t>
            </a:r>
          </a:p>
        </p:txBody>
      </p:sp>
      <p:graphicFrame>
        <p:nvGraphicFramePr>
          <p:cNvPr id="8" name="Table 7"/>
          <p:cNvGraphicFramePr/>
          <p:nvPr/>
        </p:nvGraphicFramePr>
        <p:xfrm>
          <a:off x="487045" y="8500110"/>
          <a:ext cx="11657965" cy="3107055"/>
        </p:xfrm>
        <a:graphic>
          <a:graphicData uri="http://schemas.openxmlformats.org/drawingml/2006/table">
            <a:tbl>
              <a:tblPr firstRow="1" bandRow="1">
                <a:tableStyleId>{5C22544A-7EE6-4342-B048-85BDC9FD1C3A}</a:tableStyleId>
              </a:tblPr>
              <a:tblGrid>
                <a:gridCol w="3803015">
                  <a:extLst>
                    <a:ext uri="{9D8B030D-6E8A-4147-A177-3AD203B41FA5}">
                      <a16:colId xmlns:a16="http://schemas.microsoft.com/office/drawing/2014/main" val="20000"/>
                    </a:ext>
                  </a:extLst>
                </a:gridCol>
                <a:gridCol w="4481195">
                  <a:extLst>
                    <a:ext uri="{9D8B030D-6E8A-4147-A177-3AD203B41FA5}">
                      <a16:colId xmlns:a16="http://schemas.microsoft.com/office/drawing/2014/main" val="20001"/>
                    </a:ext>
                  </a:extLst>
                </a:gridCol>
                <a:gridCol w="3373755">
                  <a:extLst>
                    <a:ext uri="{9D8B030D-6E8A-4147-A177-3AD203B41FA5}">
                      <a16:colId xmlns:a16="http://schemas.microsoft.com/office/drawing/2014/main" val="20002"/>
                    </a:ext>
                  </a:extLst>
                </a:gridCol>
              </a:tblGrid>
              <a:tr h="856615">
                <a:tc>
                  <a:txBody>
                    <a:bodyPr/>
                    <a:lstStyle/>
                    <a:p>
                      <a:pPr algn="ctr">
                        <a:buNone/>
                      </a:pPr>
                      <a:r>
                        <a:rPr lang="en-US" sz="3600"/>
                        <a:t>Anniversaries</a:t>
                      </a:r>
                    </a:p>
                  </a:txBody>
                  <a:tcPr>
                    <a:solidFill>
                      <a:srgbClr val="FF6969"/>
                    </a:solidFill>
                  </a:tcPr>
                </a:tc>
                <a:tc>
                  <a:txBody>
                    <a:bodyPr/>
                    <a:lstStyle/>
                    <a:p>
                      <a:pPr algn="ctr">
                        <a:buNone/>
                      </a:pPr>
                      <a:r>
                        <a:rPr lang="en-US" sz="3600"/>
                        <a:t>Festivals</a:t>
                      </a:r>
                    </a:p>
                  </a:txBody>
                  <a:tcPr>
                    <a:solidFill>
                      <a:srgbClr val="FF6969"/>
                    </a:solidFill>
                  </a:tcPr>
                </a:tc>
                <a:tc>
                  <a:txBody>
                    <a:bodyPr/>
                    <a:lstStyle/>
                    <a:p>
                      <a:pPr algn="ctr">
                        <a:buNone/>
                      </a:pPr>
                      <a:r>
                        <a:rPr lang="en-US" sz="3600"/>
                        <a:t>Holidays</a:t>
                      </a:r>
                    </a:p>
                  </a:txBody>
                  <a:tcPr>
                    <a:solidFill>
                      <a:srgbClr val="FF6969"/>
                    </a:solidFill>
                  </a:tcPr>
                </a:tc>
                <a:extLst>
                  <a:ext uri="{0D108BD9-81ED-4DB2-BD59-A6C34878D82A}">
                    <a16:rowId xmlns:a16="http://schemas.microsoft.com/office/drawing/2014/main" val="10000"/>
                  </a:ext>
                </a:extLst>
              </a:tr>
              <a:tr h="2250440">
                <a:tc>
                  <a:txBody>
                    <a:bodyPr/>
                    <a:lstStyle/>
                    <a:p>
                      <a:pPr>
                        <a:buNone/>
                      </a:pPr>
                      <a:r>
                        <a:rPr lang="en-US" sz="3600" b="1"/>
                        <a:t>1.</a:t>
                      </a:r>
                      <a:r>
                        <a:rPr lang="en-US" sz="3600" b="0"/>
                        <a:t> _____________</a:t>
                      </a:r>
                    </a:p>
                    <a:p>
                      <a:pPr>
                        <a:buNone/>
                      </a:pPr>
                      <a:r>
                        <a:rPr lang="en-US" sz="3600" b="0"/>
                        <a:t>   anniversaries</a:t>
                      </a:r>
                    </a:p>
                  </a:txBody>
                  <a:tcPr>
                    <a:solidFill>
                      <a:srgbClr val="FFF5E0"/>
                    </a:solidFill>
                  </a:tcPr>
                </a:tc>
                <a:tc>
                  <a:txBody>
                    <a:bodyPr/>
                    <a:lstStyle/>
                    <a:p>
                      <a:pPr>
                        <a:buNone/>
                      </a:pPr>
                      <a:r>
                        <a:rPr lang="en-US" sz="3600" b="1"/>
                        <a:t>2. </a:t>
                      </a:r>
                      <a:r>
                        <a:rPr lang="en-US" sz="3600" b="0"/>
                        <a:t>_________Festival</a:t>
                      </a:r>
                    </a:p>
                    <a:p>
                      <a:pPr>
                        <a:buNone/>
                      </a:pPr>
                      <a:r>
                        <a:rPr lang="en-US" sz="3600" b="1"/>
                        <a:t>3. </a:t>
                      </a:r>
                      <a:r>
                        <a:rPr lang="en-US" sz="3600">
                          <a:sym typeface="+mn-ea"/>
                        </a:rPr>
                        <a:t>_________Festival</a:t>
                      </a:r>
                      <a:endParaRPr lang="en-US" sz="3600" b="1"/>
                    </a:p>
                  </a:txBody>
                  <a:tcPr>
                    <a:solidFill>
                      <a:srgbClr val="FFF5E0"/>
                    </a:solidFill>
                  </a:tcPr>
                </a:tc>
                <a:tc>
                  <a:txBody>
                    <a:bodyPr/>
                    <a:lstStyle/>
                    <a:p>
                      <a:pPr>
                        <a:buNone/>
                      </a:pPr>
                      <a:r>
                        <a:rPr lang="en-US" sz="3600" b="1"/>
                        <a:t>4. </a:t>
                      </a:r>
                      <a:r>
                        <a:rPr lang="en-US" sz="3600" b="0"/>
                        <a:t>___________</a:t>
                      </a:r>
                    </a:p>
                    <a:p>
                      <a:pPr>
                        <a:buNone/>
                      </a:pPr>
                      <a:r>
                        <a:rPr lang="en-US" sz="3600" b="1"/>
                        <a:t>5. </a:t>
                      </a:r>
                      <a:r>
                        <a:rPr lang="en-US" sz="3600" b="0"/>
                        <a:t>___________</a:t>
                      </a:r>
                    </a:p>
                  </a:txBody>
                  <a:tcPr>
                    <a:solidFill>
                      <a:srgbClr val="FFF5E0"/>
                    </a:solid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bldLst>
      <p:bldP spid="14"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8528" y="19685"/>
            <a:ext cx="12192000" cy="1083309"/>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8" name="Table 7"/>
          <p:cNvGraphicFramePr/>
          <p:nvPr/>
        </p:nvGraphicFramePr>
        <p:xfrm>
          <a:off x="393700" y="1819910"/>
          <a:ext cx="11657965" cy="3142615"/>
        </p:xfrm>
        <a:graphic>
          <a:graphicData uri="http://schemas.openxmlformats.org/drawingml/2006/table">
            <a:tbl>
              <a:tblPr firstRow="1" bandRow="1">
                <a:tableStyleId>{5C22544A-7EE6-4342-B048-85BDC9FD1C3A}</a:tableStyleId>
              </a:tblPr>
              <a:tblGrid>
                <a:gridCol w="3803015">
                  <a:extLst>
                    <a:ext uri="{9D8B030D-6E8A-4147-A177-3AD203B41FA5}">
                      <a16:colId xmlns:a16="http://schemas.microsoft.com/office/drawing/2014/main" val="20000"/>
                    </a:ext>
                  </a:extLst>
                </a:gridCol>
                <a:gridCol w="4036695">
                  <a:extLst>
                    <a:ext uri="{9D8B030D-6E8A-4147-A177-3AD203B41FA5}">
                      <a16:colId xmlns:a16="http://schemas.microsoft.com/office/drawing/2014/main" val="20001"/>
                    </a:ext>
                  </a:extLst>
                </a:gridCol>
                <a:gridCol w="3818255">
                  <a:extLst>
                    <a:ext uri="{9D8B030D-6E8A-4147-A177-3AD203B41FA5}">
                      <a16:colId xmlns:a16="http://schemas.microsoft.com/office/drawing/2014/main" val="20002"/>
                    </a:ext>
                  </a:extLst>
                </a:gridCol>
              </a:tblGrid>
              <a:tr h="856615">
                <a:tc>
                  <a:txBody>
                    <a:bodyPr/>
                    <a:lstStyle/>
                    <a:p>
                      <a:pPr algn="ctr">
                        <a:buNone/>
                      </a:pPr>
                      <a:r>
                        <a:rPr lang="en-US" sz="3600"/>
                        <a:t>Anniversaries</a:t>
                      </a:r>
                    </a:p>
                  </a:txBody>
                  <a:tcPr>
                    <a:solidFill>
                      <a:srgbClr val="FF6969"/>
                    </a:solidFill>
                  </a:tcPr>
                </a:tc>
                <a:tc>
                  <a:txBody>
                    <a:bodyPr/>
                    <a:lstStyle/>
                    <a:p>
                      <a:pPr algn="ctr">
                        <a:buNone/>
                      </a:pPr>
                      <a:r>
                        <a:rPr lang="en-US" sz="3600"/>
                        <a:t>Festivals</a:t>
                      </a:r>
                    </a:p>
                  </a:txBody>
                  <a:tcPr>
                    <a:solidFill>
                      <a:srgbClr val="FF6969"/>
                    </a:solidFill>
                  </a:tcPr>
                </a:tc>
                <a:tc>
                  <a:txBody>
                    <a:bodyPr/>
                    <a:lstStyle/>
                    <a:p>
                      <a:pPr algn="ctr">
                        <a:buNone/>
                      </a:pPr>
                      <a:r>
                        <a:rPr lang="en-US" sz="3600"/>
                        <a:t>Holidays</a:t>
                      </a:r>
                    </a:p>
                  </a:txBody>
                  <a:tcPr>
                    <a:solidFill>
                      <a:srgbClr val="FF6969"/>
                    </a:solidFill>
                  </a:tcPr>
                </a:tc>
                <a:extLst>
                  <a:ext uri="{0D108BD9-81ED-4DB2-BD59-A6C34878D82A}">
                    <a16:rowId xmlns:a16="http://schemas.microsoft.com/office/drawing/2014/main" val="10000"/>
                  </a:ext>
                </a:extLst>
              </a:tr>
              <a:tr h="2250440">
                <a:tc>
                  <a:txBody>
                    <a:bodyPr/>
                    <a:lstStyle/>
                    <a:p>
                      <a:pPr>
                        <a:buNone/>
                      </a:pPr>
                      <a:r>
                        <a:rPr lang="en-US" sz="3600" b="1"/>
                        <a:t>1.</a:t>
                      </a:r>
                      <a:r>
                        <a:rPr lang="en-US" sz="3600" b="0"/>
                        <a:t> _____________</a:t>
                      </a:r>
                    </a:p>
                    <a:p>
                      <a:pPr>
                        <a:buNone/>
                      </a:pPr>
                      <a:r>
                        <a:rPr lang="en-US" sz="3600" b="0"/>
                        <a:t>   anniversaries</a:t>
                      </a:r>
                    </a:p>
                  </a:txBody>
                  <a:tcPr>
                    <a:solidFill>
                      <a:srgbClr val="FFF5E0"/>
                    </a:solidFill>
                  </a:tcPr>
                </a:tc>
                <a:tc>
                  <a:txBody>
                    <a:bodyPr/>
                    <a:lstStyle/>
                    <a:p>
                      <a:pPr>
                        <a:buNone/>
                      </a:pPr>
                      <a:r>
                        <a:rPr lang="en-US" sz="3600" b="1"/>
                        <a:t>2. </a:t>
                      </a:r>
                      <a:r>
                        <a:rPr lang="en-US" sz="3600" b="0"/>
                        <a:t>_____________</a:t>
                      </a:r>
                    </a:p>
                    <a:p>
                      <a:pPr>
                        <a:buNone/>
                      </a:pPr>
                      <a:r>
                        <a:rPr lang="en-US" sz="3600" b="0"/>
                        <a:t>           Festival</a:t>
                      </a:r>
                    </a:p>
                    <a:p>
                      <a:pPr>
                        <a:buNone/>
                      </a:pPr>
                      <a:r>
                        <a:rPr lang="en-US" sz="3600" b="1"/>
                        <a:t>3. </a:t>
                      </a:r>
                      <a:r>
                        <a:rPr lang="en-US" sz="3600">
                          <a:sym typeface="+mn-ea"/>
                        </a:rPr>
                        <a:t>_____________</a:t>
                      </a:r>
                    </a:p>
                    <a:p>
                      <a:pPr>
                        <a:buNone/>
                      </a:pPr>
                      <a:r>
                        <a:rPr lang="en-US" sz="3600">
                          <a:sym typeface="+mn-ea"/>
                        </a:rPr>
                        <a:t>          Festival</a:t>
                      </a:r>
                      <a:endParaRPr lang="en-US" sz="3600" b="1"/>
                    </a:p>
                  </a:txBody>
                  <a:tcPr>
                    <a:solidFill>
                      <a:srgbClr val="FFF5E0"/>
                    </a:solidFill>
                  </a:tcPr>
                </a:tc>
                <a:tc>
                  <a:txBody>
                    <a:bodyPr/>
                    <a:lstStyle/>
                    <a:p>
                      <a:pPr>
                        <a:buNone/>
                      </a:pPr>
                      <a:r>
                        <a:rPr lang="en-US" sz="3600" b="1"/>
                        <a:t>4. </a:t>
                      </a:r>
                      <a:r>
                        <a:rPr lang="en-US" sz="3600" b="0"/>
                        <a:t>___________</a:t>
                      </a:r>
                    </a:p>
                    <a:p>
                      <a:pPr>
                        <a:buNone/>
                      </a:pPr>
                      <a:endParaRPr lang="en-US" sz="3600" b="0"/>
                    </a:p>
                    <a:p>
                      <a:pPr>
                        <a:buNone/>
                      </a:pPr>
                      <a:r>
                        <a:rPr lang="en-US" sz="3600" b="1"/>
                        <a:t>5. </a:t>
                      </a:r>
                      <a:r>
                        <a:rPr lang="en-US" sz="3600" b="0"/>
                        <a:t>___________</a:t>
                      </a:r>
                    </a:p>
                  </a:txBody>
                  <a:tcPr>
                    <a:solidFill>
                      <a:srgbClr val="FFF5E0"/>
                    </a:solidFill>
                  </a:tcPr>
                </a:tc>
                <a:extLst>
                  <a:ext uri="{0D108BD9-81ED-4DB2-BD59-A6C34878D82A}">
                    <a16:rowId xmlns:a16="http://schemas.microsoft.com/office/drawing/2014/main" val="10001"/>
                  </a:ext>
                </a:extLst>
              </a:tr>
            </a:tbl>
          </a:graphicData>
        </a:graphic>
      </p:graphicFrame>
      <p:sp>
        <p:nvSpPr>
          <p:cNvPr id="9" name="Text Box 8"/>
          <p:cNvSpPr txBox="1"/>
          <p:nvPr/>
        </p:nvSpPr>
        <p:spPr>
          <a:xfrm>
            <a:off x="1511300" y="2603500"/>
            <a:ext cx="1571625" cy="706755"/>
          </a:xfrm>
          <a:prstGeom prst="rect">
            <a:avLst/>
          </a:prstGeom>
          <a:noFill/>
          <a:ln w="9525">
            <a:noFill/>
          </a:ln>
        </p:spPr>
        <p:txBody>
          <a:bodyPr wrap="square">
            <a:spAutoFit/>
          </a:bodyPr>
          <a:lstStyle/>
          <a:p>
            <a:pPr marL="635" indent="-635"/>
            <a:r>
              <a:rPr lang="en-US" sz="4000" b="1">
                <a:solidFill>
                  <a:srgbClr val="FF0000"/>
                </a:solidFill>
                <a:latin typeface="Times New Roman" panose="02020603050405020304" pitchFamily="18" charset="0"/>
              </a:rPr>
              <a:t>Death</a:t>
            </a:r>
          </a:p>
        </p:txBody>
      </p:sp>
      <p:sp>
        <p:nvSpPr>
          <p:cNvPr id="2" name="TextBox 10"/>
          <p:cNvSpPr txBox="1"/>
          <p:nvPr/>
        </p:nvSpPr>
        <p:spPr>
          <a:xfrm>
            <a:off x="487045" y="194945"/>
            <a:ext cx="11303000"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How our families keep traditions alive</a:t>
            </a:r>
          </a:p>
        </p:txBody>
      </p:sp>
      <p:sp>
        <p:nvSpPr>
          <p:cNvPr id="14" name="Text Box 13"/>
          <p:cNvSpPr txBox="1"/>
          <p:nvPr/>
        </p:nvSpPr>
        <p:spPr>
          <a:xfrm>
            <a:off x="393700" y="-5240020"/>
            <a:ext cx="11482070" cy="4373880"/>
          </a:xfrm>
          <a:prstGeom prst="rect">
            <a:avLst/>
          </a:prstGeom>
          <a:solidFill>
            <a:srgbClr val="FCE8C6"/>
          </a:solidFill>
        </p:spPr>
        <p:txBody>
          <a:bodyPr wrap="square" rtlCol="0" anchor="t">
            <a:noAutofit/>
          </a:bodyPr>
          <a:lstStyle/>
          <a:p>
            <a:pPr algn="just"/>
            <a:r>
              <a:rPr lang="en-US" sz="3000"/>
              <a:t>Most of Vietnamese families have customs and traditions that they have </a:t>
            </a:r>
          </a:p>
          <a:p>
            <a:pPr algn="just"/>
            <a:r>
              <a:rPr lang="en-US" sz="3000"/>
              <a:t>observed for many generations. Firstly, they worship their ancestors, and they celebrate their death anniversaries every year. That’s the way they show their gratitude to their ancestors and teach their young children about traditions. Secondly, they take part in many national and regional festivals, for example the Mid-Autumn Festival and the New Harvest Festival. Thirdly, they celebratemany holidays during the year such as Tet </a:t>
            </a:r>
          </a:p>
          <a:p>
            <a:pPr algn="just"/>
            <a:r>
              <a:rPr lang="en-US" sz="3000"/>
              <a:t>and National Day. In this way, they keep their traditions alive and pass them down to the next generation.</a:t>
            </a:r>
          </a:p>
        </p:txBody>
      </p:sp>
      <p:sp>
        <p:nvSpPr>
          <p:cNvPr id="6" name="Text Box 5"/>
          <p:cNvSpPr txBox="1"/>
          <p:nvPr/>
        </p:nvSpPr>
        <p:spPr>
          <a:xfrm>
            <a:off x="4664075" y="2603500"/>
            <a:ext cx="3794125" cy="706755"/>
          </a:xfrm>
          <a:prstGeom prst="rect">
            <a:avLst/>
          </a:prstGeom>
          <a:noFill/>
          <a:ln w="9525">
            <a:noFill/>
          </a:ln>
        </p:spPr>
        <p:txBody>
          <a:bodyPr wrap="square">
            <a:spAutoFit/>
          </a:bodyPr>
          <a:lstStyle/>
          <a:p>
            <a:pPr marL="635" indent="-635"/>
            <a:r>
              <a:rPr lang="en-US" sz="4000" b="1">
                <a:solidFill>
                  <a:srgbClr val="FF0000"/>
                </a:solidFill>
                <a:latin typeface="Times New Roman" panose="02020603050405020304" pitchFamily="18" charset="0"/>
              </a:rPr>
              <a:t>Mid - Autumn</a:t>
            </a:r>
          </a:p>
        </p:txBody>
      </p:sp>
      <p:sp>
        <p:nvSpPr>
          <p:cNvPr id="7" name="Text Box 6"/>
          <p:cNvSpPr txBox="1"/>
          <p:nvPr/>
        </p:nvSpPr>
        <p:spPr>
          <a:xfrm>
            <a:off x="4752975" y="3685540"/>
            <a:ext cx="3794125" cy="706755"/>
          </a:xfrm>
          <a:prstGeom prst="rect">
            <a:avLst/>
          </a:prstGeom>
          <a:noFill/>
          <a:ln w="9525">
            <a:noFill/>
          </a:ln>
        </p:spPr>
        <p:txBody>
          <a:bodyPr wrap="square">
            <a:spAutoFit/>
          </a:bodyPr>
          <a:lstStyle/>
          <a:p>
            <a:pPr marL="635" indent="-635"/>
            <a:r>
              <a:rPr lang="en-US" sz="4000" b="1">
                <a:solidFill>
                  <a:srgbClr val="FF0000"/>
                </a:solidFill>
                <a:latin typeface="Times New Roman" panose="02020603050405020304" pitchFamily="18" charset="0"/>
              </a:rPr>
              <a:t>New Harvest</a:t>
            </a:r>
          </a:p>
        </p:txBody>
      </p:sp>
      <p:sp>
        <p:nvSpPr>
          <p:cNvPr id="17" name="Text Box 16"/>
          <p:cNvSpPr txBox="1"/>
          <p:nvPr/>
        </p:nvSpPr>
        <p:spPr>
          <a:xfrm>
            <a:off x="8651875" y="2603500"/>
            <a:ext cx="3138170" cy="706755"/>
          </a:xfrm>
          <a:prstGeom prst="rect">
            <a:avLst/>
          </a:prstGeom>
          <a:noFill/>
          <a:ln w="9525">
            <a:noFill/>
          </a:ln>
        </p:spPr>
        <p:txBody>
          <a:bodyPr wrap="square">
            <a:spAutoFit/>
          </a:bodyPr>
          <a:lstStyle/>
          <a:p>
            <a:pPr marL="635" indent="-635"/>
            <a:r>
              <a:rPr lang="en-US" sz="4000" b="1">
                <a:solidFill>
                  <a:srgbClr val="FF0000"/>
                </a:solidFill>
                <a:latin typeface="Times New Roman" panose="02020603050405020304" pitchFamily="18" charset="0"/>
              </a:rPr>
              <a:t>Tet Holiday</a:t>
            </a:r>
          </a:p>
        </p:txBody>
      </p:sp>
      <p:sp>
        <p:nvSpPr>
          <p:cNvPr id="18" name="Text Box 17"/>
          <p:cNvSpPr txBox="1"/>
          <p:nvPr/>
        </p:nvSpPr>
        <p:spPr>
          <a:xfrm>
            <a:off x="8651875" y="3685540"/>
            <a:ext cx="3138170" cy="706755"/>
          </a:xfrm>
          <a:prstGeom prst="rect">
            <a:avLst/>
          </a:prstGeom>
          <a:noFill/>
          <a:ln w="9525">
            <a:noFill/>
          </a:ln>
        </p:spPr>
        <p:txBody>
          <a:bodyPr wrap="square">
            <a:spAutoFit/>
          </a:bodyPr>
          <a:lstStyle/>
          <a:p>
            <a:pPr marL="635" indent="-635"/>
            <a:r>
              <a:rPr lang="en-US" sz="4000" b="1">
                <a:solidFill>
                  <a:srgbClr val="FF0000"/>
                </a:solidFill>
                <a:latin typeface="Times New Roman" panose="02020603050405020304" pitchFamily="18" charset="0"/>
              </a:rPr>
              <a:t>National Day</a:t>
            </a:r>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4" grpId="1" animBg="1"/>
      <p:bldP spid="6" grpId="0"/>
      <p:bldP spid="6" grpId="1"/>
      <p:bldP spid="7" grpId="0"/>
      <p:bldP spid="7" grpId="1"/>
      <p:bldP spid="17" grpId="0"/>
      <p:bldP spid="17" grpId="1"/>
      <p:bldP spid="18" grpId="0"/>
      <p:bldP spid="18"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38528" y="19685"/>
            <a:ext cx="12192000" cy="1083309"/>
            <a:chOff x="7620" y="-7620"/>
            <a:chExt cx="12192000" cy="1083309"/>
          </a:xfrm>
        </p:grpSpPr>
        <p:sp>
          <p:nvSpPr>
            <p:cNvPr id="26" name="Round Single Corner Rectangle 25"/>
            <p:cNvSpPr/>
            <p:nvPr/>
          </p:nvSpPr>
          <p:spPr>
            <a:xfrm flipV="1">
              <a:off x="7620" y="-5876"/>
              <a:ext cx="12192000" cy="1081565"/>
            </a:xfrm>
            <a:prstGeom prst="round1Rect">
              <a:avLst/>
            </a:prstGeom>
            <a:solidFill>
              <a:srgbClr val="FEE3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ound Single Corner Rectangle 26"/>
            <p:cNvSpPr/>
            <p:nvPr/>
          </p:nvSpPr>
          <p:spPr>
            <a:xfrm flipV="1">
              <a:off x="7620" y="-7620"/>
              <a:ext cx="12109450" cy="996951"/>
            </a:xfrm>
            <a:prstGeom prst="round1Rect">
              <a:avLst/>
            </a:prstGeom>
            <a:solidFill>
              <a:srgbClr val="FBC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 Single Corner Rectangle 27"/>
            <p:cNvSpPr/>
            <p:nvPr/>
          </p:nvSpPr>
          <p:spPr>
            <a:xfrm flipV="1">
              <a:off x="7620" y="-7620"/>
              <a:ext cx="12014200" cy="914401"/>
            </a:xfrm>
            <a:prstGeom prst="round1Rect">
              <a:avLst/>
            </a:prstGeom>
            <a:solidFill>
              <a:srgbClr val="F8B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2" name="TextBox 11"/>
          <p:cNvSpPr txBox="1"/>
          <p:nvPr/>
        </p:nvSpPr>
        <p:spPr>
          <a:xfrm>
            <a:off x="1080770" y="1119505"/>
            <a:ext cx="10888345" cy="1076325"/>
          </a:xfrm>
          <a:prstGeom prst="rect">
            <a:avLst/>
          </a:prstGeom>
          <a:noFill/>
          <a:effectLst/>
        </p:spPr>
        <p:txBody>
          <a:bodyPr wrap="square" rtlCol="0">
            <a:spAutoFit/>
          </a:bodyPr>
          <a:lstStyle/>
          <a:p>
            <a:r>
              <a:rPr lang="en-US" sz="3200" b="1" dirty="0">
                <a:effectLst>
                  <a:glow rad="88900">
                    <a:schemeClr val="bg1"/>
                  </a:glow>
                </a:effectLst>
                <a:cs typeface="Arial" panose="020B0604020202020204" pitchFamily="34" charset="0"/>
              </a:rPr>
              <a:t>Work in pairs. Ask and answer about how your family observes customs and traditions</a:t>
            </a:r>
          </a:p>
        </p:txBody>
      </p:sp>
      <p:sp>
        <p:nvSpPr>
          <p:cNvPr id="16" name="Rounded Rectangle 15"/>
          <p:cNvSpPr/>
          <p:nvPr/>
        </p:nvSpPr>
        <p:spPr>
          <a:xfrm>
            <a:off x="578103" y="1129876"/>
            <a:ext cx="502606" cy="502606"/>
          </a:xfrm>
          <a:prstGeom prst="roundRect">
            <a:avLst/>
          </a:prstGeom>
          <a:solidFill>
            <a:srgbClr val="6D9F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48DA4"/>
              </a:solidFill>
            </a:endParaRPr>
          </a:p>
        </p:txBody>
      </p:sp>
      <p:sp>
        <p:nvSpPr>
          <p:cNvPr id="17" name="TextBox 16"/>
          <p:cNvSpPr txBox="1"/>
          <p:nvPr/>
        </p:nvSpPr>
        <p:spPr>
          <a:xfrm>
            <a:off x="630888" y="1027236"/>
            <a:ext cx="397035" cy="706755"/>
          </a:xfrm>
          <a:prstGeom prst="rect">
            <a:avLst/>
          </a:prstGeom>
          <a:noFill/>
        </p:spPr>
        <p:txBody>
          <a:bodyPr wrap="square" rtlCol="0">
            <a:spAutoFit/>
          </a:bodyPr>
          <a:lstStyle/>
          <a:p>
            <a:pPr algn="ctr"/>
            <a:r>
              <a:rPr lang="en-US" sz="4000" b="1" dirty="0">
                <a:solidFill>
                  <a:schemeClr val="bg1"/>
                </a:solidFill>
                <a:latin typeface="Myriad Pro" pitchFamily="34" charset="0"/>
              </a:rPr>
              <a:t>4</a:t>
            </a:r>
          </a:p>
        </p:txBody>
      </p:sp>
      <p:sp>
        <p:nvSpPr>
          <p:cNvPr id="2" name="TextBox 10"/>
          <p:cNvSpPr txBox="1"/>
          <p:nvPr/>
        </p:nvSpPr>
        <p:spPr>
          <a:xfrm>
            <a:off x="487045" y="194945"/>
            <a:ext cx="11303000" cy="645160"/>
          </a:xfrm>
          <a:prstGeom prst="rect">
            <a:avLst/>
          </a:prstGeom>
          <a:noFill/>
          <a:effectLst/>
        </p:spPr>
        <p:txBody>
          <a:bodyPr wrap="square" rtlCol="0">
            <a:spAutoFit/>
          </a:bodyPr>
          <a:lstStyle/>
          <a:p>
            <a:r>
              <a:rPr lang="en-US" sz="3600" b="1">
                <a:effectLst>
                  <a:glow rad="88900">
                    <a:schemeClr val="bg1"/>
                  </a:glow>
                </a:effectLst>
                <a:latin typeface="Arial" panose="020B0604020202020204" pitchFamily="34" charset="0"/>
                <a:cs typeface="Arial" panose="020B0604020202020204" pitchFamily="34" charset="0"/>
              </a:rPr>
              <a:t>How our families keep traditions alive</a:t>
            </a:r>
          </a:p>
        </p:txBody>
      </p:sp>
      <p:sp>
        <p:nvSpPr>
          <p:cNvPr id="100" name="Text Box 99"/>
          <p:cNvSpPr txBox="1"/>
          <p:nvPr/>
        </p:nvSpPr>
        <p:spPr>
          <a:xfrm>
            <a:off x="631190" y="2159000"/>
            <a:ext cx="11123295" cy="706755"/>
          </a:xfrm>
          <a:prstGeom prst="rect">
            <a:avLst/>
          </a:prstGeom>
          <a:noFill/>
          <a:ln w="9525">
            <a:noFill/>
          </a:ln>
        </p:spPr>
        <p:txBody>
          <a:bodyPr wrap="square">
            <a:spAutoFit/>
          </a:bodyPr>
          <a:lstStyle/>
          <a:p>
            <a:pPr marL="635" indent="-635" algn="just"/>
            <a:r>
              <a:rPr lang="en-US" sz="4000" b="0">
                <a:latin typeface="Calibri" panose="020F0502020204030204" pitchFamily="34" charset="0"/>
                <a:cs typeface="Calibri" panose="020F0502020204030204" pitchFamily="34" charset="0"/>
              </a:rPr>
              <a:t>- Work in pairs.</a:t>
            </a:r>
          </a:p>
        </p:txBody>
      </p:sp>
      <p:sp>
        <p:nvSpPr>
          <p:cNvPr id="3" name="Text Box 2"/>
          <p:cNvSpPr txBox="1"/>
          <p:nvPr/>
        </p:nvSpPr>
        <p:spPr>
          <a:xfrm>
            <a:off x="603250" y="2820035"/>
            <a:ext cx="11123295" cy="706755"/>
          </a:xfrm>
          <a:prstGeom prst="rect">
            <a:avLst/>
          </a:prstGeom>
          <a:noFill/>
          <a:ln w="9525">
            <a:noFill/>
          </a:ln>
        </p:spPr>
        <p:txBody>
          <a:bodyPr wrap="square">
            <a:spAutoFit/>
          </a:bodyPr>
          <a:lstStyle/>
          <a:p>
            <a:pPr marL="635" indent="-635" algn="just"/>
            <a:r>
              <a:rPr lang="en-US" sz="4000" b="0">
                <a:latin typeface="Calibri" panose="020F0502020204030204" pitchFamily="34" charset="0"/>
                <a:cs typeface="Calibri" panose="020F0502020204030204" pitchFamily="34" charset="0"/>
              </a:rPr>
              <a:t>- Look at the examples</a:t>
            </a:r>
          </a:p>
        </p:txBody>
      </p:sp>
      <p:sp>
        <p:nvSpPr>
          <p:cNvPr id="5" name="Round Single Corner Rectangle 4"/>
          <p:cNvSpPr/>
          <p:nvPr/>
        </p:nvSpPr>
        <p:spPr>
          <a:xfrm>
            <a:off x="603250" y="3616325"/>
            <a:ext cx="11353800" cy="2982595"/>
          </a:xfrm>
          <a:prstGeom prst="round1Rect">
            <a:avLst/>
          </a:prstGeom>
          <a:solidFill>
            <a:srgbClr val="C1ECE4"/>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just"/>
            <a:r>
              <a:rPr lang="en-US" sz="4000" b="1" i="1">
                <a:solidFill>
                  <a:schemeClr val="tx1"/>
                </a:solidFill>
                <a:latin typeface="Calibri" panose="020F0502020204030204" pitchFamily="34" charset="0"/>
                <a:cs typeface="Calibri" panose="020F0502020204030204" pitchFamily="34" charset="0"/>
                <a:sym typeface="+mn-ea"/>
              </a:rPr>
              <a:t>Examples:</a:t>
            </a:r>
            <a:endParaRPr lang="en-US" sz="4000" b="1">
              <a:solidFill>
                <a:srgbClr val="231F20"/>
              </a:solidFill>
              <a:latin typeface="Calibri" panose="020F0502020204030204" pitchFamily="34" charset="0"/>
              <a:cs typeface="Calibri" panose="020F0502020204030204" pitchFamily="34" charset="0"/>
              <a:sym typeface="+mn-ea"/>
            </a:endParaRPr>
          </a:p>
          <a:p>
            <a:pPr algn="just"/>
            <a:r>
              <a:rPr lang="en-US" sz="4000" b="1">
                <a:solidFill>
                  <a:srgbClr val="231F20"/>
                </a:solidFill>
                <a:latin typeface="Calibri" panose="020F0502020204030204" pitchFamily="34" charset="0"/>
                <a:cs typeface="Calibri" panose="020F0502020204030204" pitchFamily="34" charset="0"/>
                <a:sym typeface="+mn-ea"/>
              </a:rPr>
              <a:t>A:</a:t>
            </a:r>
            <a:r>
              <a:rPr lang="en-US" sz="4000">
                <a:solidFill>
                  <a:srgbClr val="231F20"/>
                </a:solidFill>
                <a:latin typeface="Calibri" panose="020F0502020204030204" pitchFamily="34" charset="0"/>
                <a:cs typeface="Calibri" panose="020F0502020204030204" pitchFamily="34" charset="0"/>
                <a:sym typeface="+mn-ea"/>
              </a:rPr>
              <a:t> What festival(s) does your family celebrate every year? </a:t>
            </a:r>
            <a:endParaRPr lang="en-US" sz="4000" b="1">
              <a:solidFill>
                <a:srgbClr val="231F20"/>
              </a:solidFill>
              <a:latin typeface="Calibri" panose="020F0502020204030204" pitchFamily="34" charset="0"/>
              <a:cs typeface="Calibri" panose="020F0502020204030204" pitchFamily="34" charset="0"/>
              <a:sym typeface="+mn-ea"/>
            </a:endParaRPr>
          </a:p>
          <a:p>
            <a:pPr algn="just"/>
            <a:r>
              <a:rPr lang="en-US" sz="4000" b="1">
                <a:solidFill>
                  <a:srgbClr val="231F20"/>
                </a:solidFill>
                <a:latin typeface="Calibri" panose="020F0502020204030204" pitchFamily="34" charset="0"/>
                <a:cs typeface="Calibri" panose="020F0502020204030204" pitchFamily="34" charset="0"/>
                <a:sym typeface="+mn-ea"/>
              </a:rPr>
              <a:t>B:</a:t>
            </a:r>
            <a:r>
              <a:rPr lang="en-US" sz="4000">
                <a:solidFill>
                  <a:srgbClr val="231F20"/>
                </a:solidFill>
                <a:latin typeface="Calibri" panose="020F0502020204030204" pitchFamily="34" charset="0"/>
                <a:cs typeface="Calibri" panose="020F0502020204030204" pitchFamily="34" charset="0"/>
                <a:sym typeface="+mn-ea"/>
              </a:rPr>
              <a:t> We celebrate Hung Kings’ Temple Festival.</a:t>
            </a:r>
            <a:endParaRPr lang="en-US" sz="4000" b="0">
              <a:solidFill>
                <a:srgbClr val="231F20"/>
              </a:solidFill>
              <a:latin typeface="Calibri" panose="020F0502020204030204" pitchFamily="34" charset="0"/>
              <a:cs typeface="Calibri" panose="020F0502020204030204" pitchFamily="34" charset="0"/>
            </a:endParaRPr>
          </a:p>
          <a:p>
            <a:pPr algn="just"/>
            <a:endParaRPr lang="en-US" sz="400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3" grpId="0"/>
      <p:bldP spid="3" grpId="1"/>
      <p:bldP spid="5" grpId="0" animBg="1"/>
      <p:bldP spid="5" grpId="1"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1180</Words>
  <Application>Microsoft Office PowerPoint</Application>
  <PresentationFormat>Widescreen</PresentationFormat>
  <Paragraphs>127</Paragraphs>
  <Slides>12</Slides>
  <Notes>11</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Adobe Gothic Std B</vt:lpstr>
      <vt:lpstr>Arial</vt:lpstr>
      <vt:lpstr>Calibri</vt:lpstr>
      <vt:lpstr>Calibri Light</vt:lpstr>
      <vt:lpstr>Myriad Pro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TrangDTT</dc:creator>
  <cp:lastModifiedBy>asus</cp:lastModifiedBy>
  <cp:revision>303</cp:revision>
  <dcterms:created xsi:type="dcterms:W3CDTF">2020-12-09T02:04:00Z</dcterms:created>
  <dcterms:modified xsi:type="dcterms:W3CDTF">2024-11-18T01:42:07Z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E895415BFDEF4C42A425147BED9F47EC_13</vt:lpwstr>
  </property>
  <property fmtid="{D5CDD505-2E9C-101B-9397-08002B2CF9AE}" pid="3" name="KSOProductBuildVer">
    <vt:lpwstr>1033-12.2.0.13266</vt:lpwstr>
  </property>
</Properties>
</file>