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457" r:id="rId2"/>
    <p:sldId id="605" r:id="rId3"/>
    <p:sldId id="644" r:id="rId4"/>
    <p:sldId id="645" r:id="rId5"/>
    <p:sldId id="646" r:id="rId6"/>
    <p:sldId id="647" r:id="rId7"/>
    <p:sldId id="649" r:id="rId8"/>
    <p:sldId id="650" r:id="rId9"/>
    <p:sldId id="651" r:id="rId10"/>
    <p:sldId id="64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95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492"/>
    <a:srgbClr val="DADDB1"/>
    <a:srgbClr val="D6C7AE"/>
    <a:srgbClr val="F5EA5A"/>
    <a:srgbClr val="30B2DF"/>
    <a:srgbClr val="CF4DCE"/>
    <a:srgbClr val="ECECEC"/>
    <a:srgbClr val="F273E6"/>
    <a:srgbClr val="FF8B13"/>
    <a:srgbClr val="FADD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5" autoAdjust="0"/>
    <p:restoredTop sz="94660"/>
  </p:normalViewPr>
  <p:slideViewPr>
    <p:cSldViewPr snapToGrid="0" showGuides="1">
      <p:cViewPr varScale="1">
        <p:scale>
          <a:sx n="75" d="100"/>
          <a:sy n="75" d="100"/>
        </p:scale>
        <p:origin x="448" y="40"/>
      </p:cViewPr>
      <p:guideLst>
        <p:guide orient="horz" pos="2160"/>
        <p:guide pos="395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80945-BB74-47ED-919A-9C361166EB61}" type="datetimeFigureOut">
              <a:rPr lang="en-US" smtClean="0"/>
              <a:t>11/12/2024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62FB90-C021-40C3-ACC1-60A35BBA160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526A92-8AAF-4BF0-85FE-B336BF0F8D2D}"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526A92-8AAF-4BF0-85FE-B336BF0F8D2D}"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526A92-8AAF-4BF0-85FE-B336BF0F8D2D}" type="datetimeFigureOut">
              <a:rPr lang="en-US" smtClean="0"/>
              <a:t>11/12/2024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526A92-8AAF-4BF0-85FE-B336BF0F8D2D}" type="datetimeFigureOut">
              <a:rPr lang="en-US" smtClean="0"/>
              <a:t>11/12/2024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26A92-8AAF-4BF0-85FE-B336BF0F8D2D}" type="datetimeFigureOut">
              <a:rPr lang="en-US" smtClean="0"/>
              <a:t>11/12/2024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526A92-8AAF-4BF0-85FE-B336BF0F8D2D}"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526A92-8AAF-4BF0-85FE-B336BF0F8D2D}"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26A92-8AAF-4BF0-85FE-B336BF0F8D2D}" type="datetimeFigureOut">
              <a:rPr lang="en-US" smtClean="0"/>
              <a:t>11/12/2024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F2F91-6C79-4775-9E01-5F8EDCA63F8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38528" y="19685"/>
            <a:ext cx="12192000" cy="1083309"/>
            <a:chOff x="7620" y="-7620"/>
            <a:chExt cx="12192000" cy="1083309"/>
          </a:xfrm>
        </p:grpSpPr>
        <p:sp>
          <p:nvSpPr>
            <p:cNvPr id="26" name="Round Single Corner Rectangle 25"/>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 Single Corner Rectangle 26"/>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 Single Corner Rectangle 27"/>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 name="TextBox 10"/>
          <p:cNvSpPr txBox="1"/>
          <p:nvPr/>
        </p:nvSpPr>
        <p:spPr>
          <a:xfrm>
            <a:off x="487045" y="194945"/>
            <a:ext cx="4957445"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WISH + PAST SIMPLE</a:t>
            </a:r>
            <a:endParaRPr lang="en-US" sz="3600" b="1" dirty="0">
              <a:effectLst>
                <a:glow rad="88900">
                  <a:schemeClr val="bg1"/>
                </a:glow>
              </a:effectLst>
              <a:latin typeface="Arial" panose="020B0604020202020204" pitchFamily="34" charset="0"/>
              <a:cs typeface="Arial" panose="020B0604020202020204" pitchFamily="34" charset="0"/>
            </a:endParaRPr>
          </a:p>
        </p:txBody>
      </p:sp>
      <p:sp>
        <p:nvSpPr>
          <p:cNvPr id="5" name="TextBox 20"/>
          <p:cNvSpPr txBox="1"/>
          <p:nvPr/>
        </p:nvSpPr>
        <p:spPr>
          <a:xfrm>
            <a:off x="487045" y="1246505"/>
            <a:ext cx="6276975" cy="743585"/>
          </a:xfrm>
          <a:prstGeom prst="rect">
            <a:avLst/>
          </a:prstGeom>
          <a:noFill/>
        </p:spPr>
        <p:txBody>
          <a:bodyPr wrap="square">
            <a:noAutofit/>
          </a:bodyPr>
          <a:lstStyle/>
          <a:p>
            <a:pPr algn="just">
              <a:lnSpc>
                <a:spcPct val="100000"/>
              </a:lnSpc>
            </a:pPr>
            <a:r>
              <a:rPr lang="en-US" sz="3200" b="1" dirty="0"/>
              <a:t>- Look at the Grammar Box p.43</a:t>
            </a:r>
          </a:p>
        </p:txBody>
      </p:sp>
      <p:sp>
        <p:nvSpPr>
          <p:cNvPr id="3" name="Text Box 2"/>
          <p:cNvSpPr txBox="1"/>
          <p:nvPr/>
        </p:nvSpPr>
        <p:spPr>
          <a:xfrm>
            <a:off x="817245" y="2529840"/>
            <a:ext cx="10751820" cy="3046095"/>
          </a:xfrm>
          <a:prstGeom prst="rect">
            <a:avLst/>
          </a:prstGeom>
          <a:solidFill>
            <a:srgbClr val="FADDA1"/>
          </a:solidFill>
        </p:spPr>
        <p:txBody>
          <a:bodyPr wrap="square" rtlCol="0" anchor="t">
            <a:spAutoFit/>
          </a:bodyPr>
          <a:lstStyle/>
          <a:p>
            <a:pPr algn="just"/>
            <a:r>
              <a:rPr lang="en-US" sz="3200"/>
              <a:t>We use wish + past form verb when we want something now or in the future to be different.</a:t>
            </a:r>
          </a:p>
          <a:p>
            <a:pPr algn="just"/>
            <a:r>
              <a:rPr lang="en-US" sz="3200" b="1"/>
              <a:t>Subject + wish + subject + past simple</a:t>
            </a:r>
          </a:p>
          <a:p>
            <a:pPr algn="just"/>
            <a:r>
              <a:rPr lang="en-US" sz="3200" b="1"/>
              <a:t>Example: </a:t>
            </a:r>
          </a:p>
          <a:p>
            <a:pPr algn="just"/>
            <a:r>
              <a:rPr lang="en-US" sz="3200">
                <a:highlight>
                  <a:srgbClr val="00FF00"/>
                </a:highlight>
              </a:rPr>
              <a:t>I wish I had</a:t>
            </a:r>
            <a:r>
              <a:rPr lang="en-US" sz="3200"/>
              <a:t> enough money to travel around the world.</a:t>
            </a:r>
          </a:p>
          <a:p>
            <a:pPr algn="just"/>
            <a:r>
              <a:rPr lang="en-US" sz="3200">
                <a:highlight>
                  <a:srgbClr val="00FF00"/>
                </a:highlight>
              </a:rPr>
              <a:t>I wish (that) my mother didn’t have</a:t>
            </a:r>
            <a:r>
              <a:rPr lang="en-US" sz="3200"/>
              <a:t> to work so hard.</a:t>
            </a:r>
          </a:p>
        </p:txBody>
      </p:sp>
      <p:pic>
        <p:nvPicPr>
          <p:cNvPr id="7" name="Picture 6"/>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a:off x="707390" y="1715135"/>
            <a:ext cx="3148330" cy="927735"/>
          </a:xfrm>
          <a:prstGeom prst="rect">
            <a:avLst/>
          </a:prstGeom>
        </p:spPr>
      </p:pic>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0217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080770" y="1119505"/>
            <a:ext cx="10888345" cy="583565"/>
          </a:xfrm>
          <a:prstGeom prst="rect">
            <a:avLst/>
          </a:prstGeom>
          <a:noFill/>
          <a:effectLst/>
        </p:spPr>
        <p:txBody>
          <a:bodyPr wrap="square" rtlCol="0">
            <a:spAutoFit/>
          </a:bodyPr>
          <a:lstStyle/>
          <a:p>
            <a:r>
              <a:rPr lang="en-US" sz="3200" b="1" dirty="0">
                <a:solidFill>
                  <a:schemeClr val="tx1"/>
                </a:solidFill>
                <a:effectLst>
                  <a:glow rad="88900">
                    <a:schemeClr val="bg1"/>
                  </a:glow>
                </a:effectLst>
                <a:cs typeface="Arial" panose="020B0604020202020204" pitchFamily="34" charset="0"/>
              </a:rPr>
              <a:t>Put the verbs in brackets in the correct forms.</a:t>
            </a:r>
          </a:p>
        </p:txBody>
      </p:sp>
      <p:sp>
        <p:nvSpPr>
          <p:cNvPr id="16" name="Rounded Rectangle 15"/>
          <p:cNvSpPr/>
          <p:nvPr/>
        </p:nvSpPr>
        <p:spPr>
          <a:xfrm>
            <a:off x="578103" y="1129876"/>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8" y="1027236"/>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3</a:t>
            </a:r>
          </a:p>
        </p:txBody>
      </p:sp>
      <p:sp>
        <p:nvSpPr>
          <p:cNvPr id="11" name="TextBox 10"/>
          <p:cNvSpPr txBox="1"/>
          <p:nvPr/>
        </p:nvSpPr>
        <p:spPr>
          <a:xfrm>
            <a:off x="487045" y="194945"/>
            <a:ext cx="5243830"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WISH + PAST SIMPLE</a:t>
            </a:r>
            <a:endParaRPr lang="en-US" sz="3600" b="1" dirty="0">
              <a:effectLst>
                <a:glow rad="88900">
                  <a:schemeClr val="bg1"/>
                </a:glow>
              </a:effectLst>
              <a:latin typeface="Arial" panose="020B0604020202020204" pitchFamily="34" charset="0"/>
              <a:cs typeface="Arial" panose="020B0604020202020204" pitchFamily="34" charset="0"/>
            </a:endParaRPr>
          </a:p>
        </p:txBody>
      </p:sp>
      <p:sp>
        <p:nvSpPr>
          <p:cNvPr id="6" name="Text Box 5"/>
          <p:cNvSpPr txBox="1"/>
          <p:nvPr/>
        </p:nvSpPr>
        <p:spPr>
          <a:xfrm>
            <a:off x="513715" y="2152650"/>
            <a:ext cx="11453495" cy="1322070"/>
          </a:xfrm>
          <a:prstGeom prst="rect">
            <a:avLst/>
          </a:prstGeom>
          <a:solidFill>
            <a:srgbClr val="ECECEC"/>
          </a:solidFill>
        </p:spPr>
        <p:txBody>
          <a:bodyPr wrap="square" rtlCol="0" anchor="t">
            <a:spAutoFit/>
          </a:bodyPr>
          <a:lstStyle/>
          <a:p>
            <a:pPr algn="just"/>
            <a:r>
              <a:rPr lang="en-US" sz="4000" b="1"/>
              <a:t>1.</a:t>
            </a:r>
            <a:r>
              <a:rPr lang="en-US" sz="4000"/>
              <a:t> The children wish they </a:t>
            </a:r>
            <a:r>
              <a:rPr lang="en-US" sz="4000" b="1"/>
              <a:t>(get)</a:t>
            </a:r>
            <a:r>
              <a:rPr lang="en-US" sz="4000"/>
              <a:t> ______________more presents every Christmas</a:t>
            </a:r>
          </a:p>
        </p:txBody>
      </p:sp>
      <p:sp>
        <p:nvSpPr>
          <p:cNvPr id="7" name="Text Box 6"/>
          <p:cNvSpPr txBox="1"/>
          <p:nvPr/>
        </p:nvSpPr>
        <p:spPr>
          <a:xfrm>
            <a:off x="513715" y="3481705"/>
            <a:ext cx="11453495" cy="1322070"/>
          </a:xfrm>
          <a:prstGeom prst="rect">
            <a:avLst/>
          </a:prstGeom>
          <a:solidFill>
            <a:schemeClr val="bg1"/>
          </a:solidFill>
        </p:spPr>
        <p:txBody>
          <a:bodyPr wrap="square" rtlCol="0" anchor="t">
            <a:spAutoFit/>
          </a:bodyPr>
          <a:lstStyle/>
          <a:p>
            <a:pPr algn="just"/>
            <a:r>
              <a:rPr lang="en-US" sz="4000" b="1" dirty="0"/>
              <a:t>2.</a:t>
            </a:r>
            <a:r>
              <a:rPr lang="en-US" sz="4000" dirty="0"/>
              <a:t> I wish I </a:t>
            </a:r>
            <a:r>
              <a:rPr lang="en-US" sz="4000" b="1" dirty="0"/>
              <a:t>(have)</a:t>
            </a:r>
            <a:r>
              <a:rPr lang="en-US" sz="4000" dirty="0"/>
              <a:t> _________________ enough money to visit London and Windsor Castle.</a:t>
            </a:r>
          </a:p>
        </p:txBody>
      </p:sp>
      <p:sp>
        <p:nvSpPr>
          <p:cNvPr id="9" name="Text Box 8"/>
          <p:cNvSpPr txBox="1"/>
          <p:nvPr/>
        </p:nvSpPr>
        <p:spPr>
          <a:xfrm>
            <a:off x="513715" y="4848225"/>
            <a:ext cx="11453495" cy="1322070"/>
          </a:xfrm>
          <a:prstGeom prst="rect">
            <a:avLst/>
          </a:prstGeom>
          <a:solidFill>
            <a:srgbClr val="ECECEC"/>
          </a:solidFill>
        </p:spPr>
        <p:txBody>
          <a:bodyPr wrap="square" rtlCol="0" anchor="t">
            <a:spAutoFit/>
          </a:bodyPr>
          <a:lstStyle/>
          <a:p>
            <a:pPr algn="just"/>
            <a:r>
              <a:rPr lang="en-US" sz="4000" b="1"/>
              <a:t>3.</a:t>
            </a:r>
            <a:r>
              <a:rPr lang="en-US" sz="4000"/>
              <a:t> Do you wish we </a:t>
            </a:r>
            <a:r>
              <a:rPr lang="en-US" sz="4000" b="1"/>
              <a:t>(have)</a:t>
            </a:r>
            <a:r>
              <a:rPr lang="en-US" sz="4000"/>
              <a:t> __________a swimming pool in our school?</a:t>
            </a:r>
          </a:p>
        </p:txBody>
      </p:sp>
      <p:sp>
        <p:nvSpPr>
          <p:cNvPr id="13" name="Text Box 12"/>
          <p:cNvSpPr txBox="1"/>
          <p:nvPr/>
        </p:nvSpPr>
        <p:spPr>
          <a:xfrm>
            <a:off x="7884160" y="2158365"/>
            <a:ext cx="1113790" cy="710565"/>
          </a:xfrm>
          <a:prstGeom prst="rect">
            <a:avLst/>
          </a:prstGeom>
          <a:noFill/>
        </p:spPr>
        <p:txBody>
          <a:bodyPr wrap="none" rtlCol="0" anchor="t">
            <a:noAutofit/>
          </a:bodyPr>
          <a:lstStyle/>
          <a:p>
            <a:r>
              <a:rPr lang="en-US" sz="4500" b="1">
                <a:ln>
                  <a:noFill/>
                </a:ln>
                <a:solidFill>
                  <a:srgbClr val="FF0000"/>
                </a:solidFill>
                <a:latin typeface="Calibri" panose="020F0502020204030204" pitchFamily="34" charset="0"/>
                <a:cs typeface="Calibri" panose="020F0502020204030204" pitchFamily="34" charset="0"/>
              </a:rPr>
              <a:t>got</a:t>
            </a:r>
          </a:p>
        </p:txBody>
      </p:sp>
      <p:sp>
        <p:nvSpPr>
          <p:cNvPr id="14" name="Text Box 13"/>
          <p:cNvSpPr txBox="1"/>
          <p:nvPr/>
        </p:nvSpPr>
        <p:spPr>
          <a:xfrm>
            <a:off x="5360035" y="3413125"/>
            <a:ext cx="2008505" cy="710565"/>
          </a:xfrm>
          <a:prstGeom prst="rect">
            <a:avLst/>
          </a:prstGeom>
          <a:noFill/>
        </p:spPr>
        <p:txBody>
          <a:bodyPr wrap="none" rtlCol="0" anchor="t">
            <a:noAutofit/>
          </a:bodyPr>
          <a:lstStyle/>
          <a:p>
            <a:r>
              <a:rPr lang="en-US" sz="4500" b="1">
                <a:ln>
                  <a:noFill/>
                </a:ln>
                <a:solidFill>
                  <a:srgbClr val="FF0000"/>
                </a:solidFill>
                <a:latin typeface="Calibri" panose="020F0502020204030204" pitchFamily="34" charset="0"/>
                <a:cs typeface="Calibri" panose="020F0502020204030204" pitchFamily="34" charset="0"/>
              </a:rPr>
              <a:t>had</a:t>
            </a:r>
          </a:p>
        </p:txBody>
      </p:sp>
      <p:sp>
        <p:nvSpPr>
          <p:cNvPr id="18" name="Text Box 17"/>
          <p:cNvSpPr txBox="1"/>
          <p:nvPr/>
        </p:nvSpPr>
        <p:spPr>
          <a:xfrm>
            <a:off x="6783705" y="4845685"/>
            <a:ext cx="2008505" cy="710565"/>
          </a:xfrm>
          <a:prstGeom prst="rect">
            <a:avLst/>
          </a:prstGeom>
          <a:noFill/>
        </p:spPr>
        <p:txBody>
          <a:bodyPr wrap="none" rtlCol="0" anchor="t">
            <a:noAutofit/>
          </a:bodyPr>
          <a:lstStyle/>
          <a:p>
            <a:r>
              <a:rPr lang="en-US" sz="4500" b="1">
                <a:ln>
                  <a:noFill/>
                </a:ln>
                <a:solidFill>
                  <a:srgbClr val="FF0000"/>
                </a:solidFill>
                <a:latin typeface="Calibri" panose="020F0502020204030204" pitchFamily="34" charset="0"/>
                <a:cs typeface="Calibri" panose="020F0502020204030204" pitchFamily="34" charset="0"/>
              </a:rPr>
              <a:t>had</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5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
                                        </p:tgtEl>
                                      </p:cBhvr>
                                    </p:animEffect>
                                  </p:childTnLst>
                                </p:cTn>
                              </p:par>
                              <p:par>
                                <p:cTn id="12" presetID="41" presetClass="entr" presetSubtype="0" fill="hold" grpId="0" nodeType="withEffect">
                                  <p:stCondLst>
                                    <p:cond delay="0"/>
                                  </p:stCondLst>
                                  <p:iterate type="lt">
                                    <p:tmPct val="5000"/>
                                  </p:iterate>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7"/>
                                        </p:tgtEl>
                                        <p:attrNameLst>
                                          <p:attrName>ppt_y</p:attrName>
                                        </p:attrNameLst>
                                      </p:cBhvr>
                                      <p:tavLst>
                                        <p:tav tm="0">
                                          <p:val>
                                            <p:strVal val="#ppt_y"/>
                                          </p:val>
                                        </p:tav>
                                        <p:tav tm="100000">
                                          <p:val>
                                            <p:strVal val="#ppt_y"/>
                                          </p:val>
                                        </p:tav>
                                      </p:tavLst>
                                    </p:anim>
                                    <p:anim calcmode="lin" valueType="num">
                                      <p:cBhvr>
                                        <p:cTn id="16"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7"/>
                                        </p:tgtEl>
                                      </p:cBhvr>
                                    </p:animEffect>
                                  </p:childTnLst>
                                </p:cTn>
                              </p:par>
                              <p:par>
                                <p:cTn id="19" presetID="41" presetClass="entr" presetSubtype="0" fill="hold" grpId="0" nodeType="withEffect">
                                  <p:stCondLst>
                                    <p:cond delay="0"/>
                                  </p:stCondLst>
                                  <p:iterate type="lt">
                                    <p:tmPct val="5000"/>
                                  </p:iterate>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9"/>
                                        </p:tgtEl>
                                        <p:attrNameLst>
                                          <p:attrName>ppt_y</p:attrName>
                                        </p:attrNameLst>
                                      </p:cBhvr>
                                      <p:tavLst>
                                        <p:tav tm="0">
                                          <p:val>
                                            <p:strVal val="#ppt_y"/>
                                          </p:val>
                                        </p:tav>
                                        <p:tav tm="100000">
                                          <p:val>
                                            <p:strVal val="#ppt_y"/>
                                          </p:val>
                                        </p:tav>
                                      </p:tavLst>
                                    </p:anim>
                                    <p:anim calcmode="lin" valueType="num">
                                      <p:cBhvr>
                                        <p:cTn id="23"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9" grpId="0" animBg="1"/>
      <p:bldP spid="9" grpId="1" animBg="1"/>
      <p:bldP spid="13" grpId="0"/>
      <p:bldP spid="13" grpId="1"/>
      <p:bldP spid="14" grpId="0"/>
      <p:bldP spid="14" grpId="1"/>
      <p:bldP spid="18" grpId="0"/>
      <p:bldP spid="18"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p:nvPr/>
        </p:nvSpPr>
        <p:spPr>
          <a:xfrm>
            <a:off x="513715" y="2152650"/>
            <a:ext cx="11453495" cy="1322070"/>
          </a:xfrm>
          <a:prstGeom prst="rect">
            <a:avLst/>
          </a:prstGeom>
          <a:solidFill>
            <a:srgbClr val="ECECEC"/>
          </a:solidFill>
        </p:spPr>
        <p:txBody>
          <a:bodyPr wrap="square" rtlCol="0" anchor="t">
            <a:spAutoFit/>
          </a:bodyPr>
          <a:lstStyle/>
          <a:p>
            <a:pPr algn="just"/>
            <a:r>
              <a:rPr lang="en-US" sz="4000" b="1"/>
              <a:t>4.</a:t>
            </a:r>
            <a:r>
              <a:rPr lang="en-US" sz="4000"/>
              <a:t> We wish we </a:t>
            </a:r>
            <a:r>
              <a:rPr lang="en-US" sz="4000" b="1"/>
              <a:t>(can spend)</a:t>
            </a:r>
            <a:r>
              <a:rPr lang="en-US" sz="4000"/>
              <a:t> _______________our summer holiday on the seaside.</a:t>
            </a:r>
          </a:p>
        </p:txBody>
      </p:sp>
      <p:sp>
        <p:nvSpPr>
          <p:cNvPr id="7" name="Text Box 6"/>
          <p:cNvSpPr txBox="1"/>
          <p:nvPr/>
        </p:nvSpPr>
        <p:spPr>
          <a:xfrm>
            <a:off x="513715" y="3481705"/>
            <a:ext cx="11453495" cy="1322070"/>
          </a:xfrm>
          <a:prstGeom prst="rect">
            <a:avLst/>
          </a:prstGeom>
          <a:solidFill>
            <a:schemeClr val="bg1"/>
          </a:solidFill>
        </p:spPr>
        <p:txBody>
          <a:bodyPr wrap="square" rtlCol="0" anchor="t">
            <a:spAutoFit/>
          </a:bodyPr>
          <a:lstStyle/>
          <a:p>
            <a:pPr algn="just"/>
            <a:r>
              <a:rPr lang="en-US" sz="4000" b="1" dirty="0"/>
              <a:t>5.</a:t>
            </a:r>
            <a:r>
              <a:rPr lang="en-US" sz="4000" dirty="0"/>
              <a:t> I wish I </a:t>
            </a:r>
            <a:r>
              <a:rPr lang="en-US" sz="4000" b="1" dirty="0"/>
              <a:t>(can go)</a:t>
            </a:r>
            <a:r>
              <a:rPr lang="en-US" sz="4000" dirty="0"/>
              <a:t> ______________ back to my grandparents’ time.</a:t>
            </a:r>
          </a:p>
        </p:txBody>
      </p:sp>
      <p:sp>
        <p:nvSpPr>
          <p:cNvPr id="13" name="Text Box 12"/>
          <p:cNvSpPr txBox="1"/>
          <p:nvPr/>
        </p:nvSpPr>
        <p:spPr>
          <a:xfrm>
            <a:off x="7782560" y="2139950"/>
            <a:ext cx="1113790" cy="710565"/>
          </a:xfrm>
          <a:prstGeom prst="rect">
            <a:avLst/>
          </a:prstGeom>
          <a:noFill/>
        </p:spPr>
        <p:txBody>
          <a:bodyPr wrap="none" rtlCol="0" anchor="t">
            <a:noAutofit/>
          </a:bodyPr>
          <a:lstStyle/>
          <a:p>
            <a:r>
              <a:rPr lang="en-US" sz="4500" b="1">
                <a:ln>
                  <a:noFill/>
                </a:ln>
                <a:solidFill>
                  <a:srgbClr val="FF0000"/>
                </a:solidFill>
                <a:latin typeface="Calibri" panose="020F0502020204030204" pitchFamily="34" charset="0"/>
                <a:cs typeface="Calibri" panose="020F0502020204030204" pitchFamily="34" charset="0"/>
              </a:rPr>
              <a:t>could spend</a:t>
            </a:r>
          </a:p>
        </p:txBody>
      </p:sp>
      <p:sp>
        <p:nvSpPr>
          <p:cNvPr id="2" name="Text Box 1"/>
          <p:cNvSpPr txBox="1"/>
          <p:nvPr/>
        </p:nvSpPr>
        <p:spPr>
          <a:xfrm>
            <a:off x="5730875" y="3481705"/>
            <a:ext cx="1113790" cy="710565"/>
          </a:xfrm>
          <a:prstGeom prst="rect">
            <a:avLst/>
          </a:prstGeom>
          <a:noFill/>
        </p:spPr>
        <p:txBody>
          <a:bodyPr wrap="none" rtlCol="0" anchor="t">
            <a:noAutofit/>
          </a:bodyPr>
          <a:lstStyle/>
          <a:p>
            <a:r>
              <a:rPr lang="en-US" sz="4500" b="1">
                <a:ln>
                  <a:noFill/>
                </a:ln>
                <a:solidFill>
                  <a:srgbClr val="FF0000"/>
                </a:solidFill>
                <a:latin typeface="Calibri" panose="020F0502020204030204" pitchFamily="34" charset="0"/>
                <a:cs typeface="Calibri" panose="020F0502020204030204" pitchFamily="34" charset="0"/>
              </a:rPr>
              <a:t>could go</a:t>
            </a:r>
          </a:p>
        </p:txBody>
      </p:sp>
      <p:sp>
        <p:nvSpPr>
          <p:cNvPr id="4" name="Flowchart: Document 3"/>
          <p:cNvSpPr/>
          <p:nvPr/>
        </p:nvSpPr>
        <p:spPr>
          <a:xfrm>
            <a:off x="1384300" y="8087995"/>
            <a:ext cx="9423400" cy="5193665"/>
          </a:xfrm>
          <a:prstGeom prst="flowChartDocument">
            <a:avLst/>
          </a:prstGeom>
          <a:solidFill>
            <a:srgbClr val="30B2DF"/>
          </a:solidFill>
          <a:ln>
            <a:noFill/>
          </a:ln>
          <a:effectLst>
            <a:innerShdw blurRad="292100">
              <a:srgbClr val="F5EA5A"/>
            </a:innerShdw>
          </a:effec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just"/>
            <a:r>
              <a:rPr lang="en-US" sz="3200"/>
              <a:t>My sister Jane is very untidy. She and I share the same room, but I have to clean it every day. Whenever she’s at home, she lies in bed reading or playing computer games. She often puts her dirty clothes on my bed. I’d like to have my own room, but it’s impossible now. </a:t>
            </a:r>
          </a:p>
          <a:p>
            <a:pPr algn="just"/>
            <a:r>
              <a:rPr lang="en-US" sz="3200"/>
              <a:t>I hope she can change her way one day.</a:t>
            </a:r>
          </a:p>
          <a:p>
            <a:pPr algn="just"/>
            <a:endParaRPr lang="en-US" sz="3200"/>
          </a:p>
          <a:p>
            <a:pPr algn="just"/>
            <a:r>
              <a:rPr lang="en-US" sz="3200" i="1"/>
              <a:t>Jenny, 14</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500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6"/>
                                        </p:tgtEl>
                                        <p:attrNameLst>
                                          <p:attrName>ppt_y</p:attrName>
                                        </p:attrNameLst>
                                      </p:cBhvr>
                                      <p:tavLst>
                                        <p:tav tm="0">
                                          <p:val>
                                            <p:strVal val="#ppt_y"/>
                                          </p:val>
                                        </p:tav>
                                        <p:tav tm="100000">
                                          <p:val>
                                            <p:strVal val="#ppt_y"/>
                                          </p:val>
                                        </p:tav>
                                      </p:tavLst>
                                    </p:anim>
                                    <p:anim calcmode="lin" valueType="num">
                                      <p:cBhvr>
                                        <p:cTn id="9"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6"/>
                                        </p:tgtEl>
                                      </p:cBhvr>
                                    </p:animEffect>
                                  </p:childTnLst>
                                </p:cTn>
                              </p:par>
                              <p:par>
                                <p:cTn id="12" presetID="41" presetClass="entr" presetSubtype="0" fill="hold" grpId="0" nodeType="withEffect">
                                  <p:stCondLst>
                                    <p:cond delay="0"/>
                                  </p:stCondLst>
                                  <p:iterate type="lt">
                                    <p:tmPct val="5000"/>
                                  </p:iterate>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7"/>
                                        </p:tgtEl>
                                        <p:attrNameLst>
                                          <p:attrName>ppt_y</p:attrName>
                                        </p:attrNameLst>
                                      </p:cBhvr>
                                      <p:tavLst>
                                        <p:tav tm="0">
                                          <p:val>
                                            <p:strVal val="#ppt_y"/>
                                          </p:val>
                                        </p:tav>
                                        <p:tav tm="100000">
                                          <p:val>
                                            <p:strVal val="#ppt_y"/>
                                          </p:val>
                                        </p:tav>
                                      </p:tavLst>
                                    </p:anim>
                                    <p:anim calcmode="lin" valueType="num">
                                      <p:cBhvr>
                                        <p:cTn id="16"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13" grpId="0"/>
      <p:bldP spid="13" grpId="1"/>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303655" y="400414"/>
            <a:ext cx="10888345" cy="1076325"/>
          </a:xfrm>
          <a:prstGeom prst="rect">
            <a:avLst/>
          </a:prstGeom>
          <a:noFill/>
          <a:effectLst/>
        </p:spPr>
        <p:txBody>
          <a:bodyPr wrap="square" rtlCol="0">
            <a:spAutoFit/>
          </a:bodyPr>
          <a:lstStyle/>
          <a:p>
            <a:r>
              <a:rPr lang="en-US" sz="3200" b="1" dirty="0">
                <a:solidFill>
                  <a:schemeClr val="tx1"/>
                </a:solidFill>
                <a:effectLst>
                  <a:glow rad="88900">
                    <a:schemeClr val="bg1"/>
                  </a:glow>
                </a:effectLst>
                <a:cs typeface="Arial" panose="020B0604020202020204" pitchFamily="34" charset="0"/>
              </a:rPr>
              <a:t>Read the passage and write down five things that Jenny might wish for.</a:t>
            </a:r>
          </a:p>
        </p:txBody>
      </p:sp>
      <p:sp>
        <p:nvSpPr>
          <p:cNvPr id="16" name="Rounded Rectangle 15"/>
          <p:cNvSpPr/>
          <p:nvPr/>
        </p:nvSpPr>
        <p:spPr>
          <a:xfrm>
            <a:off x="578102" y="435970"/>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7" y="367949"/>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4</a:t>
            </a:r>
          </a:p>
        </p:txBody>
      </p:sp>
      <p:sp>
        <p:nvSpPr>
          <p:cNvPr id="3" name="Flowchart: Document 2"/>
          <p:cNvSpPr/>
          <p:nvPr/>
        </p:nvSpPr>
        <p:spPr>
          <a:xfrm>
            <a:off x="1921504" y="1476739"/>
            <a:ext cx="9423400" cy="5193665"/>
          </a:xfrm>
          <a:prstGeom prst="flowChartDocument">
            <a:avLst/>
          </a:prstGeom>
          <a:solidFill>
            <a:srgbClr val="30B2DF"/>
          </a:solidFill>
          <a:ln>
            <a:noFill/>
          </a:ln>
          <a:effectLst>
            <a:innerShdw blurRad="292100">
              <a:srgbClr val="F5EA5A"/>
            </a:innerShdw>
          </a:effec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just"/>
            <a:r>
              <a:rPr lang="en-US" sz="3200"/>
              <a:t>My sister Jane is very untidy. She and I share the same room, but I have to clean it every day. Whenever she’s at home, she lies in bed reading or playing computer games. She often puts her dirty clothes on my bed. I’d like to have my own room, but it’s impossible now. </a:t>
            </a:r>
          </a:p>
          <a:p>
            <a:pPr algn="just"/>
            <a:r>
              <a:rPr lang="en-US" sz="3200"/>
              <a:t>I hope she can change her way one day.</a:t>
            </a:r>
          </a:p>
          <a:p>
            <a:pPr algn="just"/>
            <a:endParaRPr lang="en-US" sz="3200"/>
          </a:p>
          <a:p>
            <a:pPr algn="just"/>
            <a:r>
              <a:rPr lang="en-US" sz="3200" i="1"/>
              <a:t>Jenny, 14</a:t>
            </a:r>
          </a:p>
        </p:txBody>
      </p:sp>
      <p:sp>
        <p:nvSpPr>
          <p:cNvPr id="8" name="Text Box 7"/>
          <p:cNvSpPr txBox="1"/>
          <p:nvPr/>
        </p:nvSpPr>
        <p:spPr>
          <a:xfrm>
            <a:off x="15073630" y="1102995"/>
            <a:ext cx="4858385" cy="1938020"/>
          </a:xfrm>
          <a:prstGeom prst="rect">
            <a:avLst/>
          </a:prstGeom>
          <a:noFill/>
        </p:spPr>
        <p:txBody>
          <a:bodyPr wrap="square" rtlCol="0" anchor="t">
            <a:spAutoFit/>
          </a:bodyPr>
          <a:lstStyle/>
          <a:p>
            <a:r>
              <a:rPr lang="en-US" sz="3000" b="1"/>
              <a:t>Example:</a:t>
            </a:r>
          </a:p>
          <a:p>
            <a:pPr algn="just"/>
            <a:r>
              <a:rPr lang="en-US" sz="3000"/>
              <a:t>Jenny wishes (that) her sister Jane was tidier.</a:t>
            </a:r>
          </a:p>
          <a:p>
            <a:endParaRPr lang="en-US" sz="300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Document 2"/>
          <p:cNvSpPr/>
          <p:nvPr/>
        </p:nvSpPr>
        <p:spPr>
          <a:xfrm>
            <a:off x="0" y="1090295"/>
            <a:ext cx="6866255" cy="5804535"/>
          </a:xfrm>
          <a:prstGeom prst="flowChartDocument">
            <a:avLst/>
          </a:prstGeom>
          <a:solidFill>
            <a:schemeClr val="bg1"/>
          </a:solidFill>
          <a:ln>
            <a:noFill/>
          </a:ln>
          <a:effectLst>
            <a:innerShdw blurRad="292100">
              <a:srgbClr val="F5EA5A"/>
            </a:innerShdw>
          </a:effec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just"/>
            <a:r>
              <a:rPr lang="en-US" sz="2800" dirty="0">
                <a:solidFill>
                  <a:srgbClr val="002060"/>
                </a:solidFill>
              </a:rPr>
              <a:t>My sister Jane is very untidy. She and I </a:t>
            </a:r>
            <a:r>
              <a:rPr lang="en-US" sz="2800" dirty="0" err="1">
                <a:solidFill>
                  <a:srgbClr val="002060"/>
                </a:solidFill>
              </a:rPr>
              <a:t>sharethe</a:t>
            </a:r>
            <a:r>
              <a:rPr lang="en-US" sz="2800" dirty="0">
                <a:solidFill>
                  <a:srgbClr val="002060"/>
                </a:solidFill>
              </a:rPr>
              <a:t> same room, but I have to clean it every day. Whenever she’s at home, she lies in bed reading or playing computer games. She often puts her dirty clothes on my bed. I’d like to have my own room, but it’s impossible now. </a:t>
            </a:r>
          </a:p>
          <a:p>
            <a:pPr algn="just"/>
            <a:r>
              <a:rPr lang="en-US" sz="2800" dirty="0">
                <a:solidFill>
                  <a:srgbClr val="002060"/>
                </a:solidFill>
              </a:rPr>
              <a:t>I hope she can change her way one day.</a:t>
            </a:r>
          </a:p>
          <a:p>
            <a:pPr algn="just"/>
            <a:endParaRPr lang="en-US" sz="2800" dirty="0">
              <a:solidFill>
                <a:srgbClr val="002060"/>
              </a:solidFill>
            </a:endParaRPr>
          </a:p>
          <a:p>
            <a:pPr algn="just"/>
            <a:r>
              <a:rPr lang="en-US" sz="2800" i="1" dirty="0">
                <a:solidFill>
                  <a:srgbClr val="002060"/>
                </a:solidFill>
              </a:rPr>
              <a:t>Jenny, 14</a:t>
            </a:r>
          </a:p>
        </p:txBody>
      </p:sp>
      <p:sp>
        <p:nvSpPr>
          <p:cNvPr id="2" name="Text Box 1"/>
          <p:cNvSpPr txBox="1"/>
          <p:nvPr/>
        </p:nvSpPr>
        <p:spPr>
          <a:xfrm>
            <a:off x="6965950" y="1437640"/>
            <a:ext cx="4858385" cy="1938020"/>
          </a:xfrm>
          <a:prstGeom prst="rect">
            <a:avLst/>
          </a:prstGeom>
          <a:noFill/>
        </p:spPr>
        <p:txBody>
          <a:bodyPr wrap="square" rtlCol="0" anchor="t">
            <a:spAutoFit/>
          </a:bodyPr>
          <a:lstStyle/>
          <a:p>
            <a:r>
              <a:rPr lang="en-US" sz="3000" b="1" dirty="0">
                <a:solidFill>
                  <a:srgbClr val="002060"/>
                </a:solidFill>
              </a:rPr>
              <a:t>Example:</a:t>
            </a:r>
          </a:p>
          <a:p>
            <a:pPr algn="just"/>
            <a:r>
              <a:rPr lang="en-US" sz="3000" dirty="0">
                <a:solidFill>
                  <a:srgbClr val="002060"/>
                </a:solidFill>
              </a:rPr>
              <a:t>Jenny wishes (that) her sister Jane was tidier.</a:t>
            </a:r>
          </a:p>
          <a:p>
            <a:endParaRPr lang="en-US" sz="3000" dirty="0"/>
          </a:p>
        </p:txBody>
      </p:sp>
      <p:sp>
        <p:nvSpPr>
          <p:cNvPr id="100" name="Text Box 99"/>
          <p:cNvSpPr txBox="1"/>
          <p:nvPr/>
        </p:nvSpPr>
        <p:spPr>
          <a:xfrm>
            <a:off x="808990" y="7458710"/>
            <a:ext cx="10672445" cy="4523105"/>
          </a:xfrm>
          <a:prstGeom prst="rect">
            <a:avLst/>
          </a:prstGeom>
          <a:solidFill>
            <a:srgbClr val="F5EA5A"/>
          </a:solidFill>
          <a:ln w="9525">
            <a:noFill/>
          </a:ln>
        </p:spPr>
        <p:txBody>
          <a:bodyPr wrap="square">
            <a:spAutoFit/>
          </a:bodyPr>
          <a:lstStyle/>
          <a:p>
            <a:pPr marL="1270" indent="-1270" algn="just"/>
            <a:r>
              <a:rPr lang="en-US" sz="3200" b="0">
                <a:solidFill>
                  <a:srgbClr val="000000"/>
                </a:solidFill>
                <a:latin typeface="Calibri" panose="020F0502020204030204" pitchFamily="34" charset="0"/>
                <a:cs typeface="Calibri" panose="020F0502020204030204" pitchFamily="34" charset="0"/>
              </a:rPr>
              <a:t>1. Jenny wishes (that) she didn’t have to share the room with her sister.</a:t>
            </a:r>
          </a:p>
          <a:p>
            <a:pPr marL="1270" indent="-1270" algn="just"/>
            <a:r>
              <a:rPr lang="en-US" sz="3200" b="0">
                <a:solidFill>
                  <a:srgbClr val="000000"/>
                </a:solidFill>
                <a:latin typeface="Calibri" panose="020F0502020204030204" pitchFamily="34" charset="0"/>
                <a:cs typeface="Calibri" panose="020F0502020204030204" pitchFamily="34" charset="0"/>
              </a:rPr>
              <a:t>2. Jenny wishes (that) she didn’t have to clean the room every day.</a:t>
            </a:r>
          </a:p>
          <a:p>
            <a:pPr marL="1270" indent="-1270" algn="just"/>
            <a:r>
              <a:rPr lang="en-US" sz="3200" b="0">
                <a:solidFill>
                  <a:srgbClr val="000000"/>
                </a:solidFill>
                <a:latin typeface="Calibri" panose="020F0502020204030204" pitchFamily="34" charset="0"/>
                <a:cs typeface="Calibri" panose="020F0502020204030204" pitchFamily="34" charset="0"/>
              </a:rPr>
              <a:t>3. She wishes (that) her sister Jane didn’t lie in bed reading or playing computer games.</a:t>
            </a:r>
          </a:p>
          <a:p>
            <a:pPr marL="1270" indent="-1270" algn="just"/>
            <a:r>
              <a:rPr lang="en-US" sz="3200" b="0">
                <a:solidFill>
                  <a:srgbClr val="000000"/>
                </a:solidFill>
                <a:latin typeface="Calibri" panose="020F0502020204030204" pitchFamily="34" charset="0"/>
                <a:cs typeface="Calibri" panose="020F0502020204030204" pitchFamily="34" charset="0"/>
              </a:rPr>
              <a:t>4. She wishes (that) her sister Jane didn’t put dirty clothes on her bed.</a:t>
            </a:r>
          </a:p>
          <a:p>
            <a:pPr marL="1270" indent="-1270" algn="just"/>
            <a:r>
              <a:rPr lang="en-US" sz="3200" b="0">
                <a:solidFill>
                  <a:srgbClr val="000000"/>
                </a:solidFill>
                <a:latin typeface="Calibri" panose="020F0502020204030204" pitchFamily="34" charset="0"/>
                <a:cs typeface="Calibri" panose="020F0502020204030204" pitchFamily="34" charset="0"/>
              </a:rPr>
              <a:t>5. She wishes (that) she had her own room.</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213064" y="976057"/>
            <a:ext cx="11887200" cy="3539430"/>
          </a:xfrm>
          <a:prstGeom prst="rect">
            <a:avLst/>
          </a:prstGeom>
          <a:solidFill>
            <a:schemeClr val="bg1"/>
          </a:solidFill>
          <a:ln w="9525">
            <a:noFill/>
          </a:ln>
        </p:spPr>
        <p:txBody>
          <a:bodyPr wrap="square">
            <a:spAutoFit/>
          </a:bodyPr>
          <a:lstStyle/>
          <a:p>
            <a:pPr marL="1270" indent="-1270" algn="just"/>
            <a:r>
              <a:rPr lang="en-US" sz="3200" b="0" dirty="0">
                <a:solidFill>
                  <a:srgbClr val="000000"/>
                </a:solidFill>
                <a:latin typeface="Calibri" panose="020F0502020204030204" pitchFamily="34" charset="0"/>
                <a:cs typeface="Calibri" panose="020F0502020204030204" pitchFamily="34" charset="0"/>
              </a:rPr>
              <a:t>1. Jenny wishes (that) she didn’t have to share the room with her sister.</a:t>
            </a:r>
          </a:p>
          <a:p>
            <a:pPr marL="1270" indent="-1270" algn="just"/>
            <a:r>
              <a:rPr lang="en-US" sz="3200" b="0" dirty="0">
                <a:solidFill>
                  <a:srgbClr val="000000"/>
                </a:solidFill>
                <a:latin typeface="Calibri" panose="020F0502020204030204" pitchFamily="34" charset="0"/>
                <a:cs typeface="Calibri" panose="020F0502020204030204" pitchFamily="34" charset="0"/>
              </a:rPr>
              <a:t>2. Jenny wishes (that) she didn’t have to clean the room every day.</a:t>
            </a:r>
          </a:p>
          <a:p>
            <a:pPr marL="1270" indent="-1270" algn="just"/>
            <a:r>
              <a:rPr lang="en-US" sz="3200" b="0" dirty="0">
                <a:solidFill>
                  <a:srgbClr val="000000"/>
                </a:solidFill>
                <a:latin typeface="Calibri" panose="020F0502020204030204" pitchFamily="34" charset="0"/>
                <a:cs typeface="Calibri" panose="020F0502020204030204" pitchFamily="34" charset="0"/>
              </a:rPr>
              <a:t>3. She wishes (that) her sister Jane didn’t lie in bed reading or playing computer games.</a:t>
            </a:r>
          </a:p>
          <a:p>
            <a:pPr marL="1270" indent="-1270" algn="just"/>
            <a:r>
              <a:rPr lang="en-US" sz="3200" b="0" dirty="0">
                <a:solidFill>
                  <a:srgbClr val="000000"/>
                </a:solidFill>
                <a:latin typeface="Calibri" panose="020F0502020204030204" pitchFamily="34" charset="0"/>
                <a:cs typeface="Calibri" panose="020F0502020204030204" pitchFamily="34" charset="0"/>
              </a:rPr>
              <a:t>4. She wishes (that) her sister Jane didn’t put dirty clothes on her bed.</a:t>
            </a:r>
          </a:p>
          <a:p>
            <a:pPr marL="1270" indent="-1270" algn="just"/>
            <a:r>
              <a:rPr lang="en-US" sz="3200" b="0" dirty="0">
                <a:solidFill>
                  <a:srgbClr val="000000"/>
                </a:solidFill>
                <a:latin typeface="Calibri" panose="020F0502020204030204" pitchFamily="34" charset="0"/>
                <a:cs typeface="Calibri" panose="020F0502020204030204" pitchFamily="34" charset="0"/>
              </a:rPr>
              <a:t>5. She wishes (that) she had her own room.</a:t>
            </a:r>
          </a:p>
        </p:txBody>
      </p:sp>
      <p:sp>
        <p:nvSpPr>
          <p:cNvPr id="6" name="Flowchart: Document 5"/>
          <p:cNvSpPr/>
          <p:nvPr/>
        </p:nvSpPr>
        <p:spPr>
          <a:xfrm>
            <a:off x="-7677785" y="-3869690"/>
            <a:ext cx="6866255" cy="5804535"/>
          </a:xfrm>
          <a:prstGeom prst="flowChartDocument">
            <a:avLst/>
          </a:prstGeom>
          <a:solidFill>
            <a:srgbClr val="30B2DF"/>
          </a:solidFill>
          <a:ln>
            <a:noFill/>
          </a:ln>
          <a:effectLst>
            <a:innerShdw blurRad="292100">
              <a:srgbClr val="F5EA5A"/>
            </a:innerShdw>
          </a:effec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just"/>
            <a:r>
              <a:rPr lang="en-US" sz="2800"/>
              <a:t>My sister Jane is very untidy. She and I sharethe same room, but I have to clean it every day. Whenever she’s at home, she lies in bed reading or playing computer games. She often puts her dirty clothes on my bed. I’d like to have my own room, but it’s impossible now. </a:t>
            </a:r>
          </a:p>
          <a:p>
            <a:pPr algn="just"/>
            <a:r>
              <a:rPr lang="en-US" sz="2800"/>
              <a:t>I hope she can change her way one day.</a:t>
            </a:r>
          </a:p>
          <a:p>
            <a:pPr algn="just"/>
            <a:endParaRPr lang="en-US" sz="2800"/>
          </a:p>
          <a:p>
            <a:pPr algn="just"/>
            <a:r>
              <a:rPr lang="en-US" sz="2800" i="1"/>
              <a:t>Jenny, 14</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9337" y="129472"/>
            <a:ext cx="8658477" cy="1815882"/>
          </a:xfrm>
          <a:prstGeom prst="rect">
            <a:avLst/>
          </a:prstGeom>
          <a:noFill/>
        </p:spPr>
        <p:txBody>
          <a:bodyPr wrap="square" rtlCol="0">
            <a:spAutoFit/>
          </a:bodyPr>
          <a:lstStyle/>
          <a:p>
            <a:r>
              <a:rPr lang="en-US" sz="2800" b="1" i="1" dirty="0" smtClean="0">
                <a:solidFill>
                  <a:schemeClr val="tx2"/>
                </a:solidFill>
              </a:rPr>
              <a:t>Wish in present.</a:t>
            </a:r>
          </a:p>
          <a:p>
            <a:r>
              <a:rPr lang="en-US" sz="2800" b="1" i="1" dirty="0" smtClean="0">
                <a:solidFill>
                  <a:schemeClr val="tx2"/>
                </a:solidFill>
              </a:rPr>
              <a:t>positive:</a:t>
            </a:r>
            <a:r>
              <a:rPr lang="en-US" sz="2800" dirty="0">
                <a:solidFill>
                  <a:schemeClr val="tx2"/>
                </a:solidFill>
              </a:rPr>
              <a:t> S + wish(</a:t>
            </a:r>
            <a:r>
              <a:rPr lang="en-US" sz="2800" dirty="0" err="1">
                <a:solidFill>
                  <a:schemeClr val="tx2"/>
                </a:solidFill>
              </a:rPr>
              <a:t>es</a:t>
            </a:r>
            <a:r>
              <a:rPr lang="en-US" sz="2800" dirty="0">
                <a:solidFill>
                  <a:schemeClr val="tx2"/>
                </a:solidFill>
              </a:rPr>
              <a:t>) + (that) + S + </a:t>
            </a:r>
            <a:r>
              <a:rPr lang="en-US" sz="2800" dirty="0" smtClean="0">
                <a:solidFill>
                  <a:schemeClr val="tx2"/>
                </a:solidFill>
              </a:rPr>
              <a:t>V2/P1</a:t>
            </a:r>
            <a:endParaRPr lang="en-US" sz="2800" dirty="0">
              <a:solidFill>
                <a:schemeClr val="tx2"/>
              </a:solidFill>
            </a:endParaRPr>
          </a:p>
          <a:p>
            <a:r>
              <a:rPr lang="en-US" sz="2800" b="1" i="1" dirty="0" smtClean="0">
                <a:solidFill>
                  <a:schemeClr val="tx2"/>
                </a:solidFill>
              </a:rPr>
              <a:t>Negative:</a:t>
            </a:r>
            <a:r>
              <a:rPr lang="en-US" sz="2800" b="1" i="1" dirty="0">
                <a:solidFill>
                  <a:schemeClr val="tx2"/>
                </a:solidFill>
              </a:rPr>
              <a:t> </a:t>
            </a:r>
            <a:r>
              <a:rPr lang="en-US" sz="2800" dirty="0">
                <a:solidFill>
                  <a:schemeClr val="tx2"/>
                </a:solidFill>
              </a:rPr>
              <a:t>S + wish(</a:t>
            </a:r>
            <a:r>
              <a:rPr lang="en-US" sz="2800" dirty="0" err="1">
                <a:solidFill>
                  <a:schemeClr val="tx2"/>
                </a:solidFill>
              </a:rPr>
              <a:t>es</a:t>
            </a:r>
            <a:r>
              <a:rPr lang="en-US" sz="2800" dirty="0">
                <a:solidFill>
                  <a:schemeClr val="tx2"/>
                </a:solidFill>
              </a:rPr>
              <a:t>) + (that) + S + not + </a:t>
            </a:r>
            <a:r>
              <a:rPr lang="en-US" sz="2800" dirty="0" smtClean="0">
                <a:solidFill>
                  <a:schemeClr val="tx2"/>
                </a:solidFill>
              </a:rPr>
              <a:t>V2/P1</a:t>
            </a:r>
            <a:endParaRPr lang="en-US" sz="2800" dirty="0">
              <a:solidFill>
                <a:schemeClr val="tx2"/>
              </a:solidFill>
            </a:endParaRPr>
          </a:p>
          <a:p>
            <a:r>
              <a:rPr lang="en-US" sz="2800" b="1" i="1" dirty="0">
                <a:solidFill>
                  <a:schemeClr val="tx2"/>
                </a:solidFill>
              </a:rPr>
              <a:t> </a:t>
            </a:r>
            <a:r>
              <a:rPr lang="en-US" sz="2800" b="1" i="1" dirty="0" smtClean="0">
                <a:solidFill>
                  <a:schemeClr val="tx2"/>
                </a:solidFill>
              </a:rPr>
              <a:t>    </a:t>
            </a:r>
            <a:r>
              <a:rPr lang="en-US" sz="2800" b="1" i="1" dirty="0">
                <a:solidFill>
                  <a:schemeClr val="tx2"/>
                </a:solidFill>
              </a:rPr>
              <a:t>If only:</a:t>
            </a:r>
            <a:r>
              <a:rPr lang="en-US" sz="2800" dirty="0">
                <a:solidFill>
                  <a:schemeClr val="tx2"/>
                </a:solidFill>
              </a:rPr>
              <a:t> If only + (that) + S + (not) + </a:t>
            </a:r>
            <a:r>
              <a:rPr lang="en-US" sz="2800" dirty="0" smtClean="0">
                <a:solidFill>
                  <a:schemeClr val="tx2"/>
                </a:solidFill>
              </a:rPr>
              <a:t>V2/P1</a:t>
            </a:r>
            <a:endParaRPr lang="en-US" sz="2800" dirty="0">
              <a:solidFill>
                <a:schemeClr val="tx2"/>
              </a:solidFill>
            </a:endParaRPr>
          </a:p>
        </p:txBody>
      </p:sp>
      <p:sp>
        <p:nvSpPr>
          <p:cNvPr id="5" name="TextBox 4"/>
          <p:cNvSpPr txBox="1"/>
          <p:nvPr/>
        </p:nvSpPr>
        <p:spPr>
          <a:xfrm>
            <a:off x="2701390" y="1945354"/>
            <a:ext cx="9598504" cy="2000548"/>
          </a:xfrm>
          <a:prstGeom prst="rect">
            <a:avLst/>
          </a:prstGeom>
          <a:noFill/>
        </p:spPr>
        <p:txBody>
          <a:bodyPr wrap="square" rtlCol="0">
            <a:spAutoFit/>
          </a:bodyPr>
          <a:lstStyle/>
          <a:p>
            <a:r>
              <a:rPr lang="en-US" sz="2800" b="1" i="1" dirty="0" smtClean="0">
                <a:solidFill>
                  <a:schemeClr val="accent5">
                    <a:lumMod val="75000"/>
                  </a:schemeClr>
                </a:solidFill>
              </a:rPr>
              <a:t>Wish in the past.</a:t>
            </a:r>
          </a:p>
          <a:p>
            <a:r>
              <a:rPr lang="en-US" sz="3200" b="1" i="1" dirty="0" smtClean="0">
                <a:solidFill>
                  <a:schemeClr val="accent5">
                    <a:lumMod val="75000"/>
                  </a:schemeClr>
                </a:solidFill>
              </a:rPr>
              <a:t>positive:</a:t>
            </a:r>
            <a:r>
              <a:rPr lang="en-US" sz="3200" dirty="0">
                <a:solidFill>
                  <a:schemeClr val="tx2"/>
                </a:solidFill>
              </a:rPr>
              <a:t> </a:t>
            </a:r>
            <a:r>
              <a:rPr lang="en-US" sz="3200" dirty="0">
                <a:solidFill>
                  <a:schemeClr val="accent5">
                    <a:lumMod val="75000"/>
                  </a:schemeClr>
                </a:solidFill>
              </a:rPr>
              <a:t> S + wish(</a:t>
            </a:r>
            <a:r>
              <a:rPr lang="en-US" sz="3200" dirty="0" err="1">
                <a:solidFill>
                  <a:schemeClr val="accent5">
                    <a:lumMod val="75000"/>
                  </a:schemeClr>
                </a:solidFill>
              </a:rPr>
              <a:t>es</a:t>
            </a:r>
            <a:r>
              <a:rPr lang="en-US" sz="3200" dirty="0">
                <a:solidFill>
                  <a:schemeClr val="accent5">
                    <a:lumMod val="75000"/>
                  </a:schemeClr>
                </a:solidFill>
              </a:rPr>
              <a:t>) + (that) + S + had + </a:t>
            </a:r>
            <a:r>
              <a:rPr lang="en-US" sz="3200" dirty="0" smtClean="0">
                <a:solidFill>
                  <a:schemeClr val="accent5">
                    <a:lumMod val="75000"/>
                  </a:schemeClr>
                </a:solidFill>
              </a:rPr>
              <a:t>V3/P2</a:t>
            </a:r>
            <a:endParaRPr lang="en-US" sz="3200" dirty="0">
              <a:solidFill>
                <a:schemeClr val="accent5">
                  <a:lumMod val="75000"/>
                </a:schemeClr>
              </a:solidFill>
            </a:endParaRPr>
          </a:p>
          <a:p>
            <a:r>
              <a:rPr lang="en-US" sz="3200" b="1" i="1" dirty="0" smtClean="0">
                <a:solidFill>
                  <a:schemeClr val="accent5">
                    <a:lumMod val="75000"/>
                  </a:schemeClr>
                </a:solidFill>
              </a:rPr>
              <a:t>Negative:</a:t>
            </a:r>
            <a:r>
              <a:rPr lang="en-US" sz="3200" b="1" i="1" dirty="0">
                <a:solidFill>
                  <a:schemeClr val="accent5">
                    <a:lumMod val="75000"/>
                  </a:schemeClr>
                </a:solidFill>
              </a:rPr>
              <a:t> </a:t>
            </a:r>
            <a:r>
              <a:rPr lang="en-US" sz="3200" dirty="0">
                <a:solidFill>
                  <a:schemeClr val="accent5">
                    <a:lumMod val="75000"/>
                  </a:schemeClr>
                </a:solidFill>
              </a:rPr>
              <a:t>S + wish(</a:t>
            </a:r>
            <a:r>
              <a:rPr lang="en-US" sz="3200" dirty="0" err="1">
                <a:solidFill>
                  <a:schemeClr val="accent5">
                    <a:lumMod val="75000"/>
                  </a:schemeClr>
                </a:solidFill>
              </a:rPr>
              <a:t>es</a:t>
            </a:r>
            <a:r>
              <a:rPr lang="en-US" sz="3200" dirty="0">
                <a:solidFill>
                  <a:schemeClr val="accent5">
                    <a:lumMod val="75000"/>
                  </a:schemeClr>
                </a:solidFill>
              </a:rPr>
              <a:t>) + (that) + S + had not + </a:t>
            </a:r>
            <a:r>
              <a:rPr lang="en-US" sz="3200" dirty="0" smtClean="0">
                <a:solidFill>
                  <a:schemeClr val="accent5">
                    <a:lumMod val="75000"/>
                  </a:schemeClr>
                </a:solidFill>
              </a:rPr>
              <a:t>V3/P2</a:t>
            </a:r>
            <a:endParaRPr lang="en-US" sz="3200" dirty="0">
              <a:solidFill>
                <a:schemeClr val="accent5">
                  <a:lumMod val="75000"/>
                </a:schemeClr>
              </a:solidFill>
            </a:endParaRPr>
          </a:p>
          <a:p>
            <a:r>
              <a:rPr lang="en-US" sz="3200" b="1" i="1" dirty="0" smtClean="0">
                <a:solidFill>
                  <a:schemeClr val="accent5">
                    <a:lumMod val="75000"/>
                  </a:schemeClr>
                </a:solidFill>
              </a:rPr>
              <a:t>If </a:t>
            </a:r>
            <a:r>
              <a:rPr lang="en-US" sz="3200" b="1" i="1" dirty="0">
                <a:solidFill>
                  <a:schemeClr val="accent5">
                    <a:lumMod val="75000"/>
                  </a:schemeClr>
                </a:solidFill>
              </a:rPr>
              <a:t>only: </a:t>
            </a:r>
            <a:r>
              <a:rPr lang="en-US" sz="3200" dirty="0">
                <a:solidFill>
                  <a:schemeClr val="accent5">
                    <a:lumMod val="75000"/>
                  </a:schemeClr>
                </a:solidFill>
              </a:rPr>
              <a:t>If only + (that) + S + had (not) + </a:t>
            </a:r>
            <a:r>
              <a:rPr lang="en-US" sz="3200" dirty="0" smtClean="0">
                <a:solidFill>
                  <a:schemeClr val="accent5">
                    <a:lumMod val="75000"/>
                  </a:schemeClr>
                </a:solidFill>
              </a:rPr>
              <a:t>V3/P2</a:t>
            </a:r>
            <a:endParaRPr lang="en-US" sz="3200" dirty="0">
              <a:solidFill>
                <a:schemeClr val="accent5">
                  <a:lumMod val="75000"/>
                </a:schemeClr>
              </a:solidFill>
            </a:endParaRPr>
          </a:p>
        </p:txBody>
      </p:sp>
      <p:sp>
        <p:nvSpPr>
          <p:cNvPr id="6" name="TextBox 5"/>
          <p:cNvSpPr txBox="1"/>
          <p:nvPr/>
        </p:nvSpPr>
        <p:spPr>
          <a:xfrm>
            <a:off x="757953" y="3945902"/>
            <a:ext cx="10813658" cy="2000548"/>
          </a:xfrm>
          <a:prstGeom prst="rect">
            <a:avLst/>
          </a:prstGeom>
          <a:noFill/>
        </p:spPr>
        <p:txBody>
          <a:bodyPr wrap="square" rtlCol="0">
            <a:spAutoFit/>
          </a:bodyPr>
          <a:lstStyle/>
          <a:p>
            <a:r>
              <a:rPr lang="en-US" sz="2800" b="1" i="1" dirty="0" smtClean="0">
                <a:solidFill>
                  <a:schemeClr val="accent5"/>
                </a:solidFill>
              </a:rPr>
              <a:t>Wish in the future.</a:t>
            </a:r>
          </a:p>
          <a:p>
            <a:r>
              <a:rPr lang="en-US" sz="3200" b="1" i="1" dirty="0" smtClean="0">
                <a:solidFill>
                  <a:schemeClr val="accent5"/>
                </a:solidFill>
              </a:rPr>
              <a:t>positive:</a:t>
            </a:r>
            <a:r>
              <a:rPr lang="en-US" sz="3200" b="1" i="1" dirty="0">
                <a:solidFill>
                  <a:schemeClr val="accent5"/>
                </a:solidFill>
              </a:rPr>
              <a:t> </a:t>
            </a:r>
            <a:r>
              <a:rPr lang="en-US" sz="3200" dirty="0">
                <a:solidFill>
                  <a:schemeClr val="accent5"/>
                </a:solidFill>
              </a:rPr>
              <a:t>S + wish(</a:t>
            </a:r>
            <a:r>
              <a:rPr lang="en-US" sz="3200" dirty="0" err="1">
                <a:solidFill>
                  <a:schemeClr val="accent5"/>
                </a:solidFill>
              </a:rPr>
              <a:t>es</a:t>
            </a:r>
            <a:r>
              <a:rPr lang="en-US" sz="3200" dirty="0">
                <a:solidFill>
                  <a:schemeClr val="accent5"/>
                </a:solidFill>
              </a:rPr>
              <a:t>) + (that) + S + would/could + V </a:t>
            </a:r>
          </a:p>
          <a:p>
            <a:r>
              <a:rPr lang="en-US" sz="3200" b="1" i="1" dirty="0" smtClean="0">
                <a:solidFill>
                  <a:schemeClr val="accent5"/>
                </a:solidFill>
              </a:rPr>
              <a:t>Negative:</a:t>
            </a:r>
            <a:r>
              <a:rPr lang="en-US" sz="3200" b="1" i="1" dirty="0">
                <a:solidFill>
                  <a:schemeClr val="accent5"/>
                </a:solidFill>
              </a:rPr>
              <a:t> </a:t>
            </a:r>
            <a:r>
              <a:rPr lang="en-US" sz="3200" dirty="0">
                <a:solidFill>
                  <a:schemeClr val="accent5"/>
                </a:solidFill>
              </a:rPr>
              <a:t>S + wish(</a:t>
            </a:r>
            <a:r>
              <a:rPr lang="en-US" sz="3200" dirty="0" err="1">
                <a:solidFill>
                  <a:schemeClr val="accent5"/>
                </a:solidFill>
              </a:rPr>
              <a:t>es</a:t>
            </a:r>
            <a:r>
              <a:rPr lang="en-US" sz="3200" dirty="0">
                <a:solidFill>
                  <a:schemeClr val="accent5"/>
                </a:solidFill>
              </a:rPr>
              <a:t>) + (that) + S + would/could + not + V</a:t>
            </a:r>
          </a:p>
          <a:p>
            <a:r>
              <a:rPr lang="en-US" sz="3200" b="1" i="1" dirty="0">
                <a:solidFill>
                  <a:schemeClr val="accent5"/>
                </a:solidFill>
              </a:rPr>
              <a:t> </a:t>
            </a:r>
            <a:r>
              <a:rPr lang="en-US" sz="3200" b="1" i="1" dirty="0" smtClean="0">
                <a:solidFill>
                  <a:schemeClr val="accent5"/>
                </a:solidFill>
              </a:rPr>
              <a:t>     If </a:t>
            </a:r>
            <a:r>
              <a:rPr lang="en-US" sz="3200" b="1" i="1" dirty="0">
                <a:solidFill>
                  <a:schemeClr val="accent5"/>
                </a:solidFill>
              </a:rPr>
              <a:t>only:</a:t>
            </a:r>
            <a:r>
              <a:rPr lang="en-US" sz="3200" dirty="0">
                <a:solidFill>
                  <a:schemeClr val="accent5"/>
                </a:solidFill>
              </a:rPr>
              <a:t> If only + S + would/could + (not) + V</a:t>
            </a:r>
          </a:p>
        </p:txBody>
      </p:sp>
    </p:spTree>
    <p:extLst>
      <p:ext uri="{BB962C8B-B14F-4D97-AF65-F5344CB8AC3E}">
        <p14:creationId xmlns:p14="http://schemas.microsoft.com/office/powerpoint/2010/main" val="682189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714" y="288136"/>
            <a:ext cx="11202749" cy="6428253"/>
          </a:xfrm>
        </p:spPr>
        <p:txBody>
          <a:bodyPr>
            <a:noAutofit/>
          </a:bodyPr>
          <a:lstStyle/>
          <a:p>
            <a:r>
              <a:rPr lang="en-US" sz="2500" b="1" dirty="0">
                <a:solidFill>
                  <a:schemeClr val="tx2"/>
                </a:solidFill>
              </a:rPr>
              <a:t>I. Put the verbs in brackets into correct tenses:</a:t>
            </a:r>
            <a:endParaRPr lang="en-US" sz="2500" dirty="0">
              <a:solidFill>
                <a:schemeClr val="tx2"/>
              </a:solidFill>
            </a:endParaRPr>
          </a:p>
          <a:p>
            <a:r>
              <a:rPr lang="en-US" sz="2500" dirty="0">
                <a:solidFill>
                  <a:schemeClr val="tx2"/>
                </a:solidFill>
              </a:rPr>
              <a:t>1. I wish I (go)……………………………. to the movie with you.</a:t>
            </a:r>
          </a:p>
          <a:p>
            <a:r>
              <a:rPr lang="en-US" sz="2500" dirty="0">
                <a:solidFill>
                  <a:schemeClr val="tx2"/>
                </a:solidFill>
              </a:rPr>
              <a:t>2. I wish I (have)……………………………………… day off.</a:t>
            </a:r>
          </a:p>
          <a:p>
            <a:r>
              <a:rPr lang="en-US" sz="2500" dirty="0">
                <a:solidFill>
                  <a:schemeClr val="tx2"/>
                </a:solidFill>
              </a:rPr>
              <a:t>3. I wish I (study)…………………………… Latin instead of Greek.</a:t>
            </a:r>
          </a:p>
          <a:p>
            <a:r>
              <a:rPr lang="en-US" sz="2500" dirty="0">
                <a:solidFill>
                  <a:schemeClr val="tx2"/>
                </a:solidFill>
              </a:rPr>
              <a:t>4. I wish I (not / spend)………………………………. so much money.</a:t>
            </a:r>
          </a:p>
          <a:p>
            <a:r>
              <a:rPr lang="en-US" sz="2500" dirty="0">
                <a:solidFill>
                  <a:schemeClr val="tx2"/>
                </a:solidFill>
              </a:rPr>
              <a:t>5. I wish the weather (be) …………..…………….warm, so we could go swimming.</a:t>
            </a:r>
          </a:p>
          <a:p>
            <a:r>
              <a:rPr lang="en-US" sz="2500" dirty="0">
                <a:solidFill>
                  <a:schemeClr val="tx2"/>
                </a:solidFill>
              </a:rPr>
              <a:t>6. I wish I (ask)…………………………….………. him how to get there.</a:t>
            </a:r>
          </a:p>
          <a:p>
            <a:r>
              <a:rPr lang="en-US" sz="2500" dirty="0">
                <a:solidFill>
                  <a:schemeClr val="tx2"/>
                </a:solidFill>
              </a:rPr>
              <a:t>7. I wish I (not stay)………….……………….. at home.</a:t>
            </a:r>
          </a:p>
          <a:p>
            <a:r>
              <a:rPr lang="en-US" sz="2500" dirty="0">
                <a:solidFill>
                  <a:schemeClr val="tx2"/>
                </a:solidFill>
              </a:rPr>
              <a:t>8. I wish I (not/ buy) …………….……………..that book.</a:t>
            </a:r>
          </a:p>
          <a:p>
            <a:r>
              <a:rPr lang="en-US" sz="2500" dirty="0">
                <a:solidFill>
                  <a:schemeClr val="tx2"/>
                </a:solidFill>
              </a:rPr>
              <a:t>9. I wish I (not/see) ……………….…………….him.</a:t>
            </a:r>
          </a:p>
          <a:p>
            <a:r>
              <a:rPr lang="en-US" sz="2500" dirty="0">
                <a:solidFill>
                  <a:schemeClr val="tx2"/>
                </a:solidFill>
              </a:rPr>
              <a:t>10. I wish I (not/call)……………….………………. him a liar.</a:t>
            </a:r>
          </a:p>
          <a:p>
            <a:r>
              <a:rPr lang="en-US" sz="2500" dirty="0">
                <a:solidFill>
                  <a:schemeClr val="tx2"/>
                </a:solidFill>
              </a:rPr>
              <a:t>11. I don’t have time to go to “High Quality Good Fair “. I wish I (go)………there.</a:t>
            </a:r>
          </a:p>
          <a:p>
            <a:r>
              <a:rPr lang="en-US" sz="2500" dirty="0">
                <a:solidFill>
                  <a:schemeClr val="tx2"/>
                </a:solidFill>
              </a:rPr>
              <a:t>12. The weather is very hot. I wish it (be) ………………………… cooler</a:t>
            </a:r>
            <a:r>
              <a:rPr lang="en-US" sz="2500" dirty="0" smtClean="0">
                <a:solidFill>
                  <a:schemeClr val="tx2"/>
                </a:solidFill>
              </a:rPr>
              <a:t>.</a:t>
            </a:r>
            <a:endParaRPr lang="en-US" sz="2500" dirty="0">
              <a:solidFill>
                <a:schemeClr val="tx2"/>
              </a:solidFill>
            </a:endParaRPr>
          </a:p>
        </p:txBody>
      </p:sp>
    </p:spTree>
    <p:extLst>
      <p:ext uri="{BB962C8B-B14F-4D97-AF65-F5344CB8AC3E}">
        <p14:creationId xmlns:p14="http://schemas.microsoft.com/office/powerpoint/2010/main" val="2613231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025" y="0"/>
            <a:ext cx="11094854" cy="6858000"/>
          </a:xfrm>
        </p:spPr>
        <p:txBody>
          <a:bodyPr>
            <a:noAutofit/>
          </a:bodyPr>
          <a:lstStyle/>
          <a:p>
            <a:pPr>
              <a:lnSpc>
                <a:spcPct val="100000"/>
              </a:lnSpc>
            </a:pPr>
            <a:r>
              <a:rPr lang="en-US" sz="2200" b="1" dirty="0">
                <a:solidFill>
                  <a:schemeClr val="tx2"/>
                </a:solidFill>
              </a:rPr>
              <a:t>II. Rewrite the following sentences, using "Wish"</a:t>
            </a:r>
            <a:endParaRPr lang="en-US" sz="2200" dirty="0">
              <a:solidFill>
                <a:schemeClr val="tx2"/>
              </a:solidFill>
            </a:endParaRPr>
          </a:p>
          <a:p>
            <a:pPr marL="0" indent="0">
              <a:lnSpc>
                <a:spcPct val="100000"/>
              </a:lnSpc>
              <a:buNone/>
            </a:pPr>
            <a:r>
              <a:rPr lang="en-US" sz="2200" dirty="0" smtClean="0">
                <a:solidFill>
                  <a:schemeClr val="tx2"/>
                </a:solidFill>
              </a:rPr>
              <a:t>1. </a:t>
            </a:r>
            <a:r>
              <a:rPr lang="en-US" sz="2200" dirty="0">
                <a:solidFill>
                  <a:schemeClr val="tx2"/>
                </a:solidFill>
              </a:rPr>
              <a:t>I don't know more people.</a:t>
            </a:r>
          </a:p>
          <a:p>
            <a:pPr>
              <a:lnSpc>
                <a:spcPct val="100000"/>
              </a:lnSpc>
            </a:pPr>
            <a:r>
              <a:rPr lang="en-US" sz="2200" dirty="0">
                <a:solidFill>
                  <a:schemeClr val="tx2"/>
                </a:solidFill>
              </a:rPr>
              <a:t>I wish</a:t>
            </a:r>
            <a:r>
              <a:rPr lang="en-US" sz="2200" dirty="0" smtClean="0">
                <a:solidFill>
                  <a:schemeClr val="tx2"/>
                </a:solidFill>
              </a:rPr>
              <a:t>..................................................................................</a:t>
            </a:r>
            <a:endParaRPr lang="en-US" sz="2200" dirty="0">
              <a:solidFill>
                <a:schemeClr val="tx2"/>
              </a:solidFill>
            </a:endParaRPr>
          </a:p>
          <a:p>
            <a:pPr marL="0" indent="0">
              <a:lnSpc>
                <a:spcPct val="100000"/>
              </a:lnSpc>
              <a:buNone/>
            </a:pPr>
            <a:r>
              <a:rPr lang="en-US" sz="2200" dirty="0">
                <a:solidFill>
                  <a:schemeClr val="tx2"/>
                </a:solidFill>
              </a:rPr>
              <a:t>2. I don't have a key.</a:t>
            </a:r>
          </a:p>
          <a:p>
            <a:pPr>
              <a:lnSpc>
                <a:spcPct val="100000"/>
              </a:lnSpc>
            </a:pPr>
            <a:r>
              <a:rPr lang="en-US" sz="2200" dirty="0">
                <a:solidFill>
                  <a:schemeClr val="tx2"/>
                </a:solidFill>
              </a:rPr>
              <a:t>I wish</a:t>
            </a:r>
            <a:r>
              <a:rPr lang="en-US" sz="2200" dirty="0" smtClean="0">
                <a:solidFill>
                  <a:schemeClr val="tx2"/>
                </a:solidFill>
              </a:rPr>
              <a:t>....................................................................</a:t>
            </a:r>
            <a:endParaRPr lang="en-US" sz="2200" dirty="0">
              <a:solidFill>
                <a:schemeClr val="tx2"/>
              </a:solidFill>
            </a:endParaRPr>
          </a:p>
          <a:p>
            <a:pPr marL="0" indent="0">
              <a:lnSpc>
                <a:spcPct val="100000"/>
              </a:lnSpc>
              <a:buNone/>
            </a:pPr>
            <a:r>
              <a:rPr lang="en-US" sz="2200" dirty="0">
                <a:solidFill>
                  <a:schemeClr val="tx2"/>
                </a:solidFill>
              </a:rPr>
              <a:t>3. Ann isn't here.</a:t>
            </a:r>
          </a:p>
          <a:p>
            <a:pPr>
              <a:lnSpc>
                <a:spcPct val="100000"/>
              </a:lnSpc>
            </a:pPr>
            <a:r>
              <a:rPr lang="en-US" sz="2200" dirty="0" smtClean="0">
                <a:solidFill>
                  <a:schemeClr val="tx2"/>
                </a:solidFill>
              </a:rPr>
              <a:t>I </a:t>
            </a:r>
            <a:r>
              <a:rPr lang="en-US" sz="2200" dirty="0">
                <a:solidFill>
                  <a:schemeClr val="tx2"/>
                </a:solidFill>
              </a:rPr>
              <a:t>wish</a:t>
            </a:r>
            <a:r>
              <a:rPr lang="en-US" sz="2200" dirty="0" smtClean="0">
                <a:solidFill>
                  <a:schemeClr val="tx2"/>
                </a:solidFill>
              </a:rPr>
              <a:t>................................................................................</a:t>
            </a:r>
            <a:endParaRPr lang="en-US" sz="2200" dirty="0">
              <a:solidFill>
                <a:schemeClr val="tx2"/>
              </a:solidFill>
            </a:endParaRPr>
          </a:p>
          <a:p>
            <a:pPr marL="0" indent="0">
              <a:lnSpc>
                <a:spcPct val="100000"/>
              </a:lnSpc>
              <a:buNone/>
            </a:pPr>
            <a:r>
              <a:rPr lang="en-US" sz="2200" dirty="0" smtClean="0">
                <a:solidFill>
                  <a:schemeClr val="tx2"/>
                </a:solidFill>
              </a:rPr>
              <a:t>4. </a:t>
            </a:r>
            <a:r>
              <a:rPr lang="en-US" sz="2200" dirty="0">
                <a:solidFill>
                  <a:schemeClr val="tx2"/>
                </a:solidFill>
              </a:rPr>
              <a:t>I live in a big city (I don't like it).</a:t>
            </a:r>
          </a:p>
          <a:p>
            <a:pPr>
              <a:lnSpc>
                <a:spcPct val="100000"/>
              </a:lnSpc>
            </a:pPr>
            <a:r>
              <a:rPr lang="en-US" sz="2200" dirty="0">
                <a:solidFill>
                  <a:schemeClr val="tx2"/>
                </a:solidFill>
              </a:rPr>
              <a:t>I wish</a:t>
            </a:r>
            <a:r>
              <a:rPr lang="en-US" sz="2200" dirty="0" smtClean="0">
                <a:solidFill>
                  <a:schemeClr val="tx2"/>
                </a:solidFill>
              </a:rPr>
              <a:t>........................................................................................</a:t>
            </a:r>
            <a:endParaRPr lang="en-US" sz="2200" dirty="0">
              <a:solidFill>
                <a:schemeClr val="tx2"/>
              </a:solidFill>
            </a:endParaRPr>
          </a:p>
          <a:p>
            <a:pPr marL="0" indent="0">
              <a:lnSpc>
                <a:spcPct val="100000"/>
              </a:lnSpc>
              <a:buNone/>
            </a:pPr>
            <a:r>
              <a:rPr lang="en-US" sz="2200" dirty="0" smtClean="0">
                <a:solidFill>
                  <a:schemeClr val="tx2"/>
                </a:solidFill>
              </a:rPr>
              <a:t>5. </a:t>
            </a:r>
            <a:r>
              <a:rPr lang="en-US" sz="2200" dirty="0">
                <a:solidFill>
                  <a:schemeClr val="tx2"/>
                </a:solidFill>
              </a:rPr>
              <a:t>I can't go to the party (and I like it).</a:t>
            </a:r>
          </a:p>
          <a:p>
            <a:pPr>
              <a:lnSpc>
                <a:spcPct val="100000"/>
              </a:lnSpc>
            </a:pPr>
            <a:r>
              <a:rPr lang="en-US" sz="2200" dirty="0">
                <a:solidFill>
                  <a:schemeClr val="tx2"/>
                </a:solidFill>
              </a:rPr>
              <a:t>I wish</a:t>
            </a:r>
            <a:r>
              <a:rPr lang="en-US" sz="2200" dirty="0" smtClean="0">
                <a:solidFill>
                  <a:schemeClr val="tx2"/>
                </a:solidFill>
              </a:rPr>
              <a:t>......................................................................................</a:t>
            </a:r>
            <a:endParaRPr lang="en-US" sz="2200" dirty="0">
              <a:solidFill>
                <a:schemeClr val="tx2"/>
              </a:solidFill>
            </a:endParaRPr>
          </a:p>
          <a:p>
            <a:pPr marL="0" indent="0">
              <a:lnSpc>
                <a:spcPct val="100000"/>
              </a:lnSpc>
              <a:buNone/>
            </a:pPr>
            <a:r>
              <a:rPr lang="en-US" sz="2200" dirty="0" smtClean="0">
                <a:solidFill>
                  <a:schemeClr val="tx2"/>
                </a:solidFill>
              </a:rPr>
              <a:t>6. </a:t>
            </a:r>
            <a:r>
              <a:rPr lang="en-US" sz="2200" dirty="0">
                <a:solidFill>
                  <a:schemeClr val="tx2"/>
                </a:solidFill>
              </a:rPr>
              <a:t>I have to work tomorrow (I like to stay in bed).</a:t>
            </a:r>
          </a:p>
          <a:p>
            <a:pPr>
              <a:lnSpc>
                <a:spcPct val="100000"/>
              </a:lnSpc>
            </a:pPr>
            <a:r>
              <a:rPr lang="en-US" sz="2200" dirty="0">
                <a:solidFill>
                  <a:schemeClr val="tx2"/>
                </a:solidFill>
              </a:rPr>
              <a:t>I wish</a:t>
            </a:r>
            <a:r>
              <a:rPr lang="en-US" sz="2200" dirty="0" smtClean="0">
                <a:solidFill>
                  <a:schemeClr val="tx2"/>
                </a:solidFill>
              </a:rPr>
              <a:t>...........................................................................</a:t>
            </a:r>
            <a:endParaRPr lang="en-US" sz="2200" dirty="0">
              <a:solidFill>
                <a:schemeClr val="tx2"/>
              </a:solidFill>
            </a:endParaRPr>
          </a:p>
          <a:p>
            <a:pPr marL="0" indent="0">
              <a:lnSpc>
                <a:spcPct val="100000"/>
              </a:lnSpc>
              <a:buNone/>
            </a:pPr>
            <a:r>
              <a:rPr lang="en-US" sz="2200" dirty="0" smtClean="0">
                <a:solidFill>
                  <a:schemeClr val="tx2"/>
                </a:solidFill>
              </a:rPr>
              <a:t>7. </a:t>
            </a:r>
            <a:r>
              <a:rPr lang="en-US" sz="2200" dirty="0">
                <a:solidFill>
                  <a:schemeClr val="tx2"/>
                </a:solidFill>
              </a:rPr>
              <a:t>I don't get good marks.</a:t>
            </a:r>
          </a:p>
          <a:p>
            <a:pPr>
              <a:lnSpc>
                <a:spcPct val="100000"/>
              </a:lnSpc>
            </a:pPr>
            <a:r>
              <a:rPr lang="en-US" sz="2200" dirty="0">
                <a:solidFill>
                  <a:schemeClr val="tx2"/>
                </a:solidFill>
              </a:rPr>
              <a:t>I wish</a:t>
            </a:r>
            <a:r>
              <a:rPr lang="en-US" sz="2200" dirty="0" smtClean="0">
                <a:solidFill>
                  <a:schemeClr val="tx2"/>
                </a:solidFill>
              </a:rPr>
              <a:t>....................................................................................</a:t>
            </a:r>
            <a:endParaRPr lang="en-US" sz="2200" dirty="0">
              <a:solidFill>
                <a:schemeClr val="tx2"/>
              </a:solidFill>
            </a:endParaRPr>
          </a:p>
        </p:txBody>
      </p:sp>
    </p:spTree>
    <p:extLst>
      <p:ext uri="{BB962C8B-B14F-4D97-AF65-F5344CB8AC3E}">
        <p14:creationId xmlns:p14="http://schemas.microsoft.com/office/powerpoint/2010/main" val="19375088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998</Words>
  <Application>Microsoft Office PowerPoint</Application>
  <PresentationFormat>Widescreen</PresentationFormat>
  <Paragraphs>98</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Myriad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TrangDTT</dc:creator>
  <cp:lastModifiedBy>asus</cp:lastModifiedBy>
  <cp:revision>286</cp:revision>
  <dcterms:created xsi:type="dcterms:W3CDTF">2020-12-09T02:04:00Z</dcterms:created>
  <dcterms:modified xsi:type="dcterms:W3CDTF">2024-11-12T13:48:07Z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823C590716E34869B370A41AA84A4474_13</vt:lpwstr>
  </property>
  <property fmtid="{D5CDD505-2E9C-101B-9397-08002B2CF9AE}" pid="3" name="KSOProductBuildVer">
    <vt:lpwstr>1033-12.2.0.13266</vt:lpwstr>
  </property>
</Properties>
</file>