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436" r:id="rId2"/>
    <p:sldId id="538" r:id="rId3"/>
    <p:sldId id="445" r:id="rId4"/>
    <p:sldId id="456" r:id="rId5"/>
    <p:sldId id="457" r:id="rId6"/>
    <p:sldId id="580" r:id="rId7"/>
    <p:sldId id="298" r:id="rId8"/>
    <p:sldId id="531" r:id="rId9"/>
    <p:sldId id="582" r:id="rId10"/>
    <p:sldId id="3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655"/>
    <a:srgbClr val="E1AA74"/>
    <a:srgbClr val="3876BF"/>
    <a:srgbClr val="F3F0CA"/>
    <a:srgbClr val="EE9322"/>
    <a:srgbClr val="E9B824"/>
    <a:srgbClr val="219C90"/>
    <a:srgbClr val="D0D4CA"/>
    <a:srgbClr val="F5EEC8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448" y="40"/>
      </p:cViewPr>
      <p:guideLst>
        <p:guide orient="horz" pos="215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487045" y="1091565"/>
            <a:ext cx="6986905" cy="8845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/>
              <a:t>Look at the pictures</a:t>
            </a:r>
          </a:p>
          <a:p>
            <a:pPr>
              <a:lnSpc>
                <a:spcPct val="200000"/>
              </a:lnSpc>
            </a:pPr>
            <a:endParaRPr lang="en-US" sz="3600" b="1" dirty="0"/>
          </a:p>
        </p:txBody>
      </p:sp>
      <p:pic>
        <p:nvPicPr>
          <p:cNvPr id="19" name="Content Placeholder 18" descr="tank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03320" y="1671955"/>
            <a:ext cx="4785995" cy="3296920"/>
          </a:xfrm>
          <a:prstGeom prst="rect">
            <a:avLst/>
          </a:prstGeom>
        </p:spPr>
      </p:pic>
      <p:pic>
        <p:nvPicPr>
          <p:cNvPr id="23" name="Content Placeholder 22" descr="Long Bien Bridge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3859530" y="3980180"/>
            <a:ext cx="3270250" cy="2139315"/>
          </a:xfrm>
          <a:prstGeom prst="rect">
            <a:avLst/>
          </a:prstGeom>
        </p:spPr>
      </p:pic>
      <p:sp>
        <p:nvSpPr>
          <p:cNvPr id="24" name="TextBox 20"/>
          <p:cNvSpPr txBox="1"/>
          <p:nvPr/>
        </p:nvSpPr>
        <p:spPr>
          <a:xfrm>
            <a:off x="300355" y="5234940"/>
            <a:ext cx="11996420" cy="8845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/>
              <a:t>North Vietnamese tank entering through the gates of the Independence Palace of Saigon on April 30, 1975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2133" y="245935"/>
            <a:ext cx="1069403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the underlined words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205442" y="1445444"/>
            <a:ext cx="9918700" cy="393954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400" dirty="0">
                <a:solidFill>
                  <a:srgbClr val="002060"/>
                </a:solidFill>
              </a:rPr>
              <a:t>1. The </a:t>
            </a:r>
            <a:r>
              <a:rPr lang="en-US" sz="3400" u="sng" dirty="0">
                <a:solidFill>
                  <a:srgbClr val="002060"/>
                </a:solidFill>
              </a:rPr>
              <a:t>collection</a:t>
            </a:r>
            <a:r>
              <a:rPr lang="en-US" sz="3400" dirty="0">
                <a:solidFill>
                  <a:srgbClr val="002060"/>
                </a:solidFill>
              </a:rPr>
              <a:t> includes objects of the </a:t>
            </a:r>
            <a:r>
              <a:rPr lang="en-US" sz="3400" u="sng" dirty="0">
                <a:solidFill>
                  <a:srgbClr val="002060"/>
                </a:solidFill>
              </a:rPr>
              <a:t>Middle</a:t>
            </a:r>
            <a:r>
              <a:rPr lang="en-US" sz="3400" dirty="0">
                <a:solidFill>
                  <a:srgbClr val="002060"/>
                </a:solidFill>
              </a:rPr>
              <a:t> Ages.</a:t>
            </a:r>
          </a:p>
          <a:p>
            <a:pPr>
              <a:lnSpc>
                <a:spcPct val="150000"/>
              </a:lnSpc>
            </a:pPr>
            <a:r>
              <a:rPr lang="en-US" sz="3400" dirty="0">
                <a:solidFill>
                  <a:srgbClr val="002060"/>
                </a:solidFill>
              </a:rPr>
              <a:t>2. You should be </a:t>
            </a:r>
            <a:r>
              <a:rPr lang="en-US" sz="3400" u="sng" dirty="0">
                <a:solidFill>
                  <a:srgbClr val="002060"/>
                </a:solidFill>
              </a:rPr>
              <a:t>careful</a:t>
            </a:r>
            <a:r>
              <a:rPr lang="en-US" sz="3400" dirty="0">
                <a:solidFill>
                  <a:srgbClr val="002060"/>
                </a:solidFill>
              </a:rPr>
              <a:t> when shopping in this </a:t>
            </a:r>
            <a:r>
              <a:rPr lang="en-US" sz="3400" u="sng" dirty="0">
                <a:solidFill>
                  <a:srgbClr val="002060"/>
                </a:solidFill>
              </a:rPr>
              <a:t>mall</a:t>
            </a:r>
            <a:r>
              <a:rPr lang="en-US" sz="34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400" dirty="0">
                <a:solidFill>
                  <a:srgbClr val="002060"/>
                </a:solidFill>
              </a:rPr>
              <a:t>3. This </a:t>
            </a:r>
            <a:r>
              <a:rPr lang="en-US" sz="3400" u="sng" dirty="0">
                <a:solidFill>
                  <a:srgbClr val="002060"/>
                </a:solidFill>
              </a:rPr>
              <a:t>monument</a:t>
            </a:r>
            <a:r>
              <a:rPr lang="en-US" sz="3400" dirty="0">
                <a:solidFill>
                  <a:srgbClr val="002060"/>
                </a:solidFill>
              </a:rPr>
              <a:t> is small but </a:t>
            </a:r>
            <a:r>
              <a:rPr lang="en-US" sz="3400" u="sng" dirty="0">
                <a:solidFill>
                  <a:srgbClr val="002060"/>
                </a:solidFill>
              </a:rPr>
              <a:t>magnificent</a:t>
            </a:r>
            <a:r>
              <a:rPr lang="en-US" sz="34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400" dirty="0">
                <a:solidFill>
                  <a:srgbClr val="002060"/>
                </a:solidFill>
              </a:rPr>
              <a:t>4. They </a:t>
            </a:r>
            <a:r>
              <a:rPr lang="en-US" sz="3400" u="sng" dirty="0">
                <a:solidFill>
                  <a:srgbClr val="002060"/>
                </a:solidFill>
              </a:rPr>
              <a:t>maintain</a:t>
            </a:r>
            <a:r>
              <a:rPr lang="en-US" sz="3400" dirty="0">
                <a:solidFill>
                  <a:srgbClr val="002060"/>
                </a:solidFill>
              </a:rPr>
              <a:t> these </a:t>
            </a:r>
            <a:r>
              <a:rPr lang="en-US" sz="3400" u="sng" dirty="0">
                <a:solidFill>
                  <a:srgbClr val="002060"/>
                </a:solidFill>
              </a:rPr>
              <a:t>windmills</a:t>
            </a:r>
            <a:r>
              <a:rPr lang="en-US" sz="3400" dirty="0">
                <a:solidFill>
                  <a:srgbClr val="002060"/>
                </a:solidFill>
              </a:rPr>
              <a:t> as working museums.</a:t>
            </a:r>
          </a:p>
          <a:p>
            <a:pPr>
              <a:lnSpc>
                <a:spcPct val="150000"/>
              </a:lnSpc>
            </a:pPr>
            <a:r>
              <a:rPr lang="en-US" sz="3400" dirty="0">
                <a:solidFill>
                  <a:srgbClr val="002060"/>
                </a:solidFill>
              </a:rPr>
              <a:t>5. David</a:t>
            </a:r>
            <a:r>
              <a:rPr lang="en-US" sz="3400" u="sng" dirty="0">
                <a:solidFill>
                  <a:srgbClr val="002060"/>
                </a:solidFill>
              </a:rPr>
              <a:t> fell</a:t>
            </a:r>
            <a:r>
              <a:rPr lang="en-US" sz="3400" dirty="0">
                <a:solidFill>
                  <a:srgbClr val="002060"/>
                </a:solidFill>
              </a:rPr>
              <a:t> off his bike and hurt his </a:t>
            </a:r>
            <a:r>
              <a:rPr lang="en-US" sz="3400" u="sng" dirty="0">
                <a:solidFill>
                  <a:srgbClr val="002060"/>
                </a:solidFill>
              </a:rPr>
              <a:t>ankle</a:t>
            </a:r>
            <a:r>
              <a:rPr lang="en-US" sz="3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" name="0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9325" y="461194"/>
            <a:ext cx="984250" cy="984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53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 descr="tank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20725" y="3980180"/>
            <a:ext cx="2392680" cy="1648460"/>
          </a:xfrm>
          <a:prstGeom prst="rect">
            <a:avLst/>
          </a:prstGeom>
        </p:spPr>
      </p:pic>
      <p:pic>
        <p:nvPicPr>
          <p:cNvPr id="23" name="Content Placeholder 22" descr="Long Bien Bridge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298825" y="770218"/>
            <a:ext cx="5789930" cy="3787775"/>
          </a:xfrm>
          <a:prstGeom prst="rect">
            <a:avLst/>
          </a:prstGeom>
        </p:spPr>
      </p:pic>
      <p:sp>
        <p:nvSpPr>
          <p:cNvPr id="24" name="TextBox 20"/>
          <p:cNvSpPr txBox="1"/>
          <p:nvPr/>
        </p:nvSpPr>
        <p:spPr>
          <a:xfrm>
            <a:off x="195580" y="4804410"/>
            <a:ext cx="11996420" cy="8845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/>
              <a:t>Long Bien Bridge crossing over the Red River, built between 1898 and 1902.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8415" y="855345"/>
            <a:ext cx="12141200" cy="6141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0"/>
          <p:cNvSpPr txBox="1"/>
          <p:nvPr/>
        </p:nvSpPr>
        <p:spPr>
          <a:xfrm>
            <a:off x="487045" y="1166495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Imagine that you have a time machine.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701675" y="2966085"/>
            <a:ext cx="11311255" cy="626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1" dirty="0"/>
              <a:t>1. Where would you go?</a:t>
            </a:r>
          </a:p>
          <a:p>
            <a:pPr algn="just">
              <a:lnSpc>
                <a:spcPct val="150000"/>
              </a:lnSpc>
            </a:pPr>
            <a:r>
              <a:rPr lang="en-US" sz="3600" b="1" i="1" dirty="0"/>
              <a:t>2. What time period would you visit? Why?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487045" y="4722495"/>
            <a:ext cx="11311255" cy="11963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Share your ideas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99303" y="413067"/>
            <a:ext cx="9400963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table. There is one example.</a:t>
            </a: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2403641130"/>
              </p:ext>
            </p:extLst>
          </p:nvPr>
        </p:nvGraphicFramePr>
        <p:xfrm>
          <a:off x="1633219" y="1405572"/>
          <a:ext cx="853313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6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dirty="0"/>
                        <a:t>VERB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NOUN</a:t>
                      </a:r>
                    </a:p>
                  </a:txBody>
                  <a:tcPr>
                    <a:solidFill>
                      <a:srgbClr val="A7D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i="1"/>
                        <a:t>protect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1. promote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2. recognise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3. contribute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4. observe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5. preserve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6. occupy</a:t>
                      </a:r>
                    </a:p>
                  </a:txBody>
                  <a:tcPr>
                    <a:solidFill>
                      <a:srgbClr val="F5EE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D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6489277" y="2034011"/>
            <a:ext cx="23831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protection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557010" y="2605511"/>
            <a:ext cx="23831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promotion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620510" y="3189711"/>
            <a:ext cx="26752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recognition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400376" y="3702315"/>
            <a:ext cx="2979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contribution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594580" y="4286515"/>
            <a:ext cx="2979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observation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6620510" y="4870105"/>
            <a:ext cx="2979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preservation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710045" y="5453695"/>
            <a:ext cx="2979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occupation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16280" y="178338"/>
            <a:ext cx="11197590" cy="55399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sentences, using the correct forms of the words from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97205" y="795020"/>
            <a:ext cx="11197590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1. People in these mountainous areas still </a:t>
            </a:r>
            <a:r>
              <a:rPr lang="en-US" sz="3600" dirty="0" smtClean="0">
                <a:solidFill>
                  <a:srgbClr val="002060"/>
                </a:solidFill>
              </a:rPr>
              <a:t>_____________ their </a:t>
            </a:r>
            <a:r>
              <a:rPr lang="en-US" sz="3600" dirty="0">
                <a:solidFill>
                  <a:srgbClr val="002060"/>
                </a:solidFill>
              </a:rPr>
              <a:t>local customs and traditions.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87045" y="2013041"/>
            <a:ext cx="11197590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2. The invention of the seat belt made a good ____________ to road safety.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87045" y="3176044"/>
            <a:ext cx="11197590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</a:rPr>
              <a:t>3. We believe that _____________ of these old structures will benefit the community in many ways.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9259147" y="838593"/>
            <a:ext cx="2018453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25712" y="2549828"/>
            <a:ext cx="2535555" cy="768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220422" y="3069787"/>
            <a:ext cx="3393440" cy="9156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preservation	</a:t>
            </a:r>
          </a:p>
        </p:txBody>
      </p:sp>
      <p:sp>
        <p:nvSpPr>
          <p:cNvPr id="18" name="Text Box 1"/>
          <p:cNvSpPr txBox="1"/>
          <p:nvPr/>
        </p:nvSpPr>
        <p:spPr>
          <a:xfrm>
            <a:off x="487045" y="4394065"/>
            <a:ext cx="11197590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4. The aim of the culture festival is the ______________ of friendship and tourism.</a:t>
            </a:r>
          </a:p>
        </p:txBody>
      </p:sp>
      <p:sp>
        <p:nvSpPr>
          <p:cNvPr id="19" name="Text Box 5"/>
          <p:cNvSpPr txBox="1"/>
          <p:nvPr/>
        </p:nvSpPr>
        <p:spPr>
          <a:xfrm>
            <a:off x="487045" y="5592945"/>
            <a:ext cx="11197590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</a:rPr>
              <a:t>5. In 2006, Duong Lam became the first village that was ___________ as a national historic and cultural relic.</a:t>
            </a:r>
          </a:p>
        </p:txBody>
      </p:sp>
      <p:sp>
        <p:nvSpPr>
          <p:cNvPr id="20" name="Text Box 99"/>
          <p:cNvSpPr txBox="1"/>
          <p:nvPr/>
        </p:nvSpPr>
        <p:spPr>
          <a:xfrm>
            <a:off x="8171180" y="4312496"/>
            <a:ext cx="3023235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promotion</a:t>
            </a:r>
          </a:p>
        </p:txBody>
      </p:sp>
      <p:sp>
        <p:nvSpPr>
          <p:cNvPr id="21" name="Text Box 7"/>
          <p:cNvSpPr txBox="1"/>
          <p:nvPr/>
        </p:nvSpPr>
        <p:spPr>
          <a:xfrm>
            <a:off x="791950" y="6114838"/>
            <a:ext cx="2603077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recognised</a:t>
            </a:r>
            <a:endParaRPr lang="en-US" sz="3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25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25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5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8494" y="184627"/>
            <a:ext cx="11497839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1854200" y="768192"/>
            <a:ext cx="6096000" cy="1076325"/>
          </a:xfrm>
          <a:prstGeom prst="rect">
            <a:avLst/>
          </a:prstGeom>
          <a:solidFill>
            <a:srgbClr val="F3F0C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/>
              <a:t>magnificent    takeaway       heritage</a:t>
            </a:r>
          </a:p>
          <a:p>
            <a:pPr algn="ctr"/>
            <a:r>
              <a:rPr lang="en-US" sz="3200"/>
              <a:t>generations        structures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362975" y="2851839"/>
            <a:ext cx="3423558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magnificent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Box 29"/>
          <p:cNvSpPr txBox="1"/>
          <p:nvPr/>
        </p:nvSpPr>
        <p:spPr>
          <a:xfrm>
            <a:off x="7456109" y="3744411"/>
            <a:ext cx="2694093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3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heritage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99"/>
          <p:cNvSpPr txBox="1"/>
          <p:nvPr/>
        </p:nvSpPr>
        <p:spPr>
          <a:xfrm>
            <a:off x="1710902" y="2391265"/>
            <a:ext cx="4097231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structures 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29"/>
          <p:cNvSpPr txBox="1"/>
          <p:nvPr/>
        </p:nvSpPr>
        <p:spPr>
          <a:xfrm>
            <a:off x="1710902" y="3083217"/>
            <a:ext cx="3023235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takeaway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30"/>
          <p:cNvSpPr txBox="1"/>
          <p:nvPr/>
        </p:nvSpPr>
        <p:spPr>
          <a:xfrm>
            <a:off x="1637665" y="3861541"/>
            <a:ext cx="3023235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generations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25382" y="118807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sounds /m/ and /l/.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2364105" y="2518410"/>
            <a:ext cx="1398905" cy="922020"/>
          </a:xfrm>
          <a:prstGeom prst="rect">
            <a:avLst/>
          </a:prstGeom>
          <a:solidFill>
            <a:srgbClr val="F8FF9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/m/ </a:t>
            </a:r>
            <a:endParaRPr lang="en-US" sz="5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1025382" y="181164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repeat: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714740" y="2562860"/>
            <a:ext cx="1398905" cy="922020"/>
          </a:xfrm>
          <a:prstGeom prst="rect">
            <a:avLst/>
          </a:prstGeom>
          <a:solidFill>
            <a:srgbClr val="BC7AF9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/l/</a:t>
            </a:r>
            <a:endParaRPr lang="en-US" sz="5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m sounds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000" end="5351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1290" y="3489960"/>
            <a:ext cx="1061720" cy="1061720"/>
          </a:xfrm>
          <a:prstGeom prst="rect">
            <a:avLst/>
          </a:prstGeom>
        </p:spPr>
      </p:pic>
      <p:pic>
        <p:nvPicPr>
          <p:cNvPr id="3" name="l sounds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6000" end="302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4935" y="3489960"/>
            <a:ext cx="1108710" cy="1108710"/>
          </a:xfrm>
          <a:prstGeom prst="rect">
            <a:avLst/>
          </a:prstGeom>
        </p:spPr>
      </p:pic>
      <p:graphicFrame>
        <p:nvGraphicFramePr>
          <p:cNvPr id="18" name="Content Placeholder 17"/>
          <p:cNvGraphicFramePr>
            <a:graphicFrameLocks noGrp="1"/>
          </p:cNvGraphicFramePr>
          <p:nvPr>
            <p:ph idx="1"/>
          </p:nvPr>
        </p:nvGraphicFramePr>
        <p:xfrm>
          <a:off x="838200" y="6922770"/>
          <a:ext cx="10515600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0" dirty="0">
                          <a:effectLst>
                            <a:glow rad="88900">
                              <a:schemeClr val="bg1"/>
                            </a:glow>
                          </a:effectLst>
                          <a:cs typeface="Arial" panose="020B0604020202020204" pitchFamily="34" charset="0"/>
                          <a:sym typeface="+mn-ea"/>
                        </a:rPr>
                        <a:t>m</a:t>
                      </a: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0" dirty="0">
                          <a:effectLst>
                            <a:glow rad="88900">
                              <a:schemeClr val="bg1"/>
                            </a:glow>
                          </a:effectLst>
                          <a:cs typeface="Arial" panose="020B0604020202020204" pitchFamily="34" charset="0"/>
                          <a:sym typeface="+mn-ea"/>
                        </a:rPr>
                        <a:t>l</a:t>
                      </a: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6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/>
          <p:nvPr/>
        </p:nvSpPr>
        <p:spPr>
          <a:xfrm>
            <a:off x="528532" y="722418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sounds</a:t>
            </a:r>
          </a:p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/m/ and /</a:t>
            </a:r>
            <a:r>
              <a:rPr lang="en-US" sz="32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 </a:t>
            </a:r>
          </a:p>
        </p:txBody>
      </p:sp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267036889"/>
              </p:ext>
            </p:extLst>
          </p:nvPr>
        </p:nvGraphicFramePr>
        <p:xfrm>
          <a:off x="3688715" y="2399665"/>
          <a:ext cx="5688330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0" dirty="0">
                          <a:effectLst>
                            <a:glow rad="88900">
                              <a:schemeClr val="bg1"/>
                            </a:glow>
                          </a:effectLst>
                          <a:cs typeface="Arial" panose="020B0604020202020204" pitchFamily="34" charset="0"/>
                          <a:sym typeface="+mn-ea"/>
                        </a:rPr>
                        <a:t>m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0" dirty="0">
                          <a:effectLst>
                            <a:glow rad="88900">
                              <a:schemeClr val="bg1"/>
                            </a:glow>
                          </a:effectLst>
                          <a:cs typeface="Arial" panose="020B0604020202020204" pitchFamily="34" charset="0"/>
                          <a:sym typeface="+mn-ea"/>
                        </a:rPr>
                        <a:t>l</a:t>
                      </a: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Text Box 28"/>
          <p:cNvSpPr txBox="1"/>
          <p:nvPr/>
        </p:nvSpPr>
        <p:spPr>
          <a:xfrm>
            <a:off x="2332989" y="2188738"/>
            <a:ext cx="3271943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+mn-ea"/>
              </a:rPr>
              <a:t>m</a:t>
            </a:r>
            <a:r>
              <a:rPr lang="en-US" sz="3600" dirty="0">
                <a:sym typeface="+mn-ea"/>
              </a:rPr>
              <a:t>onument</a:t>
            </a:r>
          </a:p>
          <a:p>
            <a:r>
              <a:rPr lang="en-US" sz="3600" b="1" dirty="0">
                <a:solidFill>
                  <a:srgbClr val="FF0000"/>
                </a:solidFill>
                <a:sym typeface="+mn-ea"/>
              </a:rPr>
              <a:t>m</a:t>
            </a:r>
            <a:r>
              <a:rPr lang="en-US" sz="3600" dirty="0">
                <a:sym typeface="+mn-ea"/>
              </a:rPr>
              <a:t>agnificent</a:t>
            </a:r>
          </a:p>
          <a:p>
            <a:r>
              <a:rPr lang="en-US" sz="3600" dirty="0" err="1">
                <a:sym typeface="+mn-ea"/>
              </a:rPr>
              <a:t>progra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m</a:t>
            </a:r>
            <a:r>
              <a:rPr lang="en-US" sz="3600" dirty="0" err="1">
                <a:sym typeface="+mn-ea"/>
              </a:rPr>
              <a:t>me</a:t>
            </a:r>
            <a:endParaRPr lang="en-US" sz="3600" dirty="0">
              <a:sym typeface="+mn-ea"/>
            </a:endParaRPr>
          </a:p>
          <a:p>
            <a:r>
              <a:rPr lang="en-US" sz="3600" dirty="0">
                <a:sym typeface="+mn-ea"/>
              </a:rPr>
              <a:t>custo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m</a:t>
            </a:r>
            <a:endParaRPr lang="en-US" sz="3600" dirty="0">
              <a:sym typeface="+mn-ea"/>
            </a:endParaRPr>
          </a:p>
          <a:p>
            <a:r>
              <a:rPr lang="en-US" sz="3600" dirty="0">
                <a:sym typeface="+mn-ea"/>
              </a:rPr>
              <a:t>grand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m</a:t>
            </a:r>
            <a:r>
              <a:rPr lang="en-US" sz="3600" dirty="0">
                <a:sym typeface="+mn-ea"/>
              </a:rPr>
              <a:t>a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6319837" y="2188738"/>
            <a:ext cx="3484563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+mn-ea"/>
              </a:rPr>
              <a:t>l</a:t>
            </a:r>
            <a:r>
              <a:rPr lang="en-US" sz="3600" dirty="0">
                <a:sym typeface="+mn-ea"/>
              </a:rPr>
              <a:t>andscape</a:t>
            </a:r>
          </a:p>
          <a:p>
            <a:r>
              <a:rPr lang="en-US" sz="3600" dirty="0">
                <a:sym typeface="+mn-ea"/>
              </a:rPr>
              <a:t>ce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l</a:t>
            </a:r>
            <a:r>
              <a:rPr lang="en-US" sz="3600" dirty="0">
                <a:sym typeface="+mn-ea"/>
              </a:rPr>
              <a:t>ebrate</a:t>
            </a:r>
          </a:p>
          <a:p>
            <a:r>
              <a:rPr lang="en-US" sz="3600" dirty="0">
                <a:sym typeface="+mn-ea"/>
              </a:rPr>
              <a:t>va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l</a:t>
            </a:r>
            <a:r>
              <a:rPr lang="en-US" sz="3600" dirty="0">
                <a:sym typeface="+mn-ea"/>
              </a:rPr>
              <a:t>ue</a:t>
            </a:r>
          </a:p>
          <a:p>
            <a:r>
              <a:rPr lang="en-US" sz="3600" dirty="0">
                <a:sym typeface="+mn-ea"/>
              </a:rPr>
              <a:t>cu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l</a:t>
            </a:r>
            <a:r>
              <a:rPr lang="en-US" sz="3600" dirty="0">
                <a:sym typeface="+mn-ea"/>
              </a:rPr>
              <a:t>tural </a:t>
            </a:r>
          </a:p>
          <a:p>
            <a:r>
              <a:rPr lang="en-US" sz="3600" dirty="0">
                <a:sym typeface="+mn-ea"/>
              </a:rPr>
              <a:t>nationa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l</a:t>
            </a:r>
          </a:p>
        </p:txBody>
      </p:sp>
      <p:pic>
        <p:nvPicPr>
          <p:cNvPr id="6" name="0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0025" y="1150514"/>
            <a:ext cx="948690" cy="94869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876675" y="8721725"/>
            <a:ext cx="3383280" cy="1772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544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3" grpId="0"/>
      <p:bldP spid="3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648" y="194945"/>
            <a:ext cx="7778115" cy="407479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583054" y="4392073"/>
            <a:ext cx="1033589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Give some examples that have  sounds /m/ and /l/ 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-7666990" y="-2148205"/>
            <a:ext cx="6072505" cy="2343150"/>
          </a:xfrm>
          <a:prstGeom prst="rect">
            <a:avLst/>
          </a:prstGeom>
          <a:solidFill>
            <a:srgbClr val="192655"/>
          </a:solidFill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1. The </a:t>
            </a:r>
            <a:r>
              <a:rPr lang="en-US" sz="2000" u="sng">
                <a:solidFill>
                  <a:schemeClr val="bg1"/>
                </a:solidFill>
              </a:rPr>
              <a:t>collection</a:t>
            </a:r>
            <a:r>
              <a:rPr lang="en-US" sz="2000">
                <a:solidFill>
                  <a:schemeClr val="bg1"/>
                </a:solidFill>
              </a:rPr>
              <a:t> includes objects of the </a:t>
            </a:r>
            <a:r>
              <a:rPr lang="en-US" sz="2000" u="sng">
                <a:solidFill>
                  <a:schemeClr val="bg1"/>
                </a:solidFill>
              </a:rPr>
              <a:t>Middle</a:t>
            </a:r>
            <a:r>
              <a:rPr lang="en-US" sz="2000">
                <a:solidFill>
                  <a:schemeClr val="bg1"/>
                </a:solidFill>
              </a:rPr>
              <a:t> Ages.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2. You should be </a:t>
            </a:r>
            <a:r>
              <a:rPr lang="en-US" sz="2000" u="sng">
                <a:solidFill>
                  <a:schemeClr val="bg1"/>
                </a:solidFill>
              </a:rPr>
              <a:t>careful</a:t>
            </a:r>
            <a:r>
              <a:rPr lang="en-US" sz="2000">
                <a:solidFill>
                  <a:schemeClr val="bg1"/>
                </a:solidFill>
              </a:rPr>
              <a:t> when shopping in this </a:t>
            </a:r>
            <a:r>
              <a:rPr lang="en-US" sz="2000" u="sng">
                <a:solidFill>
                  <a:schemeClr val="bg1"/>
                </a:solidFill>
              </a:rPr>
              <a:t>mall</a:t>
            </a:r>
            <a:r>
              <a:rPr lang="en-US" sz="200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3. This </a:t>
            </a:r>
            <a:r>
              <a:rPr lang="en-US" sz="2000" u="sng">
                <a:solidFill>
                  <a:schemeClr val="bg1"/>
                </a:solidFill>
              </a:rPr>
              <a:t>monument</a:t>
            </a:r>
            <a:r>
              <a:rPr lang="en-US" sz="2000">
                <a:solidFill>
                  <a:schemeClr val="bg1"/>
                </a:solidFill>
              </a:rPr>
              <a:t> is small but </a:t>
            </a:r>
            <a:r>
              <a:rPr lang="en-US" sz="2000" u="sng">
                <a:solidFill>
                  <a:schemeClr val="bg1"/>
                </a:solidFill>
              </a:rPr>
              <a:t>magnificent</a:t>
            </a:r>
            <a:r>
              <a:rPr lang="en-US" sz="200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4. They </a:t>
            </a:r>
            <a:r>
              <a:rPr lang="en-US" sz="2000" u="sng">
                <a:solidFill>
                  <a:schemeClr val="bg1"/>
                </a:solidFill>
              </a:rPr>
              <a:t>maintain</a:t>
            </a:r>
            <a:r>
              <a:rPr lang="en-US" sz="2000">
                <a:solidFill>
                  <a:schemeClr val="bg1"/>
                </a:solidFill>
              </a:rPr>
              <a:t> these </a:t>
            </a:r>
            <a:r>
              <a:rPr lang="en-US" sz="2000" u="sng">
                <a:solidFill>
                  <a:schemeClr val="bg1"/>
                </a:solidFill>
              </a:rPr>
              <a:t>windmills</a:t>
            </a:r>
            <a:r>
              <a:rPr lang="en-US" sz="2000">
                <a:solidFill>
                  <a:schemeClr val="bg1"/>
                </a:solidFill>
              </a:rPr>
              <a:t> as working museums.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</a:rPr>
              <a:t>5. David</a:t>
            </a:r>
            <a:r>
              <a:rPr lang="en-US" sz="2000" u="sng">
                <a:solidFill>
                  <a:schemeClr val="bg1"/>
                </a:solidFill>
              </a:rPr>
              <a:t> fell</a:t>
            </a:r>
            <a:r>
              <a:rPr lang="en-US" sz="2000">
                <a:solidFill>
                  <a:schemeClr val="bg1"/>
                </a:solidFill>
              </a:rPr>
              <a:t> off his bike and hurt his </a:t>
            </a:r>
            <a:r>
              <a:rPr lang="en-US" sz="2000" u="sng">
                <a:solidFill>
                  <a:schemeClr val="bg1"/>
                </a:solidFill>
              </a:rPr>
              <a:t>ankle</a:t>
            </a:r>
            <a:r>
              <a:rPr lang="en-US" sz="200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448</Words>
  <Application>Microsoft Office PowerPoint</Application>
  <PresentationFormat>Widescreen</PresentationFormat>
  <Paragraphs>100</Paragraphs>
  <Slides>10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asus</cp:lastModifiedBy>
  <cp:revision>276</cp:revision>
  <dcterms:created xsi:type="dcterms:W3CDTF">2020-12-09T02:04:00Z</dcterms:created>
  <dcterms:modified xsi:type="dcterms:W3CDTF">2025-05-21T08:22:51Z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1033-12.2.0.13266</vt:lpwstr>
  </property>
</Properties>
</file>