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72" r:id="rId2"/>
    <p:sldId id="373" r:id="rId3"/>
    <p:sldId id="501" r:id="rId4"/>
    <p:sldId id="298" r:id="rId5"/>
    <p:sldId id="327" r:id="rId6"/>
    <p:sldId id="348" r:id="rId7"/>
    <p:sldId id="522" r:id="rId8"/>
    <p:sldId id="524" r:id="rId9"/>
    <p:sldId id="52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8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604"/>
    <a:srgbClr val="26577C"/>
    <a:srgbClr val="B4B4B3"/>
    <a:srgbClr val="EBE4D1"/>
    <a:srgbClr val="CD5C08"/>
    <a:srgbClr val="F5E8B7"/>
    <a:srgbClr val="EEEEEE"/>
    <a:srgbClr val="C1D8C3"/>
    <a:srgbClr val="6A9C89"/>
    <a:srgbClr val="9FB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448" y="40"/>
      </p:cViewPr>
      <p:guideLst>
        <p:guide orient="horz" pos="2382"/>
        <p:guide pos="38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7965" y="205740"/>
            <a:ext cx="11619865" cy="604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dirty="0">
                <a:solidFill>
                  <a:srgbClr val="242021"/>
                </a:solidFill>
                <a:latin typeface="Comic Sans MS" panose="030F0702030302020204" charset="0"/>
                <a:cs typeface="Comic Sans MS" panose="030F0702030302020204" charset="0"/>
              </a:rPr>
              <a:t>- Look at the title of the conversation. Then look at the picture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70" y="1494790"/>
            <a:ext cx="4923155" cy="4797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350" y="865574"/>
            <a:ext cx="5048885" cy="893445"/>
          </a:xfrm>
          <a:prstGeom prst="rect">
            <a:avLst/>
          </a:prstGeom>
        </p:spPr>
      </p:pic>
      <p:sp>
        <p:nvSpPr>
          <p:cNvPr id="12" name="TextBox 10"/>
          <p:cNvSpPr txBox="1"/>
          <p:nvPr/>
        </p:nvSpPr>
        <p:spPr>
          <a:xfrm>
            <a:off x="240983" y="1756125"/>
            <a:ext cx="5652770" cy="1272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What do you think they are discussing?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227965" y="3141769"/>
            <a:ext cx="5652770" cy="1272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What do you see in the picture(s)?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385127" y="4588722"/>
            <a:ext cx="5652770" cy="1272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What do you know about it / them?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43040"/>
            <a:ext cx="802263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533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07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735" y="1720215"/>
            <a:ext cx="11704320" cy="4713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r>
              <a:rPr lang="en-US" sz="3200" b="1" dirty="0"/>
              <a:t>Teacher: </a:t>
            </a:r>
            <a:r>
              <a:rPr lang="en-US" sz="3200" dirty="0"/>
              <a:t>Now let’s look at what you’ve done on your projects. Group one first, please.</a:t>
            </a:r>
          </a:p>
          <a:p>
            <a:pPr algn="just"/>
            <a:r>
              <a:rPr lang="en-US" sz="3200" b="1" dirty="0" err="1"/>
              <a:t>Mi</a:t>
            </a:r>
            <a:r>
              <a:rPr lang="en-US" sz="3200" b="1" dirty="0"/>
              <a:t>:</a:t>
            </a:r>
            <a:r>
              <a:rPr lang="en-US" sz="3200" dirty="0"/>
              <a:t> OK. </a:t>
            </a:r>
            <a:r>
              <a:rPr lang="en-US" sz="3200" dirty="0" smtClean="0"/>
              <a:t>This is Angkor </a:t>
            </a:r>
            <a:r>
              <a:rPr lang="en-US" sz="3200" dirty="0"/>
              <a:t>Wat in Cambodia. It’s a temple complex, the largest religious monument in the world. </a:t>
            </a:r>
          </a:p>
          <a:p>
            <a:pPr algn="just"/>
            <a:r>
              <a:rPr lang="en-US" sz="3200" b="1" dirty="0"/>
              <a:t>Teacher:</a:t>
            </a:r>
            <a:r>
              <a:rPr lang="en-US" sz="3200" dirty="0"/>
              <a:t> Fantastic! When did people build it?</a:t>
            </a:r>
          </a:p>
          <a:p>
            <a:pPr algn="just"/>
            <a:r>
              <a:rPr lang="en-US" sz="3200" b="1" dirty="0" err="1"/>
              <a:t>Mi</a:t>
            </a:r>
            <a:r>
              <a:rPr lang="en-US" sz="3200" b="1" dirty="0"/>
              <a:t>:</a:t>
            </a:r>
            <a:r>
              <a:rPr lang="en-US" sz="3200" dirty="0"/>
              <a:t> They built it in the 12th century. It’s a World Heritage Site. Millions of visitors go there every year</a:t>
            </a:r>
          </a:p>
          <a:p>
            <a:pPr algn="just"/>
            <a:r>
              <a:rPr lang="en-US" sz="3200" b="1" dirty="0"/>
              <a:t>Teacher:</a:t>
            </a:r>
            <a:r>
              <a:rPr lang="en-US" sz="3200" dirty="0"/>
              <a:t> Thank you. I wish I could go there one day too. And now group two, please.</a:t>
            </a:r>
          </a:p>
        </p:txBody>
      </p:sp>
      <p:pic>
        <p:nvPicPr>
          <p:cNvPr id="2" name="02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85895" y="1000125"/>
            <a:ext cx="800100" cy="800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4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32880"/>
            <a:ext cx="802263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533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07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735" y="1638935"/>
            <a:ext cx="11704320" cy="4713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r>
              <a:rPr lang="en-US" sz="3000" b="1"/>
              <a:t>Nam:</a:t>
            </a:r>
            <a:r>
              <a:rPr lang="en-US" sz="3000"/>
              <a:t> Our project is about Dinh Bang Communal House in Bac Ninh Province - a national historic site. People were building it for 36 years, and it’s about 300 years old!</a:t>
            </a:r>
          </a:p>
          <a:p>
            <a:pPr algn="just"/>
            <a:r>
              <a:rPr lang="en-US" sz="3000" b="1"/>
              <a:t>Teacher:</a:t>
            </a:r>
            <a:r>
              <a:rPr lang="en-US" sz="3000"/>
              <a:t> Great! It’s quite magnificent! Now group three, please.</a:t>
            </a:r>
          </a:p>
          <a:p>
            <a:pPr algn="just"/>
            <a:r>
              <a:rPr lang="en-US" sz="3000" b="1"/>
              <a:t>Lan:</a:t>
            </a:r>
            <a:r>
              <a:rPr lang="en-US" sz="3000"/>
              <a:t> Well, this is Windsor Castle in England. It was built about a thousand years ago. It’s been the home for about 40 English kings and queens.</a:t>
            </a:r>
          </a:p>
          <a:p>
            <a:pPr algn="just"/>
            <a:r>
              <a:rPr lang="en-US" sz="3000" b="1"/>
              <a:t>Teacher:</a:t>
            </a:r>
            <a:r>
              <a:rPr lang="en-US" sz="3000"/>
              <a:t> Yeah. It’s the oldest and largest occupied castle in the world. </a:t>
            </a:r>
          </a:p>
          <a:p>
            <a:pPr algn="just"/>
            <a:r>
              <a:rPr lang="en-US" sz="3000" b="1"/>
              <a:t>Mi &amp; Nam:</a:t>
            </a:r>
            <a:r>
              <a:rPr lang="en-US" sz="3000"/>
              <a:t> Amazing! So we need to preserve our heritage for future </a:t>
            </a:r>
          </a:p>
          <a:p>
            <a:pPr algn="just"/>
            <a:r>
              <a:rPr lang="en-US" sz="3000"/>
              <a:t>generations.</a:t>
            </a:r>
          </a:p>
          <a:p>
            <a:pPr algn="just"/>
            <a:r>
              <a:rPr lang="en-US" sz="3000" b="1"/>
              <a:t>Teacher:</a:t>
            </a:r>
            <a:r>
              <a:rPr lang="en-US" sz="3000"/>
              <a:t> Right. Thanks to preservation efforts, we know a lot about our history and life in the past.</a:t>
            </a:r>
          </a:p>
        </p:txBody>
      </p:sp>
      <p:pic>
        <p:nvPicPr>
          <p:cNvPr id="2" name="02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85895" y="1000125"/>
            <a:ext cx="800100" cy="800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4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2564" y="186372"/>
            <a:ext cx="10338245" cy="55308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answer the questions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054735" y="801846"/>
            <a:ext cx="8011160" cy="6845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1. How old is Angkor Wat?</a:t>
            </a:r>
          </a:p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054735" y="2154238"/>
            <a:ext cx="8918998" cy="6845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r>
              <a:rPr lang="en-US" sz="3200">
                <a:solidFill>
                  <a:schemeClr val="tx2"/>
                </a:solidFill>
                <a:sym typeface="+mn-ea"/>
              </a:rPr>
              <a:t>2. What is Dinh Bang Communal House like?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1054735" y="3367723"/>
            <a:ext cx="5667798" cy="6845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  <a:sym typeface="+mn-ea"/>
              </a:rPr>
              <a:t>3. Where is Windsor Castle?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054735" y="4655607"/>
            <a:ext cx="10598785" cy="6845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  <a:sym typeface="+mn-ea"/>
              </a:rPr>
              <a:t>4. What helps us know about our history and life in the past?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719791" y="1337627"/>
            <a:ext cx="8575675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 dirty="0">
                <a:solidFill>
                  <a:schemeClr val="tx2"/>
                </a:solidFill>
                <a:latin typeface="Times New Roman" panose="02020603050405020304" pitchFamily="18" charset="0"/>
              </a:rPr>
              <a:t>About 900 years old/ Nearly a thousand years old.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719791" y="2704465"/>
            <a:ext cx="4669155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 dirty="0">
                <a:solidFill>
                  <a:schemeClr val="tx2"/>
                </a:solidFill>
                <a:latin typeface="Times New Roman" panose="02020603050405020304" pitchFamily="18" charset="0"/>
              </a:rPr>
              <a:t>It’s magnificent.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1719791" y="4034473"/>
            <a:ext cx="2908088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 dirty="0">
                <a:solidFill>
                  <a:schemeClr val="tx2"/>
                </a:solidFill>
                <a:latin typeface="Times New Roman" panose="02020603050405020304" pitchFamily="18" charset="0"/>
              </a:rPr>
              <a:t>In England.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1584324" y="5149944"/>
            <a:ext cx="3043555" cy="61555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0" dirty="0">
                <a:solidFill>
                  <a:schemeClr val="tx2"/>
                </a:solidFill>
                <a:latin typeface="Times New Roman" panose="02020603050405020304" pitchFamily="18" charset="0"/>
              </a:rPr>
              <a:t>preservation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846455" y="7959090"/>
            <a:ext cx="10598785" cy="11163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200">
                <a:solidFill>
                  <a:schemeClr val="tx2"/>
                </a:solidFill>
              </a:rPr>
              <a:t>1. The best way to preserve our cultural ___________ is to share it with others.</a:t>
            </a:r>
          </a:p>
          <a:p>
            <a:pPr algn="just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34" name="Text Box 33"/>
          <p:cNvSpPr txBox="1"/>
          <p:nvPr/>
        </p:nvSpPr>
        <p:spPr>
          <a:xfrm>
            <a:off x="846455" y="8302625"/>
            <a:ext cx="10598785" cy="11163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200">
                <a:solidFill>
                  <a:schemeClr val="tx2"/>
                </a:solidFill>
              </a:rPr>
              <a:t>2. Vietnamese people take great pride in their culture which has been ________________for thousands of years.</a:t>
            </a:r>
          </a:p>
          <a:p>
            <a:pPr algn="just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35" name="Text Box 34"/>
          <p:cNvSpPr txBox="1"/>
          <p:nvPr/>
        </p:nvSpPr>
        <p:spPr>
          <a:xfrm>
            <a:off x="846455" y="8331200"/>
            <a:ext cx="10598785" cy="11163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200">
                <a:solidFill>
                  <a:schemeClr val="tx2"/>
                </a:solidFill>
              </a:rPr>
              <a:t>3. The foreign tourists gave a _____________performance of the Vietnamese folk songs and dances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1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1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13" grpId="0" bldLvl="0" animBg="1"/>
      <p:bldP spid="13" grpId="1" animBg="1"/>
      <p:bldP spid="15" grpId="0" bldLvl="0" animBg="1"/>
      <p:bldP spid="15" grpId="1" animBg="1"/>
      <p:bldP spid="18" grpId="0" bldLvl="0" animBg="1"/>
      <p:bldP spid="18" grpId="1" animBg="1"/>
      <p:bldP spid="100" grpId="0" animBg="1"/>
      <p:bldP spid="100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11"/>
          <p:cNvSpPr txBox="1"/>
          <p:nvPr/>
        </p:nvSpPr>
        <p:spPr>
          <a:xfrm>
            <a:off x="629285" y="279612"/>
            <a:ext cx="1081531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a phrase from the box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807633" y="2009823"/>
            <a:ext cx="2540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heritage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1807633" y="2682240"/>
            <a:ext cx="40125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well 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preserved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807633" y="3343674"/>
            <a:ext cx="40125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magnificent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184150" y="8289290"/>
            <a:ext cx="10598785" cy="1357630"/>
          </a:xfrm>
          <a:prstGeom prst="rect">
            <a:avLst/>
          </a:prstGeom>
          <a:solidFill>
            <a:srgbClr val="F3B664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4000">
                <a:solidFill>
                  <a:schemeClr val="tx1"/>
                </a:solidFill>
              </a:rPr>
              <a:t>4. ___________ your kind contribution, we were able to save the ancient monument.</a:t>
            </a:r>
          </a:p>
          <a:p>
            <a:pPr algn="just"/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629285" y="8143875"/>
            <a:ext cx="10598785" cy="1548130"/>
          </a:xfrm>
          <a:prstGeom prst="rect">
            <a:avLst/>
          </a:prstGeom>
          <a:solidFill>
            <a:srgbClr val="F1EB90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4000">
                <a:solidFill>
                  <a:schemeClr val="tx1"/>
                </a:solidFill>
              </a:rPr>
              <a:t>5. Many beautiful old castles are no longer ____________.</a:t>
            </a:r>
          </a:p>
        </p:txBody>
      </p:sp>
      <p:sp>
        <p:nvSpPr>
          <p:cNvPr id="19" name="Text Box 99"/>
          <p:cNvSpPr txBox="1"/>
          <p:nvPr/>
        </p:nvSpPr>
        <p:spPr>
          <a:xfrm>
            <a:off x="1659466" y="3969639"/>
            <a:ext cx="3496734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Thanks 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1680630" y="4551414"/>
            <a:ext cx="3407834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occupied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5918" y="209867"/>
            <a:ext cx="9077633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pictures and complete the sentences.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10" y="872173"/>
            <a:ext cx="3096895" cy="2145665"/>
          </a:xfrm>
          <a:prstGeom prst="rect">
            <a:avLst/>
          </a:prstGeom>
          <a:effectLst>
            <a:innerShdw blurRad="114300">
              <a:srgbClr val="CD5C08">
                <a:alpha val="77000"/>
              </a:srgbClr>
            </a:inn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51045" y="835660"/>
            <a:ext cx="3177540" cy="2218690"/>
          </a:xfrm>
          <a:prstGeom prst="rect">
            <a:avLst/>
          </a:prstGeom>
          <a:effectLst>
            <a:innerShdw blurRad="114300">
              <a:srgbClr val="CD5C08">
                <a:alpha val="77000"/>
              </a:srgbClr>
            </a:innerShdw>
          </a:effectLst>
        </p:spPr>
      </p:pic>
      <p:sp>
        <p:nvSpPr>
          <p:cNvPr id="6" name="Text Box 5"/>
          <p:cNvSpPr txBox="1"/>
          <p:nvPr/>
        </p:nvSpPr>
        <p:spPr>
          <a:xfrm>
            <a:off x="217805" y="3511550"/>
            <a:ext cx="4064000" cy="1569660"/>
          </a:xfrm>
          <a:prstGeom prst="rect">
            <a:avLst/>
          </a:prstGeom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This is a standard serving of __________ with a slice of lemon.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095" y="820102"/>
            <a:ext cx="3253105" cy="2387600"/>
          </a:xfrm>
          <a:prstGeom prst="rect">
            <a:avLst/>
          </a:prstGeom>
          <a:effectLst>
            <a:innerShdw blurRad="114300">
              <a:srgbClr val="CD5C08">
                <a:alpha val="77000"/>
              </a:srgbClr>
            </a:innerShdw>
          </a:effectLst>
        </p:spPr>
      </p:pic>
      <p:sp>
        <p:nvSpPr>
          <p:cNvPr id="9" name="Text Box 8"/>
          <p:cNvSpPr txBox="1"/>
          <p:nvPr/>
        </p:nvSpPr>
        <p:spPr>
          <a:xfrm>
            <a:off x="4385310" y="3511550"/>
            <a:ext cx="3573780" cy="2585323"/>
          </a:xfrm>
          <a:prstGeom prst="rect">
            <a:avLst/>
          </a:prstGeom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house has a significant meaning in the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Bahnar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community.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8159115" y="3511550"/>
            <a:ext cx="3573780" cy="2631490"/>
          </a:xfrm>
          <a:prstGeom prst="rect">
            <a:avLst/>
          </a:prstGeom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3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sz="3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square, </a:t>
            </a:r>
            <a:r>
              <a:rPr lang="en-US" sz="33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</a:t>
            </a:r>
            <a:r>
              <a:rPr lang="en-US" sz="3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________ dedicated to the people killed in the war.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911586" y="4021778"/>
            <a:ext cx="28511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 and chips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041538" y="3506422"/>
            <a:ext cx="241363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communal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9778365" y="4021779"/>
            <a:ext cx="241363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monument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82595" y="3195320"/>
            <a:ext cx="1872615" cy="1377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rcRect t="8774"/>
          <a:stretch>
            <a:fillRect/>
          </a:stretch>
        </p:blipFill>
        <p:spPr>
          <a:xfrm>
            <a:off x="-2361565" y="3265170"/>
            <a:ext cx="1779270" cy="1401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9" grpId="0" animBg="1"/>
      <p:bldP spid="9" grpId="1" animBg="1"/>
      <p:bldP spid="14" grpId="0" bldLvl="0" animBg="1"/>
      <p:bldP spid="14" grpId="1" animBg="1"/>
      <p:bldP spid="100" grpId="0"/>
      <p:bldP spid="100" grpId="1"/>
      <p:bldP spid="20" grpId="0"/>
      <p:bldP spid="20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481647" y="4155122"/>
            <a:ext cx="5193665" cy="1838325"/>
          </a:xfrm>
          <a:prstGeom prst="rect">
            <a:avLst/>
          </a:prstGeom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noAutofit/>
          </a:bodyPr>
          <a:lstStyle/>
          <a:p>
            <a:pPr algn="just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They have decided to rebuild the _______ which was damaged in the disaster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6184265" y="4155122"/>
            <a:ext cx="5838190" cy="1981835"/>
          </a:xfrm>
          <a:prstGeom prst="rect">
            <a:avLst/>
          </a:prstGeom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noAutofit/>
          </a:bodyPr>
          <a:lstStyle/>
          <a:p>
            <a:pPr algn="just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In Nam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City, there is a complex of three _______where people worship the Tran Dynasty’s Kings and royal family members.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2919329" y="4612209"/>
            <a:ext cx="1563894" cy="6001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castle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304470" y="4612209"/>
            <a:ext cx="1641697" cy="6155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190" y="635635"/>
            <a:ext cx="4178189" cy="30744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 t="8774"/>
          <a:stretch>
            <a:fillRect/>
          </a:stretch>
        </p:blipFill>
        <p:spPr>
          <a:xfrm>
            <a:off x="6538774" y="635635"/>
            <a:ext cx="4833521" cy="3101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4770" y="2931160"/>
            <a:ext cx="1700530" cy="1177925"/>
          </a:xfrm>
          <a:prstGeom prst="rect">
            <a:avLst/>
          </a:prstGeom>
          <a:effectLst>
            <a:innerShdw blurRad="114300">
              <a:srgbClr val="CD5C08">
                <a:alpha val="77000"/>
              </a:srgbClr>
            </a:innerShdw>
          </a:effectLst>
        </p:spPr>
      </p:pic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6574770" y="2707640"/>
            <a:ext cx="1856740" cy="1296670"/>
          </a:xfrm>
          <a:prstGeom prst="rect">
            <a:avLst/>
          </a:prstGeom>
          <a:effectLst>
            <a:innerShdw blurRad="114300">
              <a:srgbClr val="CD5C08">
                <a:alpha val="77000"/>
              </a:srgbClr>
            </a:inn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4770" y="2931160"/>
            <a:ext cx="1221105" cy="895985"/>
          </a:xfrm>
          <a:prstGeom prst="rect">
            <a:avLst/>
          </a:prstGeom>
          <a:effectLst>
            <a:innerShdw blurRad="114300">
              <a:srgbClr val="CD5C08">
                <a:alpha val="77000"/>
              </a:srgbClr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9" grpId="0" bldLvl="0" animBg="1"/>
      <p:bldP spid="9" grpId="1" animBg="1"/>
      <p:bldP spid="100" grpId="0"/>
      <p:bldP spid="100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57863" y="11464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88925" y="1158875"/>
            <a:ext cx="11724005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>
                <a:solidFill>
                  <a:schemeClr val="tx2"/>
                </a:solidFill>
              </a:rPr>
              <a:t>1. Who decided to move our capital from </a:t>
            </a:r>
            <a:r>
              <a:rPr lang="en-US" sz="3600" b="1" dirty="0" err="1">
                <a:solidFill>
                  <a:schemeClr val="tx2"/>
                </a:solidFill>
              </a:rPr>
              <a:t>Hoa</a:t>
            </a:r>
            <a:r>
              <a:rPr lang="en-US" sz="3600" b="1" dirty="0">
                <a:solidFill>
                  <a:schemeClr val="tx2"/>
                </a:solidFill>
              </a:rPr>
              <a:t> Lu to Dai La (Thang Long) in 1010?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88925" y="3267075"/>
            <a:ext cx="1172400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>
                <a:solidFill>
                  <a:schemeClr val="tx2"/>
                </a:solidFill>
              </a:rPr>
              <a:t>2. When did Columbus discover the Americas?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88925" y="4879975"/>
            <a:ext cx="1172400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>
                <a:solidFill>
                  <a:schemeClr val="tx2"/>
                </a:solidFill>
              </a:rPr>
              <a:t>3. When was the United States founded?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663700" y="2426335"/>
            <a:ext cx="69589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King Ly Thai To (Ly Cong Uan).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663700" y="4046220"/>
            <a:ext cx="1981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1492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663700" y="5811520"/>
            <a:ext cx="1981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1776.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0" grpId="0"/>
      <p:bldP spid="100" grpId="1"/>
      <p:bldP spid="10" grpId="0"/>
      <p:bldP spid="10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57863" y="11464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48192" y="1105906"/>
            <a:ext cx="1172400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>
                <a:solidFill>
                  <a:schemeClr val="tx2"/>
                </a:solidFill>
              </a:rPr>
              <a:t>4. When did Nguyen Ai </a:t>
            </a:r>
            <a:r>
              <a:rPr lang="en-US" sz="3600" b="1" dirty="0" err="1">
                <a:solidFill>
                  <a:schemeClr val="tx2"/>
                </a:solidFill>
              </a:rPr>
              <a:t>Quoc</a:t>
            </a:r>
            <a:r>
              <a:rPr lang="en-US" sz="3600" b="1" dirty="0">
                <a:solidFill>
                  <a:schemeClr val="tx2"/>
                </a:solidFill>
              </a:rPr>
              <a:t> first go abroad?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88926" y="3025775"/>
            <a:ext cx="10218208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>
                <a:solidFill>
                  <a:schemeClr val="tx2"/>
                </a:solidFill>
              </a:rPr>
              <a:t>5. What happened in world history in 1914?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88925" y="4689475"/>
            <a:ext cx="1172400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>
                <a:solidFill>
                  <a:schemeClr val="tx2"/>
                </a:solidFill>
              </a:rPr>
              <a:t>6. Who was the last king of Viet Nam?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562100" y="2014220"/>
            <a:ext cx="69589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1911.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460500" y="3828415"/>
            <a:ext cx="69589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War I started/ broke out.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562100" y="5488940"/>
            <a:ext cx="69589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King Bao Dai (1913 – 1997)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0" grpId="0"/>
      <p:bldP spid="100" grpId="1"/>
      <p:bldP spid="2" grpId="0"/>
      <p:bldP spid="2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680</Words>
  <Application>Microsoft Office PowerPoint</Application>
  <PresentationFormat>Widescreen</PresentationFormat>
  <Paragraphs>76</Paragraphs>
  <Slides>9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252</cp:revision>
  <dcterms:created xsi:type="dcterms:W3CDTF">2020-12-09T02:04:00Z</dcterms:created>
  <dcterms:modified xsi:type="dcterms:W3CDTF">2024-11-08T02:12:22Z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8C7035F1CAF14C38A987F017ED973128_13</vt:lpwstr>
  </property>
  <property fmtid="{D5CDD505-2E9C-101B-9397-08002B2CF9AE}" pid="3" name="KSOProductBuildVer">
    <vt:lpwstr>1033-12.2.0.13266</vt:lpwstr>
  </property>
</Properties>
</file>