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5" r:id="rId28"/>
    <p:sldId id="296" r:id="rId29"/>
    <p:sldId id="297" r:id="rId30"/>
    <p:sldId id="275"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KG Primary Penmanship"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80"/>
    <a:srgbClr val="FF9580"/>
    <a:srgbClr val="B1EDCF"/>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8.png"/></Relationships>
</file>

<file path=ppt/slides/_rels/slide1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130.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31.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 Id="rId27" Type="http://schemas.openxmlformats.org/officeDocument/2006/relationships/image" Target="../media/image13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26" Type="http://schemas.openxmlformats.org/officeDocument/2006/relationships/image" Target="../media/image136.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35.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134.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28" Type="http://schemas.openxmlformats.org/officeDocument/2006/relationships/image" Target="../media/image138.pn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 Id="rId27" Type="http://schemas.openxmlformats.org/officeDocument/2006/relationships/image" Target="../media/image137.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40.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139.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14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svg"/><Relationship Id="rId26" Type="http://schemas.openxmlformats.org/officeDocument/2006/relationships/image" Target="../media/image167.png"/><Relationship Id="rId39" Type="http://schemas.openxmlformats.org/officeDocument/2006/relationships/image" Target="../media/image180.png"/><Relationship Id="rId21" Type="http://schemas.openxmlformats.org/officeDocument/2006/relationships/image" Target="../media/image162.png"/><Relationship Id="rId34" Type="http://schemas.openxmlformats.org/officeDocument/2006/relationships/image" Target="../media/image175.svg"/><Relationship Id="rId42" Type="http://schemas.openxmlformats.org/officeDocument/2006/relationships/image" Target="../media/image183.svg"/><Relationship Id="rId47" Type="http://schemas.openxmlformats.org/officeDocument/2006/relationships/image" Target="../media/image188.png"/><Relationship Id="rId7" Type="http://schemas.openxmlformats.org/officeDocument/2006/relationships/image" Target="../media/image148.png"/><Relationship Id="rId2" Type="http://schemas.openxmlformats.org/officeDocument/2006/relationships/audio" Target="../media/media1.mp3"/><Relationship Id="rId16" Type="http://schemas.openxmlformats.org/officeDocument/2006/relationships/image" Target="../media/image157.svg"/><Relationship Id="rId29" Type="http://schemas.openxmlformats.org/officeDocument/2006/relationships/image" Target="../media/image170.svg"/><Relationship Id="rId1" Type="http://schemas.microsoft.com/office/2007/relationships/media" Target="../media/media1.mp3"/><Relationship Id="rId6" Type="http://schemas.openxmlformats.org/officeDocument/2006/relationships/image" Target="../media/image147.svg"/><Relationship Id="rId11" Type="http://schemas.openxmlformats.org/officeDocument/2006/relationships/image" Target="../media/image152.png"/><Relationship Id="rId24" Type="http://schemas.openxmlformats.org/officeDocument/2006/relationships/image" Target="../media/image165.svg"/><Relationship Id="rId32" Type="http://schemas.openxmlformats.org/officeDocument/2006/relationships/image" Target="../media/image173.png"/><Relationship Id="rId37" Type="http://schemas.openxmlformats.org/officeDocument/2006/relationships/image" Target="../media/image178.png"/><Relationship Id="rId40" Type="http://schemas.openxmlformats.org/officeDocument/2006/relationships/image" Target="../media/image181.svg"/><Relationship Id="rId45" Type="http://schemas.openxmlformats.org/officeDocument/2006/relationships/image" Target="../media/image186.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36" Type="http://schemas.openxmlformats.org/officeDocument/2006/relationships/image" Target="../media/image177.svg"/><Relationship Id="rId10" Type="http://schemas.openxmlformats.org/officeDocument/2006/relationships/image" Target="../media/image151.svg"/><Relationship Id="rId19" Type="http://schemas.openxmlformats.org/officeDocument/2006/relationships/image" Target="../media/image160.png"/><Relationship Id="rId31" Type="http://schemas.openxmlformats.org/officeDocument/2006/relationships/image" Target="../media/image172.svg"/><Relationship Id="rId44" Type="http://schemas.openxmlformats.org/officeDocument/2006/relationships/image" Target="../media/image185.svg"/><Relationship Id="rId4" Type="http://schemas.openxmlformats.org/officeDocument/2006/relationships/image" Target="../media/image145.jpg"/><Relationship Id="rId9" Type="http://schemas.openxmlformats.org/officeDocument/2006/relationships/image" Target="../media/image150.png"/><Relationship Id="rId14" Type="http://schemas.openxmlformats.org/officeDocument/2006/relationships/image" Target="../media/image155.svg"/><Relationship Id="rId22" Type="http://schemas.openxmlformats.org/officeDocument/2006/relationships/image" Target="../media/image163.svg"/><Relationship Id="rId27" Type="http://schemas.openxmlformats.org/officeDocument/2006/relationships/image" Target="../media/image168.svg"/><Relationship Id="rId30" Type="http://schemas.openxmlformats.org/officeDocument/2006/relationships/image" Target="../media/image171.png"/><Relationship Id="rId35" Type="http://schemas.openxmlformats.org/officeDocument/2006/relationships/image" Target="../media/image176.png"/><Relationship Id="rId43" Type="http://schemas.openxmlformats.org/officeDocument/2006/relationships/image" Target="../media/image184.png"/><Relationship Id="rId8" Type="http://schemas.openxmlformats.org/officeDocument/2006/relationships/image" Target="../media/image149.svg"/><Relationship Id="rId3" Type="http://schemas.openxmlformats.org/officeDocument/2006/relationships/slideLayout" Target="../slideLayouts/slideLayout12.xml"/><Relationship Id="rId12" Type="http://schemas.openxmlformats.org/officeDocument/2006/relationships/image" Target="../media/image153.sv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38" Type="http://schemas.openxmlformats.org/officeDocument/2006/relationships/image" Target="../media/image179.svg"/><Relationship Id="rId46" Type="http://schemas.openxmlformats.org/officeDocument/2006/relationships/image" Target="../media/image187.svg"/><Relationship Id="rId20" Type="http://schemas.openxmlformats.org/officeDocument/2006/relationships/image" Target="../media/image161.svg"/><Relationship Id="rId41" Type="http://schemas.openxmlformats.org/officeDocument/2006/relationships/image" Target="../media/image182.png"/></Relationships>
</file>

<file path=ppt/slides/_rels/slide23.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7.png"/><Relationship Id="rId18" Type="http://schemas.openxmlformats.org/officeDocument/2006/relationships/slide" Target="slide28.xml"/><Relationship Id="rId3" Type="http://schemas.openxmlformats.org/officeDocument/2006/relationships/slideLayout" Target="../slideLayouts/slideLayout12.xml"/><Relationship Id="rId21" Type="http://schemas.openxmlformats.org/officeDocument/2006/relationships/slide" Target="slide5.xml"/><Relationship Id="rId7" Type="http://schemas.openxmlformats.org/officeDocument/2006/relationships/image" Target="../media/image192.svg"/><Relationship Id="rId12" Type="http://schemas.openxmlformats.org/officeDocument/2006/relationships/image" Target="../media/image196.png"/><Relationship Id="rId17" Type="http://schemas.openxmlformats.org/officeDocument/2006/relationships/slide" Target="slide25.xml"/><Relationship Id="rId2" Type="http://schemas.openxmlformats.org/officeDocument/2006/relationships/audio" Target="../media/media1.mp3"/><Relationship Id="rId16" Type="http://schemas.openxmlformats.org/officeDocument/2006/relationships/slide" Target="slide24.xml"/><Relationship Id="rId20" Type="http://schemas.openxmlformats.org/officeDocument/2006/relationships/slide" Target="slide26.xml"/><Relationship Id="rId1" Type="http://schemas.microsoft.com/office/2007/relationships/media" Target="../media/media1.mp3"/><Relationship Id="rId6" Type="http://schemas.openxmlformats.org/officeDocument/2006/relationships/image" Target="../media/image191.png"/><Relationship Id="rId11" Type="http://schemas.openxmlformats.org/officeDocument/2006/relationships/image" Target="../media/image195.png"/><Relationship Id="rId5" Type="http://schemas.openxmlformats.org/officeDocument/2006/relationships/image" Target="../media/image190.svg"/><Relationship Id="rId15" Type="http://schemas.openxmlformats.org/officeDocument/2006/relationships/image" Target="../media/image199.png"/><Relationship Id="rId10" Type="http://schemas.openxmlformats.org/officeDocument/2006/relationships/image" Target="../media/image194.svg"/><Relationship Id="rId19" Type="http://schemas.openxmlformats.org/officeDocument/2006/relationships/slide" Target="slide27.xml"/><Relationship Id="rId4" Type="http://schemas.openxmlformats.org/officeDocument/2006/relationships/image" Target="../media/image189.png"/><Relationship Id="rId9" Type="http://schemas.openxmlformats.org/officeDocument/2006/relationships/image" Target="../media/image193.png"/><Relationship Id="rId14" Type="http://schemas.openxmlformats.org/officeDocument/2006/relationships/image" Target="../media/image198.png"/></Relationships>
</file>

<file path=ppt/slides/_rels/slide2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4.png"/></Relationships>
</file>

<file path=ppt/slides/_rels/slide2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3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44.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45.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1460.pn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0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209.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211.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210.png"/></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212.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213.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14.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20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pn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76.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23" Type="http://schemas.openxmlformats.org/officeDocument/2006/relationships/image" Target="../media/image92.pn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a16="http://schemas.microsoft.com/office/drawing/2014/main" id="{2EF1308C-0512-829F-155D-6D7798780ADC}"/>
              </a:ext>
            </a:extLst>
          </p:cNvPr>
          <p:cNvSpPr txBox="1"/>
          <p:nvPr/>
        </p:nvSpPr>
        <p:spPr>
          <a:xfrm>
            <a:off x="3124200" y="3266560"/>
            <a:ext cx="12039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mc:Choice xmlns:a14="http://schemas.microsoft.com/office/drawing/2010/main" Requires="a14">
          <p:sp>
            <p:nvSpPr>
              <p:cNvPr id="21" name="Hộp Văn bản 20">
                <a:extLst>
                  <a:ext uri="{FF2B5EF4-FFF2-40B4-BE49-F238E27FC236}">
                    <a16:creationId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2"/>
                <a:stretch>
                  <a:fillRect l="-2286" r="-2025" b="-3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314228" y="490071"/>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388" y="7787806"/>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m:t>
                        </m:r>
                        <m:r>
                          <a:rPr lang="en-US" sz="3600" b="0" i="1" smtClean="0">
                            <a:latin typeface="Cambria Math" panose="02040503050406030204" pitchFamily="18" charset="0"/>
                          </a:rPr>
                          <m:t>9</m:t>
                        </m:r>
                      </m:num>
                      <m:den>
                        <m:r>
                          <a:rPr lang="en-US" sz="3600" b="0" i="1" smtClean="0">
                            <a:latin typeface="Cambria Math" panose="02040503050406030204" pitchFamily="18" charset="0"/>
                          </a:rPr>
                          <m:t>−</m:t>
                        </m:r>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15</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2"/>
                <a:stretch>
                  <a:fillRect l="-1643" r="-1698" b="-494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m:t>
                    </m:r>
                    <m:r>
                      <a:rPr lang="en-US" sz="3600" i="1" dirty="0">
                        <a:effectLst/>
                        <a:latin typeface="Cambria Math" panose="02040503050406030204" pitchFamily="18" charset="0"/>
                        <a:ea typeface="Calibri" panose="020F0502020204030204" pitchFamily="34" charset="0"/>
                        <a:cs typeface="Arial" panose="020B0604020202020204" pitchFamily="34" charset="0"/>
                      </a:rPr>
                      <m:t>9</m:t>
                    </m:r>
                    <m:r>
                      <a:rPr lang="en-US" sz="3600" i="1" dirty="0">
                        <a:effectLst/>
                        <a:latin typeface="Cambria Math" panose="02040503050406030204" pitchFamily="18" charset="0"/>
                        <a:ea typeface="Calibri" panose="020F0502020204030204" pitchFamily="34" charset="0"/>
                        <a:cs typeface="Arial" panose="020B0604020202020204" pitchFamily="34" charset="0"/>
                      </a:rPr>
                      <m:t>)=− </m:t>
                    </m:r>
                    <m:r>
                      <a:rPr lang="en-US" sz="3600" i="1" dirty="0">
                        <a:effectLst/>
                        <a:latin typeface="Cambria Math" panose="02040503050406030204" pitchFamily="18" charset="0"/>
                        <a:ea typeface="Calibri" panose="020F0502020204030204" pitchFamily="34" charset="0"/>
                        <a:cs typeface="Arial" panose="020B0604020202020204" pitchFamily="34" charset="0"/>
                      </a:rPr>
                      <m:t>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2"/>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2"/>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2"/>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3"/>
                <a:stretch>
                  <a:fillRect l="-2571" b="-11019"/>
                </a:stretch>
              </a:blipFill>
            </p:spPr>
            <p:txBody>
              <a:bodyPr/>
              <a:lstStyle/>
              <a:p>
                <a:r>
                  <a:rPr lang="en-US">
                    <a:noFill/>
                  </a:rPr>
                  <a:t> </a:t>
                </a:r>
              </a:p>
            </p:txBody>
          </p:sp>
        </mc:Fallback>
      </mc:AlternateContent>
    </p:spTree>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6"/>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7"/>
                <a:stretch>
                  <a:fillRect l="-2860" r="-1386" b="-4521"/>
                </a:stretch>
              </a:blipFill>
            </p:spPr>
            <p:txBody>
              <a:bodyPr/>
              <a:lstStyle/>
              <a:p>
                <a:r>
                  <a:rPr lang="en-US">
                    <a:noFill/>
                  </a:rPr>
                  <a:t> </a:t>
                </a:r>
              </a:p>
            </p:txBody>
          </p:sp>
        </mc:Fallback>
      </mc:AlternateContent>
    </p:spTree>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5022" y="510142"/>
            <a:ext cx="16118806" cy="92190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6ECAFF47-638E-126C-05A9-568760C7C12F}"/>
                  </a:ext>
                </a:extLst>
              </p:cNvPr>
              <p:cNvSpPr txBox="1"/>
              <p:nvPr/>
            </p:nvSpPr>
            <p:spPr>
              <a:xfrm>
                <a:off x="3084173" y="3401961"/>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3084173" y="3401961"/>
                <a:ext cx="11780504" cy="5008679"/>
              </a:xfrm>
              <a:prstGeom prst="rect">
                <a:avLst/>
              </a:prstGeom>
              <a:blipFill>
                <a:blip r:embed="rId16"/>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a16="http://schemas.microsoft.com/office/drawing/2014/main" id="{D1C41C51-D290-89BB-228A-C506AF013A8A}"/>
              </a:ext>
            </a:extLst>
          </p:cNvPr>
          <p:cNvSpPr/>
          <p:nvPr/>
        </p:nvSpPr>
        <p:spPr>
          <a:xfrm>
            <a:off x="8763000" y="6325792"/>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756763" y="377997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E54F25AE-280D-F220-04B4-12DE4843D1F9}"/>
              </a:ext>
            </a:extLst>
          </p:cNvPr>
          <p:cNvSpPr txBox="1"/>
          <p:nvPr/>
        </p:nvSpPr>
        <p:spPr>
          <a:xfrm>
            <a:off x="7366930" y="1783615"/>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9F4C2E36-683E-993B-8EF4-9F1396BB5D2A}"/>
                  </a:ext>
                </a:extLst>
              </p:cNvPr>
              <p:cNvSpPr txBox="1"/>
              <p:nvPr/>
            </p:nvSpPr>
            <p:spPr>
              <a:xfrm>
                <a:off x="4239499" y="3148206"/>
                <a:ext cx="202474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4239499" y="3148206"/>
                <a:ext cx="2024743" cy="124880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037D1CEE-47DA-5237-1A6A-4D6212722E10}"/>
                  </a:ext>
                </a:extLst>
              </p:cNvPr>
              <p:cNvSpPr txBox="1"/>
              <p:nvPr/>
            </p:nvSpPr>
            <p:spPr>
              <a:xfrm>
                <a:off x="6827013" y="3163406"/>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6827013" y="3163406"/>
                <a:ext cx="2024743" cy="12488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2D53752-BF72-99C7-3670-7FC05FE80229}"/>
                  </a:ext>
                </a:extLst>
              </p:cNvPr>
              <p:cNvSpPr txBox="1"/>
              <p:nvPr/>
            </p:nvSpPr>
            <p:spPr>
              <a:xfrm>
                <a:off x="9213754" y="3163406"/>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9213754" y="3163406"/>
                <a:ext cx="2212030" cy="124880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CD95AFC-95FA-F246-29EF-593E7B372ABC}"/>
                  </a:ext>
                </a:extLst>
              </p:cNvPr>
              <p:cNvSpPr txBox="1"/>
              <p:nvPr/>
            </p:nvSpPr>
            <p:spPr>
              <a:xfrm>
                <a:off x="11801268" y="3167381"/>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1801268" y="3167381"/>
                <a:ext cx="2212030" cy="124482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20C9B190-2491-9526-0019-C58CC12D7291}"/>
                  </a:ext>
                </a:extLst>
              </p:cNvPr>
              <p:cNvSpPr txBox="1"/>
              <p:nvPr/>
            </p:nvSpPr>
            <p:spPr>
              <a:xfrm>
                <a:off x="3294856" y="5013841"/>
                <a:ext cx="11018680" cy="3846374"/>
              </a:xfrm>
              <a:prstGeom prst="rect">
                <a:avLst/>
              </a:prstGeom>
              <a:noFill/>
            </p:spPr>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3294856" y="5013841"/>
                <a:ext cx="11018680" cy="3846374"/>
              </a:xfrm>
              <a:prstGeom prst="rect">
                <a:avLst/>
              </a:prstGeom>
              <a:blipFill>
                <a:blip r:embed="rId28"/>
                <a:stretch>
                  <a:fillRect l="-1936"/>
                </a:stretch>
              </a:blipFill>
            </p:spPr>
            <p:txBody>
              <a:bodyPr/>
              <a:lstStyle/>
              <a:p>
                <a:r>
                  <a:rPr lang="en-US">
                    <a:noFill/>
                  </a:rPr>
                  <a:t> </a:t>
                </a:r>
              </a:p>
            </p:txBody>
          </p:sp>
        </mc:Fallback>
      </mc:AlternateContent>
    </p:spTree>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3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4"/>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60E1F2E2-9E0C-C594-349C-5427C7CAE1C8}"/>
              </a:ext>
            </a:extLst>
          </p:cNvPr>
          <p:cNvPicPr>
            <a:picLocks noChangeAspect="1"/>
          </p:cNvPicPr>
          <p:nvPr/>
        </p:nvPicPr>
        <p:blipFill rotWithShape="1">
          <a:blip r:embed="rId25">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2"/>
                <a:stretch>
                  <a:fillRect l="-2156" r="-3593" b="-6136"/>
                </a:stretch>
              </a:blipFill>
            </p:spPr>
            <p:txBody>
              <a:bodyPr/>
              <a:lstStyle/>
              <a:p>
                <a:r>
                  <a:rPr lang="en-US">
                    <a:noFill/>
                  </a:rPr>
                  <a:t> </a:t>
                </a:r>
              </a:p>
            </p:txBody>
          </p:sp>
        </mc:Fallback>
      </mc:AlternateContent>
    </p:spTree>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18.27=21.14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0"/>
                <a:stretch>
                  <a:fillRect l="-1835" r="-2202"/>
                </a:stretch>
              </a:blipFill>
            </p:spPr>
            <p:txBody>
              <a:bodyPr/>
              <a:lstStyle/>
              <a:p>
                <a:r>
                  <a:rPr lang="en-US">
                    <a:noFill/>
                  </a:rPr>
                  <a:t> </a:t>
                </a:r>
              </a:p>
            </p:txBody>
          </p:sp>
        </mc:Fallback>
      </mc:AlternateContent>
    </p:spTree>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a16="http://schemas.microsoft.com/office/drawing/2014/main" id="{35861682-9504-E1FB-360A-9C3586FEABBB}"/>
              </a:ext>
            </a:extLst>
          </p:cNvPr>
          <p:cNvSpPr txBox="1"/>
          <p:nvPr/>
        </p:nvSpPr>
        <p:spPr>
          <a:xfrm>
            <a:off x="6286500" y="1455153"/>
            <a:ext cx="571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8" name="Bong bóng Lời nói: Hình bầu dục 7">
            <a:extLst>
              <a:ext uri="{FF2B5EF4-FFF2-40B4-BE49-F238E27FC236}">
                <a16:creationId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3FFEC31-A4A6-B2E7-A639-A0C5F89EC7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76113" y="4580448"/>
            <a:ext cx="3844349" cy="4975040"/>
          </a:xfrm>
          <a:prstGeom prst="rect">
            <a:avLst/>
          </a:prstGeom>
        </p:spPr>
      </p:pic>
    </p:spTree>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7"/>
            <a:ext cx="1546583"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09" y="8990031"/>
            <a:ext cx="1132950" cy="1128249"/>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3" y="-881348"/>
            <a:ext cx="731045" cy="731045"/>
          </a:xfrm>
          <a:prstGeom prst="rect">
            <a:avLst/>
          </a:prstGeom>
        </p:spPr>
      </p:pic>
    </p:spTree>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1"/>
          <a:stretch>
            <a:fillRect/>
          </a:stretch>
        </p:blipFill>
        <p:spPr>
          <a:xfrm>
            <a:off x="1848983" y="4795655"/>
            <a:ext cx="2279904" cy="2194560"/>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2"/>
          <a:stretch>
            <a:fillRect/>
          </a:stretch>
        </p:blipFill>
        <p:spPr>
          <a:xfrm>
            <a:off x="4707178" y="7631328"/>
            <a:ext cx="2140527" cy="2057400"/>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3"/>
          <a:stretch>
            <a:fillRect/>
          </a:stretch>
        </p:blipFill>
        <p:spPr>
          <a:xfrm>
            <a:off x="13932192" y="5030143"/>
            <a:ext cx="2496528" cy="2094158"/>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4"/>
          <a:stretch>
            <a:fillRect/>
          </a:stretch>
        </p:blipFill>
        <p:spPr>
          <a:xfrm>
            <a:off x="11369688" y="7951995"/>
            <a:ext cx="1883828" cy="178323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5"/>
          <a:stretch>
            <a:fillRect/>
          </a:stretch>
        </p:blipFill>
        <p:spPr>
          <a:xfrm>
            <a:off x="7914678" y="5242474"/>
            <a:ext cx="2615411" cy="1646063"/>
          </a:xfrm>
          <a:prstGeom prst="rect">
            <a:avLst/>
          </a:prstGeom>
        </p:spPr>
      </p:pic>
      <p:pic>
        <p:nvPicPr>
          <p:cNvPr id="121" name="Picture 120">
            <a:hlinkClick r:id="rId16"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1"/>
          <a:stretch>
            <a:fillRect/>
          </a:stretch>
        </p:blipFill>
        <p:spPr>
          <a:xfrm>
            <a:off x="1828800" y="4801100"/>
            <a:ext cx="2279904" cy="2194560"/>
          </a:xfrm>
          <a:prstGeom prst="rect">
            <a:avLst/>
          </a:prstGeom>
        </p:spPr>
      </p:pic>
      <p:pic>
        <p:nvPicPr>
          <p:cNvPr id="122" name="Picture 121">
            <a:hlinkClick r:id="rId17"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2"/>
          <a:stretch>
            <a:fillRect/>
          </a:stretch>
        </p:blipFill>
        <p:spPr>
          <a:xfrm>
            <a:off x="4681736" y="7631328"/>
            <a:ext cx="2140527" cy="2057400"/>
          </a:xfrm>
          <a:prstGeom prst="rect">
            <a:avLst/>
          </a:prstGeom>
        </p:spPr>
      </p:pic>
      <p:pic>
        <p:nvPicPr>
          <p:cNvPr id="127" name="Picture 126">
            <a:hlinkClick r:id="rId18"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3"/>
          <a:stretch>
            <a:fillRect/>
          </a:stretch>
        </p:blipFill>
        <p:spPr>
          <a:xfrm>
            <a:off x="13912009" y="5061106"/>
            <a:ext cx="2496528" cy="2094158"/>
          </a:xfrm>
          <a:prstGeom prst="rect">
            <a:avLst/>
          </a:prstGeom>
        </p:spPr>
      </p:pic>
      <p:pic>
        <p:nvPicPr>
          <p:cNvPr id="128" name="Picture 127">
            <a:hlinkClick r:id="rId19"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4"/>
          <a:stretch>
            <a:fillRect/>
          </a:stretch>
        </p:blipFill>
        <p:spPr>
          <a:xfrm>
            <a:off x="11369688" y="7928353"/>
            <a:ext cx="1883828" cy="1783235"/>
          </a:xfrm>
          <a:prstGeom prst="rect">
            <a:avLst/>
          </a:prstGeom>
        </p:spPr>
      </p:pic>
      <p:pic>
        <p:nvPicPr>
          <p:cNvPr id="130" name="Picture 129">
            <a:hlinkClick r:id="rId20"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5"/>
          <a:stretch>
            <a:fillRect/>
          </a:stretch>
        </p:blipFill>
        <p:spPr>
          <a:xfrm>
            <a:off x="7914678" y="5211205"/>
            <a:ext cx="2615411" cy="1646063"/>
          </a:xfrm>
          <a:prstGeom prst="rect">
            <a:avLst/>
          </a:prstGeom>
        </p:spPr>
      </p:pic>
      <p:sp>
        <p:nvSpPr>
          <p:cNvPr id="133" name="Multiplication Sign 132">
            <a:hlinkClick r:id="rId21"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16060" y="8072251"/>
            <a:ext cx="4251307" cy="1560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648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𝑥</m:t>
                    </m:r>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m:t>
                            </m:r>
                          </m:num>
                          <m:den>
                            <m:r>
                              <a:rPr lang="en-US" sz="4000">
                                <a:solidFill>
                                  <a:schemeClr val="tx1"/>
                                </a:solidFill>
                                <a:latin typeface="Cambria Math" panose="02040503050406030204" pitchFamily="18" charset="0"/>
                              </a:rPr>
                              <m:t>50</m:t>
                            </m:r>
                          </m:den>
                        </m:f>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3</m:t>
                            </m:r>
                          </m:den>
                        </m:f>
                      </m:num>
                      <m:den>
                        <m:r>
                          <a:rPr lang="en-US" sz="4000" i="1">
                            <a:solidFill>
                              <a:schemeClr val="tx1"/>
                            </a:solidFill>
                            <a:latin typeface="Cambria Math" panose="02040503050406030204" pitchFamily="18" charset="0"/>
                          </a:rPr>
                          <m:t>𝑥</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50</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5"/>
                <a:ext cx="16279586" cy="6489086"/>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647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6F53DC28-DFA4-0205-EF90-F0FADAC501BD}"/>
              </a:ext>
            </a:extLst>
          </p:cNvPr>
          <p:cNvSpPr txBox="1"/>
          <p:nvPr/>
        </p:nvSpPr>
        <p:spPr>
          <a:xfrm>
            <a:off x="5867400" y="1725212"/>
            <a:ext cx="655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3C49D596-C259-1F75-8B47-27483314B9EA}"/>
                  </a:ext>
                </a:extLst>
              </p:cNvPr>
              <p:cNvSpPr txBox="1"/>
              <p:nvPr/>
            </p:nvSpPr>
            <p:spPr>
              <a:xfrm>
                <a:off x="3874825" y="3024695"/>
                <a:ext cx="10538350" cy="4983095"/>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25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oMath>
                </a14:m>
                <a:r>
                  <a:rPr lang="en-US" sz="4000" dirty="0">
                    <a:latin typeface="Arial" panose="020B0604020202020204" pitchFamily="34" charset="0"/>
                    <a:cs typeface="Arial" panose="020B0604020202020204" pitchFamily="34" charset="0"/>
                    <a:sym typeface="Wingdings" panose="05000000000000000000" pitchFamily="2" charset="2"/>
                  </a:rPr>
                  <a:t> </a:t>
                </a:r>
                <a:r>
                  <a:rPr lang="en-US" sz="4000" dirty="0" err="1">
                    <a:latin typeface="Arial" panose="020B0604020202020204" pitchFamily="34" charset="0"/>
                    <a:cs typeface="Arial" panose="020B0604020202020204" pitchFamily="34" charset="0"/>
                    <a:sym typeface="Wingdings" panose="05000000000000000000" pitchFamily="2" charset="2"/>
                  </a:rPr>
                  <a:t>và</a:t>
                </a:r>
                <a:r>
                  <a:rPr lang="en-US" sz="40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8</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12</m:t>
                    </m:r>
                  </m:oMath>
                </a14:m>
                <a:r>
                  <a:rPr lang="en-US" sz="4000" dirty="0">
                    <a:latin typeface="Arial" panose="020B0604020202020204" pitchFamily="34" charset="0"/>
                    <a:cs typeface="Arial" panose="020B0604020202020204" pitchFamily="34" charset="0"/>
                    <a:sym typeface="Wingdings" panose="05000000000000000000" pitchFamily="2" charset="2"/>
                  </a:rPr>
                  <a:t>.</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0" smtClean="0">
                        <a:latin typeface="Cambria Math" panose="02040503050406030204" pitchFamily="18" charset="0"/>
                      </a:rPr>
                      <m:t>39</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1" smtClean="0">
                        <a:latin typeface="Cambria Math" panose="02040503050406030204" pitchFamily="18" charset="0"/>
                      </a:rPr>
                      <m:t>:</m:t>
                    </m:r>
                    <m:r>
                      <a:rPr lang="en-US" sz="4000" b="0" i="1" smtClean="0">
                        <a:latin typeface="Cambria Math" panose="02040503050406030204" pitchFamily="18" charset="0"/>
                      </a:rPr>
                      <m:t>52</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3C49D596-C259-1F75-8B47-27483314B9EA}"/>
                  </a:ext>
                </a:extLst>
              </p:cNvPr>
              <p:cNvSpPr txBox="1">
                <a:spLocks noRot="1" noChangeAspect="1" noMove="1" noResize="1" noEditPoints="1" noAdjustHandles="1" noChangeArrowheads="1" noChangeShapeType="1" noTextEdit="1"/>
              </p:cNvSpPr>
              <p:nvPr/>
            </p:nvSpPr>
            <p:spPr>
              <a:xfrm>
                <a:off x="3874825" y="3024695"/>
                <a:ext cx="10538350" cy="4983095"/>
              </a:xfrm>
              <a:prstGeom prst="rect">
                <a:avLst/>
              </a:prstGeom>
              <a:blipFill>
                <a:blip r:embed="rId20"/>
                <a:stretch>
                  <a:fillRect l="-2083" r="-2083" b="-4279"/>
                </a:stretch>
              </a:blipFill>
            </p:spPr>
            <p:txBody>
              <a:bodyPr/>
              <a:lstStyle/>
              <a:p>
                <a:r>
                  <a:rPr lang="en-US">
                    <a:noFill/>
                  </a:rPr>
                  <a:t> </a:t>
                </a:r>
              </a:p>
            </p:txBody>
          </p:sp>
        </mc:Fallback>
      </mc:AlternateContent>
    </p:spTree>
    <p:extLst>
      <p:ext uri="{BB962C8B-B14F-4D97-AF65-F5344CB8AC3E}">
        <p14:creationId xmlns:p14="http://schemas.microsoft.com/office/powerpoint/2010/main" val="30163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4"/>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206740" y="162002"/>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8" name="Hộp Văn bản 7">
            <a:extLst>
              <a:ext uri="{FF2B5EF4-FFF2-40B4-BE49-F238E27FC236}">
                <a16:creationId xmlns:a16="http://schemas.microsoft.com/office/drawing/2014/main" id="{4E2680DD-C112-AB14-454C-E9E48614F8BA}"/>
              </a:ext>
            </a:extLst>
          </p:cNvPr>
          <p:cNvSpPr txBox="1"/>
          <p:nvPr/>
        </p:nvSpPr>
        <p:spPr>
          <a:xfrm>
            <a:off x="7467600" y="1699363"/>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2907F3-B7DF-584F-AC4C-7D37929F5346}"/>
                  </a:ext>
                </a:extLst>
              </p:cNvPr>
              <p:cNvSpPr txBox="1"/>
              <p:nvPr/>
            </p:nvSpPr>
            <p:spPr>
              <a:xfrm>
                <a:off x="3556180" y="2437564"/>
                <a:ext cx="11549406" cy="5572423"/>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8):12=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3,5:</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5,25)</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(−8):12 </m:t>
                    </m:r>
                  </m:oMath>
                </a14:m>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292907F3-B7DF-584F-AC4C-7D37929F5346}"/>
                  </a:ext>
                </a:extLst>
              </p:cNvPr>
              <p:cNvSpPr txBox="1">
                <a:spLocks noRot="1" noChangeAspect="1" noMove="1" noResize="1" noEditPoints="1" noAdjustHandles="1" noChangeArrowheads="1" noChangeShapeType="1" noTextEdit="1"/>
              </p:cNvSpPr>
              <p:nvPr/>
            </p:nvSpPr>
            <p:spPr>
              <a:xfrm>
                <a:off x="3556180" y="2437564"/>
                <a:ext cx="11549406" cy="5572423"/>
              </a:xfrm>
              <a:prstGeom prst="rect">
                <a:avLst/>
              </a:prstGeom>
              <a:blipFill>
                <a:blip r:embed="rId26"/>
                <a:stretch>
                  <a:fillRect l="-1847" r="-3166" b="-3720"/>
                </a:stretch>
              </a:blipFill>
            </p:spPr>
            <p:txBody>
              <a:bodyPr/>
              <a:lstStyle/>
              <a:p>
                <a:r>
                  <a:rPr lang="en-US">
                    <a:noFill/>
                  </a:rPr>
                  <a:t> </a:t>
                </a:r>
              </a:p>
            </p:txBody>
          </p:sp>
        </mc:Fallback>
      </mc:AlternateContent>
    </p:spTree>
    <p:extLst>
      <p:ext uri="{BB962C8B-B14F-4D97-AF65-F5344CB8AC3E}">
        <p14:creationId xmlns:p14="http://schemas.microsoft.com/office/powerpoint/2010/main" val="10285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B14F260-2D63-7BAF-1A01-50738131AE42}"/>
                  </a:ext>
                </a:extLst>
              </p:cNvPr>
              <p:cNvSpPr txBox="1"/>
              <p:nvPr/>
            </p:nvSpPr>
            <p:spPr>
              <a:xfrm>
                <a:off x="4183306" y="1958037"/>
                <a:ext cx="10705574" cy="5856027"/>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262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262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7,5:10=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7,5:10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4B14F260-2D63-7BAF-1A01-50738131AE42}"/>
                  </a:ext>
                </a:extLst>
              </p:cNvPr>
              <p:cNvSpPr txBox="1">
                <a:spLocks noRot="1" noChangeAspect="1" noMove="1" noResize="1" noEditPoints="1" noAdjustHandles="1" noChangeArrowheads="1" noChangeShapeType="1" noTextEdit="1"/>
              </p:cNvSpPr>
              <p:nvPr/>
            </p:nvSpPr>
            <p:spPr>
              <a:xfrm>
                <a:off x="4183306" y="1958037"/>
                <a:ext cx="10705574" cy="5856027"/>
              </a:xfrm>
              <a:prstGeom prst="rect">
                <a:avLst/>
              </a:prstGeom>
              <a:blipFill>
                <a:blip r:embed="rId22"/>
                <a:stretch>
                  <a:fillRect l="-1993" r="-3360" b="-3434"/>
                </a:stretch>
              </a:blipFill>
            </p:spPr>
            <p:txBody>
              <a:bodyPr/>
              <a:lstStyle/>
              <a:p>
                <a:r>
                  <a:rPr lang="en-US">
                    <a:noFill/>
                  </a:rPr>
                  <a:t> </a:t>
                </a:r>
              </a:p>
            </p:txBody>
          </p:sp>
        </mc:Fallback>
      </mc:AlternateContent>
    </p:spTree>
    <p:extLst>
      <p:ext uri="{BB962C8B-B14F-4D97-AF65-F5344CB8AC3E}">
        <p14:creationId xmlns:p14="http://schemas.microsoft.com/office/powerpoint/2010/main" val="217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dirty="0">
                <a:ln>
                  <a:noFill/>
                </a:ln>
                <a:solidFill>
                  <a:srgbClr val="FFFFFF"/>
                </a:solidFill>
                <a:effectLst/>
                <a:uLnTx/>
                <a:uFillTx/>
                <a:latin typeface="KG Primary Penmanship"/>
                <a:ea typeface="+mn-ea"/>
                <a:cs typeface="+mn-cs"/>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1A27222E-50DD-1AEF-AEAA-02EE3E6D4616}"/>
                  </a:ext>
                </a:extLst>
              </p:cNvPr>
              <p:cNvSpPr txBox="1"/>
              <p:nvPr/>
            </p:nvSpPr>
            <p:spPr>
              <a:xfrm>
                <a:off x="3229852" y="1884185"/>
                <a:ext cx="12431484" cy="6057749"/>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i="1"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6</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1A27222E-50DD-1AEF-AEAA-02EE3E6D4616}"/>
                  </a:ext>
                </a:extLst>
              </p:cNvPr>
              <p:cNvSpPr txBox="1">
                <a:spLocks noRot="1" noChangeAspect="1" noMove="1" noResize="1" noEditPoints="1" noAdjustHandles="1" noChangeArrowheads="1" noChangeShapeType="1" noTextEdit="1"/>
              </p:cNvSpPr>
              <p:nvPr/>
            </p:nvSpPr>
            <p:spPr>
              <a:xfrm>
                <a:off x="3229852" y="1884185"/>
                <a:ext cx="12431484" cy="6057749"/>
              </a:xfrm>
              <a:prstGeom prst="rect">
                <a:avLst/>
              </a:prstGeom>
              <a:blipFill>
                <a:blip r:embed="rId22"/>
                <a:stretch>
                  <a:fillRect l="-1766" b="-3320"/>
                </a:stretch>
              </a:blipFill>
            </p:spPr>
            <p:txBody>
              <a:bodyPr/>
              <a:lstStyle/>
              <a:p>
                <a:r>
                  <a:rPr lang="en-US">
                    <a:noFill/>
                  </a:rPr>
                  <a:t> </a:t>
                </a:r>
              </a:p>
            </p:txBody>
          </p:sp>
        </mc:Fallback>
      </mc:AlternateContent>
    </p:spTree>
    <p:extLst>
      <p:ext uri="{BB962C8B-B14F-4D97-AF65-F5344CB8AC3E}">
        <p14:creationId xmlns:p14="http://schemas.microsoft.com/office/powerpoint/2010/main" val="4286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4A68F0F-6373-722E-A3CF-C324A5F41D64}"/>
                  </a:ext>
                </a:extLst>
              </p:cNvPr>
              <p:cNvSpPr txBox="1"/>
              <p:nvPr/>
            </p:nvSpPr>
            <p:spPr>
              <a:xfrm>
                <a:off x="3710080" y="2942355"/>
                <a:ext cx="11549537" cy="4129720"/>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5</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2</m:t>
                        </m:r>
                      </m:num>
                      <m:den>
                        <m:r>
                          <a:rPr lang="en-US" sz="4000" b="0" i="1" smtClean="0">
                            <a:latin typeface="Cambria Math" panose="02040503050406030204" pitchFamily="18" charset="0"/>
                          </a:rPr>
                          <m:t>1</m:t>
                        </m:r>
                        <m:r>
                          <a:rPr lang="en-US" sz="4000" b="0" i="1" smtClean="0">
                            <a:latin typeface="Cambria Math" panose="02040503050406030204" pitchFamily="18" charset="0"/>
                          </a:rPr>
                          <m:t>,</m:t>
                        </m:r>
                        <m:r>
                          <a:rPr lang="en-US" sz="4000" b="0" i="1" smtClean="0">
                            <a:latin typeface="Cambria Math" panose="02040503050406030204" pitchFamily="18" charset="0"/>
                          </a:rPr>
                          <m:t>25</m:t>
                        </m:r>
                      </m:den>
                    </m:f>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14A68F0F-6373-722E-A3CF-C324A5F41D64}"/>
                  </a:ext>
                </a:extLst>
              </p:cNvPr>
              <p:cNvSpPr txBox="1">
                <a:spLocks noRot="1" noChangeAspect="1" noMove="1" noResize="1" noEditPoints="1" noAdjustHandles="1" noChangeArrowheads="1" noChangeShapeType="1" noTextEdit="1"/>
              </p:cNvSpPr>
              <p:nvPr/>
            </p:nvSpPr>
            <p:spPr>
              <a:xfrm>
                <a:off x="3710080" y="2942355"/>
                <a:ext cx="11549537" cy="4129720"/>
              </a:xfrm>
              <a:prstGeom prst="rect">
                <a:avLst/>
              </a:prstGeom>
              <a:blipFill>
                <a:blip r:embed="rId22"/>
                <a:stretch>
                  <a:fillRect l="-1901" r="-1320" b="-5465"/>
                </a:stretch>
              </a:blipFill>
            </p:spPr>
            <p:txBody>
              <a:bodyPr/>
              <a:lstStyle/>
              <a:p>
                <a:r>
                  <a:rPr lang="en-US">
                    <a:noFill/>
                  </a:rPr>
                  <a:t> </a:t>
                </a:r>
              </a:p>
            </p:txBody>
          </p:sp>
        </mc:Fallback>
      </mc:AlternateContent>
    </p:spTree>
    <p:extLst>
      <p:ext uri="{BB962C8B-B14F-4D97-AF65-F5344CB8AC3E}">
        <p14:creationId xmlns:p14="http://schemas.microsoft.com/office/powerpoint/2010/main" val="12407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p:sp>
        <p:nvSpPr>
          <p:cNvPr id="7" name="Hộp Văn bản 6">
            <a:extLst>
              <a:ext uri="{FF2B5EF4-FFF2-40B4-BE49-F238E27FC236}">
                <a16:creationId xmlns:a16="http://schemas.microsoft.com/office/drawing/2014/main" id="{8054836B-442D-C36E-FE07-5D61701E42ED}"/>
              </a:ext>
            </a:extLst>
          </p:cNvPr>
          <p:cNvSpPr txBox="1"/>
          <p:nvPr/>
        </p:nvSpPr>
        <p:spPr>
          <a:xfrm>
            <a:off x="7716999" y="1411112"/>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9C7774F-DAB7-53CE-F2F8-E895EA6821A7}"/>
                  </a:ext>
                </a:extLst>
              </p:cNvPr>
              <p:cNvSpPr txBox="1"/>
              <p:nvPr/>
            </p:nvSpPr>
            <p:spPr>
              <a:xfrm>
                <a:off x="4857768" y="2038581"/>
                <a:ext cx="9177512" cy="703429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⋅1,25=5⋅(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 nên</a:t>
                </a: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5⋅(</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1,25</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=2,4:3,6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.2,4⇔</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9C7774F-DAB7-53CE-F2F8-E895EA6821A7}"/>
                  </a:ext>
                </a:extLst>
              </p:cNvPr>
              <p:cNvSpPr txBox="1">
                <a:spLocks noRot="1" noChangeAspect="1" noMove="1" noResize="1" noEditPoints="1" noAdjustHandles="1" noChangeArrowheads="1" noChangeShapeType="1" noTextEdit="1"/>
              </p:cNvSpPr>
              <p:nvPr/>
            </p:nvSpPr>
            <p:spPr>
              <a:xfrm>
                <a:off x="4857768" y="2038581"/>
                <a:ext cx="9177512" cy="7034298"/>
              </a:xfrm>
              <a:prstGeom prst="rect">
                <a:avLst/>
              </a:prstGeom>
              <a:blipFill>
                <a:blip r:embed="rId22"/>
                <a:stretch>
                  <a:fillRect l="-2060" b="-2340"/>
                </a:stretch>
              </a:blipFill>
            </p:spPr>
            <p:txBody>
              <a:bodyPr/>
              <a:lstStyle/>
              <a:p>
                <a:r>
                  <a:rPr lang="en-US">
                    <a:noFill/>
                  </a:rPr>
                  <a:t> </a:t>
                </a:r>
              </a:p>
            </p:txBody>
          </p:sp>
        </mc:Fallback>
      </mc:AlternateContent>
    </p:spTree>
    <p:extLst>
      <p:ext uri="{BB962C8B-B14F-4D97-AF65-F5344CB8AC3E}">
        <p14:creationId xmlns:p14="http://schemas.microsoft.com/office/powerpoint/2010/main" val="18332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checkerboard(across)">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32693" y="390816"/>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2636CD8-007C-1FD5-A01D-1BDC9AEFD8AB}"/>
                  </a:ext>
                </a:extLst>
              </p:cNvPr>
              <p:cNvSpPr txBox="1"/>
              <p:nvPr/>
            </p:nvSpPr>
            <p:spPr>
              <a:xfrm>
                <a:off x="5378317" y="1862801"/>
                <a:ext cx="7530828" cy="643015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c)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36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F2636CD8-007C-1FD5-A01D-1BDC9AEFD8AB}"/>
                  </a:ext>
                </a:extLst>
              </p:cNvPr>
              <p:cNvSpPr txBox="1">
                <a:spLocks noRot="1" noChangeAspect="1" noMove="1" noResize="1" noEditPoints="1" noAdjustHandles="1" noChangeArrowheads="1" noChangeShapeType="1" noTextEdit="1"/>
              </p:cNvSpPr>
              <p:nvPr/>
            </p:nvSpPr>
            <p:spPr>
              <a:xfrm>
                <a:off x="5378317" y="1862801"/>
                <a:ext cx="7530828" cy="6430158"/>
              </a:xfrm>
              <a:prstGeom prst="rect">
                <a:avLst/>
              </a:prstGeom>
              <a:blipFill>
                <a:blip r:embed="rId26"/>
                <a:stretch>
                  <a:fillRect l="-2427" b="-2751"/>
                </a:stretch>
              </a:blipFill>
            </p:spPr>
            <p:txBody>
              <a:bodyPr/>
              <a:lstStyle/>
              <a:p>
                <a:r>
                  <a:rPr lang="en-US">
                    <a:noFill/>
                  </a:rPr>
                  <a:t> </a:t>
                </a:r>
              </a:p>
            </p:txBody>
          </p:sp>
        </mc:Fallback>
      </mc:AlternateContent>
    </p:spTree>
    <p:extLst>
      <p:ext uri="{BB962C8B-B14F-4D97-AF65-F5344CB8AC3E}">
        <p14:creationId xmlns:p14="http://schemas.microsoft.com/office/powerpoint/2010/main" val="2407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5639" y="590411"/>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417704" y="429663"/>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124588" y="592380"/>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B24F23C8-2713-527E-A4EE-A11DCB2E9CFE}"/>
                  </a:ext>
                </a:extLst>
              </p:cNvPr>
              <p:cNvSpPr txBox="1"/>
              <p:nvPr/>
            </p:nvSpPr>
            <p:spPr>
              <a:xfrm>
                <a:off x="3647016" y="1477472"/>
                <a:ext cx="10993965" cy="1651671"/>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Bài 3 (SGK – tr.54)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1</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6</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8</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B24F23C8-2713-527E-A4EE-A11DCB2E9CFE}"/>
                  </a:ext>
                </a:extLst>
              </p:cNvPr>
              <p:cNvSpPr txBox="1">
                <a:spLocks noRot="1" noChangeAspect="1" noMove="1" noResize="1" noEditPoints="1" noAdjustHandles="1" noChangeArrowheads="1" noChangeShapeType="1" noTextEdit="1"/>
              </p:cNvSpPr>
              <p:nvPr/>
            </p:nvSpPr>
            <p:spPr>
              <a:xfrm>
                <a:off x="3647016" y="1477472"/>
                <a:ext cx="10993965" cy="1651671"/>
              </a:xfrm>
              <a:prstGeom prst="rect">
                <a:avLst/>
              </a:prstGeom>
              <a:blipFill>
                <a:blip r:embed="rId22"/>
                <a:stretch>
                  <a:fillRect l="-1663" r="-2772" b="-12915"/>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CA46FA81-C485-1650-ECB9-50584CF1D770}"/>
              </a:ext>
            </a:extLst>
          </p:cNvPr>
          <p:cNvSpPr txBox="1"/>
          <p:nvPr/>
        </p:nvSpPr>
        <p:spPr>
          <a:xfrm>
            <a:off x="7716996" y="3362632"/>
            <a:ext cx="2854001"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A5C2EFA4-3BBE-0290-01FB-FD843FF06218}"/>
                  </a:ext>
                </a:extLst>
              </p:cNvPr>
              <p:cNvSpPr txBox="1"/>
              <p:nvPr/>
            </p:nvSpPr>
            <p:spPr>
              <a:xfrm>
                <a:off x="4556986" y="4267591"/>
                <a:ext cx="9174022" cy="3404330"/>
              </a:xfrm>
              <a:prstGeom prst="rect">
                <a:avLst/>
              </a:prstGeom>
              <a:noFill/>
            </p:spPr>
            <p:txBody>
              <a:bodyPr wrap="square">
                <a:spAutoFit/>
              </a:bodyPr>
              <a:lstStyle/>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4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1,</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5</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đẳng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lập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A5C2EFA4-3BBE-0290-01FB-FD843FF06218}"/>
                  </a:ext>
                </a:extLst>
              </p:cNvPr>
              <p:cNvSpPr txBox="1">
                <a:spLocks noRot="1" noChangeAspect="1" noMove="1" noResize="1" noEditPoints="1" noAdjustHandles="1" noChangeArrowheads="1" noChangeShapeType="1" noTextEdit="1"/>
              </p:cNvSpPr>
              <p:nvPr/>
            </p:nvSpPr>
            <p:spPr>
              <a:xfrm>
                <a:off x="4556986" y="4267591"/>
                <a:ext cx="9174022" cy="3404330"/>
              </a:xfrm>
              <a:prstGeom prst="rect">
                <a:avLst/>
              </a:prstGeom>
              <a:blipFill>
                <a:blip r:embed="rId23"/>
                <a:stretch>
                  <a:fillRect l="-2061" r="-1396"/>
                </a:stretch>
              </a:blipFill>
            </p:spPr>
            <p:txBody>
              <a:bodyPr/>
              <a:lstStyle/>
              <a:p>
                <a:r>
                  <a:rPr lang="en-US">
                    <a:noFill/>
                  </a:rPr>
                  <a:t> </a:t>
                </a:r>
              </a:p>
            </p:txBody>
          </p:sp>
        </mc:Fallback>
      </mc:AlternateContent>
    </p:spTree>
    <p:extLst>
      <p:ext uri="{BB962C8B-B14F-4D97-AF65-F5344CB8AC3E}">
        <p14:creationId xmlns:p14="http://schemas.microsoft.com/office/powerpoint/2010/main" val="1668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736" y="691749"/>
            <a:ext cx="2414261" cy="138082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243980" y="567806"/>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7023" y="7876259"/>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313038" y="735604"/>
            <a:ext cx="2273095" cy="1462769"/>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CCE1B06-D7AB-9255-0A36-E1D0D3E98591}"/>
                  </a:ext>
                </a:extLst>
              </p:cNvPr>
              <p:cNvSpPr txBox="1"/>
              <p:nvPr/>
            </p:nvSpPr>
            <p:spPr>
              <a:xfrm>
                <a:off x="2473669" y="2131438"/>
                <a:ext cx="13606514" cy="580665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tr.54)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100 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50 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0,5 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Hai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9CCE1B06-D7AB-9255-0A36-E1D0D3E98591}"/>
                  </a:ext>
                </a:extLst>
              </p:cNvPr>
              <p:cNvSpPr txBox="1">
                <a:spLocks noRot="1" noChangeAspect="1" noMove="1" noResize="1" noEditPoints="1" noAdjustHandles="1" noChangeArrowheads="1" noChangeShapeType="1" noTextEdit="1"/>
              </p:cNvSpPr>
              <p:nvPr/>
            </p:nvSpPr>
            <p:spPr>
              <a:xfrm>
                <a:off x="2473669" y="2131438"/>
                <a:ext cx="13606514" cy="5806654"/>
              </a:xfrm>
              <a:prstGeom prst="rect">
                <a:avLst/>
              </a:prstGeom>
              <a:blipFill>
                <a:blip r:embed="rId22"/>
                <a:stretch>
                  <a:fillRect l="-1389" r="-1344" b="-3046"/>
                </a:stretch>
              </a:blipFill>
            </p:spPr>
            <p:txBody>
              <a:bodyPr/>
              <a:lstStyle/>
              <a:p>
                <a:r>
                  <a:rPr lang="en-US">
                    <a:noFill/>
                  </a:rPr>
                  <a:t> </a:t>
                </a:r>
              </a:p>
            </p:txBody>
          </p:sp>
        </mc:Fallback>
      </mc:AlternateContent>
    </p:spTree>
    <p:extLst>
      <p:ext uri="{BB962C8B-B14F-4D97-AF65-F5344CB8AC3E}">
        <p14:creationId xmlns:p14="http://schemas.microsoft.com/office/powerpoint/2010/main" val="418018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F56953F4-DDFF-AAC0-CA3B-834CC115E4EE}"/>
              </a:ext>
            </a:extLst>
          </p:cNvPr>
          <p:cNvSpPr txBox="1"/>
          <p:nvPr/>
        </p:nvSpPr>
        <p:spPr>
          <a:xfrm>
            <a:off x="7561986" y="169305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1F037768-E34C-81F6-DDFE-AC73836418BC}"/>
                  </a:ext>
                </a:extLst>
              </p:cNvPr>
              <p:cNvSpPr txBox="1"/>
              <p:nvPr/>
            </p:nvSpPr>
            <p:spPr>
              <a:xfrm>
                <a:off x="2694761" y="2807170"/>
                <a:ext cx="12588453" cy="5214120"/>
              </a:xfrm>
              <a:prstGeom prst="rect">
                <a:avLst/>
              </a:prstGeom>
              <a:noFill/>
            </p:spPr>
            <p:txBody>
              <a:bodyPr wrap="square">
                <a:spAutoFit/>
              </a:bodyPr>
              <a:lstStyle/>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a)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100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50</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tương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ứng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0,5</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b) </a:t>
                </a: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bằng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nhau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lập</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thành</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lệ</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thức</a:t>
                </a:r>
                <a:r>
                  <a:rPr lang="fr-FR"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1F037768-E34C-81F6-DDFE-AC73836418BC}"/>
                  </a:ext>
                </a:extLst>
              </p:cNvPr>
              <p:cNvSpPr txBox="1">
                <a:spLocks noRot="1" noChangeAspect="1" noMove="1" noResize="1" noEditPoints="1" noAdjustHandles="1" noChangeArrowheads="1" noChangeShapeType="1" noTextEdit="1"/>
              </p:cNvSpPr>
              <p:nvPr/>
            </p:nvSpPr>
            <p:spPr>
              <a:xfrm>
                <a:off x="2694761" y="2807170"/>
                <a:ext cx="12588453" cy="5214120"/>
              </a:xfrm>
              <a:prstGeom prst="rect">
                <a:avLst/>
              </a:prstGeom>
              <a:blipFill>
                <a:blip r:embed="rId24"/>
                <a:stretch>
                  <a:fillRect l="-1453" r="-1501" b="-3388"/>
                </a:stretch>
              </a:blipFill>
            </p:spPr>
            <p:txBody>
              <a:bodyPr/>
              <a:lstStyle/>
              <a:p>
                <a:r>
                  <a:rPr lang="en-US">
                    <a:noFill/>
                  </a:rPr>
                  <a:t> </a:t>
                </a:r>
              </a:p>
            </p:txBody>
          </p:sp>
        </mc:Fallback>
      </mc:AlternateContent>
    </p:spTree>
    <p:extLst>
      <p:ext uri="{BB962C8B-B14F-4D97-AF65-F5344CB8AC3E}">
        <p14:creationId xmlns:p14="http://schemas.microsoft.com/office/powerpoint/2010/main" val="28179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49DE3E7D-3BDE-D6E8-AA30-38A2A3341F33}"/>
              </a:ext>
            </a:extLst>
          </p:cNvPr>
          <p:cNvSpPr txBox="1"/>
          <p:nvPr/>
        </p:nvSpPr>
        <p:spPr>
          <a:xfrm>
            <a:off x="3439324" y="3225615"/>
            <a:ext cx="11409352"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63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a16="http://schemas.microsoft.com/office/drawing/2014/main" id="{C3A6E4CC-CA06-FEFD-51B6-BDD5251C3AA9}"/>
              </a:ext>
            </a:extLst>
          </p:cNvPr>
          <p:cNvSpPr txBox="1"/>
          <p:nvPr/>
        </p:nvSpPr>
        <p:spPr>
          <a:xfrm>
            <a:off x="3803915" y="3984229"/>
            <a:ext cx="10680170" cy="1477328"/>
          </a:xfrm>
          <a:prstGeom prst="rect">
            <a:avLst/>
          </a:prstGeom>
          <a:noFill/>
        </p:spPr>
        <p:txBody>
          <a:bodyPr wrap="square" rtlCol="0">
            <a:spAutoFit/>
          </a:bodyPr>
          <a:lstStyle/>
          <a:p>
            <a:pPr algn="ctr"/>
            <a:r>
              <a:rPr lang="en-US" sz="9000" b="1" dirty="0">
                <a:latin typeface="Arial" panose="020B0604020202020204" pitchFamily="34" charset="0"/>
                <a:cs typeface="Arial" panose="020B0604020202020204" pitchFamily="34" charset="0"/>
              </a:rPr>
              <a:t>BÀI 5: TỈ LỆ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7" name="Hộp Văn bản 16">
            <a:extLst>
              <a:ext uri="{FF2B5EF4-FFF2-40B4-BE49-F238E27FC236}">
                <a16:creationId xmlns:a16="http://schemas.microsoft.com/office/drawing/2014/main" id="{5DBB9FAA-3C79-25AE-475C-A62330D46B25}"/>
              </a:ext>
            </a:extLst>
          </p:cNvPr>
          <p:cNvSpPr txBox="1"/>
          <p:nvPr/>
        </p:nvSpPr>
        <p:spPr>
          <a:xfrm>
            <a:off x="7716999" y="144281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E583F47-68AD-37DA-6982-7CA995F7256B}"/>
                  </a:ext>
                </a:extLst>
              </p:cNvPr>
              <p:cNvSpPr txBox="1"/>
              <p:nvPr/>
            </p:nvSpPr>
            <p:spPr>
              <a:xfrm>
                <a:off x="4923774" y="2325427"/>
                <a:ext cx="9250436" cy="6664517"/>
              </a:xfrm>
              <a:prstGeom prst="rect">
                <a:avLst/>
              </a:prstGeom>
              <a:noFill/>
            </p:spPr>
            <p:txBody>
              <a:bodyPr wrap="square">
                <a:spAutoFit/>
              </a:bodyPr>
              <a:lstStyle/>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Gọi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cần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để</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trộn</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&gt;</m:t>
                    </m:r>
                    <m:r>
                      <a:rPr lang="fr-FR" sz="3600">
                        <a:effectLst/>
                        <a:latin typeface="Cambria Math" panose="02040503050406030204" pitchFamily="18" charset="0"/>
                        <a:ea typeface="Calibri" panose="020F0502020204030204" pitchFamily="34" charset="0"/>
                        <a:cs typeface="Times New Roman" panose="02020603050405020304" pitchFamily="18" charset="0"/>
                      </a:rPr>
                      <m:t>0</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dầu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8</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hay</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7</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8</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28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xăng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trộn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dầu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0E583F47-68AD-37DA-6982-7CA995F7256B}"/>
                  </a:ext>
                </a:extLst>
              </p:cNvPr>
              <p:cNvSpPr txBox="1">
                <a:spLocks noRot="1" noChangeAspect="1" noMove="1" noResize="1" noEditPoints="1" noAdjustHandles="1" noChangeArrowheads="1" noChangeShapeType="1" noTextEdit="1"/>
              </p:cNvSpPr>
              <p:nvPr/>
            </p:nvSpPr>
            <p:spPr>
              <a:xfrm>
                <a:off x="4923774" y="2325427"/>
                <a:ext cx="9250436" cy="6664517"/>
              </a:xfrm>
              <a:prstGeom prst="rect">
                <a:avLst/>
              </a:prstGeom>
              <a:blipFill>
                <a:blip r:embed="rId22"/>
                <a:stretch>
                  <a:fillRect l="-2044" r="-1978"/>
                </a:stretch>
              </a:blipFill>
            </p:spPr>
            <p:txBody>
              <a:bodyPr/>
              <a:lstStyle/>
              <a:p>
                <a:r>
                  <a:rPr lang="en-US">
                    <a:noFill/>
                  </a:rPr>
                  <a:t> </a:t>
                </a:r>
              </a:p>
            </p:txBody>
          </p:sp>
        </mc:Fallback>
      </mc:AlternateContent>
    </p:spTree>
    <p:extLst>
      <p:ext uri="{BB962C8B-B14F-4D97-AF65-F5344CB8AC3E}">
        <p14:creationId xmlns:p14="http://schemas.microsoft.com/office/powerpoint/2010/main" val="17231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5090683" y="2643967"/>
            <a:ext cx="3453731" cy="1130312"/>
          </a:xfrm>
          <a:prstGeom prst="rect">
            <a:avLst/>
          </a:prstGeom>
        </p:spPr>
      </p:pic>
      <p:sp>
        <p:nvSpPr>
          <p:cNvPr id="7" name="Hộp Văn bản 6">
            <a:extLst>
              <a:ext uri="{FF2B5EF4-FFF2-40B4-BE49-F238E27FC236}">
                <a16:creationId xmlns:a16="http://schemas.microsoft.com/office/drawing/2014/main" id="{576E2402-B920-07B7-F110-2F64011C45F6}"/>
              </a:ext>
            </a:extLst>
          </p:cNvPr>
          <p:cNvSpPr txBox="1"/>
          <p:nvPr/>
        </p:nvSpPr>
        <p:spPr>
          <a:xfrm>
            <a:off x="4495800" y="1508627"/>
            <a:ext cx="929639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0" name="Hộp Văn bản 9">
            <a:extLst>
              <a:ext uri="{FF2B5EF4-FFF2-40B4-BE49-F238E27FC236}">
                <a16:creationId xmlns:a16="http://schemas.microsoft.com/office/drawing/2014/main" id="{AB02E3AC-6A7C-146F-B6C7-5C37D803FA46}"/>
              </a:ext>
            </a:extLst>
          </p:cNvPr>
          <p:cNvSpPr txBox="1"/>
          <p:nvPr/>
        </p:nvSpPr>
        <p:spPr>
          <a:xfrm>
            <a:off x="1465407"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60E49326-B5E8-7D18-FFFB-02A5013EDC89}"/>
              </a:ext>
            </a:extLst>
          </p:cNvPr>
          <p:cNvSpPr txBox="1"/>
          <p:nvPr/>
        </p:nvSpPr>
        <p:spPr>
          <a:xfrm>
            <a:off x="6867355"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2B9F21D6-219F-17C1-F24D-7D64503F5793}"/>
              </a:ext>
            </a:extLst>
          </p:cNvPr>
          <p:cNvSpPr txBox="1"/>
          <p:nvPr/>
        </p:nvSpPr>
        <p:spPr>
          <a:xfrm>
            <a:off x="12269303" y="6139947"/>
            <a:ext cx="4267200"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6. Dãy tỉ số bằng nhau</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Đồ họa 17" descr="Bubbles outline">
            <a:extLst>
              <a:ext uri="{FF2B5EF4-FFF2-40B4-BE49-F238E27FC236}">
                <a16:creationId xmlns:a16="http://schemas.microsoft.com/office/drawing/2014/main" id="{45AEA9E9-40F8-9EDD-DB98-5A2D3A25C7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1742" y="3931313"/>
            <a:ext cx="2052637" cy="2052637"/>
          </a:xfrm>
          <a:prstGeom prst="rect">
            <a:avLst/>
          </a:prstGeom>
        </p:spPr>
      </p:pic>
      <p:pic>
        <p:nvPicPr>
          <p:cNvPr id="19" name="Đồ họa 18" descr="Bubbles outline">
            <a:extLst>
              <a:ext uri="{FF2B5EF4-FFF2-40B4-BE49-F238E27FC236}">
                <a16:creationId xmlns:a16="http://schemas.microsoft.com/office/drawing/2014/main" id="{3FBD9D6C-2C11-046C-2C30-F31FA177CC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7679" y="4019825"/>
            <a:ext cx="2052637" cy="2052637"/>
          </a:xfrm>
          <a:prstGeom prst="rect">
            <a:avLst/>
          </a:prstGeom>
        </p:spPr>
      </p:pic>
      <p:pic>
        <p:nvPicPr>
          <p:cNvPr id="20" name="Đồ họa 19" descr="Bubbles outline">
            <a:extLst>
              <a:ext uri="{FF2B5EF4-FFF2-40B4-BE49-F238E27FC236}">
                <a16:creationId xmlns:a16="http://schemas.microsoft.com/office/drawing/2014/main" id="{911926C5-D4A4-8948-0F05-8AC1EEA16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76584" y="4110037"/>
            <a:ext cx="2052637" cy="2052637"/>
          </a:xfrm>
          <a:prstGeom prst="rect">
            <a:avLst/>
          </a:prstGeom>
        </p:spPr>
      </p:pic>
    </p:spTree>
    <p:extLst>
      <p:ext uri="{BB962C8B-B14F-4D97-AF65-F5344CB8AC3E}">
        <p14:creationId xmlns:p14="http://schemas.microsoft.com/office/powerpoint/2010/main" val="39900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0" name="Hộp Văn bản 9">
            <a:extLst>
              <a:ext uri="{FF2B5EF4-FFF2-40B4-BE49-F238E27FC236}">
                <a16:creationId xmlns:a16="http://schemas.microsoft.com/office/drawing/2014/main" id="{954978FF-DA0F-3138-278B-EA527472DBA8}"/>
              </a:ext>
            </a:extLst>
          </p:cNvPr>
          <p:cNvSpPr txBox="1"/>
          <p:nvPr/>
        </p:nvSpPr>
        <p:spPr>
          <a:xfrm>
            <a:off x="3038404" y="2989018"/>
            <a:ext cx="12198681"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28136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2.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2"/>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3"/>
                <a:stretch>
                  <a:fillRect l="-2373" r="-881" b="-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a16="http://schemas.microsoft.com/office/drawing/2014/main" id="{DC1C0DFB-FBCF-1CC2-E8E2-5D3DFD2B9BA9}"/>
                  </a:ext>
                </a:extLst>
              </p:cNvPr>
              <p:cNvSpPr txBox="1"/>
              <p:nvPr/>
            </p:nvSpPr>
            <p:spPr>
              <a:xfrm>
                <a:off x="3048000" y="7859329"/>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3048000" y="7859329"/>
                <a:ext cx="12817960" cy="1554480"/>
              </a:xfrm>
              <a:prstGeom prst="roundRect">
                <a:avLst/>
              </a:prstGeom>
              <a:blipFill>
                <a:blip r:embed="rId14"/>
                <a:stretch>
                  <a:fillRect l="-9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0"/>
                <a:stretch>
                  <a:fillRect l="-1854" r="-1854" b="-1333"/>
                </a:stretch>
              </a:blipFill>
            </p:spPr>
            <p:txBody>
              <a:bodyPr/>
              <a:lstStyle/>
              <a:p>
                <a:r>
                  <a:rPr lang="en-US">
                    <a:noFill/>
                  </a:rPr>
                  <a:t> </a:t>
                </a:r>
              </a:p>
            </p:txBody>
          </p:sp>
        </mc:Fallback>
      </mc:AlternateContent>
    </p:spTree>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13641809" y="-19861"/>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d>
                          <m:dPr>
                            <m:ctrlPr>
                              <a:rPr lang="en-US" sz="4000" b="0" i="1" smtClean="0">
                                <a:latin typeface="Cambria Math" panose="02040503050406030204" pitchFamily="18" charset="0"/>
                              </a:rPr>
                            </m:ctrlPr>
                          </m:dPr>
                          <m:e>
                            <m:r>
                              <a:rPr lang="en-US" sz="4000" b="0" i="1" smtClean="0">
                                <a:latin typeface="Cambria Math" panose="02040503050406030204" pitchFamily="18" charset="0"/>
                              </a:rPr>
                              <m:t>−</m:t>
                            </m:r>
                            <m:r>
                              <a:rPr lang="en-US" sz="4000" b="0" i="1" smtClean="0">
                                <a:latin typeface="Cambria Math" panose="02040503050406030204" pitchFamily="18" charset="0"/>
                              </a:rPr>
                              <m:t>8</m:t>
                            </m:r>
                          </m:e>
                        </m:d>
                        <m:r>
                          <a:rPr lang="en-US" sz="4000" b="0" i="1" smtClean="0">
                            <a:latin typeface="Cambria Math" panose="02040503050406030204" pitchFamily="18" charset="0"/>
                          </a:rPr>
                          <m:t>:</m:t>
                        </m:r>
                        <m:r>
                          <a:rPr lang="en-US" sz="4000" b="0" i="1" smtClean="0">
                            <a:latin typeface="Cambria Math" panose="02040503050406030204" pitchFamily="18" charset="0"/>
                          </a:rPr>
                          <m:t>4</m:t>
                        </m:r>
                      </m:num>
                      <m:den>
                        <m:r>
                          <a:rPr lang="en-US" sz="4000" b="0" i="1" smtClean="0">
                            <a:latin typeface="Cambria Math" panose="02040503050406030204" pitchFamily="18" charset="0"/>
                          </a:rPr>
                          <m:t>20</m:t>
                        </m:r>
                        <m:r>
                          <a:rPr lang="en-US" sz="4000" b="0" i="1" smtClean="0">
                            <a:latin typeface="Cambria Math" panose="02040503050406030204" pitchFamily="18" charset="0"/>
                          </a:rPr>
                          <m:t>:</m:t>
                        </m:r>
                        <m:r>
                          <a:rPr lang="en-US" sz="4000" b="0" i="1" smtClean="0">
                            <a:latin typeface="Cambria Math" panose="02040503050406030204" pitchFamily="18" charset="0"/>
                          </a:rPr>
                          <m:t>4</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num>
                      <m:den>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6"/>
                <a:stretch>
                  <a:fillRect l="-1840" r="-1893" b="-350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2"/>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a16="http://schemas.microsoft.com/office/drawing/2014/main" id="{D3AD2A30-BBBF-FB18-0755-352815D294F5}"/>
                  </a:ext>
                </a:extLst>
              </p:cNvPr>
              <p:cNvSpPr txBox="1"/>
              <p:nvPr/>
            </p:nvSpPr>
            <p:spPr>
              <a:xfrm>
                <a:off x="2556288" y="5033760"/>
                <a:ext cx="13600975" cy="3703321"/>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556288" y="5033760"/>
                <a:ext cx="13600975" cy="3703321"/>
              </a:xfrm>
              <a:prstGeom prst="rect">
                <a:avLst/>
              </a:prstGeom>
              <a:blipFill>
                <a:blip r:embed="rId23"/>
                <a:stretch>
                  <a:fillRect l="-1569" r="-852" b="-2306"/>
                </a:stretch>
              </a:blipFill>
            </p:spPr>
            <p:txBody>
              <a:bodyPr/>
              <a:lstStyle/>
              <a:p>
                <a:r>
                  <a:rPr lang="en-US">
                    <a:noFill/>
                  </a:rPr>
                  <a:t> </a:t>
                </a:r>
              </a:p>
            </p:txBody>
          </p:sp>
        </mc:Fallback>
      </mc:AlternateContent>
      <p:sp>
        <p:nvSpPr>
          <p:cNvPr id="136" name="Hộp Văn bản 135">
            <a:extLst>
              <a:ext uri="{FF2B5EF4-FFF2-40B4-BE49-F238E27FC236}">
                <a16:creationId xmlns:a16="http://schemas.microsoft.com/office/drawing/2014/main" id="{1C7CCE7C-FFD9-5614-C048-1D1FC28AC189}"/>
              </a:ext>
            </a:extLst>
          </p:cNvPr>
          <p:cNvSpPr txBox="1"/>
          <p:nvPr/>
        </p:nvSpPr>
        <p:spPr>
          <a:xfrm>
            <a:off x="7671045" y="4134801"/>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1988</Words>
  <Application>Microsoft Office PowerPoint</Application>
  <PresentationFormat>Tùy chỉnh</PresentationFormat>
  <Paragraphs>168</Paragraphs>
  <Slides>42</Slides>
  <Notes>0</Notes>
  <HiddenSlides>0</HiddenSlides>
  <MMClips>2</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42</vt:i4>
      </vt:variant>
    </vt:vector>
  </HeadingPairs>
  <TitlesOfParts>
    <vt:vector size="49" baseType="lpstr">
      <vt:lpstr>Calibri Light</vt:lpstr>
      <vt:lpstr>Arial</vt:lpstr>
      <vt:lpstr>Cambria Math</vt:lpstr>
      <vt:lpstr>KG Primary Penmanship</vt:lpstr>
      <vt:lpstr>Calibri</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Scrapbook Quiz Game Presentation</dc:title>
  <dc:creator>Lê Thảo</dc:creator>
  <cp:lastModifiedBy>Lê Thảo</cp:lastModifiedBy>
  <cp:revision>9</cp:revision>
  <dcterms:created xsi:type="dcterms:W3CDTF">2006-08-16T00:00:00Z</dcterms:created>
  <dcterms:modified xsi:type="dcterms:W3CDTF">2022-10-05T01:59:43Z</dcterms:modified>
  <dc:identifier>DAFNsmitgDY</dc:identifier>
</cp:coreProperties>
</file>