
<file path=[Content_Types].xml><?xml version="1.0" encoding="utf-8"?>
<Types xmlns="http://schemas.openxmlformats.org/package/2006/content-types">
  <Default Extension="png" ContentType="image/png"/>
  <Default Extension="jpeg" ContentType="image/jpeg"/>
  <Default Extension="emf" ContentType="image/x-e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758" r:id="rId2"/>
    <p:sldMasterId id="2147483812" r:id="rId3"/>
    <p:sldMasterId id="2147483838" r:id="rId4"/>
    <p:sldMasterId id="2147483850" r:id="rId5"/>
    <p:sldMasterId id="2147483912" r:id="rId6"/>
  </p:sldMasterIdLst>
  <p:notesMasterIdLst>
    <p:notesMasterId r:id="rId51"/>
  </p:notesMasterIdLst>
  <p:sldIdLst>
    <p:sldId id="308" r:id="rId7"/>
    <p:sldId id="460" r:id="rId8"/>
    <p:sldId id="277" r:id="rId9"/>
    <p:sldId id="278" r:id="rId10"/>
    <p:sldId id="279" r:id="rId11"/>
    <p:sldId id="280" r:id="rId12"/>
    <p:sldId id="463" r:id="rId13"/>
    <p:sldId id="329" r:id="rId14"/>
    <p:sldId id="462" r:id="rId15"/>
    <p:sldId id="464" r:id="rId16"/>
    <p:sldId id="328" r:id="rId17"/>
    <p:sldId id="434" r:id="rId18"/>
    <p:sldId id="447" r:id="rId19"/>
    <p:sldId id="465" r:id="rId20"/>
    <p:sldId id="467" r:id="rId21"/>
    <p:sldId id="472" r:id="rId22"/>
    <p:sldId id="473" r:id="rId23"/>
    <p:sldId id="474" r:id="rId24"/>
    <p:sldId id="475" r:id="rId25"/>
    <p:sldId id="476" r:id="rId26"/>
    <p:sldId id="477" r:id="rId27"/>
    <p:sldId id="502" r:id="rId28"/>
    <p:sldId id="481" r:id="rId29"/>
    <p:sldId id="482" r:id="rId30"/>
    <p:sldId id="483" r:id="rId31"/>
    <p:sldId id="330" r:id="rId32"/>
    <p:sldId id="452" r:id="rId33"/>
    <p:sldId id="487" r:id="rId34"/>
    <p:sldId id="488" r:id="rId35"/>
    <p:sldId id="503" r:id="rId36"/>
    <p:sldId id="489" r:id="rId37"/>
    <p:sldId id="490" r:id="rId38"/>
    <p:sldId id="491" r:id="rId39"/>
    <p:sldId id="492" r:id="rId40"/>
    <p:sldId id="493" r:id="rId41"/>
    <p:sldId id="304" r:id="rId42"/>
    <p:sldId id="291" r:id="rId43"/>
    <p:sldId id="495" r:id="rId44"/>
    <p:sldId id="496" r:id="rId45"/>
    <p:sldId id="497" r:id="rId46"/>
    <p:sldId id="306" r:id="rId47"/>
    <p:sldId id="307" r:id="rId48"/>
    <p:sldId id="501" r:id="rId49"/>
    <p:sldId id="325" r:id="rId50"/>
  </p:sldIdLst>
  <p:sldSz cx="9144000" cy="5143500" type="screen16x9"/>
  <p:notesSz cx="6858000" cy="9144000"/>
  <p:embeddedFontLst>
    <p:embeddedFont>
      <p:font typeface="Microsoft YaHei" panose="020B0503020204020204" pitchFamily="34" charset="-122"/>
      <p:regular r:id="rId52"/>
      <p:bold r:id="rId53"/>
    </p:embeddedFont>
    <p:embeddedFont>
      <p:font typeface="Tahoma" panose="020B0604030504040204" pitchFamily="34" charset="0"/>
      <p:regular r:id="rId54"/>
      <p:bold r:id="rId55"/>
    </p:embeddedFont>
    <p:embeddedFont>
      <p:font typeface="#9Slide03 Bebas Neue Bold" panose="020B0604020202020204" charset="0"/>
      <p:bold r:id="rId56"/>
    </p:embeddedFont>
    <p:embeddedFont>
      <p:font typeface="Calibri" panose="020F0502020204030204" pitchFamily="34" charset="0"/>
      <p:regular r:id="rId57"/>
      <p:bold r:id="rId58"/>
      <p:italic r:id="rId59"/>
      <p:boldItalic r:id="rId60"/>
    </p:embeddedFont>
    <p:embeddedFont>
      <p:font typeface="#9Slide03 Arima Madurai Black" panose="020B0604020202020204" charset="0"/>
      <p:bold r:id="rId61"/>
    </p:embeddedFont>
    <p:embeddedFont>
      <p:font typeface="Bodoni MT Black" panose="02070A03080606020203" pitchFamily="18" charset="0"/>
      <p:bold r:id="rId62"/>
      <p:boldItalic r:id="rId63"/>
    </p:embeddedFont>
    <p:embeddedFont>
      <p:font typeface="#9Slide03 AmpleSoft" panose="020B0604020202020204" charset="0"/>
      <p:regular r:id="rId64"/>
    </p:embeddedFont>
    <p:embeddedFont>
      <p:font typeface="Oxygen" panose="020B0604020202020204" charset="0"/>
      <p:regular r:id="rId65"/>
      <p:bold r:id="rId66"/>
    </p:embeddedFont>
    <p:embeddedFont>
      <p:font typeface="Lato" panose="020B0604020202020204" charset="0"/>
      <p:regular r:id="rId67"/>
      <p:bold r:id="rId68"/>
      <p:italic r:id="rId69"/>
    </p:embeddedFont>
    <p:embeddedFont>
      <p:font typeface="#9Slide03 Arima Madurai Bold" panose="020B0604020202020204" charset="0"/>
      <p:bold r:id="rId70"/>
    </p:embeddedFont>
    <p:embeddedFont>
      <p:font typeface="Hammersmith One" panose="020B0604020202020204" charset="0"/>
      <p:regular r:id="rId71"/>
    </p:embeddedFont>
    <p:embeddedFont>
      <p:font typeface="Raleway" panose="020B0503030101060003" pitchFamily="34" charset="0"/>
      <p:regular r:id="rId72"/>
      <p:bold r:id="rId73"/>
      <p:italic r:id="rId74"/>
      <p:boldItalic r:id="rId75"/>
    </p:embeddedFont>
    <p:embeddedFont>
      <p:font typeface="宋体" panose="02010600030101010101" pitchFamily="2" charset="-122"/>
      <p:regular r:id="rId76"/>
    </p:embeddedFont>
    <p:embeddedFont>
      <p:font typeface="#9Slide07 SVNAppleberry" panose="02040603050506020204" charset="0"/>
      <p:regular r:id="rId77"/>
    </p:embeddedFont>
    <p:embeddedFont>
      <p:font typeface="Calibri Light" panose="020F0302020204030204" pitchFamily="34" charset="0"/>
      <p:regular r:id="rId78"/>
      <p:italic r:id="rId79"/>
    </p:embeddedFont>
    <p:embeddedFont>
      <p:font typeface="#9Slide03 AllRoundGothic" panose="020B0604020202020204" charset="0"/>
      <p:regular r:id="rId80"/>
    </p:embeddedFont>
    <p:embeddedFont>
      <p:font typeface="#9Slide03 Arima Madurai ExtraBo" panose="020B0604020202020204" charset="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B16"/>
    <a:srgbClr val="E9503B"/>
    <a:srgbClr val="ED6E5D"/>
    <a:srgbClr val="F4A79C"/>
    <a:srgbClr val="9EA136"/>
    <a:srgbClr val="5EB8F7"/>
    <a:srgbClr val="6DC729"/>
    <a:srgbClr val="C6F007"/>
    <a:srgbClr val="5F5F61"/>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318BD-8D6B-431D-AFE6-13A37F5BCA20}">
  <a:tblStyle styleId="{ED5318BD-8D6B-431D-AFE6-13A37F5BCA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7726EB-8D82-4737-A993-10ACA46C9E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2.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1.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5.fntdata"/><Relationship Id="rId61" Type="http://schemas.openxmlformats.org/officeDocument/2006/relationships/font" Target="fonts/font10.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9767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21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9437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4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3163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3861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48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083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159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212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670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900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8981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5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282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588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60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918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330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25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577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57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9"/>
        <p:cNvGrpSpPr/>
        <p:nvPr/>
      </p:nvGrpSpPr>
      <p:grpSpPr>
        <a:xfrm>
          <a:off x="0" y="0"/>
          <a:ext cx="0" cy="0"/>
          <a:chOff x="0" y="0"/>
          <a:chExt cx="0" cy="0"/>
        </a:xfrm>
      </p:grpSpPr>
      <p:sp>
        <p:nvSpPr>
          <p:cNvPr id="1090" name="Google Shape;1090;p9"/>
          <p:cNvSpPr txBox="1">
            <a:spLocks noGrp="1"/>
          </p:cNvSpPr>
          <p:nvPr>
            <p:ph type="title"/>
          </p:nvPr>
        </p:nvSpPr>
        <p:spPr>
          <a:xfrm>
            <a:off x="265500" y="1233175"/>
            <a:ext cx="4045200" cy="1482300"/>
          </a:xfrm>
          <a:prstGeom prst="rect">
            <a:avLst/>
          </a:prstGeom>
        </p:spPr>
        <p:txBody>
          <a:bodyPr spcFirstLastPara="1" wrap="square" lIns="91359" tIns="91359" rIns="91359" bIns="91359"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91" name="Google Shape;1091;p9"/>
          <p:cNvSpPr txBox="1">
            <a:spLocks noGrp="1"/>
          </p:cNvSpPr>
          <p:nvPr>
            <p:ph type="subTitle" idx="1"/>
          </p:nvPr>
        </p:nvSpPr>
        <p:spPr>
          <a:xfrm>
            <a:off x="265500" y="2803075"/>
            <a:ext cx="4045200" cy="1235100"/>
          </a:xfrm>
          <a:prstGeom prst="rect">
            <a:avLst/>
          </a:prstGeom>
        </p:spPr>
        <p:txBody>
          <a:bodyPr spcFirstLastPara="1" wrap="square" lIns="91359" tIns="91359" rIns="91359" bIns="91359"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2" name="Google Shape;1092;p9"/>
          <p:cNvSpPr txBox="1">
            <a:spLocks noGrp="1"/>
          </p:cNvSpPr>
          <p:nvPr>
            <p:ph type="body" idx="2"/>
          </p:nvPr>
        </p:nvSpPr>
        <p:spPr>
          <a:xfrm>
            <a:off x="4939500" y="724075"/>
            <a:ext cx="3837000" cy="3695100"/>
          </a:xfrm>
          <a:prstGeom prst="rect">
            <a:avLst/>
          </a:prstGeom>
        </p:spPr>
        <p:txBody>
          <a:bodyPr spcFirstLastPara="1" wrap="square" lIns="91359" tIns="91359" rIns="91359" bIns="91359" anchor="ctr" anchorCtr="0">
            <a:noAutofit/>
          </a:bodyPr>
          <a:lstStyle>
            <a:lvl1pPr marL="456806" lvl="0" indent="-342605">
              <a:spcBef>
                <a:spcPts val="0"/>
              </a:spcBef>
              <a:spcAft>
                <a:spcPts val="0"/>
              </a:spcAft>
              <a:buSzPts val="1800"/>
              <a:buChar char="●"/>
              <a:defRPr/>
            </a:lvl1pPr>
            <a:lvl2pPr marL="913658" lvl="1" indent="-317236">
              <a:spcBef>
                <a:spcPts val="1600"/>
              </a:spcBef>
              <a:spcAft>
                <a:spcPts val="0"/>
              </a:spcAft>
              <a:buSzPts val="1400"/>
              <a:buChar char="○"/>
              <a:defRPr/>
            </a:lvl2pPr>
            <a:lvl3pPr marL="1370478" lvl="2" indent="-317236">
              <a:spcBef>
                <a:spcPts val="1600"/>
              </a:spcBef>
              <a:spcAft>
                <a:spcPts val="0"/>
              </a:spcAft>
              <a:buSzPts val="1400"/>
              <a:buChar char="■"/>
              <a:defRPr/>
            </a:lvl3pPr>
            <a:lvl4pPr marL="1827314" lvl="3" indent="-317236">
              <a:spcBef>
                <a:spcPts val="1600"/>
              </a:spcBef>
              <a:spcAft>
                <a:spcPts val="0"/>
              </a:spcAft>
              <a:buSzPts val="1400"/>
              <a:buChar char="●"/>
              <a:defRPr/>
            </a:lvl4pPr>
            <a:lvl5pPr marL="2284119" lvl="4" indent="-317236">
              <a:spcBef>
                <a:spcPts val="1600"/>
              </a:spcBef>
              <a:spcAft>
                <a:spcPts val="0"/>
              </a:spcAft>
              <a:buSzPts val="1400"/>
              <a:buChar char="○"/>
              <a:defRPr/>
            </a:lvl5pPr>
            <a:lvl6pPr marL="2740925" lvl="5" indent="-317236">
              <a:spcBef>
                <a:spcPts val="1600"/>
              </a:spcBef>
              <a:spcAft>
                <a:spcPts val="0"/>
              </a:spcAft>
              <a:buSzPts val="1400"/>
              <a:buChar char="■"/>
              <a:defRPr/>
            </a:lvl6pPr>
            <a:lvl7pPr marL="3197760" lvl="6" indent="-317236">
              <a:spcBef>
                <a:spcPts val="1600"/>
              </a:spcBef>
              <a:spcAft>
                <a:spcPts val="0"/>
              </a:spcAft>
              <a:buSzPts val="1400"/>
              <a:buChar char="●"/>
              <a:defRPr/>
            </a:lvl7pPr>
            <a:lvl8pPr marL="3654583" lvl="7" indent="-317236">
              <a:spcBef>
                <a:spcPts val="1600"/>
              </a:spcBef>
              <a:spcAft>
                <a:spcPts val="0"/>
              </a:spcAft>
              <a:buSzPts val="1400"/>
              <a:buChar char="○"/>
              <a:defRPr/>
            </a:lvl8pPr>
            <a:lvl9pPr marL="4111433" lvl="8" indent="-317236">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908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68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8651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4945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8877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217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4106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749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91425" tIns="91425" rIns="91425" bIns="91425"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3388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841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91425" tIns="91425" rIns="91425" bIns="91425" anchor="t" anchorCtr="0">
            <a:noAutofit/>
          </a:bodyPr>
          <a:lstStyle>
            <a:lvl1pPr marL="457189" lvl="0" indent="-342892" rtl="0">
              <a:lnSpc>
                <a:spcPct val="100000"/>
              </a:lnSpc>
              <a:spcBef>
                <a:spcPts val="0"/>
              </a:spcBef>
              <a:spcAft>
                <a:spcPts val="0"/>
              </a:spcAft>
              <a:buClr>
                <a:schemeClr val="accent1"/>
              </a:buClr>
              <a:buSzPts val="1800"/>
              <a:buChar char="●"/>
              <a:defRPr sz="1600">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309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77954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353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228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830614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434538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8028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51316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3495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8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32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8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188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91425" tIns="91425" rIns="91425" bIns="91425" anchor="t" anchorCtr="0">
            <a:noAutofit/>
          </a:bodyPr>
          <a:lstStyle>
            <a:lvl1pPr marL="457189" lvl="0" indent="-323842" rtl="0">
              <a:lnSpc>
                <a:spcPct val="100000"/>
              </a:lnSpc>
              <a:spcBef>
                <a:spcPts val="0"/>
              </a:spcBef>
              <a:spcAft>
                <a:spcPts val="0"/>
              </a:spcAft>
              <a:buSzPts val="1500"/>
              <a:buChar char="●"/>
              <a:defRPr sz="1600"/>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25810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777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236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3812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Cairo"/>
                <a:ea typeface="Cairo"/>
                <a:cs typeface="Cairo"/>
                <a:sym typeface="Cai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300">
                <a:solidFill>
                  <a:schemeClr val="lt2"/>
                </a:solidFill>
                <a:latin typeface="Oxygen"/>
                <a:ea typeface="Oxygen"/>
                <a:cs typeface="Oxygen"/>
                <a:sym typeface="Oxygen"/>
              </a:rPr>
              <a:t>CREDITS: This presentation template was created by </a:t>
            </a:r>
            <a:r>
              <a:rPr lang="en" sz="1300" b="1">
                <a:solidFill>
                  <a:schemeClr val="lt2"/>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300">
                <a:solidFill>
                  <a:schemeClr val="lt2"/>
                </a:solidFill>
                <a:latin typeface="Oxygen"/>
                <a:ea typeface="Oxygen"/>
                <a:cs typeface="Oxygen"/>
                <a:sym typeface="Oxygen"/>
              </a:rPr>
              <a:t>, including icons by </a:t>
            </a:r>
            <a:r>
              <a:rPr lang="en" sz="1300" b="1">
                <a:solidFill>
                  <a:schemeClr val="lt2"/>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infographics &amp; images by </a:t>
            </a:r>
            <a:r>
              <a:rPr lang="en" sz="1300" b="1">
                <a:solidFill>
                  <a:schemeClr val="lt2"/>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illustrations by </a:t>
            </a:r>
            <a:r>
              <a:rPr lang="en" sz="1300" b="1">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300" b="1">
              <a:solidFill>
                <a:schemeClr val="lt2"/>
              </a:solidFill>
              <a:latin typeface="Oxygen"/>
              <a:ea typeface="Oxygen"/>
              <a:cs typeface="Oxygen"/>
              <a:sym typeface="Oxygen"/>
            </a:endParaRPr>
          </a:p>
        </p:txBody>
      </p:sp>
    </p:spTree>
    <p:extLst>
      <p:ext uri="{BB962C8B-B14F-4D97-AF65-F5344CB8AC3E}">
        <p14:creationId xmlns:p14="http://schemas.microsoft.com/office/powerpoint/2010/main" val="2696570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885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575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5594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2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23502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105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998134927"/>
      </p:ext>
    </p:extLst>
  </p:cSld>
  <p:clrMapOvr>
    <a:masterClrMapping/>
  </p:clrMapOvr>
  <p:transition spd="slow"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2400"/>
            </a:lvl1pPr>
            <a:lvl2pPr marL="456806" indent="0" algn="ctr">
              <a:buNone/>
              <a:defRPr sz="2000"/>
            </a:lvl2pPr>
            <a:lvl3pPr marL="913658" indent="0" algn="ctr">
              <a:buNone/>
              <a:defRPr sz="1800"/>
            </a:lvl3pPr>
            <a:lvl4pPr marL="1370478" indent="0" algn="ctr">
              <a:buNone/>
              <a:defRPr sz="1600"/>
            </a:lvl4pPr>
            <a:lvl5pPr marL="1827314" indent="0" algn="ctr">
              <a:buNone/>
              <a:defRPr sz="1600"/>
            </a:lvl5pPr>
            <a:lvl6pPr marL="2284119" indent="0" algn="ctr">
              <a:buNone/>
              <a:defRPr sz="1600"/>
            </a:lvl6pPr>
            <a:lvl7pPr marL="2740925" indent="0" algn="ctr">
              <a:buNone/>
              <a:defRPr sz="1600"/>
            </a:lvl7pPr>
            <a:lvl8pPr marL="3197760" indent="0" algn="ctr">
              <a:buNone/>
              <a:defRPr sz="1600"/>
            </a:lvl8pPr>
            <a:lvl9pPr marL="36545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2458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2512140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504"/>
            <a:ext cx="7886700" cy="2139553"/>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267"/>
            <a:ext cx="7886700" cy="1125140"/>
          </a:xfrm>
        </p:spPr>
        <p:txBody>
          <a:bodyPr/>
          <a:lstStyle>
            <a:lvl1pPr marL="0" indent="0">
              <a:buNone/>
              <a:defRPr sz="2400">
                <a:solidFill>
                  <a:schemeClr val="tx1">
                    <a:tint val="75000"/>
                  </a:schemeClr>
                </a:solidFill>
              </a:defRPr>
            </a:lvl1pPr>
            <a:lvl2pPr marL="456806" indent="0">
              <a:buNone/>
              <a:defRPr sz="2000">
                <a:solidFill>
                  <a:schemeClr val="tx1">
                    <a:tint val="75000"/>
                  </a:schemeClr>
                </a:solidFill>
              </a:defRPr>
            </a:lvl2pPr>
            <a:lvl3pPr marL="913658" indent="0">
              <a:buNone/>
              <a:defRPr sz="1800">
                <a:solidFill>
                  <a:schemeClr val="tx1">
                    <a:tint val="75000"/>
                  </a:schemeClr>
                </a:solidFill>
              </a:defRPr>
            </a:lvl3pPr>
            <a:lvl4pPr marL="1370478" indent="0">
              <a:buNone/>
              <a:defRPr sz="1600">
                <a:solidFill>
                  <a:schemeClr val="tx1">
                    <a:tint val="75000"/>
                  </a:schemeClr>
                </a:solidFill>
              </a:defRPr>
            </a:lvl4pPr>
            <a:lvl5pPr marL="1827314" indent="0">
              <a:buNone/>
              <a:defRPr sz="1600">
                <a:solidFill>
                  <a:schemeClr val="tx1">
                    <a:tint val="75000"/>
                  </a:schemeClr>
                </a:solidFill>
              </a:defRPr>
            </a:lvl5pPr>
            <a:lvl6pPr marL="2284119" indent="0">
              <a:buNone/>
              <a:defRPr sz="1600">
                <a:solidFill>
                  <a:schemeClr val="tx1">
                    <a:tint val="75000"/>
                  </a:schemeClr>
                </a:solidFill>
              </a:defRPr>
            </a:lvl6pPr>
            <a:lvl7pPr marL="2740925" indent="0">
              <a:buNone/>
              <a:defRPr sz="1600">
                <a:solidFill>
                  <a:schemeClr val="tx1">
                    <a:tint val="75000"/>
                  </a:schemeClr>
                </a:solidFill>
              </a:defRPr>
            </a:lvl7pPr>
            <a:lvl8pPr marL="3197760" indent="0">
              <a:buNone/>
              <a:defRPr sz="1600">
                <a:solidFill>
                  <a:schemeClr val="tx1">
                    <a:tint val="75000"/>
                  </a:schemeClr>
                </a:solidFill>
              </a:defRPr>
            </a:lvl8pPr>
            <a:lvl9pPr marL="36545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46869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3446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7"/>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5" y="1260872"/>
            <a:ext cx="3887391"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43148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53946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9452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2882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7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9394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769"/>
            <a:ext cx="4629150" cy="3655219"/>
          </a:xfrm>
        </p:spPr>
        <p:txBody>
          <a:bodyPr/>
          <a:lstStyle>
            <a:lvl1pPr marL="0" indent="0">
              <a:buNone/>
              <a:defRPr sz="3200"/>
            </a:lvl1pPr>
            <a:lvl2pPr marL="456806" indent="0">
              <a:buNone/>
              <a:defRPr sz="2800"/>
            </a:lvl2pPr>
            <a:lvl3pPr marL="913658" indent="0">
              <a:buNone/>
              <a:defRPr sz="2400"/>
            </a:lvl3pPr>
            <a:lvl4pPr marL="1370478" indent="0">
              <a:buNone/>
              <a:defRPr sz="2000"/>
            </a:lvl4pPr>
            <a:lvl5pPr marL="1827314" indent="0">
              <a:buNone/>
              <a:defRPr sz="2000"/>
            </a:lvl5pPr>
            <a:lvl6pPr marL="2284119" indent="0">
              <a:buNone/>
              <a:defRPr sz="2000"/>
            </a:lvl6pPr>
            <a:lvl7pPr marL="2740925" indent="0">
              <a:buNone/>
              <a:defRPr sz="2000"/>
            </a:lvl7pPr>
            <a:lvl8pPr marL="3197760" indent="0">
              <a:buNone/>
              <a:defRPr sz="2000"/>
            </a:lvl8pPr>
            <a:lvl9pPr marL="3654583"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2390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20636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6" y="273877"/>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5"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51046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121897" tIns="121897" rIns="121897" bIns="121897"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121897" tIns="121897" rIns="121897" bIns="121897"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775"/>
            </a:lvl2pPr>
            <a:lvl3pPr lvl="2" algn="ctr">
              <a:lnSpc>
                <a:spcPct val="100000"/>
              </a:lnSpc>
              <a:spcBef>
                <a:spcPts val="0"/>
              </a:spcBef>
              <a:spcAft>
                <a:spcPts val="0"/>
              </a:spcAft>
              <a:buSzPts val="2800"/>
              <a:buNone/>
              <a:defRPr sz="2775"/>
            </a:lvl3pPr>
            <a:lvl4pPr lvl="3" algn="ctr">
              <a:lnSpc>
                <a:spcPct val="100000"/>
              </a:lnSpc>
              <a:spcBef>
                <a:spcPts val="0"/>
              </a:spcBef>
              <a:spcAft>
                <a:spcPts val="0"/>
              </a:spcAft>
              <a:buSzPts val="2800"/>
              <a:buNone/>
              <a:defRPr sz="2775"/>
            </a:lvl4pPr>
            <a:lvl5pPr lvl="4" algn="ctr">
              <a:lnSpc>
                <a:spcPct val="100000"/>
              </a:lnSpc>
              <a:spcBef>
                <a:spcPts val="0"/>
              </a:spcBef>
              <a:spcAft>
                <a:spcPts val="0"/>
              </a:spcAft>
              <a:buSzPts val="2800"/>
              <a:buNone/>
              <a:defRPr sz="2775"/>
            </a:lvl5pPr>
            <a:lvl6pPr lvl="5" algn="ctr">
              <a:lnSpc>
                <a:spcPct val="100000"/>
              </a:lnSpc>
              <a:spcBef>
                <a:spcPts val="0"/>
              </a:spcBef>
              <a:spcAft>
                <a:spcPts val="0"/>
              </a:spcAft>
              <a:buSzPts val="2800"/>
              <a:buNone/>
              <a:defRPr sz="2775"/>
            </a:lvl6pPr>
            <a:lvl7pPr lvl="6" algn="ctr">
              <a:lnSpc>
                <a:spcPct val="100000"/>
              </a:lnSpc>
              <a:spcBef>
                <a:spcPts val="0"/>
              </a:spcBef>
              <a:spcAft>
                <a:spcPts val="0"/>
              </a:spcAft>
              <a:buSzPts val="2800"/>
              <a:buNone/>
              <a:defRPr sz="2775"/>
            </a:lvl7pPr>
            <a:lvl8pPr lvl="7" algn="ctr">
              <a:lnSpc>
                <a:spcPct val="100000"/>
              </a:lnSpc>
              <a:spcBef>
                <a:spcPts val="0"/>
              </a:spcBef>
              <a:spcAft>
                <a:spcPts val="0"/>
              </a:spcAft>
              <a:buSzPts val="2800"/>
              <a:buNone/>
              <a:defRPr sz="2775"/>
            </a:lvl8pPr>
            <a:lvl9pPr lvl="8" algn="ctr">
              <a:lnSpc>
                <a:spcPct val="100000"/>
              </a:lnSpc>
              <a:spcBef>
                <a:spcPts val="0"/>
              </a:spcBef>
              <a:spcAft>
                <a:spcPts val="0"/>
              </a:spcAft>
              <a:buSzPts val="2800"/>
              <a:buNone/>
              <a:defRPr sz="2775"/>
            </a:lvl9pPr>
          </a:lstStyle>
          <a:p>
            <a:endParaRPr/>
          </a:p>
        </p:txBody>
      </p:sp>
    </p:spTree>
    <p:extLst>
      <p:ext uri="{BB962C8B-B14F-4D97-AF65-F5344CB8AC3E}">
        <p14:creationId xmlns:p14="http://schemas.microsoft.com/office/powerpoint/2010/main" val="3795210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502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9434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121897" tIns="121897" rIns="121897" bIns="121897"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10684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69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3436643" y="-2990422"/>
            <a:ext cx="5600313"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 name="Google Shape;48;p6"/>
          <p:cNvSpPr/>
          <p:nvPr/>
        </p:nvSpPr>
        <p:spPr>
          <a:xfrm rot="6634778">
            <a:off x="7688438" y="1854769"/>
            <a:ext cx="5600302"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 name="Google Shape;49;p6"/>
          <p:cNvGrpSpPr/>
          <p:nvPr/>
        </p:nvGrpSpPr>
        <p:grpSpPr>
          <a:xfrm rot="-5400000">
            <a:off x="-834204" y="-885188"/>
            <a:ext cx="2431070"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9" name="Google Shape;79;p6"/>
          <p:cNvGrpSpPr/>
          <p:nvPr/>
        </p:nvGrpSpPr>
        <p:grpSpPr>
          <a:xfrm rot="5524136">
            <a:off x="7947395" y="3353796"/>
            <a:ext cx="2430953"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12" name="Google Shape;112;p6"/>
          <p:cNvSpPr/>
          <p:nvPr/>
        </p:nvSpPr>
        <p:spPr>
          <a:xfrm>
            <a:off x="8167501" y="3034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3" name="Google Shape;113;p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4863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121897" tIns="121897" rIns="121897" bIns="121897" anchor="t" anchorCtr="0">
            <a:noAutofit/>
          </a:bodyPr>
          <a:lstStyle>
            <a:lvl1pPr marL="457189" lvl="0" indent="-342892" rtl="0">
              <a:lnSpc>
                <a:spcPct val="100000"/>
              </a:lnSpc>
              <a:spcBef>
                <a:spcPts val="0"/>
              </a:spcBef>
              <a:spcAft>
                <a:spcPts val="0"/>
              </a:spcAft>
              <a:buClr>
                <a:schemeClr val="accent1"/>
              </a:buClr>
              <a:buSzPts val="1800"/>
              <a:buChar char="●"/>
              <a:defRPr sz="1575">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882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3081669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9793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600"/>
              <a:buNone/>
              <a:defRPr sz="457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4094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4800"/>
              <a:buNone/>
              <a:defRPr sz="3225"/>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58036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121897" tIns="121897" rIns="121897" bIns="121897"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Tree>
    <p:extLst>
      <p:ext uri="{BB962C8B-B14F-4D97-AF65-F5344CB8AC3E}">
        <p14:creationId xmlns:p14="http://schemas.microsoft.com/office/powerpoint/2010/main" val="73727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953476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972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7"/>
        <p:cNvGrpSpPr/>
        <p:nvPr/>
      </p:nvGrpSpPr>
      <p:grpSpPr>
        <a:xfrm>
          <a:off x="0" y="0"/>
          <a:ext cx="0" cy="0"/>
          <a:chOff x="0" y="0"/>
          <a:chExt cx="0" cy="0"/>
        </a:xfrm>
      </p:grpSpPr>
      <p:sp>
        <p:nvSpPr>
          <p:cNvPr id="158" name="Google Shape;158;p14"/>
          <p:cNvSpPr/>
          <p:nvPr/>
        </p:nvSpPr>
        <p:spPr>
          <a:xfrm rot="10565544">
            <a:off x="-467311" y="2407760"/>
            <a:ext cx="10727803" cy="823411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9" name="Google Shape;159;p14"/>
          <p:cNvSpPr/>
          <p:nvPr/>
        </p:nvSpPr>
        <p:spPr>
          <a:xfrm>
            <a:off x="-125199" y="53950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0" name="Google Shape;160;p14"/>
          <p:cNvSpPr/>
          <p:nvPr/>
        </p:nvSpPr>
        <p:spPr>
          <a:xfrm>
            <a:off x="7697352" y="22440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1" name="Google Shape;161;p14"/>
          <p:cNvSpPr txBox="1">
            <a:spLocks noGrp="1"/>
          </p:cNvSpPr>
          <p:nvPr>
            <p:ph type="title" hasCustomPrompt="1"/>
          </p:nvPr>
        </p:nvSpPr>
        <p:spPr>
          <a:xfrm>
            <a:off x="3370950" y="334457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4"/>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2" name="Google Shape;162;p14"/>
          <p:cNvSpPr txBox="1">
            <a:spLocks noGrp="1"/>
          </p:cNvSpPr>
          <p:nvPr>
            <p:ph type="subTitle" idx="1"/>
          </p:nvPr>
        </p:nvSpPr>
        <p:spPr>
          <a:xfrm>
            <a:off x="3429450" y="232762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4"/>
          <p:cNvSpPr txBox="1">
            <a:spLocks noGrp="1"/>
          </p:cNvSpPr>
          <p:nvPr>
            <p:ph type="title" idx="2" hasCustomPrompt="1"/>
          </p:nvPr>
        </p:nvSpPr>
        <p:spPr>
          <a:xfrm>
            <a:off x="830700" y="2906425"/>
            <a:ext cx="24075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3"/>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4" name="Google Shape;164;p14"/>
          <p:cNvSpPr txBox="1">
            <a:spLocks noGrp="1"/>
          </p:cNvSpPr>
          <p:nvPr>
            <p:ph type="subTitle" idx="3"/>
          </p:nvPr>
        </p:nvSpPr>
        <p:spPr>
          <a:xfrm>
            <a:off x="89122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1400"/>
              <a:buNone/>
              <a:defRPr sz="1575"/>
            </a:lvl1pPr>
            <a:lvl2pPr lvl="1" algn="ctr" rtl="0">
              <a:lnSpc>
                <a:spcPct val="100000"/>
              </a:lnSpc>
              <a:spcBef>
                <a:spcPts val="0"/>
              </a:spcBef>
              <a:spcAft>
                <a:spcPts val="0"/>
              </a:spcAft>
              <a:buClr>
                <a:schemeClr val="lt2"/>
              </a:buClr>
              <a:buSzPts val="1400"/>
              <a:buNone/>
              <a:defRPr>
                <a:solidFill>
                  <a:schemeClr val="lt2"/>
                </a:solidFill>
              </a:defRPr>
            </a:lvl2pPr>
            <a:lvl3pPr lvl="2" algn="ctr" rtl="0">
              <a:lnSpc>
                <a:spcPct val="100000"/>
              </a:lnSpc>
              <a:spcBef>
                <a:spcPts val="0"/>
              </a:spcBef>
              <a:spcAft>
                <a:spcPts val="0"/>
              </a:spcAft>
              <a:buClr>
                <a:schemeClr val="lt2"/>
              </a:buClr>
              <a:buSzPts val="1400"/>
              <a:buNone/>
              <a:defRPr>
                <a:solidFill>
                  <a:schemeClr val="lt2"/>
                </a:solidFill>
              </a:defRPr>
            </a:lvl3pPr>
            <a:lvl4pPr lvl="3" algn="ctr" rtl="0">
              <a:lnSpc>
                <a:spcPct val="100000"/>
              </a:lnSpc>
              <a:spcBef>
                <a:spcPts val="0"/>
              </a:spcBef>
              <a:spcAft>
                <a:spcPts val="0"/>
              </a:spcAft>
              <a:buClr>
                <a:schemeClr val="lt2"/>
              </a:buClr>
              <a:buSzPts val="1400"/>
              <a:buNone/>
              <a:defRPr>
                <a:solidFill>
                  <a:schemeClr val="lt2"/>
                </a:solidFill>
              </a:defRPr>
            </a:lvl4pPr>
            <a:lvl5pPr lvl="4" algn="ctr" rtl="0">
              <a:lnSpc>
                <a:spcPct val="100000"/>
              </a:lnSpc>
              <a:spcBef>
                <a:spcPts val="0"/>
              </a:spcBef>
              <a:spcAft>
                <a:spcPts val="0"/>
              </a:spcAft>
              <a:buClr>
                <a:schemeClr val="lt2"/>
              </a:buClr>
              <a:buSzPts val="1400"/>
              <a:buNone/>
              <a:defRPr>
                <a:solidFill>
                  <a:schemeClr val="lt2"/>
                </a:solidFill>
              </a:defRPr>
            </a:lvl5pPr>
            <a:lvl6pPr lvl="5" algn="ctr" rtl="0">
              <a:lnSpc>
                <a:spcPct val="100000"/>
              </a:lnSpc>
              <a:spcBef>
                <a:spcPts val="0"/>
              </a:spcBef>
              <a:spcAft>
                <a:spcPts val="0"/>
              </a:spcAft>
              <a:buClr>
                <a:schemeClr val="lt2"/>
              </a:buClr>
              <a:buSzPts val="1400"/>
              <a:buNone/>
              <a:defRPr>
                <a:solidFill>
                  <a:schemeClr val="lt2"/>
                </a:solidFill>
              </a:defRPr>
            </a:lvl6pPr>
            <a:lvl7pPr lvl="6" algn="ctr" rtl="0">
              <a:lnSpc>
                <a:spcPct val="100000"/>
              </a:lnSpc>
              <a:spcBef>
                <a:spcPts val="0"/>
              </a:spcBef>
              <a:spcAft>
                <a:spcPts val="0"/>
              </a:spcAft>
              <a:buClr>
                <a:schemeClr val="lt2"/>
              </a:buClr>
              <a:buSzPts val="1400"/>
              <a:buNone/>
              <a:defRPr>
                <a:solidFill>
                  <a:schemeClr val="lt2"/>
                </a:solidFill>
              </a:defRPr>
            </a:lvl7pPr>
            <a:lvl8pPr lvl="7" algn="ctr" rtl="0">
              <a:lnSpc>
                <a:spcPct val="100000"/>
              </a:lnSpc>
              <a:spcBef>
                <a:spcPts val="0"/>
              </a:spcBef>
              <a:spcAft>
                <a:spcPts val="0"/>
              </a:spcAft>
              <a:buClr>
                <a:schemeClr val="lt2"/>
              </a:buClr>
              <a:buSzPts val="1400"/>
              <a:buNone/>
              <a:defRPr>
                <a:solidFill>
                  <a:schemeClr val="lt2"/>
                </a:solidFill>
              </a:defRPr>
            </a:lvl8pPr>
            <a:lvl9pPr lvl="8" algn="ctr"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65" name="Google Shape;165;p14"/>
          <p:cNvSpPr txBox="1">
            <a:spLocks noGrp="1"/>
          </p:cNvSpPr>
          <p:nvPr>
            <p:ph type="title" idx="4" hasCustomPrompt="1"/>
          </p:nvPr>
        </p:nvSpPr>
        <p:spPr>
          <a:xfrm>
            <a:off x="5908501" y="290642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dk2"/>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6" name="Google Shape;166;p14"/>
          <p:cNvSpPr txBox="1">
            <a:spLocks noGrp="1"/>
          </p:cNvSpPr>
          <p:nvPr>
            <p:ph type="subTitle" idx="5"/>
          </p:nvPr>
        </p:nvSpPr>
        <p:spPr>
          <a:xfrm>
            <a:off x="596767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4"/>
          <p:cNvSpPr txBox="1">
            <a:spLocks noGrp="1"/>
          </p:cNvSpPr>
          <p:nvPr>
            <p:ph type="title" idx="6"/>
          </p:nvPr>
        </p:nvSpPr>
        <p:spPr>
          <a:xfrm>
            <a:off x="891898"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14"/>
          <p:cNvSpPr txBox="1">
            <a:spLocks noGrp="1"/>
          </p:cNvSpPr>
          <p:nvPr>
            <p:ph type="title" idx="7"/>
          </p:nvPr>
        </p:nvSpPr>
        <p:spPr>
          <a:xfrm>
            <a:off x="3430125" y="187272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 name="Google Shape;169;p14"/>
          <p:cNvSpPr txBox="1">
            <a:spLocks noGrp="1"/>
          </p:cNvSpPr>
          <p:nvPr>
            <p:ph type="title" idx="8"/>
          </p:nvPr>
        </p:nvSpPr>
        <p:spPr>
          <a:xfrm>
            <a:off x="5968352"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14"/>
          <p:cNvSpPr txBox="1">
            <a:spLocks noGrp="1"/>
          </p:cNvSpPr>
          <p:nvPr>
            <p:ph type="title" idx="9"/>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7523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200"/>
              <a:buNone/>
              <a:defRPr sz="2175"/>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3000"/>
              <a:buNone/>
              <a:defRPr sz="2325"/>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32976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4358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6"/>
        <p:cNvGrpSpPr/>
        <p:nvPr/>
      </p:nvGrpSpPr>
      <p:grpSpPr>
        <a:xfrm>
          <a:off x="0" y="0"/>
          <a:ext cx="0" cy="0"/>
          <a:chOff x="0" y="0"/>
          <a:chExt cx="0" cy="0"/>
        </a:xfrm>
      </p:grpSpPr>
      <p:sp>
        <p:nvSpPr>
          <p:cNvPr id="247" name="Google Shape;247;p17"/>
          <p:cNvSpPr/>
          <p:nvPr/>
        </p:nvSpPr>
        <p:spPr>
          <a:xfrm rot="-5073458">
            <a:off x="-2481583" y="3503269"/>
            <a:ext cx="5885979" cy="512766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48" name="Google Shape;248;p17"/>
          <p:cNvGrpSpPr/>
          <p:nvPr/>
        </p:nvGrpSpPr>
        <p:grpSpPr>
          <a:xfrm rot="5771679" flipH="1">
            <a:off x="7519963" y="-1182584"/>
            <a:ext cx="2430921" cy="2849199"/>
            <a:chOff x="-7501642" y="749515"/>
            <a:chExt cx="2431070" cy="2849374"/>
          </a:xfrm>
        </p:grpSpPr>
        <p:sp>
          <p:nvSpPr>
            <p:cNvPr id="249" name="Google Shape;249;p17"/>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0" name="Google Shape;250;p17"/>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1" name="Google Shape;251;p17"/>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2" name="Google Shape;252;p17"/>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3" name="Google Shape;253;p17"/>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4" name="Google Shape;254;p17"/>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5" name="Google Shape;255;p17"/>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6" name="Google Shape;256;p17"/>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7" name="Google Shape;257;p17"/>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8" name="Google Shape;258;p17"/>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9" name="Google Shape;259;p17"/>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0" name="Google Shape;260;p17"/>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1" name="Google Shape;261;p17"/>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2" name="Google Shape;262;p17"/>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3" name="Google Shape;263;p17"/>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4" name="Google Shape;264;p17"/>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5" name="Google Shape;265;p17"/>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6" name="Google Shape;266;p17"/>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7" name="Google Shape;267;p17"/>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8" name="Google Shape;268;p17"/>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9" name="Google Shape;269;p17"/>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0" name="Google Shape;270;p17"/>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1" name="Google Shape;271;p17"/>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2" name="Google Shape;272;p17"/>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3" name="Google Shape;273;p17"/>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4" name="Google Shape;274;p17"/>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5" name="Google Shape;275;p17"/>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6" name="Google Shape;276;p17"/>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7" name="Google Shape;277;p17"/>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8" name="Google Shape;278;p17"/>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9" name="Google Shape;279;p17"/>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0" name="Google Shape;280;p17"/>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81" name="Google Shape;281;p17"/>
          <p:cNvSpPr/>
          <p:nvPr/>
        </p:nvSpPr>
        <p:spPr>
          <a:xfrm>
            <a:off x="-304950" y="46510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2" name="Google Shape;282;p1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453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5414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4810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9335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8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5818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121897" tIns="121897" rIns="121897" bIns="121897" anchor="t" anchorCtr="0">
            <a:noAutofit/>
          </a:bodyPr>
          <a:lstStyle>
            <a:lvl1pPr marL="457189" lvl="0" indent="-323842" rtl="0">
              <a:lnSpc>
                <a:spcPct val="100000"/>
              </a:lnSpc>
              <a:spcBef>
                <a:spcPts val="0"/>
              </a:spcBef>
              <a:spcAft>
                <a:spcPts val="0"/>
              </a:spcAft>
              <a:buSzPts val="1500"/>
              <a:buChar char="●"/>
              <a:defRPr sz="1575"/>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66277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9483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1466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2577246" y="17230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69" name="Google Shape;369;p24"/>
          <p:cNvSpPr txBox="1">
            <a:spLocks noGrp="1"/>
          </p:cNvSpPr>
          <p:nvPr>
            <p:ph type="subTitle" idx="1"/>
          </p:nvPr>
        </p:nvSpPr>
        <p:spPr>
          <a:xfrm>
            <a:off x="2577246" y="22047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0" name="Google Shape;370;p24"/>
          <p:cNvSpPr txBox="1">
            <a:spLocks noGrp="1"/>
          </p:cNvSpPr>
          <p:nvPr>
            <p:ph type="title" idx="2"/>
          </p:nvPr>
        </p:nvSpPr>
        <p:spPr>
          <a:xfrm>
            <a:off x="4588554" y="17230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1" name="Google Shape;371;p24"/>
          <p:cNvSpPr txBox="1">
            <a:spLocks noGrp="1"/>
          </p:cNvSpPr>
          <p:nvPr>
            <p:ph type="subTitle" idx="3"/>
          </p:nvPr>
        </p:nvSpPr>
        <p:spPr>
          <a:xfrm>
            <a:off x="4588550" y="22047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2" name="Google Shape;372;p24"/>
          <p:cNvSpPr txBox="1">
            <a:spLocks noGrp="1"/>
          </p:cNvSpPr>
          <p:nvPr>
            <p:ph type="title" idx="4"/>
          </p:nvPr>
        </p:nvSpPr>
        <p:spPr>
          <a:xfrm>
            <a:off x="2577246" y="31564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3" name="Google Shape;373;p24"/>
          <p:cNvSpPr txBox="1">
            <a:spLocks noGrp="1"/>
          </p:cNvSpPr>
          <p:nvPr>
            <p:ph type="subTitle" idx="5"/>
          </p:nvPr>
        </p:nvSpPr>
        <p:spPr>
          <a:xfrm>
            <a:off x="2577246" y="36381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4" name="Google Shape;374;p24"/>
          <p:cNvSpPr txBox="1">
            <a:spLocks noGrp="1"/>
          </p:cNvSpPr>
          <p:nvPr>
            <p:ph type="title" idx="6"/>
          </p:nvPr>
        </p:nvSpPr>
        <p:spPr>
          <a:xfrm>
            <a:off x="4588554" y="31564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5" name="Google Shape;375;p24"/>
          <p:cNvSpPr txBox="1">
            <a:spLocks noGrp="1"/>
          </p:cNvSpPr>
          <p:nvPr>
            <p:ph type="subTitle" idx="7"/>
          </p:nvPr>
        </p:nvSpPr>
        <p:spPr>
          <a:xfrm>
            <a:off x="4588550" y="36381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6" name="Google Shape;376;p24"/>
          <p:cNvSpPr txBox="1">
            <a:spLocks noGrp="1"/>
          </p:cNvSpPr>
          <p:nvPr>
            <p:ph type="title" idx="8"/>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24"/>
          <p:cNvSpPr/>
          <p:nvPr/>
        </p:nvSpPr>
        <p:spPr>
          <a:xfrm rot="10800000">
            <a:off x="6547024" y="1350946"/>
            <a:ext cx="4199156" cy="365787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8" name="Google Shape;378;p24"/>
          <p:cNvSpPr/>
          <p:nvPr/>
        </p:nvSpPr>
        <p:spPr>
          <a:xfrm rot="177447">
            <a:off x="-1548719" y="1244970"/>
            <a:ext cx="4198719" cy="36579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9" name="Google Shape;379;p24"/>
          <p:cNvSpPr/>
          <p:nvPr/>
        </p:nvSpPr>
        <p:spPr>
          <a:xfrm>
            <a:off x="7791420" y="296490"/>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0" name="Google Shape;380;p24"/>
          <p:cNvSpPr/>
          <p:nvPr/>
        </p:nvSpPr>
        <p:spPr>
          <a:xfrm>
            <a:off x="7684439" y="45040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1" name="Google Shape;381;p24"/>
          <p:cNvSpPr/>
          <p:nvPr/>
        </p:nvSpPr>
        <p:spPr>
          <a:xfrm>
            <a:off x="-454799" y="2960039"/>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808563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8778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5200"/>
              <a:buNone/>
              <a:defRPr sz="6975" b="1">
                <a:latin typeface="Cairo"/>
                <a:ea typeface="Cairo"/>
                <a:cs typeface="Cairo"/>
                <a:sym typeface="Cairo"/>
              </a:defRPr>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3" tIns="91423" rIns="91423" bIns="91423" anchor="b" anchorCtr="0">
            <a:noAutofit/>
          </a:bodyPr>
          <a:lstStyle/>
          <a:p>
            <a:pPr algn="ctr">
              <a:spcBef>
                <a:spcPts val="300"/>
              </a:spcBef>
              <a:buClr>
                <a:srgbClr val="000000"/>
              </a:buClr>
              <a:buFont typeface="Arial"/>
              <a:buNone/>
            </a:pPr>
            <a:r>
              <a:rPr lang="en" sz="1275" kern="0">
                <a:solidFill>
                  <a:srgbClr val="282828"/>
                </a:solidFill>
                <a:latin typeface="Oxygen"/>
                <a:ea typeface="Oxygen"/>
                <a:cs typeface="Oxygen"/>
                <a:sym typeface="Oxygen"/>
              </a:rPr>
              <a:t>CREDITS: This presentation template was created by </a:t>
            </a:r>
            <a:r>
              <a:rPr lang="en" sz="1275" b="1" kern="0">
                <a:solidFill>
                  <a:srgbClr val="282828"/>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275" kern="0">
                <a:solidFill>
                  <a:srgbClr val="282828"/>
                </a:solidFill>
                <a:latin typeface="Oxygen"/>
                <a:ea typeface="Oxygen"/>
                <a:cs typeface="Oxygen"/>
                <a:sym typeface="Oxygen"/>
              </a:rPr>
              <a:t>, including icons by </a:t>
            </a:r>
            <a:r>
              <a:rPr lang="en" sz="1275" b="1" kern="0">
                <a:solidFill>
                  <a:srgbClr val="282828"/>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infographics &amp; images by </a:t>
            </a:r>
            <a:r>
              <a:rPr lang="en" sz="1275" b="1" kern="0">
                <a:solidFill>
                  <a:srgbClr val="282828"/>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illustrations by </a:t>
            </a:r>
            <a:r>
              <a:rPr lang="en" sz="1275" b="1" kern="0">
                <a:solidFill>
                  <a:srgbClr val="282828"/>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275" b="1" kern="0">
              <a:solidFill>
                <a:srgbClr val="282828"/>
              </a:solidFill>
              <a:latin typeface="Oxygen"/>
              <a:ea typeface="Oxygen"/>
              <a:cs typeface="Oxygen"/>
              <a:sym typeface="Oxygen"/>
            </a:endParaRPr>
          </a:p>
        </p:txBody>
      </p:sp>
    </p:spTree>
    <p:extLst>
      <p:ext uri="{BB962C8B-B14F-4D97-AF65-F5344CB8AC3E}">
        <p14:creationId xmlns:p14="http://schemas.microsoft.com/office/powerpoint/2010/main" val="161577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217424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24187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07170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1777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0092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2336"/>
      </p:ext>
    </p:extLst>
  </p:cSld>
  <p:clrMapOvr>
    <a:masterClrMapping/>
  </p:clrMapOvr>
  <p:transition spd="slow"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2698751756"/>
      </p:ext>
    </p:extLst>
  </p:cSld>
  <p:clrMapOvr>
    <a:masterClrMapping/>
  </p:clrMapOvr>
  <p:transition spd="slow" advTm="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7"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2" y="111937"/>
            <a:ext cx="917999" cy="744092"/>
          </a:xfrm>
          <a:prstGeom prst="rect">
            <a:avLst/>
          </a:prstGeom>
        </p:spPr>
      </p:pic>
    </p:spTree>
    <p:extLst>
      <p:ext uri="{BB962C8B-B14F-4D97-AF65-F5344CB8AC3E}">
        <p14:creationId xmlns:p14="http://schemas.microsoft.com/office/powerpoint/2010/main" val="2563168211"/>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2025/5/19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3586518872"/>
      </p:ext>
    </p:extLst>
  </p:cSld>
  <p:clrMapOvr>
    <a:masterClrMapping/>
  </p:clrMapOvr>
  <p:transition spd="slow"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2025/5/19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406205763"/>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5/19/2025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70758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5.xml"/><Relationship Id="rId7" Type="http://schemas.openxmlformats.org/officeDocument/2006/relationships/image" Target="../media/image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6.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359" tIns="91359" rIns="91359" bIns="91359" anchor="t" anchorCtr="0">
            <a:noAutofit/>
          </a:bodyPr>
          <a:lstStyle>
            <a:lvl1pPr lvl="0">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359" tIns="91359" rIns="91359" bIns="91359" anchor="t" anchorCtr="0">
            <a:noAutofit/>
          </a:bodyPr>
          <a:lstStyle>
            <a:lvl1pPr marL="457200" lvl="0" indent="-342900">
              <a:lnSpc>
                <a:spcPct val="115000"/>
              </a:lnSpc>
              <a:spcBef>
                <a:spcPts val="0"/>
              </a:spcBef>
              <a:spcAft>
                <a:spcPts val="0"/>
              </a:spcAft>
              <a:buClr>
                <a:schemeClr val="dk2"/>
              </a:buClr>
              <a:buSzPts val="1800"/>
              <a:buFont typeface="Oxygen"/>
              <a:buChar char="●"/>
              <a:defRPr sz="1800">
                <a:solidFill>
                  <a:schemeClr val="dk2"/>
                </a:solidFill>
                <a:latin typeface="Oxygen"/>
                <a:ea typeface="Oxygen"/>
                <a:cs typeface="Oxygen"/>
                <a:sym typeface="Oxygen"/>
              </a:defRPr>
            </a:lvl1pPr>
            <a:lvl2pPr marL="914400" lvl="1"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15000"/>
              </a:lnSpc>
              <a:spcBef>
                <a:spcPts val="1600"/>
              </a:spcBef>
              <a:spcAft>
                <a:spcPts val="160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70" r:id="rId3"/>
    <p:sldLayoutId id="214748367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AB0018BF-1DEF-AF45-856A-D94288752618}" type="datetimeFigureOut">
              <a:rPr lang="x-none" kern="1200" smtClean="0">
                <a:solidFill>
                  <a:prstClr val="black">
                    <a:tint val="75000"/>
                  </a:prstClr>
                </a:solidFill>
                <a:latin typeface="Calibri"/>
                <a:ea typeface="+mn-ea"/>
                <a:cs typeface="+mn-cs"/>
              </a:rPr>
              <a:pPr defTabSz="685800">
                <a:buClrTx/>
                <a:buFontTx/>
                <a:buNone/>
              </a:pPr>
              <a:t>5/19/2025</a:t>
            </a:fld>
            <a:endParaRPr lang="x-none"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x-none"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E0600755-D1C8-6B46-AEDB-81690690640B}" type="slidenum">
              <a:rPr lang="x-none" kern="1200" smtClean="0">
                <a:solidFill>
                  <a:prstClr val="black">
                    <a:tint val="75000"/>
                  </a:prstClr>
                </a:solidFill>
                <a:latin typeface="Calibri"/>
                <a:ea typeface="+mn-ea"/>
                <a:cs typeface="+mn-cs"/>
              </a:rPr>
              <a:pPr defTabSz="685800">
                <a:buClrTx/>
                <a:buFontTx/>
                <a:buNone/>
              </a:pPr>
              <a:t>‹#›</a:t>
            </a:fld>
            <a:endParaRPr lang="x-none"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34668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97918"/>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909" r:id="rId26"/>
    <p:sldLayoutId id="214748391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7"/>
            <a:ext cx="7886700" cy="994172"/>
          </a:xfrm>
          <a:prstGeom prst="rect">
            <a:avLst/>
          </a:prstGeom>
        </p:spPr>
        <p:txBody>
          <a:bodyPr vert="horz" lIns="91374" tIns="45687" rIns="91374" bIns="45687"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91374" tIns="45687" rIns="91374"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432"/>
            <a:ext cx="2057400" cy="273844"/>
          </a:xfrm>
          <a:prstGeom prst="rect">
            <a:avLst/>
          </a:prstGeom>
        </p:spPr>
        <p:txBody>
          <a:bodyPr vert="horz" lIns="91374" tIns="45687" rIns="91374" bIns="45687" rtlCol="0" anchor="ctr"/>
          <a:lstStyle>
            <a:lvl1pPr algn="l">
              <a:defRPr sz="1200">
                <a:solidFill>
                  <a:schemeClr val="tx1">
                    <a:tint val="75000"/>
                  </a:schemeClr>
                </a:solidFill>
              </a:defRPr>
            </a:lvl1pPr>
          </a:lstStyle>
          <a:p>
            <a:pPr>
              <a:buClrTx/>
              <a:buFontTx/>
              <a:buNone/>
            </a:pPr>
            <a:fld id="{AB0018BF-1DEF-AF45-856A-D94288752618}" type="datetimeFigureOut">
              <a:rPr lang="x-none" kern="1200" smtClean="0">
                <a:solidFill>
                  <a:prstClr val="black">
                    <a:tint val="75000"/>
                  </a:prstClr>
                </a:solidFill>
                <a:latin typeface="Calibri"/>
                <a:ea typeface="+mn-ea"/>
              </a:rPr>
              <a:pPr>
                <a:buClrTx/>
                <a:buFontTx/>
                <a:buNone/>
              </a:pPr>
              <a:t>5/19/2025</a:t>
            </a:fld>
            <a:endParaRPr lang="x-none"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432"/>
            <a:ext cx="3086100" cy="273844"/>
          </a:xfrm>
          <a:prstGeom prst="rect">
            <a:avLst/>
          </a:prstGeom>
        </p:spPr>
        <p:txBody>
          <a:bodyPr vert="horz" lIns="91374" tIns="45687" rIns="91374" bIns="45687" rtlCol="0" anchor="ctr"/>
          <a:lstStyle>
            <a:lvl1pPr algn="ctr">
              <a:defRPr sz="1200">
                <a:solidFill>
                  <a:schemeClr val="tx1">
                    <a:tint val="75000"/>
                  </a:schemeClr>
                </a:solidFill>
              </a:defRPr>
            </a:lvl1pPr>
          </a:lstStyle>
          <a:p>
            <a:pPr>
              <a:buClrTx/>
              <a:buFontTx/>
              <a:buNone/>
            </a:pPr>
            <a:endParaRPr lang="x-none"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432"/>
            <a:ext cx="2057400" cy="273844"/>
          </a:xfrm>
          <a:prstGeom prst="rect">
            <a:avLst/>
          </a:prstGeom>
        </p:spPr>
        <p:txBody>
          <a:bodyPr vert="horz" lIns="91374" tIns="45687" rIns="91374" bIns="45687" rtlCol="0" anchor="ctr"/>
          <a:lstStyle>
            <a:lvl1pPr algn="r">
              <a:defRPr sz="1200">
                <a:solidFill>
                  <a:schemeClr val="tx1">
                    <a:tint val="75000"/>
                  </a:schemeClr>
                </a:solidFill>
              </a:defRPr>
            </a:lvl1pPr>
          </a:lstStyle>
          <a:p>
            <a:pPr>
              <a:buClrTx/>
              <a:buFontTx/>
              <a:buNone/>
            </a:pPr>
            <a:fld id="{E0600755-D1C8-6B46-AEDB-81690690640B}" type="slidenum">
              <a:rPr lang="x-none" kern="1200" smtClean="0">
                <a:solidFill>
                  <a:prstClr val="black">
                    <a:tint val="75000"/>
                  </a:prstClr>
                </a:solidFill>
                <a:latin typeface="Calibri"/>
                <a:ea typeface="+mn-ea"/>
              </a:rPr>
              <a:pPr>
                <a:buClrTx/>
                <a:buFontTx/>
                <a:buNone/>
              </a:pPr>
              <a:t>‹#›</a:t>
            </a:fld>
            <a:endParaRPr lang="x-none" kern="1200">
              <a:solidFill>
                <a:prstClr val="black">
                  <a:tint val="75000"/>
                </a:prstClr>
              </a:solidFill>
              <a:latin typeface="Calibri"/>
              <a:ea typeface="+mn-ea"/>
            </a:endParaRPr>
          </a:p>
        </p:txBody>
      </p:sp>
    </p:spTree>
    <p:extLst>
      <p:ext uri="{BB962C8B-B14F-4D97-AF65-F5344CB8AC3E}">
        <p14:creationId xmlns:p14="http://schemas.microsoft.com/office/powerpoint/2010/main" val="15664737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36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2" indent="-228402" algn="l" defTabSz="9136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9" indent="-228402" algn="l" defTabSz="9136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60" indent="-228402" algn="l" defTabSz="9136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80"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716"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521"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358"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7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99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3658" rtl="0" eaLnBrk="1" latinLnBrk="0" hangingPunct="1">
        <a:defRPr sz="1800" kern="1200">
          <a:solidFill>
            <a:schemeClr val="tx1"/>
          </a:solidFill>
          <a:latin typeface="+mn-lt"/>
          <a:ea typeface="+mn-ea"/>
          <a:cs typeface="+mn-cs"/>
        </a:defRPr>
      </a:lvl1pPr>
      <a:lvl2pPr marL="456806" algn="l" defTabSz="913658" rtl="0" eaLnBrk="1" latinLnBrk="0" hangingPunct="1">
        <a:defRPr sz="1800" kern="1200">
          <a:solidFill>
            <a:schemeClr val="tx1"/>
          </a:solidFill>
          <a:latin typeface="+mn-lt"/>
          <a:ea typeface="+mn-ea"/>
          <a:cs typeface="+mn-cs"/>
        </a:defRPr>
      </a:lvl2pPr>
      <a:lvl3pPr marL="913658" algn="l" defTabSz="913658" rtl="0" eaLnBrk="1" latinLnBrk="0" hangingPunct="1">
        <a:defRPr sz="1800" kern="1200">
          <a:solidFill>
            <a:schemeClr val="tx1"/>
          </a:solidFill>
          <a:latin typeface="+mn-lt"/>
          <a:ea typeface="+mn-ea"/>
          <a:cs typeface="+mn-cs"/>
        </a:defRPr>
      </a:lvl3pPr>
      <a:lvl4pPr marL="1370478" algn="l" defTabSz="913658" rtl="0" eaLnBrk="1" latinLnBrk="0" hangingPunct="1">
        <a:defRPr sz="1800" kern="1200">
          <a:solidFill>
            <a:schemeClr val="tx1"/>
          </a:solidFill>
          <a:latin typeface="+mn-lt"/>
          <a:ea typeface="+mn-ea"/>
          <a:cs typeface="+mn-cs"/>
        </a:defRPr>
      </a:lvl4pPr>
      <a:lvl5pPr marL="1827314" algn="l" defTabSz="913658" rtl="0" eaLnBrk="1" latinLnBrk="0" hangingPunct="1">
        <a:defRPr sz="1800" kern="1200">
          <a:solidFill>
            <a:schemeClr val="tx1"/>
          </a:solidFill>
          <a:latin typeface="+mn-lt"/>
          <a:ea typeface="+mn-ea"/>
          <a:cs typeface="+mn-cs"/>
        </a:defRPr>
      </a:lvl5pPr>
      <a:lvl6pPr marL="2284119" algn="l" defTabSz="913658" rtl="0" eaLnBrk="1" latinLnBrk="0" hangingPunct="1">
        <a:defRPr sz="1800" kern="1200">
          <a:solidFill>
            <a:schemeClr val="tx1"/>
          </a:solidFill>
          <a:latin typeface="+mn-lt"/>
          <a:ea typeface="+mn-ea"/>
          <a:cs typeface="+mn-cs"/>
        </a:defRPr>
      </a:lvl6pPr>
      <a:lvl7pPr marL="2740925" algn="l" defTabSz="913658" rtl="0" eaLnBrk="1" latinLnBrk="0" hangingPunct="1">
        <a:defRPr sz="1800" kern="1200">
          <a:solidFill>
            <a:schemeClr val="tx1"/>
          </a:solidFill>
          <a:latin typeface="+mn-lt"/>
          <a:ea typeface="+mn-ea"/>
          <a:cs typeface="+mn-cs"/>
        </a:defRPr>
      </a:lvl7pPr>
      <a:lvl8pPr marL="3197760" algn="l" defTabSz="913658" rtl="0" eaLnBrk="1" latinLnBrk="0" hangingPunct="1">
        <a:defRPr sz="1800" kern="1200">
          <a:solidFill>
            <a:schemeClr val="tx1"/>
          </a:solidFill>
          <a:latin typeface="+mn-lt"/>
          <a:ea typeface="+mn-ea"/>
          <a:cs typeface="+mn-cs"/>
        </a:defRPr>
      </a:lvl8pPr>
      <a:lvl9pPr marL="3654583" algn="l" defTabSz="9136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97" tIns="121897" rIns="121897" bIns="121897"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897" tIns="121897" rIns="121897" bIns="121897"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a:buClr>
                <a:srgbClr val="000000"/>
              </a:buClr>
              <a:buFont typeface="Arial"/>
              <a:buNone/>
            </a:pPr>
            <a:fld id="{00000000-1234-1234-1234-123412341234}" type="slidenum">
              <a:rPr lang="en" kern="0" smtClean="0">
                <a:solidFill>
                  <a:srgbClr val="81A235"/>
                </a:solidFill>
                <a:cs typeface="Arial"/>
                <a:sym typeface="Arial"/>
              </a:rPr>
              <a:pPr>
                <a:buClr>
                  <a:srgbClr val="000000"/>
                </a:buClr>
                <a:buFont typeface="Arial"/>
                <a:buNone/>
              </a:pPr>
              <a:t>‹#›</a:t>
            </a:fld>
            <a:endParaRPr lang="en" kern="0">
              <a:solidFill>
                <a:srgbClr val="81A235"/>
              </a:solidFill>
              <a:cs typeface="Arial"/>
              <a:sym typeface="Arial"/>
            </a:endParaRPr>
          </a:p>
        </p:txBody>
      </p:sp>
    </p:spTree>
    <p:extLst>
      <p:ext uri="{BB962C8B-B14F-4D97-AF65-F5344CB8AC3E}">
        <p14:creationId xmlns:p14="http://schemas.microsoft.com/office/powerpoint/2010/main" val="7609243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solidFill>
                  <a:srgbClr val="000000">
                    <a:tint val="75000"/>
                  </a:srgbClr>
                </a:solidFill>
              </a:rPr>
              <a:t>2025/5/19</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a:fillRect/>
          </a:stretch>
        </p:blipFill>
        <p:spPr>
          <a:xfrm>
            <a:off x="5523093"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46840293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transition spd="slow" advTm="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hyperlink" Target="https://vi.wikipedia.org/wiki/B%E1%BB%91_Tr%E1%BA%A1ch" TargetMode="External"/><Relationship Id="rId13" Type="http://schemas.openxmlformats.org/officeDocument/2006/relationships/hyperlink" Target="https://vi.wikipedia.org/wiki/Qu%E1%BA%A3ng_Tr%E1%BB%8B" TargetMode="External"/><Relationship Id="rId3" Type="http://schemas.openxmlformats.org/officeDocument/2006/relationships/hyperlink" Target="https://vi.wikipedia.org/wiki/B%E1%BB%91_Ch%C3%ADnh" TargetMode="External"/><Relationship Id="rId7" Type="http://schemas.openxmlformats.org/officeDocument/2006/relationships/hyperlink" Target="https://vi.wikipedia.org/wiki/Qu%E1%BA%A3ng_Tr%E1%BA%A1ch" TargetMode="External"/><Relationship Id="rId12" Type="http://schemas.openxmlformats.org/officeDocument/2006/relationships/hyperlink" Target="https://vi.wikipedia.org/wiki/B%E1%BA%BFn_H%E1%BA%A3i" TargetMode="External"/><Relationship Id="rId2" Type="http://schemas.openxmlformats.org/officeDocument/2006/relationships/image" Target="../media/image37.jpeg"/><Relationship Id="rId1" Type="http://schemas.openxmlformats.org/officeDocument/2006/relationships/slideLayout" Target="../slideLayouts/slideLayout19.xml"/><Relationship Id="rId6" Type="http://schemas.openxmlformats.org/officeDocument/2006/relationships/hyperlink" Target="https://vi.wikipedia.org/wiki/Qu%E1%BA%A3ng_Ninh,_Qu%E1%BA%A3ng_B%C3%ACnh" TargetMode="External"/><Relationship Id="rId11" Type="http://schemas.openxmlformats.org/officeDocument/2006/relationships/hyperlink" Target="https://vi.wikipedia.org/wiki/Qu%E1%BA%A3ng_B%C3%ACnh" TargetMode="External"/><Relationship Id="rId5" Type="http://schemas.openxmlformats.org/officeDocument/2006/relationships/hyperlink" Target="https://vi.wikipedia.org/wiki/%C4%90%E1%BB%8Ba_L%C3%BD_(ch%C3%A2u)" TargetMode="External"/><Relationship Id="rId10" Type="http://schemas.openxmlformats.org/officeDocument/2006/relationships/hyperlink" Target="https://vi.wikipedia.org/wiki/L%E1%BB%87_Thu%E1%BB%B7" TargetMode="External"/><Relationship Id="rId4" Type="http://schemas.openxmlformats.org/officeDocument/2006/relationships/hyperlink" Target="https://vi.wikipedia.org/wiki/Ma_Linh" TargetMode="External"/><Relationship Id="rId9" Type="http://schemas.openxmlformats.org/officeDocument/2006/relationships/hyperlink" Target="https://vi.wikipedia.org/wiki/Tuy%C3%AAn_Ho%C3%A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vi.wikipedia.org/wiki/Ch%C3%A2u_%C3%94" TargetMode="External"/><Relationship Id="rId7" Type="http://schemas.openxmlformats.org/officeDocument/2006/relationships/hyperlink" Target="https://vi.wikipedia.org/wiki/%C4%90%C3%A8o_H%E1%BA%A3i_V%C3%A2n" TargetMode="External"/><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hyperlink" Target="https://vi.wikipedia.org/wiki/Th%E1%BB%ABa_Thi%C3%AAn_Hu%E1%BA%BF" TargetMode="External"/><Relationship Id="rId5" Type="http://schemas.openxmlformats.org/officeDocument/2006/relationships/hyperlink" Target="https://vi.wikipedia.org/wiki/Qu%E1%BA%A3ng_Tr%E1%BB%8B" TargetMode="External"/><Relationship Id="rId4" Type="http://schemas.openxmlformats.org/officeDocument/2006/relationships/hyperlink" Target="https://vi.wikipedia.org/wiki/Ch%C3%A2u_L%C3%B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slideLayout" Target="../slideLayouts/slideLayout44.xml"/><Relationship Id="rId21" Type="http://schemas.openxmlformats.org/officeDocument/2006/relationships/slide" Target="slide4.xml"/><Relationship Id="rId7" Type="http://schemas.openxmlformats.org/officeDocument/2006/relationships/image" Target="../media/image9.png"/><Relationship Id="rId12" Type="http://schemas.openxmlformats.org/officeDocument/2006/relationships/image" Target="../media/image14.gif"/><Relationship Id="rId17" Type="http://schemas.openxmlformats.org/officeDocument/2006/relationships/image" Target="../media/image18.png"/><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slide" Target="slide8.xml"/><Relationship Id="rId20" Type="http://schemas.openxmlformats.org/officeDocument/2006/relationships/image" Target="../media/image20.png"/><Relationship Id="rId29" Type="http://schemas.openxmlformats.org/officeDocument/2006/relationships/image" Target="../media/image26.png"/><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slide" Target="slide5.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slide" Target="slide3.xml"/><Relationship Id="rId31" Type="http://schemas.openxmlformats.org/officeDocument/2006/relationships/image" Target="../media/image28.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https://vi.wikipedia.org/wiki/Qu%E1%BA%A3ng_Ng%C3%A3i" TargetMode="External"/><Relationship Id="rId3" Type="http://schemas.openxmlformats.org/officeDocument/2006/relationships/hyperlink" Target="https://vi.wikipedia.org/wiki/L%C3%AA_Th%C3%A1nh_T%C3%B4ng" TargetMode="External"/><Relationship Id="rId7" Type="http://schemas.openxmlformats.org/officeDocument/2006/relationships/hyperlink" Target="https://vi.wikipedia.org/wiki/Qu%E1%BA%A3ng_Nam" TargetMode="External"/><Relationship Id="rId2"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hyperlink" Target="https://vi.wikipedia.org/wiki/B%C3%ACnh_%C4%90%E1%BB%8Bnh" TargetMode="External"/><Relationship Id="rId5" Type="http://schemas.openxmlformats.org/officeDocument/2006/relationships/hyperlink" Target="https://vi.wikipedia.org/wiki/%C4%90%E1%BB%93_B%C3%A0n" TargetMode="External"/><Relationship Id="rId4" Type="http://schemas.openxmlformats.org/officeDocument/2006/relationships/hyperlink" Target="https://vi.wikipedia.org/wiki/Chi%E1%BA%BFn_tranh_%C4%90%E1%BA%A1i_Vi%E1%BB%87t-Chi%C3%AAm_Th%C3%A0nh_(147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vi.wikipedia.org/wiki/%C4%90%C3%A8o_C%C3%B9_M%C3%B4ng" TargetMode="External"/><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hyperlink" Target="https://vi.wikipedia.org/wiki/Ph%C3%BA_Y%C3%AA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5701"/>
            <a:ext cx="9144000" cy="51435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lIns="91374" tIns="45687" rIns="91374" bIns="45687"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265251" y="228772"/>
            <a:ext cx="4810991" cy="4613672"/>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3200400" y="457200"/>
            <a:ext cx="3429000" cy="4229100"/>
            <a:chOff x="-144" y="240"/>
            <a:chExt cx="3274" cy="4080"/>
          </a:xfrm>
        </p:grpSpPr>
        <p:grpSp>
          <p:nvGrpSpPr>
            <p:cNvPr id="4102" name="Group 6"/>
            <p:cNvGrpSpPr>
              <a:grpSpLocks/>
            </p:cNvGrpSpPr>
            <p:nvPr/>
          </p:nvGrpSpPr>
          <p:grpSpPr bwMode="auto">
            <a:xfrm>
              <a:off x="-144" y="240"/>
              <a:ext cx="2886" cy="4080"/>
              <a:chOff x="-144" y="240"/>
              <a:chExt cx="2886" cy="4080"/>
            </a:xfrm>
          </p:grpSpPr>
          <p:grpSp>
            <p:nvGrpSpPr>
              <p:cNvPr id="4104" name="Group 7"/>
              <p:cNvGrpSpPr>
                <a:grpSpLocks/>
              </p:cNvGrpSpPr>
              <p:nvPr/>
            </p:nvGrpSpPr>
            <p:grpSpPr bwMode="auto">
              <a:xfrm>
                <a:off x="-144" y="240"/>
                <a:ext cx="2886" cy="4080"/>
                <a:chOff x="-144" y="240"/>
                <a:chExt cx="2886" cy="4080"/>
              </a:xfrm>
            </p:grpSpPr>
            <p:sp>
              <p:nvSpPr>
                <p:cNvPr id="4106" name="Text Box 8"/>
                <p:cNvSpPr txBox="1">
                  <a:spLocks noChangeArrowheads="1"/>
                </p:cNvSpPr>
                <p:nvPr/>
              </p:nvSpPr>
              <p:spPr bwMode="auto">
                <a:xfrm>
                  <a:off x="2113" y="2208"/>
                  <a:ext cx="62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71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3" name="Text Box 49"/>
                      <p:cNvSpPr txBox="1">
                        <a:spLocks noChangeArrowheads="1"/>
                      </p:cNvSpPr>
                      <p:nvPr/>
                    </p:nvSpPr>
                    <p:spPr bwMode="auto">
                      <a:xfrm>
                        <a:off x="960" y="96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HÀ NỘI</a:t>
                        </a:r>
                      </a:p>
                    </p:txBody>
                  </p:sp>
                </p:grpSp>
              </p:grpSp>
            </p:grpSp>
          </p:grpSp>
          <p:sp>
            <p:nvSpPr>
              <p:cNvPr id="4105" name="Text Box 50"/>
              <p:cNvSpPr txBox="1">
                <a:spLocks noChangeArrowheads="1"/>
              </p:cNvSpPr>
              <p:nvPr/>
            </p:nvSpPr>
            <p:spPr bwMode="auto">
              <a:xfrm>
                <a:off x="1681" y="3600"/>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TP HCM</a:t>
                </a:r>
              </a:p>
            </p:txBody>
          </p:sp>
        </p:grpSp>
        <p:sp>
          <p:nvSpPr>
            <p:cNvPr id="4103" name="Text Box 51"/>
            <p:cNvSpPr txBox="1">
              <a:spLocks noChangeArrowheads="1"/>
            </p:cNvSpPr>
            <p:nvPr/>
          </p:nvSpPr>
          <p:spPr bwMode="auto">
            <a:xfrm>
              <a:off x="2545" y="3073"/>
              <a:ext cx="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NHA TRANG</a:t>
              </a:r>
            </a:p>
          </p:txBody>
        </p:sp>
      </p:grpSp>
      <p:sp>
        <p:nvSpPr>
          <p:cNvPr id="57396" name="Text Box 52"/>
          <p:cNvSpPr txBox="1">
            <a:spLocks noChangeArrowheads="1"/>
          </p:cNvSpPr>
          <p:nvPr/>
        </p:nvSpPr>
        <p:spPr bwMode="auto">
          <a:xfrm>
            <a:off x="72193" y="1954000"/>
            <a:ext cx="9144000" cy="984818"/>
          </a:xfrm>
          <a:prstGeom prst="rect">
            <a:avLst/>
          </a:prstGeom>
          <a:noFill/>
          <a:ln w="9525">
            <a:noFill/>
            <a:miter lim="800000"/>
            <a:headEnd/>
            <a:tailEnd/>
          </a:ln>
          <a:effectLst/>
        </p:spPr>
        <p:txBody>
          <a:bodyPr wrap="square" lIns="91374" tIns="45687" rIns="91374" bIns="45687">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4000" b="1" i="0" u="none" strike="noStrike" kern="1200" cap="none" spc="0" normalizeH="0" baseline="0" noProof="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rPr>
              <a:t>LỊCH SỬ 7</a:t>
            </a:r>
            <a:endParaRPr kumimoji="0" lang="en-US" sz="1800" b="1" i="0" u="none" strike="noStrike" kern="1200" cap="none" spc="0" normalizeH="0" baseline="0" noProof="0" dirty="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1256396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Xác định lại ranh giới Đại Việt- Champa qua các thời kỳ | Nghiên Cứu Lịch Sử">
            <a:extLst>
              <a:ext uri="{FF2B5EF4-FFF2-40B4-BE49-F238E27FC236}">
                <a16:creationId xmlns:a16="http://schemas.microsoft.com/office/drawing/2014/main" id="{CE88718C-6894-8B51-D397-5C5525964E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6853" y="12027"/>
            <a:ext cx="4247147" cy="5600389"/>
          </a:xfrm>
          <a:prstGeom prst="rect">
            <a:avLst/>
          </a:prstGeom>
          <a:noFill/>
          <a:ln>
            <a:noFill/>
          </a:ln>
        </p:spPr>
      </p:pic>
      <p:pic>
        <p:nvPicPr>
          <p:cNvPr id="3" name="Picture 2">
            <a:extLst>
              <a:ext uri="{FF2B5EF4-FFF2-40B4-BE49-F238E27FC236}">
                <a16:creationId xmlns:a16="http://schemas.microsoft.com/office/drawing/2014/main" id="{7AA1A6D3-F6E7-9F42-8AC4-FF4DE5DA6F59}"/>
              </a:ext>
            </a:extLst>
          </p:cNvPr>
          <p:cNvPicPr>
            <a:picLocks noChangeAspect="1"/>
          </p:cNvPicPr>
          <p:nvPr/>
        </p:nvPicPr>
        <p:blipFill>
          <a:blip r:embed="rId3"/>
          <a:stretch>
            <a:fillRect/>
          </a:stretch>
        </p:blipFill>
        <p:spPr>
          <a:xfrm>
            <a:off x="0" y="0"/>
            <a:ext cx="5242306" cy="5167497"/>
          </a:xfrm>
          <a:prstGeom prst="rect">
            <a:avLst/>
          </a:prstGeom>
        </p:spPr>
      </p:pic>
    </p:spTree>
    <p:extLst>
      <p:ext uri="{BB962C8B-B14F-4D97-AF65-F5344CB8AC3E}">
        <p14:creationId xmlns:p14="http://schemas.microsoft.com/office/powerpoint/2010/main" val="284142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3"/>
          <p:cNvSpPr txBox="1">
            <a:spLocks noGrp="1"/>
          </p:cNvSpPr>
          <p:nvPr>
            <p:ph type="title"/>
          </p:nvPr>
        </p:nvSpPr>
        <p:spPr>
          <a:xfrm>
            <a:off x="796785" y="1486194"/>
            <a:ext cx="5976222" cy="1424678"/>
          </a:xfrm>
          <a:prstGeom prst="rect">
            <a:avLst/>
          </a:prstGeom>
        </p:spPr>
        <p:txBody>
          <a:bodyPr spcFirstLastPara="1" wrap="square" lIns="91421" tIns="91421" rIns="91421" bIns="91421" anchor="ctr" anchorCtr="0">
            <a:noAutofit/>
          </a:bodyPr>
          <a:lstStyle/>
          <a:p>
            <a:r>
              <a:rPr lang="en" sz="5400">
                <a:solidFill>
                  <a:srgbClr val="006C92"/>
                </a:solidFill>
                <a:latin typeface="#9Slide07 SVNAppleberry" panose="02040603050506020204" pitchFamily="18" charset="0"/>
              </a:rPr>
              <a:t>Vùng đất phía Nam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từ đầu thế kỉ X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đến đầu thế kỉ XVI</a:t>
            </a:r>
            <a:endParaRPr sz="5400" dirty="0">
              <a:solidFill>
                <a:srgbClr val="006C92"/>
              </a:solidFill>
              <a:latin typeface="#9Slide07 SVNAppleberry" panose="02040603050506020204" pitchFamily="18" charset="0"/>
            </a:endParaRPr>
          </a:p>
        </p:txBody>
      </p:sp>
      <p:sp>
        <p:nvSpPr>
          <p:cNvPr id="1447" name="Google Shape;1447;p43"/>
          <p:cNvSpPr txBox="1">
            <a:spLocks noGrp="1"/>
          </p:cNvSpPr>
          <p:nvPr>
            <p:ph type="title" idx="2"/>
          </p:nvPr>
        </p:nvSpPr>
        <p:spPr>
          <a:xfrm>
            <a:off x="2189233" y="265495"/>
            <a:ext cx="3340438" cy="608980"/>
          </a:xfrm>
          <a:prstGeom prst="rect">
            <a:avLst/>
          </a:prstGeom>
        </p:spPr>
        <p:txBody>
          <a:bodyPr spcFirstLastPara="1" wrap="square" lIns="91421" tIns="91421" rIns="91421" bIns="91421" anchor="ctr" anchorCtr="0">
            <a:noAutofit/>
          </a:bodyPr>
          <a:lstStyle/>
          <a:p>
            <a:r>
              <a:rPr lang="en" sz="3600">
                <a:solidFill>
                  <a:srgbClr val="FF0000"/>
                </a:solidFill>
                <a:latin typeface="#9Slide03 Arima Madurai Black" panose="00000A00000000000000" pitchFamily="2" charset="0"/>
                <a:cs typeface="#9Slide03 Arima Madurai Black" panose="00000A00000000000000" pitchFamily="2" charset="0"/>
              </a:rPr>
              <a:t>Bài 21</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oogle Shape;1449;p43">
            <a:extLst>
              <a:ext uri="{FF2B5EF4-FFF2-40B4-BE49-F238E27FC236}">
                <a16:creationId xmlns:a16="http://schemas.microsoft.com/office/drawing/2014/main" id="{10C3B180-F9DE-4C54-B98F-747AA3C65042}"/>
              </a:ext>
            </a:extLst>
          </p:cNvPr>
          <p:cNvGrpSpPr/>
          <p:nvPr/>
        </p:nvGrpSpPr>
        <p:grpSpPr>
          <a:xfrm rot="15570011">
            <a:off x="-1266385" y="-1379625"/>
            <a:ext cx="2993151" cy="3200234"/>
            <a:chOff x="9395708" y="-2591285"/>
            <a:chExt cx="2431070" cy="2849374"/>
          </a:xfrm>
        </p:grpSpPr>
        <p:sp>
          <p:nvSpPr>
            <p:cNvPr id="15" name="Google Shape;1450;p43">
              <a:extLst>
                <a:ext uri="{FF2B5EF4-FFF2-40B4-BE49-F238E27FC236}">
                  <a16:creationId xmlns:a16="http://schemas.microsoft.com/office/drawing/2014/main" id="{827D1146-4B56-4F09-A39B-5CA5699B903B}"/>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51;p43">
              <a:extLst>
                <a:ext uri="{FF2B5EF4-FFF2-40B4-BE49-F238E27FC236}">
                  <a16:creationId xmlns:a16="http://schemas.microsoft.com/office/drawing/2014/main" id="{08B16381-6656-403D-A241-19438F9B585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452;p43">
              <a:extLst>
                <a:ext uri="{FF2B5EF4-FFF2-40B4-BE49-F238E27FC236}">
                  <a16:creationId xmlns:a16="http://schemas.microsoft.com/office/drawing/2014/main" id="{4FC59619-3BCE-48A8-B67F-24EB9C0E335B}"/>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453;p43">
              <a:extLst>
                <a:ext uri="{FF2B5EF4-FFF2-40B4-BE49-F238E27FC236}">
                  <a16:creationId xmlns:a16="http://schemas.microsoft.com/office/drawing/2014/main" id="{F4FF7703-ABF9-4E8E-8FA2-C693C568196F}"/>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454;p43">
              <a:extLst>
                <a:ext uri="{FF2B5EF4-FFF2-40B4-BE49-F238E27FC236}">
                  <a16:creationId xmlns:a16="http://schemas.microsoft.com/office/drawing/2014/main" id="{D3B5C6F0-41D6-465F-9B8F-8C25E65B2B6D}"/>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455;p43">
              <a:extLst>
                <a:ext uri="{FF2B5EF4-FFF2-40B4-BE49-F238E27FC236}">
                  <a16:creationId xmlns:a16="http://schemas.microsoft.com/office/drawing/2014/main" id="{28B818BC-1823-42F0-B016-ED040A211400}"/>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456;p43">
              <a:extLst>
                <a:ext uri="{FF2B5EF4-FFF2-40B4-BE49-F238E27FC236}">
                  <a16:creationId xmlns:a16="http://schemas.microsoft.com/office/drawing/2014/main" id="{16914630-523D-42C8-88F7-5A4325D1177C}"/>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457;p43">
              <a:extLst>
                <a:ext uri="{FF2B5EF4-FFF2-40B4-BE49-F238E27FC236}">
                  <a16:creationId xmlns:a16="http://schemas.microsoft.com/office/drawing/2014/main" id="{7B1F58AA-EAA6-49EF-80A3-EE4B4773702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458;p43">
              <a:extLst>
                <a:ext uri="{FF2B5EF4-FFF2-40B4-BE49-F238E27FC236}">
                  <a16:creationId xmlns:a16="http://schemas.microsoft.com/office/drawing/2014/main" id="{41F33FF5-5825-4386-8642-13C6E135FF50}"/>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459;p43">
              <a:extLst>
                <a:ext uri="{FF2B5EF4-FFF2-40B4-BE49-F238E27FC236}">
                  <a16:creationId xmlns:a16="http://schemas.microsoft.com/office/drawing/2014/main" id="{0FC88FE3-2D9A-4C0B-B7A9-A361D2D0D15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460;p43">
              <a:extLst>
                <a:ext uri="{FF2B5EF4-FFF2-40B4-BE49-F238E27FC236}">
                  <a16:creationId xmlns:a16="http://schemas.microsoft.com/office/drawing/2014/main" id="{4CE23D44-B7F8-401F-AD48-2BA3FE3180F9}"/>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61;p43">
              <a:extLst>
                <a:ext uri="{FF2B5EF4-FFF2-40B4-BE49-F238E27FC236}">
                  <a16:creationId xmlns:a16="http://schemas.microsoft.com/office/drawing/2014/main" id="{AE7DE4BA-F926-4D54-8AFD-DCC00E31AE35}"/>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62;p43">
              <a:extLst>
                <a:ext uri="{FF2B5EF4-FFF2-40B4-BE49-F238E27FC236}">
                  <a16:creationId xmlns:a16="http://schemas.microsoft.com/office/drawing/2014/main" id="{3C087F42-2C35-4C7B-A1B4-80F871EC3B06}"/>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63;p43">
              <a:extLst>
                <a:ext uri="{FF2B5EF4-FFF2-40B4-BE49-F238E27FC236}">
                  <a16:creationId xmlns:a16="http://schemas.microsoft.com/office/drawing/2014/main" id="{9DD321ED-4CDD-4C62-B93C-1E773207391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64;p43">
              <a:extLst>
                <a:ext uri="{FF2B5EF4-FFF2-40B4-BE49-F238E27FC236}">
                  <a16:creationId xmlns:a16="http://schemas.microsoft.com/office/drawing/2014/main" id="{91817D28-6A1A-41D6-B005-677FC7A5B661}"/>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65;p43">
              <a:extLst>
                <a:ext uri="{FF2B5EF4-FFF2-40B4-BE49-F238E27FC236}">
                  <a16:creationId xmlns:a16="http://schemas.microsoft.com/office/drawing/2014/main" id="{7E71F048-821F-4268-BFD7-C530FF1B42E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66;p43">
              <a:extLst>
                <a:ext uri="{FF2B5EF4-FFF2-40B4-BE49-F238E27FC236}">
                  <a16:creationId xmlns:a16="http://schemas.microsoft.com/office/drawing/2014/main" id="{2341DD9F-E39B-4C45-BC69-273BD724DFD6}"/>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67;p43">
              <a:extLst>
                <a:ext uri="{FF2B5EF4-FFF2-40B4-BE49-F238E27FC236}">
                  <a16:creationId xmlns:a16="http://schemas.microsoft.com/office/drawing/2014/main" id="{DD897FB0-1BBE-4171-8837-5E654A0A0B3C}"/>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68;p43">
              <a:extLst>
                <a:ext uri="{FF2B5EF4-FFF2-40B4-BE49-F238E27FC236}">
                  <a16:creationId xmlns:a16="http://schemas.microsoft.com/office/drawing/2014/main" id="{FE700849-2AF8-4986-A0E6-0B49B99E63CB}"/>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69;p43">
              <a:extLst>
                <a:ext uri="{FF2B5EF4-FFF2-40B4-BE49-F238E27FC236}">
                  <a16:creationId xmlns:a16="http://schemas.microsoft.com/office/drawing/2014/main" id="{6A46184D-BB14-48C5-84C6-261E8C5B6169}"/>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70;p43">
              <a:extLst>
                <a:ext uri="{FF2B5EF4-FFF2-40B4-BE49-F238E27FC236}">
                  <a16:creationId xmlns:a16="http://schemas.microsoft.com/office/drawing/2014/main" id="{75DEE818-7B51-46AA-A0CB-CD022BDA1DE4}"/>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71;p43">
              <a:extLst>
                <a:ext uri="{FF2B5EF4-FFF2-40B4-BE49-F238E27FC236}">
                  <a16:creationId xmlns:a16="http://schemas.microsoft.com/office/drawing/2014/main" id="{A52E57F9-6EFA-4462-9AF2-A01BB8F7BA34}"/>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72;p43">
              <a:extLst>
                <a:ext uri="{FF2B5EF4-FFF2-40B4-BE49-F238E27FC236}">
                  <a16:creationId xmlns:a16="http://schemas.microsoft.com/office/drawing/2014/main" id="{511FD878-CA13-431B-A2DB-3ACC1E30CEA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73;p43">
              <a:extLst>
                <a:ext uri="{FF2B5EF4-FFF2-40B4-BE49-F238E27FC236}">
                  <a16:creationId xmlns:a16="http://schemas.microsoft.com/office/drawing/2014/main" id="{EEF360B2-89EE-47D7-BBDB-7147B6F2E0F9}"/>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74;p43">
              <a:extLst>
                <a:ext uri="{FF2B5EF4-FFF2-40B4-BE49-F238E27FC236}">
                  <a16:creationId xmlns:a16="http://schemas.microsoft.com/office/drawing/2014/main" id="{C1D1D46B-5558-4BC2-B7D1-B85873ABD245}"/>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75;p43">
              <a:extLst>
                <a:ext uri="{FF2B5EF4-FFF2-40B4-BE49-F238E27FC236}">
                  <a16:creationId xmlns:a16="http://schemas.microsoft.com/office/drawing/2014/main" id="{0F92405C-7852-4487-A958-2CE84727BD4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76;p43">
              <a:extLst>
                <a:ext uri="{FF2B5EF4-FFF2-40B4-BE49-F238E27FC236}">
                  <a16:creationId xmlns:a16="http://schemas.microsoft.com/office/drawing/2014/main" id="{A3CC6878-586B-4F16-B54B-258E19432D40}"/>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77;p43">
              <a:extLst>
                <a:ext uri="{FF2B5EF4-FFF2-40B4-BE49-F238E27FC236}">
                  <a16:creationId xmlns:a16="http://schemas.microsoft.com/office/drawing/2014/main" id="{18D70237-FAF6-45B8-AD24-2F963C22F9C5}"/>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78;p43">
              <a:extLst>
                <a:ext uri="{FF2B5EF4-FFF2-40B4-BE49-F238E27FC236}">
                  <a16:creationId xmlns:a16="http://schemas.microsoft.com/office/drawing/2014/main" id="{A3871758-D093-4C8B-B2C5-28374B610180}"/>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79;p43">
              <a:extLst>
                <a:ext uri="{FF2B5EF4-FFF2-40B4-BE49-F238E27FC236}">
                  <a16:creationId xmlns:a16="http://schemas.microsoft.com/office/drawing/2014/main" id="{DE2F3FDF-C9EA-4841-AFC3-57FD00672F30}"/>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80;p43">
              <a:extLst>
                <a:ext uri="{FF2B5EF4-FFF2-40B4-BE49-F238E27FC236}">
                  <a16:creationId xmlns:a16="http://schemas.microsoft.com/office/drawing/2014/main" id="{66556653-5EAF-455F-BF95-A29963873CD6}"/>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481;p43">
              <a:extLst>
                <a:ext uri="{FF2B5EF4-FFF2-40B4-BE49-F238E27FC236}">
                  <a16:creationId xmlns:a16="http://schemas.microsoft.com/office/drawing/2014/main" id="{D5D66F29-C01A-417D-86E4-3E2D28AEA310}"/>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7" name="Picture 46" descr="thap duong long - thap cham binh dinh noi tieng - Quy Nhơn Tourist">
            <a:extLst>
              <a:ext uri="{FF2B5EF4-FFF2-40B4-BE49-F238E27FC236}">
                <a16:creationId xmlns:a16="http://schemas.microsoft.com/office/drawing/2014/main" id="{7F65AE45-4DFC-4BB7-1CCC-D120121DF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7054" y="14690"/>
            <a:ext cx="2875546" cy="2097160"/>
          </a:xfrm>
          <a:prstGeom prst="rect">
            <a:avLst/>
          </a:prstGeom>
          <a:noFill/>
          <a:ln>
            <a:noFill/>
          </a:ln>
        </p:spPr>
      </p:pic>
      <p:pic>
        <p:nvPicPr>
          <p:cNvPr id="53" name="Picture 52" descr="LỊCH SỬ CHAMPA - Lãnh Thổ Nhỏ Dần Và Biến Mất Qua Các Thời Kỳ...">
            <a:extLst>
              <a:ext uri="{FF2B5EF4-FFF2-40B4-BE49-F238E27FC236}">
                <a16:creationId xmlns:a16="http://schemas.microsoft.com/office/drawing/2014/main" id="{5694DE65-BDB9-CEA9-31FE-E5EBFA023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54" y="2111850"/>
            <a:ext cx="3573376" cy="3016960"/>
          </a:xfrm>
          <a:prstGeom prst="rect">
            <a:avLst/>
          </a:prstGeom>
          <a:noFill/>
          <a:ln>
            <a:noFill/>
          </a:ln>
        </p:spPr>
      </p:pic>
      <p:pic>
        <p:nvPicPr>
          <p:cNvPr id="54" name="Picture 2">
            <a:extLst>
              <a:ext uri="{FF2B5EF4-FFF2-40B4-BE49-F238E27FC236}">
                <a16:creationId xmlns:a16="http://schemas.microsoft.com/office/drawing/2014/main" id="{296F75F3-BEC7-F512-FB20-6D65981BE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053" y="-266678"/>
            <a:ext cx="3573377" cy="618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16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1</a:t>
            </a:r>
            <a:r>
              <a:rPr lang="en-US">
                <a:solidFill>
                  <a:srgbClr val="00B050"/>
                </a:solidFill>
                <a:latin typeface="#9Slide03 AmpleSoft" panose="02000000000000000000" pitchFamily="2" charset="0"/>
              </a:rPr>
              <a:t>. Chăm-pa từ đầu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1" name="Google Shape;1111;p36"/>
          <p:cNvSpPr/>
          <p:nvPr/>
        </p:nvSpPr>
        <p:spPr>
          <a:xfrm>
            <a:off x="788829" y="23258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3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208322"/>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854240"/>
            <a:ext cx="9144000" cy="954107"/>
          </a:xfrm>
          <a:prstGeom prst="rect">
            <a:avLst/>
          </a:prstGeom>
          <a:noFill/>
        </p:spPr>
        <p:txBody>
          <a:bodyPr wrap="square" rtlCol="0">
            <a:spAutoFit/>
          </a:bodyPr>
          <a:lstStyle/>
          <a:p>
            <a:pPr algn="just"/>
            <a:r>
              <a:rPr lang="en-US" sz="2800">
                <a:solidFill>
                  <a:srgbClr val="FF0000"/>
                </a:solidFill>
                <a:effectLst/>
                <a:latin typeface="Times New Roman" panose="02020603050405020304" pitchFamily="18" charset="0"/>
                <a:ea typeface="Times New Roman" panose="02020603050405020304" pitchFamily="18" charset="0"/>
              </a:rPr>
              <a:t>Đọc thông tin trong SGK trang </a:t>
            </a:r>
            <a:r>
              <a:rPr lang="en-US" sz="2800">
                <a:solidFill>
                  <a:srgbClr val="FF0000"/>
                </a:solidFill>
                <a:latin typeface="Times New Roman" panose="02020603050405020304" pitchFamily="18" charset="0"/>
                <a:ea typeface="Times New Roman" panose="02020603050405020304" pitchFamily="18" charset="0"/>
              </a:rPr>
              <a:t>83</a:t>
            </a:r>
            <a:r>
              <a:rPr lang="en-US" sz="2800">
                <a:solidFill>
                  <a:srgbClr val="FF0000"/>
                </a:solidFill>
                <a:effectLst/>
                <a:latin typeface="Times New Roman" panose="02020603050405020304" pitchFamily="18" charset="0"/>
                <a:ea typeface="Times New Roman" panose="02020603050405020304" pitchFamily="18" charset="0"/>
              </a:rPr>
              <a:t>, hoạt động cặp đôi,  hoàn thành phiếu học tập</a:t>
            </a:r>
          </a:p>
        </p:txBody>
      </p:sp>
      <p:graphicFrame>
        <p:nvGraphicFramePr>
          <p:cNvPr id="4" name="Table 3">
            <a:extLst>
              <a:ext uri="{FF2B5EF4-FFF2-40B4-BE49-F238E27FC236}">
                <a16:creationId xmlns:a16="http://schemas.microsoft.com/office/drawing/2014/main" id="{C848628B-4A17-6BE1-BE9D-78EE0B1FE59C}"/>
              </a:ext>
            </a:extLst>
          </p:cNvPr>
          <p:cNvGraphicFramePr>
            <a:graphicFrameLocks noGrp="1"/>
          </p:cNvGraphicFramePr>
          <p:nvPr>
            <p:extLst>
              <p:ext uri="{D42A27DB-BD31-4B8C-83A1-F6EECF244321}">
                <p14:modId xmlns:p14="http://schemas.microsoft.com/office/powerpoint/2010/main" val="1400554640"/>
              </p:ext>
            </p:extLst>
          </p:nvPr>
        </p:nvGraphicFramePr>
        <p:xfrm>
          <a:off x="0" y="1967296"/>
          <a:ext cx="9112259" cy="3128076"/>
        </p:xfrm>
        <a:graphic>
          <a:graphicData uri="http://schemas.openxmlformats.org/drawingml/2006/table">
            <a:tbl>
              <a:tblPr firstRow="1" firstCol="1" bandRow="1">
                <a:tableStyleId>{ED5318BD-8D6B-431D-AFE6-13A37F5BCA20}</a:tableStyleId>
              </a:tblPr>
              <a:tblGrid>
                <a:gridCol w="2096583">
                  <a:extLst>
                    <a:ext uri="{9D8B030D-6E8A-4147-A177-3AD203B41FA5}">
                      <a16:colId xmlns:a16="http://schemas.microsoft.com/office/drawing/2014/main" val="538326521"/>
                    </a:ext>
                  </a:extLst>
                </a:gridCol>
                <a:gridCol w="7015676">
                  <a:extLst>
                    <a:ext uri="{9D8B030D-6E8A-4147-A177-3AD203B41FA5}">
                      <a16:colId xmlns:a16="http://schemas.microsoft.com/office/drawing/2014/main" val="3082733342"/>
                    </a:ext>
                  </a:extLst>
                </a:gridCol>
              </a:tblGrid>
              <a:tr h="521346">
                <a:tc>
                  <a:txBody>
                    <a:bodyPr/>
                    <a:lstStyle/>
                    <a:p>
                      <a:pPr algn="ctr">
                        <a:lnSpc>
                          <a:spcPct val="150000"/>
                        </a:lnSpc>
                      </a:pPr>
                      <a:r>
                        <a:rPr lang="en-US" sz="2400">
                          <a:effectLst/>
                        </a:rPr>
                        <a:t>Thời gian</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pPr>
                      <a:r>
                        <a:rPr lang="en-US" sz="2400">
                          <a:effectLst/>
                        </a:rPr>
                        <a:t>Sự kiện chính trị tiêu biểu</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839323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23712546"/>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3238774"/>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1667443"/>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363509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08266424"/>
                  </a:ext>
                </a:extLst>
              </a:tr>
            </a:tbl>
          </a:graphicData>
        </a:graphic>
      </p:graphicFrame>
    </p:spTree>
    <p:extLst>
      <p:ext uri="{BB962C8B-B14F-4D97-AF65-F5344CB8AC3E}">
        <p14:creationId xmlns:p14="http://schemas.microsoft.com/office/powerpoint/2010/main" val="55599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15D18EFF-BFDD-3A6D-0379-0540E67C0CB1}"/>
              </a:ext>
            </a:extLst>
          </p:cNvPr>
          <p:cNvGraphicFramePr>
            <a:graphicFrameLocks noGrp="1"/>
          </p:cNvGraphicFramePr>
          <p:nvPr>
            <p:extLst>
              <p:ext uri="{D42A27DB-BD31-4B8C-83A1-F6EECF244321}">
                <p14:modId xmlns:p14="http://schemas.microsoft.com/office/powerpoint/2010/main" val="3842981024"/>
              </p:ext>
            </p:extLst>
          </p:nvPr>
        </p:nvGraphicFramePr>
        <p:xfrm>
          <a:off x="0" y="490787"/>
          <a:ext cx="9143999" cy="3994788"/>
        </p:xfrm>
        <a:graphic>
          <a:graphicData uri="http://schemas.openxmlformats.org/drawingml/2006/table">
            <a:tbl>
              <a:tblPr firstRow="1" firstCol="1" bandRow="1">
                <a:tableStyleId>{ED5318BD-8D6B-431D-AFE6-13A37F5BCA20}</a:tableStyleId>
              </a:tblPr>
              <a:tblGrid>
                <a:gridCol w="3609474">
                  <a:extLst>
                    <a:ext uri="{9D8B030D-6E8A-4147-A177-3AD203B41FA5}">
                      <a16:colId xmlns:a16="http://schemas.microsoft.com/office/drawing/2014/main" val="3688902328"/>
                    </a:ext>
                  </a:extLst>
                </a:gridCol>
                <a:gridCol w="5534525">
                  <a:extLst>
                    <a:ext uri="{9D8B030D-6E8A-4147-A177-3AD203B41FA5}">
                      <a16:colId xmlns:a16="http://schemas.microsoft.com/office/drawing/2014/main" val="1678315899"/>
                    </a:ext>
                  </a:extLst>
                </a:gridCol>
              </a:tblGrid>
              <a:tr h="347176">
                <a:tc>
                  <a:txBody>
                    <a:bodyPr/>
                    <a:lstStyle/>
                    <a:p>
                      <a:pPr algn="ctr">
                        <a:lnSpc>
                          <a:spcPct val="150000"/>
                        </a:lnSpc>
                      </a:pPr>
                      <a:r>
                        <a:rPr lang="en-US" sz="2400">
                          <a:solidFill>
                            <a:srgbClr val="FF0000"/>
                          </a:solidFill>
                          <a:effectLst/>
                          <a:latin typeface="Times New Roman" panose="02020603050405020304" pitchFamily="18" charset="0"/>
                          <a:cs typeface="Times New Roman" panose="02020603050405020304" pitchFamily="18" charset="0"/>
                        </a:rPr>
                        <a:t>Thời gian</a:t>
                      </a:r>
                      <a:endPar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04" marR="59604" marT="0" marB="0"/>
                </a:tc>
                <a:tc>
                  <a:txBody>
                    <a:bodyPr/>
                    <a:lstStyle/>
                    <a:p>
                      <a:pPr algn="ctr">
                        <a:lnSpc>
                          <a:spcPct val="150000"/>
                        </a:lnSpc>
                      </a:pPr>
                      <a:r>
                        <a:rPr lang="en-US" sz="2400">
                          <a:solidFill>
                            <a:srgbClr val="FF0000"/>
                          </a:solidFill>
                          <a:effectLst/>
                          <a:latin typeface="Times New Roman" panose="02020603050405020304" pitchFamily="18" charset="0"/>
                          <a:cs typeface="Times New Roman" panose="02020603050405020304" pitchFamily="18" charset="0"/>
                        </a:rPr>
                        <a:t>Sự kiện chính trị tiêu biểu</a:t>
                      </a:r>
                      <a:endPar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04" marR="59604" marT="0" marB="0"/>
                </a:tc>
                <a:extLst>
                  <a:ext uri="{0D108BD9-81ED-4DB2-BD59-A6C34878D82A}">
                    <a16:rowId xmlns:a16="http://schemas.microsoft.com/office/drawing/2014/main" val="3946350335"/>
                  </a:ext>
                </a:extLst>
              </a:tr>
              <a:tr h="289611">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 thế kỉ X</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Chăm-pa phải đối phó với cuộc tấn công của Chân Lạp</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8295730"/>
                  </a:ext>
                </a:extLst>
              </a:tr>
              <a:tr h="858253">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 thế kỉ X</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Vương triều In-đờ-ra-pu-ra bị thay thế bởi vương triều Vi-giay-a </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4879938"/>
                  </a:ext>
                </a:extLst>
              </a:tr>
              <a:tr h="319990">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thế kỉ XI đến thế kỉ XIII</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Vương triều Vi-giay-a có nhiều biến động</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4693009"/>
                  </a:ext>
                </a:extLst>
              </a:tr>
              <a:tr h="246145">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nửa sau thế kỉ XIII</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Chăm-pa ổn định về chính trị</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27675135"/>
                  </a:ext>
                </a:extLst>
              </a:tr>
              <a:tr h="208396">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 thế kỉ XIV</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Chăm-pa rơi vào khủng hoảng</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7108253"/>
                  </a:ext>
                </a:extLst>
              </a:tr>
            </a:tbl>
          </a:graphicData>
        </a:graphic>
      </p:graphicFrame>
    </p:spTree>
    <p:extLst>
      <p:ext uri="{BB962C8B-B14F-4D97-AF65-F5344CB8AC3E}">
        <p14:creationId xmlns:p14="http://schemas.microsoft.com/office/powerpoint/2010/main" val="267291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8  Sử 7 KNTT">
            <a:hlinkClick r:id="" action="ppaction://media"/>
            <a:extLst>
              <a:ext uri="{FF2B5EF4-FFF2-40B4-BE49-F238E27FC236}">
                <a16:creationId xmlns:a16="http://schemas.microsoft.com/office/drawing/2014/main" id="{AE87AA12-61AD-DB53-CCBD-6A80D93AE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56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790AF63F-1EB9-0703-56CA-D2BEC882B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
            <a:ext cx="4656222" cy="5537200"/>
          </a:xfrm>
          <a:prstGeom prst="rect">
            <a:avLst/>
          </a:prstGeom>
          <a:noFill/>
          <a:ln>
            <a:noFill/>
          </a:ln>
        </p:spPr>
      </p:pic>
      <p:pic>
        <p:nvPicPr>
          <p:cNvPr id="7" name="Picture 6" descr="Bản đồ Việt Nam theo từng thời kỳ lịch sử">
            <a:extLst>
              <a:ext uri="{FF2B5EF4-FFF2-40B4-BE49-F238E27FC236}">
                <a16:creationId xmlns:a16="http://schemas.microsoft.com/office/drawing/2014/main" id="{83F4292F-B924-3782-3FBB-7F7B6EC829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56221" cy="5537200"/>
          </a:xfrm>
          <a:prstGeom prst="rect">
            <a:avLst/>
          </a:prstGeom>
          <a:noFill/>
          <a:ln>
            <a:noFill/>
          </a:ln>
        </p:spPr>
      </p:pic>
    </p:spTree>
    <p:extLst>
      <p:ext uri="{BB962C8B-B14F-4D97-AF65-F5344CB8AC3E}">
        <p14:creationId xmlns:p14="http://schemas.microsoft.com/office/powerpoint/2010/main" val="227534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788BD953-5633-E382-34A0-4CE42D326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266699"/>
            <a:ext cx="5216525" cy="5702300"/>
          </a:xfrm>
          <a:prstGeom prst="rect">
            <a:avLst/>
          </a:prstGeom>
          <a:noFill/>
          <a:ln>
            <a:noFill/>
          </a:ln>
        </p:spPr>
      </p:pic>
      <p:sp>
        <p:nvSpPr>
          <p:cNvPr id="4" name="TextBox 3">
            <a:extLst>
              <a:ext uri="{FF2B5EF4-FFF2-40B4-BE49-F238E27FC236}">
                <a16:creationId xmlns:a16="http://schemas.microsoft.com/office/drawing/2014/main" id="{A33C6C32-A16B-4A1A-21FD-BAB0D4C892E0}"/>
              </a:ext>
            </a:extLst>
          </p:cNvPr>
          <p:cNvSpPr txBox="1"/>
          <p:nvPr/>
        </p:nvSpPr>
        <p:spPr>
          <a:xfrm>
            <a:off x="0" y="397042"/>
            <a:ext cx="4105275" cy="3785652"/>
          </a:xfrm>
          <a:prstGeom prst="rect">
            <a:avLst/>
          </a:prstGeom>
          <a:noFill/>
        </p:spPr>
        <p:txBody>
          <a:bodyPr wrap="square" rtlCol="0">
            <a:spAutoFit/>
          </a:bodyPr>
          <a:lstStyle/>
          <a:p>
            <a:pPr algn="just"/>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1069, Lý Thánh Tông nam chinh đánh Chiêm Thành và bắt được vua Chiêm là Chế Củ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Rudravarman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đem về Thăng Long. Để được tha vua Chiêm đã cắt vùng đất phía bắc Chiêm Thành gồm ba châu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Bố Chính"/>
              </a:rPr>
              <a:t>Bố Chính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Ma Linh"/>
              </a:rPr>
              <a:t>Ma Linh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ịa Lý (châu)"/>
              </a:rPr>
              <a:t>Địa Lý</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Đại Việt. Những châu ấy nay ở địa hạt các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ảng Ninh, Quảng Bình"/>
              </a:rPr>
              <a:t>Quảng Ninh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Trạch"/>
              </a:rPr>
              <a:t>Quảng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Bố Trạch"/>
              </a:rPr>
              <a:t>Bố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Tuyên Hoá"/>
              </a:rPr>
              <a:t>Tuyên Hoá</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Lệ Thuỷ"/>
              </a:rPr>
              <a:t>Lệ Thuỷ</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Quảng Bình"/>
              </a:rPr>
              <a:t>Quảng Bình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Bến Hải"/>
              </a:rPr>
              <a:t>Bến Hải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Quảng Trị"/>
              </a:rPr>
              <a:t>Quảng Trị</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68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83157AA3-E4DB-B52E-4DA3-953E0DDBB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77800"/>
            <a:ext cx="5216525" cy="5613400"/>
          </a:xfrm>
          <a:prstGeom prst="rect">
            <a:avLst/>
          </a:prstGeom>
          <a:noFill/>
          <a:ln>
            <a:noFill/>
          </a:ln>
        </p:spPr>
      </p:pic>
      <p:sp>
        <p:nvSpPr>
          <p:cNvPr id="6" name="TextBox 5">
            <a:extLst>
              <a:ext uri="{FF2B5EF4-FFF2-40B4-BE49-F238E27FC236}">
                <a16:creationId xmlns:a16="http://schemas.microsoft.com/office/drawing/2014/main" id="{34ECFCB4-28BB-8462-FAC3-E76F2DD9AC51}"/>
              </a:ext>
            </a:extLst>
          </p:cNvPr>
          <p:cNvSpPr txBox="1"/>
          <p:nvPr/>
        </p:nvSpPr>
        <p:spPr>
          <a:xfrm>
            <a:off x="0" y="397042"/>
            <a:ext cx="4105275" cy="286232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1306 vua Chế Mân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Simhavarman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cắt đất hai châu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hâu Ô"/>
              </a:rPr>
              <a:t>Ô</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âu Lý"/>
              </a:rPr>
              <a:t>Rí</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vua Trần Anh Tông để làm sính lễ cưới Công chúa Huyền Trân của Đại Việt, vùng đất mà ngày nay là nam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Quảng Trị"/>
              </a:rPr>
              <a:t>Quảng Trị</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Thừa Thiên Huế"/>
              </a:rPr>
              <a:t>Thừa Thiên-Huế</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Biên giới phía nam của Đại Việt lúc này tiến đến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èo Hải Vân"/>
              </a:rPr>
              <a:t>đèo Hải Vân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9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8CCCE1EF-D808-1584-E209-5B01DD624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7" y="-84221"/>
            <a:ext cx="5038725" cy="5498431"/>
          </a:xfrm>
          <a:prstGeom prst="rect">
            <a:avLst/>
          </a:prstGeom>
          <a:noFill/>
          <a:ln>
            <a:noFill/>
          </a:ln>
        </p:spPr>
      </p:pic>
      <p:sp>
        <p:nvSpPr>
          <p:cNvPr id="4" name="TextBox 3">
            <a:extLst>
              <a:ext uri="{FF2B5EF4-FFF2-40B4-BE49-F238E27FC236}">
                <a16:creationId xmlns:a16="http://schemas.microsoft.com/office/drawing/2014/main" id="{1B97214E-C57D-786D-E560-9FBCC89E31F2}"/>
              </a:ext>
            </a:extLst>
          </p:cNvPr>
          <p:cNvSpPr txBox="1"/>
          <p:nvPr/>
        </p:nvSpPr>
        <p:spPr>
          <a:xfrm>
            <a:off x="0" y="397042"/>
            <a:ext cx="4105275" cy="193899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1402, Hồ Quý Ly sai Hồ Hán Thương mang đại quân đi đánh Chiêm Thành. Vua Chiêm dâng vùng đất ngày nay là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nhà Hồ. Nhà Hồ đặt nơi đây là lộ Thăng Hoa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98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 y="0"/>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9" name="Picture 1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5"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16"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a:extLst>
              <a:ext uri="{FF2B5EF4-FFF2-40B4-BE49-F238E27FC236}">
                <a16:creationId xmlns:a16="http://schemas.microsoft.com/office/drawing/2014/main" id="{08F045E2-DF50-9D7D-16D8-FDC04FD82AC3}"/>
              </a:ext>
            </a:extLst>
          </p:cNvPr>
          <p:cNvPicPr>
            <a:picLocks noChangeAspect="1"/>
          </p:cNvPicPr>
          <p:nvPr/>
        </p:nvPicPr>
        <p:blipFill>
          <a:blip r:embed="rId30"/>
          <a:stretch>
            <a:fillRect/>
          </a:stretch>
        </p:blipFill>
        <p:spPr>
          <a:xfrm>
            <a:off x="3194580" y="541469"/>
            <a:ext cx="5757863" cy="3987669"/>
          </a:xfrm>
          <a:prstGeom prst="rect">
            <a:avLst/>
          </a:prstGeom>
        </p:spPr>
      </p:pic>
      <p:sp>
        <p:nvSpPr>
          <p:cNvPr id="2" name="Rectangle 1">
            <a:hlinkClick r:id="rId19" action="ppaction://hlinksldjump"/>
            <a:extLst>
              <a:ext uri="{FF2B5EF4-FFF2-40B4-BE49-F238E27FC236}">
                <a16:creationId xmlns:a16="http://schemas.microsoft.com/office/drawing/2014/main" id="{8040E357-5E87-4BC2-8207-BD4F42BB3D6A}"/>
              </a:ext>
            </a:extLst>
          </p:cNvPr>
          <p:cNvSpPr/>
          <p:nvPr/>
        </p:nvSpPr>
        <p:spPr>
          <a:xfrm>
            <a:off x="3194580" y="507972"/>
            <a:ext cx="2802693" cy="1938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1</a:t>
            </a:r>
          </a:p>
        </p:txBody>
      </p:sp>
      <p:sp>
        <p:nvSpPr>
          <p:cNvPr id="25" name="Rectangle 24">
            <a:hlinkClick r:id="rId21" action="ppaction://hlinksldjump"/>
            <a:extLst>
              <a:ext uri="{FF2B5EF4-FFF2-40B4-BE49-F238E27FC236}">
                <a16:creationId xmlns:a16="http://schemas.microsoft.com/office/drawing/2014/main" id="{84B51770-E3E4-ED02-6FBB-66762976E314}"/>
              </a:ext>
            </a:extLst>
          </p:cNvPr>
          <p:cNvSpPr/>
          <p:nvPr/>
        </p:nvSpPr>
        <p:spPr>
          <a:xfrm>
            <a:off x="6003093" y="515233"/>
            <a:ext cx="2937556" cy="193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2</a:t>
            </a:r>
          </a:p>
        </p:txBody>
      </p:sp>
      <p:sp>
        <p:nvSpPr>
          <p:cNvPr id="26" name="Rectangle 25">
            <a:hlinkClick r:id="rId23" action="ppaction://hlinksldjump"/>
            <a:extLst>
              <a:ext uri="{FF2B5EF4-FFF2-40B4-BE49-F238E27FC236}">
                <a16:creationId xmlns:a16="http://schemas.microsoft.com/office/drawing/2014/main" id="{C47F57CE-B898-4F40-A56B-F2B4B00D89DD}"/>
              </a:ext>
            </a:extLst>
          </p:cNvPr>
          <p:cNvSpPr/>
          <p:nvPr/>
        </p:nvSpPr>
        <p:spPr>
          <a:xfrm>
            <a:off x="3201105" y="2447140"/>
            <a:ext cx="2789631" cy="205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3</a:t>
            </a:r>
          </a:p>
        </p:txBody>
      </p:sp>
      <p:sp>
        <p:nvSpPr>
          <p:cNvPr id="27" name="Rectangle 26">
            <a:hlinkClick r:id="rId25" action="ppaction://hlinksldjump"/>
            <a:extLst>
              <a:ext uri="{FF2B5EF4-FFF2-40B4-BE49-F238E27FC236}">
                <a16:creationId xmlns:a16="http://schemas.microsoft.com/office/drawing/2014/main" id="{75E09C8C-1C03-9675-53A9-3B3829F4B82C}"/>
              </a:ext>
            </a:extLst>
          </p:cNvPr>
          <p:cNvSpPr/>
          <p:nvPr/>
        </p:nvSpPr>
        <p:spPr>
          <a:xfrm>
            <a:off x="5997274" y="2450589"/>
            <a:ext cx="2937556" cy="2050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4</a:t>
            </a:r>
          </a:p>
        </p:txBody>
      </p:sp>
      <p:sp>
        <p:nvSpPr>
          <p:cNvPr id="3" name="Rectangle 2">
            <a:extLst>
              <a:ext uri="{FF2B5EF4-FFF2-40B4-BE49-F238E27FC236}">
                <a16:creationId xmlns:a16="http://schemas.microsoft.com/office/drawing/2014/main" id="{46669B28-9FCB-D290-5917-09ED1759867E}"/>
              </a:ext>
            </a:extLst>
          </p:cNvPr>
          <p:cNvSpPr/>
          <p:nvPr/>
        </p:nvSpPr>
        <p:spPr>
          <a:xfrm>
            <a:off x="2542783" y="4684735"/>
            <a:ext cx="1678488" cy="29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B2770F9-70EF-1F44-4F81-1201AFA2A10E}"/>
              </a:ext>
            </a:extLst>
          </p:cNvPr>
          <p:cNvSpPr/>
          <p:nvPr/>
        </p:nvSpPr>
        <p:spPr>
          <a:xfrm>
            <a:off x="265038" y="4289182"/>
            <a:ext cx="810254" cy="296972"/>
          </a:xfrm>
          <a:custGeom>
            <a:avLst/>
            <a:gdLst>
              <a:gd name="connsiteX0" fmla="*/ 11687 w 810254"/>
              <a:gd name="connsiteY0" fmla="*/ 36234 h 182733"/>
              <a:gd name="connsiteX1" fmla="*/ 300445 w 810254"/>
              <a:gd name="connsiteY1" fmla="*/ 24203 h 182733"/>
              <a:gd name="connsiteX2" fmla="*/ 529045 w 810254"/>
              <a:gd name="connsiteY2" fmla="*/ 140 h 182733"/>
              <a:gd name="connsiteX3" fmla="*/ 757645 w 810254"/>
              <a:gd name="connsiteY3" fmla="*/ 36234 h 182733"/>
              <a:gd name="connsiteX4" fmla="*/ 793739 w 810254"/>
              <a:gd name="connsiteY4" fmla="*/ 168582 h 182733"/>
              <a:gd name="connsiteX5" fmla="*/ 541076 w 810254"/>
              <a:gd name="connsiteY5" fmla="*/ 168582 h 182733"/>
              <a:gd name="connsiteX6" fmla="*/ 360602 w 810254"/>
              <a:gd name="connsiteY6" fmla="*/ 132487 h 182733"/>
              <a:gd name="connsiteX7" fmla="*/ 83876 w 810254"/>
              <a:gd name="connsiteY7" fmla="*/ 180613 h 182733"/>
              <a:gd name="connsiteX8" fmla="*/ 11687 w 810254"/>
              <a:gd name="connsiteY8" fmla="*/ 36234 h 1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54" h="182733">
                <a:moveTo>
                  <a:pt x="11687" y="36234"/>
                </a:moveTo>
                <a:cubicBezTo>
                  <a:pt x="47782" y="10166"/>
                  <a:pt x="300445" y="24203"/>
                  <a:pt x="300445" y="24203"/>
                </a:cubicBezTo>
                <a:cubicBezTo>
                  <a:pt x="386671" y="18187"/>
                  <a:pt x="452845" y="-1865"/>
                  <a:pt x="529045" y="140"/>
                </a:cubicBezTo>
                <a:cubicBezTo>
                  <a:pt x="605245" y="2145"/>
                  <a:pt x="713529" y="8160"/>
                  <a:pt x="757645" y="36234"/>
                </a:cubicBezTo>
                <a:cubicBezTo>
                  <a:pt x="801761" y="64308"/>
                  <a:pt x="829834" y="146524"/>
                  <a:pt x="793739" y="168582"/>
                </a:cubicBezTo>
                <a:cubicBezTo>
                  <a:pt x="757644" y="190640"/>
                  <a:pt x="613266" y="174598"/>
                  <a:pt x="541076" y="168582"/>
                </a:cubicBezTo>
                <a:cubicBezTo>
                  <a:pt x="468887" y="162566"/>
                  <a:pt x="436802" y="130482"/>
                  <a:pt x="360602" y="132487"/>
                </a:cubicBezTo>
                <a:cubicBezTo>
                  <a:pt x="284402" y="134492"/>
                  <a:pt x="138018" y="194650"/>
                  <a:pt x="83876" y="180613"/>
                </a:cubicBezTo>
                <a:cubicBezTo>
                  <a:pt x="29734" y="166576"/>
                  <a:pt x="-24408" y="62302"/>
                  <a:pt x="11687" y="36234"/>
                </a:cubicBezTo>
                <a:close/>
              </a:path>
            </a:pathLst>
          </a:custGeom>
          <a:solidFill>
            <a:srgbClr val="6DC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4819" y="3730642"/>
            <a:ext cx="609542" cy="799517"/>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grpId="0" nodeType="clickEffect">
                                  <p:stCondLst>
                                    <p:cond delay="0"/>
                                  </p:stCondLst>
                                  <p:childTnLst>
                                    <p:animEffect transition="out" filter="wipe(down)">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grpId="0" nodeType="clickEffect">
                                  <p:stCondLst>
                                    <p:cond delay="0"/>
                                  </p:stCondLst>
                                  <p:childTnLst>
                                    <p:animEffect transition="out" filter="wipe(down)">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4" fill="hold" grpId="0" nodeType="clickEffect">
                                  <p:stCondLst>
                                    <p:cond delay="0"/>
                                  </p:stCondLst>
                                  <p:childTnLst>
                                    <p:animEffect transition="out" filter="wipe(down)">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BA3B1FF4-AFAB-BDC7-5D31-12A51C7A5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84220"/>
            <a:ext cx="5038725" cy="5474368"/>
          </a:xfrm>
          <a:prstGeom prst="rect">
            <a:avLst/>
          </a:prstGeom>
          <a:noFill/>
          <a:ln>
            <a:noFill/>
          </a:ln>
        </p:spPr>
      </p:pic>
      <p:sp>
        <p:nvSpPr>
          <p:cNvPr id="6" name="TextBox 5">
            <a:extLst>
              <a:ext uri="{FF2B5EF4-FFF2-40B4-BE49-F238E27FC236}">
                <a16:creationId xmlns:a16="http://schemas.microsoft.com/office/drawing/2014/main" id="{28C9C7CA-C56D-30C3-BE24-E4E08293BB07}"/>
              </a:ext>
            </a:extLst>
          </p:cNvPr>
          <p:cNvSpPr txBox="1"/>
          <p:nvPr/>
        </p:nvSpPr>
        <p:spPr>
          <a:xfrm>
            <a:off x="0" y="397042"/>
            <a:ext cx="4105275" cy="1631216"/>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Sau thắng lợi của khởi nghĩa Lam Sơn, Lê Lợi lên ngôi Hoàng đế, lập ra nhà Lê sơ. Ranh giới của Đại Việt và Chăm-pa là đèo Hải Vân như ở thời Trần.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94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291419"/>
            <a:ext cx="4572000" cy="4093428"/>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1471 vua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Lê Thánh Tông"/>
              </a:rPr>
              <a:t>Lê Thánh Tông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đưa 20 vạn quân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iến tranh Đại Việt-Chiêm Thành (1471)"/>
              </a:rPr>
              <a:t>tiến đánh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vào kinh đô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ồ Bàn"/>
              </a:rPr>
              <a:t>Vijaya</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kinh đô Vijaya bị thất thủ. Lê Thánh Tông đã sáp nhập vùng đất bắc Chiêm Thành vào Đại Việt (ngày nay là 3 tỉnh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Nam"/>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ảng Ngãi"/>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lập ra đạo Quảng Nam.</a:t>
            </a:r>
            <a:r>
              <a:rPr lang="en-US" sz="2000">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Phần đất còn lại của Chiêm Thành vua Lê Thánh Tông đã chia làm 3 vương quốc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Nam Bàn, Hoa Anh, Chăm-pa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và giao cho tướng, hoàng thân còn lại của Chiêm Thành trấn giữ và có nghĩa vụ triều cống Đại Việt.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30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888319"/>
            <a:ext cx="4572000" cy="2554545"/>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Vua Lê cho lập 2 nước đệm là Hoa Anh và Nam Bàn để cư dân 2 nước Chăm-pa và Đại Việt có thể tự do sinh sống, qua lại tạo nên sự yên ổn lâu dài ở phía nam.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Như vậy đ</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ến năm 1471 lãnh thổ Chăm-pa chỉ còn từ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Đèo Cù Mông"/>
              </a:rPr>
              <a:t>đèo Cù Mông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(ranh giới giữa Bình Định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Phú Yên"/>
              </a:rPr>
              <a:t>Phú Yên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ngày nay) đến sông Dinh (Bình Thuận ngày nay)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30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200329"/>
          </a:xfrm>
          <a:prstGeom prst="rect">
            <a:avLst/>
          </a:prstGeom>
          <a:noFill/>
        </p:spPr>
        <p:txBody>
          <a:bodyPr wrap="square" rtlCol="0">
            <a:spAutoFit/>
          </a:bodyPr>
          <a:lstStyle/>
          <a:p>
            <a:pPr algn="just"/>
            <a:r>
              <a:rPr lang="en-US" sz="2400">
                <a:solidFill>
                  <a:srgbClr val="002060"/>
                </a:solidFill>
                <a:effectLst/>
                <a:latin typeface="Times New Roman" panose="02020603050405020304" pitchFamily="18" charset="0"/>
                <a:ea typeface="Times New Roman" panose="02020603050405020304" pitchFamily="18" charset="0"/>
              </a:rPr>
              <a:t>Đọc thông tin, quan sát kênh hình trong SGK trang </a:t>
            </a:r>
            <a:r>
              <a:rPr lang="en-US" sz="2400">
                <a:solidFill>
                  <a:srgbClr val="002060"/>
                </a:solidFill>
                <a:latin typeface="Times New Roman" panose="02020603050405020304" pitchFamily="18" charset="0"/>
                <a:ea typeface="Times New Roman" panose="02020603050405020304" pitchFamily="18" charset="0"/>
              </a:rPr>
              <a:t>84</a:t>
            </a:r>
            <a:r>
              <a:rPr lang="en-US" sz="2400">
                <a:solidFill>
                  <a:srgbClr val="002060"/>
                </a:solidFill>
                <a:effectLst/>
                <a:latin typeface="Times New Roman" panose="02020603050405020304" pitchFamily="18" charset="0"/>
                <a:ea typeface="Times New Roman" panose="02020603050405020304" pitchFamily="18" charset="0"/>
              </a:rPr>
              <a:t>, hoạt nhóm hoàn thành nhiệm vụ: </a:t>
            </a:r>
            <a:r>
              <a:rPr lang="vi-VN" sz="2400" i="1" u="none" strike="noStrike" spc="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khái quát n</a:t>
            </a:r>
            <a:r>
              <a:rPr lang="vi-VN" sz="2400" i="1" u="none" strike="noStrike" spc="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hững nét chính về kinh tế, văn hoá của Vương quốc Chăm-pa từ đầu thế kỉ X đến đầu thế kỉ XVI?</a:t>
            </a:r>
            <a:endParaRPr lang="en-US" sz="2400">
              <a:solidFill>
                <a:srgbClr val="002060"/>
              </a:solidFill>
              <a:effectLst/>
              <a:latin typeface="Times New Roman" panose="02020603050405020304" pitchFamily="18" charset="0"/>
              <a:ea typeface="Times New Roman" panose="02020603050405020304" pitchFamily="18" charset="0"/>
            </a:endParaRPr>
          </a:p>
        </p:txBody>
      </p:sp>
      <p:pic>
        <p:nvPicPr>
          <p:cNvPr id="1026" name="Picture 2">
            <a:extLst>
              <a:ext uri="{FF2B5EF4-FFF2-40B4-BE49-F238E27FC236}">
                <a16:creationId xmlns:a16="http://schemas.microsoft.com/office/drawing/2014/main" id="{171851C3-22E8-EA75-64DA-190E4770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23228"/>
            <a:ext cx="4788568" cy="3172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837D9B-251F-9E4C-85FA-37C4FAEB9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568" y="1923228"/>
            <a:ext cx="4355431" cy="322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24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Kinh tế và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2271226430"/>
              </p:ext>
            </p:extLst>
          </p:nvPr>
        </p:nvGraphicFramePr>
        <p:xfrm>
          <a:off x="0" y="665336"/>
          <a:ext cx="9144000" cy="3360421"/>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961147">
                  <a:extLst>
                    <a:ext uri="{9D8B030D-6E8A-4147-A177-3AD203B41FA5}">
                      <a16:colId xmlns:a16="http://schemas.microsoft.com/office/drawing/2014/main" val="3057399125"/>
                    </a:ext>
                  </a:extLst>
                </a:gridCol>
                <a:gridCol w="6485021">
                  <a:extLst>
                    <a:ext uri="{9D8B030D-6E8A-4147-A177-3AD203B41FA5}">
                      <a16:colId xmlns:a16="http://schemas.microsoft.com/office/drawing/2014/main" val="1158614532"/>
                    </a:ext>
                  </a:extLst>
                </a:gridCol>
              </a:tblGrid>
              <a:tr h="312421">
                <a:tc gridSpan="2">
                  <a:txBody>
                    <a:bodyPr/>
                    <a:lstStyle/>
                    <a:p>
                      <a:pPr algn="ctr">
                        <a:lnSpc>
                          <a:spcPct val="10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0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00000"/>
                        </a:lnSpc>
                      </a:pPr>
                      <a:r>
                        <a:rPr lang="en-US" sz="2000" b="1">
                          <a:solidFill>
                            <a:srgbClr val="FF0000"/>
                          </a:solidFill>
                          <a:effectLst/>
                          <a:latin typeface="Times New Roman" panose="02020603050405020304" pitchFamily="18" charset="0"/>
                          <a:cs typeface="Times New Roman" panose="02020603050405020304" pitchFamily="18" charset="0"/>
                        </a:rPr>
                        <a:t>Kinh tế</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Nông nghiệp</a:t>
                      </a:r>
                    </a:p>
                  </a:txBody>
                  <a:tcPr marL="68580" marR="68580" marT="0" marB="0" anchor="ctr"/>
                </a:tc>
                <a:tc>
                  <a:txBody>
                    <a:bodyPr/>
                    <a:lstStyle/>
                    <a:p>
                      <a:pPr algn="just">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Là ngành kinh tế chủ yếu </a:t>
                      </a:r>
                    </a:p>
                    <a:p>
                      <a:pPr algn="just">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Sử dụng guồng nước, đào kênh mương, canh tác lúa trên những ruộng thấp, ruộng bậc thang,...</a:t>
                      </a:r>
                    </a:p>
                  </a:txBody>
                  <a:tcPr marL="68580" marR="68580" marT="0" marB="0"/>
                </a:tc>
                <a:extLst>
                  <a:ext uri="{0D108BD9-81ED-4DB2-BD59-A6C34878D82A}">
                    <a16:rowId xmlns:a16="http://schemas.microsoft.com/office/drawing/2014/main" val="4153207009"/>
                  </a:ext>
                </a:extLst>
              </a:tr>
              <a:tr h="312421">
                <a:tc vMerge="1">
                  <a:txBody>
                    <a:bodyPr/>
                    <a:lstStyle/>
                    <a:p>
                      <a:endParaRPr lang="en-US"/>
                    </a:p>
                  </a:txBody>
                  <a:tcPr/>
                </a:tc>
                <a:tc>
                  <a:txBody>
                    <a:bodyPr/>
                    <a:lstStyle/>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Đánh bắt thuỷ hải sản</a:t>
                      </a:r>
                    </a:p>
                  </a:txBody>
                  <a:tcPr marL="68580" marR="68580" marT="0" marB="0" anchor="ctr"/>
                </a:tc>
                <a:tc>
                  <a:txBody>
                    <a:bodyPr/>
                    <a:lstStyle/>
                    <a:p>
                      <a:pPr algn="just">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Phát triển, đóng vai trò quan trọng trong đời sống kinh tế</a:t>
                      </a:r>
                    </a:p>
                  </a:txBody>
                  <a:tcPr marL="68580" marR="68580" marT="0" marB="0"/>
                </a:tc>
                <a:extLst>
                  <a:ext uri="{0D108BD9-81ED-4DB2-BD59-A6C34878D82A}">
                    <a16:rowId xmlns:a16="http://schemas.microsoft.com/office/drawing/2014/main" val="1963836748"/>
                  </a:ext>
                </a:extLst>
              </a:tr>
              <a:tr h="312421">
                <a:tc vMerge="1">
                  <a:txBody>
                    <a:bodyPr/>
                    <a:lstStyle/>
                    <a:p>
                      <a:endParaRPr lang="en-US"/>
                    </a:p>
                  </a:txBody>
                  <a:tcPr/>
                </a:tc>
                <a:tc>
                  <a:txBody>
                    <a:bodyPr/>
                    <a:lstStyle/>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Thủ công nghiệp</a:t>
                      </a:r>
                    </a:p>
                  </a:txBody>
                  <a:tcPr marL="68580" marR="68580" marT="0" marB="0" anchor="ctr"/>
                </a:tc>
                <a:tc>
                  <a:txBody>
                    <a:bodyPr/>
                    <a:lstStyle/>
                    <a:p>
                      <a:pPr algn="just">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Tiếp tục phát triển: Làm gốm, đóng thuyền, chế tác đồ trang sức…</a:t>
                      </a:r>
                    </a:p>
                  </a:txBody>
                  <a:tcPr marL="68580" marR="68580" marT="0" marB="0"/>
                </a:tc>
                <a:extLst>
                  <a:ext uri="{0D108BD9-81ED-4DB2-BD59-A6C34878D82A}">
                    <a16:rowId xmlns:a16="http://schemas.microsoft.com/office/drawing/2014/main" val="1600340227"/>
                  </a:ext>
                </a:extLst>
              </a:tr>
              <a:tr h="312421">
                <a:tc vMerge="1">
                  <a:txBody>
                    <a:bodyPr/>
                    <a:lstStyle/>
                    <a:p>
                      <a:endParaRPr lang="en-US"/>
                    </a:p>
                  </a:txBody>
                  <a:tcPr/>
                </a:tc>
                <a:tc>
                  <a:txBody>
                    <a:bodyPr/>
                    <a:lstStyle/>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Thương nghiệp</a:t>
                      </a:r>
                    </a:p>
                  </a:txBody>
                  <a:tcPr marL="68580" marR="68580" marT="0" marB="0" anchor="ctr"/>
                </a:tc>
                <a:tc>
                  <a:txBody>
                    <a:bodyPr/>
                    <a:lstStyle/>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Nội thương gắn liền với mạng lưới trao đổi ven sông. </a:t>
                      </a:r>
                    </a:p>
                    <a:p>
                      <a:pPr>
                        <a:lnSpc>
                          <a:spcPct val="100000"/>
                        </a:lnSpc>
                      </a:pPr>
                      <a:r>
                        <a:rPr lang="en-US" sz="2000">
                          <a:solidFill>
                            <a:srgbClr val="000000"/>
                          </a:solidFill>
                          <a:effectLst/>
                          <a:latin typeface="Times New Roman" panose="02020603050405020304" pitchFamily="18" charset="0"/>
                          <a:ea typeface="Times New Roman" panose="02020603050405020304" pitchFamily="18" charset="0"/>
                        </a:rPr>
                        <a:t>- Ngoại thương phát triển, với hoạt động buôn bán của nhiều tàu nước ngoài.</a:t>
                      </a:r>
                      <a:r>
                        <a:rPr lang="en-US" sz="2000">
                          <a:solidFill>
                            <a:srgbClr val="000000"/>
                          </a:solidFill>
                          <a:effectLst/>
                          <a:latin typeface="Tahoma" panose="020B0604030504040204" pitchFamily="34" charset="0"/>
                          <a:ea typeface="Times New Roman" panose="02020603050405020304" pitchFamily="18" charset="0"/>
                        </a:rPr>
                        <a:t> </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47348072"/>
                  </a:ext>
                </a:extLst>
              </a:tr>
            </a:tbl>
          </a:graphicData>
        </a:graphic>
      </p:graphicFrame>
    </p:spTree>
    <p:extLst>
      <p:ext uri="{BB962C8B-B14F-4D97-AF65-F5344CB8AC3E}">
        <p14:creationId xmlns:p14="http://schemas.microsoft.com/office/powerpoint/2010/main" val="3319358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Kinh tế và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2185943984"/>
              </p:ext>
            </p:extLst>
          </p:nvPr>
        </p:nvGraphicFramePr>
        <p:xfrm>
          <a:off x="0" y="557059"/>
          <a:ext cx="9144000" cy="3840800"/>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540042">
                  <a:extLst>
                    <a:ext uri="{9D8B030D-6E8A-4147-A177-3AD203B41FA5}">
                      <a16:colId xmlns:a16="http://schemas.microsoft.com/office/drawing/2014/main" val="3057399125"/>
                    </a:ext>
                  </a:extLst>
                </a:gridCol>
                <a:gridCol w="6906126">
                  <a:extLst>
                    <a:ext uri="{9D8B030D-6E8A-4147-A177-3AD203B41FA5}">
                      <a16:colId xmlns:a16="http://schemas.microsoft.com/office/drawing/2014/main"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Văn hoá</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Tôn giáo </a:t>
                      </a:r>
                    </a:p>
                  </a:txBody>
                  <a:tcPr marL="68580" marR="68580" marT="0" marB="0" anchor="ctr"/>
                </a:tc>
                <a:tc>
                  <a:txBody>
                    <a:bodyPr/>
                    <a:lstStyle/>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 Hin-đu giáo có vị trí chủ đạo</a:t>
                      </a:r>
                    </a:p>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 Phật giáo dần phai nhạt </a:t>
                      </a:r>
                    </a:p>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 Thế kỉ XIII, Hồi giáo du nhập vào Chăm-pa</a:t>
                      </a:r>
                    </a:p>
                  </a:txBody>
                  <a:tcPr marL="68580" marR="68580" marT="0" marB="0"/>
                </a:tc>
                <a:extLst>
                  <a:ext uri="{0D108BD9-81ED-4DB2-BD59-A6C34878D82A}">
                    <a16:rowId xmlns:a16="http://schemas.microsoft.com/office/drawing/2014/main" val="1302177557"/>
                  </a:ext>
                </a:extLst>
              </a:tr>
              <a:tr h="312421">
                <a:tc vMerge="1">
                  <a:txBody>
                    <a:bodyPr/>
                    <a:lstStyle/>
                    <a:p>
                      <a:endParaRPr lang="en-US"/>
                    </a:p>
                  </a:txBody>
                  <a:tcPr/>
                </a:tc>
                <a:tc>
                  <a:txBody>
                    <a:bodyPr/>
                    <a:lstStyle/>
                    <a:p>
                      <a:pPr>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Chữ viết</a:t>
                      </a:r>
                    </a:p>
                  </a:txBody>
                  <a:tcPr marL="68580" marR="68580" marT="0" marB="0" anchor="ctr"/>
                </a:tc>
                <a:tc>
                  <a:txBody>
                    <a:bodyPr/>
                    <a:lstStyle/>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 Tiếp tục sử dụng chữ Phạn và chữ Chăm.</a:t>
                      </a:r>
                    </a:p>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 Chữ Chăm dần được hoàn thiện</a:t>
                      </a:r>
                    </a:p>
                  </a:txBody>
                  <a:tcPr marL="68580" marR="68580" marT="0" marB="0"/>
                </a:tc>
                <a:extLst>
                  <a:ext uri="{0D108BD9-81ED-4DB2-BD59-A6C34878D82A}">
                    <a16:rowId xmlns:a16="http://schemas.microsoft.com/office/drawing/2014/main" val="2034853527"/>
                  </a:ext>
                </a:extLst>
              </a:tr>
              <a:tr h="312421">
                <a:tc vMerge="1">
                  <a:txBody>
                    <a:bodyPr/>
                    <a:lstStyle/>
                    <a:p>
                      <a:endParaRPr lang="en-US"/>
                    </a:p>
                  </a:txBody>
                  <a:tcPr/>
                </a:tc>
                <a:tc>
                  <a:txBody>
                    <a:bodyPr/>
                    <a:lstStyle/>
                    <a:p>
                      <a:pPr>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Kiến trúc và điêu khắc</a:t>
                      </a:r>
                    </a:p>
                  </a:txBody>
                  <a:tcPr marL="68580" marR="68580" marT="0" marB="0" anchor="ctr"/>
                </a:tc>
                <a:tc>
                  <a:txBody>
                    <a:bodyPr/>
                    <a:lstStyle/>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Tiểu biểu là các đền tháp: tháp Pô-klong Ga-rai (Ninh Thuận), tháp Bánh Ít (Bình Định)…</a:t>
                      </a:r>
                    </a:p>
                  </a:txBody>
                  <a:tcPr marL="68580" marR="68580" marT="0" marB="0"/>
                </a:tc>
                <a:extLst>
                  <a:ext uri="{0D108BD9-81ED-4DB2-BD59-A6C34878D82A}">
                    <a16:rowId xmlns:a16="http://schemas.microsoft.com/office/drawing/2014/main" val="1134022708"/>
                  </a:ext>
                </a:extLst>
              </a:tr>
              <a:tr h="312421">
                <a:tc vMerge="1">
                  <a:txBody>
                    <a:bodyPr/>
                    <a:lstStyle/>
                    <a:p>
                      <a:endParaRPr lang="en-US"/>
                    </a:p>
                  </a:txBody>
                  <a:tcPr/>
                </a:tc>
                <a:tc>
                  <a:txBody>
                    <a:bodyPr/>
                    <a:lstStyle/>
                    <a:p>
                      <a:pPr>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Ca múa nhạc</a:t>
                      </a:r>
                    </a:p>
                  </a:txBody>
                  <a:tcPr marL="68580" marR="68580" marT="0" marB="0" anchor="ctr"/>
                </a:tc>
                <a:tc>
                  <a:txBody>
                    <a:bodyPr/>
                    <a:lstStyle/>
                    <a:p>
                      <a:pPr algn="just">
                        <a:lnSpc>
                          <a:spcPct val="150000"/>
                        </a:lnSpc>
                      </a:pPr>
                      <a:r>
                        <a:rPr lang="en-US" sz="2000">
                          <a:solidFill>
                            <a:srgbClr val="000000"/>
                          </a:solidFill>
                          <a:effectLst/>
                          <a:latin typeface="Times New Roman" panose="02020603050405020304" pitchFamily="18" charset="0"/>
                          <a:ea typeface="Times New Roman" panose="02020603050405020304" pitchFamily="18" charset="0"/>
                        </a:rPr>
                        <a:t>Múa lụa, múa quạt…</a:t>
                      </a:r>
                    </a:p>
                  </a:txBody>
                  <a:tcPr marL="68580" marR="68580" marT="0" marB="0"/>
                </a:tc>
                <a:extLst>
                  <a:ext uri="{0D108BD9-81ED-4DB2-BD59-A6C34878D82A}">
                    <a16:rowId xmlns:a16="http://schemas.microsoft.com/office/drawing/2014/main" val="130864916"/>
                  </a:ext>
                </a:extLst>
              </a:tr>
            </a:tbl>
          </a:graphicData>
        </a:graphic>
      </p:graphicFrame>
    </p:spTree>
    <p:extLst>
      <p:ext uri="{BB962C8B-B14F-4D97-AF65-F5344CB8AC3E}">
        <p14:creationId xmlns:p14="http://schemas.microsoft.com/office/powerpoint/2010/main" val="295729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5AAE0-ECF7-A2F1-0EA2-307032985780}"/>
              </a:ext>
            </a:extLst>
          </p:cNvPr>
          <p:cNvPicPr>
            <a:picLocks noChangeAspect="1"/>
          </p:cNvPicPr>
          <p:nvPr/>
        </p:nvPicPr>
        <p:blipFill>
          <a:blip r:embed="rId2"/>
          <a:stretch>
            <a:fillRect/>
          </a:stretch>
        </p:blipFill>
        <p:spPr>
          <a:xfrm>
            <a:off x="770024" y="79579"/>
            <a:ext cx="7454250" cy="4949623"/>
          </a:xfrm>
          <a:prstGeom prst="rect">
            <a:avLst/>
          </a:prstGeom>
        </p:spPr>
      </p:pic>
    </p:spTree>
    <p:extLst>
      <p:ext uri="{BB962C8B-B14F-4D97-AF65-F5344CB8AC3E}">
        <p14:creationId xmlns:p14="http://schemas.microsoft.com/office/powerpoint/2010/main" val="383503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582817" y="0"/>
            <a:ext cx="4360200" cy="531900"/>
          </a:xfrm>
          <a:prstGeom prst="rect">
            <a:avLst/>
          </a:prstGeom>
        </p:spPr>
        <p:txBody>
          <a:bodyPr spcFirstLastPara="1" wrap="square" lIns="91425" tIns="91425" rIns="91425" bIns="91425" anchor="ctr" anchorCtr="0">
            <a:noAutofit/>
          </a:bodyPr>
          <a:lstStyle/>
          <a:p>
            <a:r>
              <a:rPr lang="en-US" sz="3300">
                <a:solidFill>
                  <a:srgbClr val="FF0000"/>
                </a:solidFill>
                <a:latin typeface="#9Slide03 Bebas Neue Bold" panose="020B0606020202050201" pitchFamily="34" charset="0"/>
              </a:rPr>
              <a:t>KIẾN TRÚC-ĐIÊU KHẮC</a:t>
            </a:r>
            <a:endParaRPr sz="3300" dirty="0">
              <a:solidFill>
                <a:srgbClr val="FF0000"/>
              </a:solidFill>
              <a:latin typeface="#9Slide03 Bebas Neue Bold" panose="020B0606020202050201" pitchFamily="34" charset="0"/>
            </a:endParaRPr>
          </a:p>
        </p:txBody>
      </p:sp>
      <p:sp>
        <p:nvSpPr>
          <p:cNvPr id="1117" name="Google Shape;1117;p37"/>
          <p:cNvSpPr txBox="1">
            <a:spLocks noGrp="1"/>
          </p:cNvSpPr>
          <p:nvPr>
            <p:ph type="subTitle" idx="1"/>
          </p:nvPr>
        </p:nvSpPr>
        <p:spPr>
          <a:xfrm>
            <a:off x="2574758" y="595024"/>
            <a:ext cx="6569242" cy="1785900"/>
          </a:xfrm>
          <a:prstGeom prst="rect">
            <a:avLst/>
          </a:prstGeom>
        </p:spPr>
        <p:txBody>
          <a:bodyPr spcFirstLastPara="1" wrap="square" lIns="91425" tIns="91425" rIns="91425" bIns="91425" anchor="ctr" anchorCtr="0">
            <a:noAutofit/>
          </a:bodyPr>
          <a:lstStyle/>
          <a:p>
            <a:pPr algn="just"/>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 truyền thuyết của người Chăm, tháp Pô-klong Ga-rai được Chế Mân cho xây dựng để thờ Pô-klong Ga-rai - vị vua có nhiều công trạng đối với người Chăm trong việc chống giặc ngoại xâm, khai mương, đắp đập làm cho ruộng đồng tươi tốt,...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Chính vì lẽ đó mà ông đã được người Chăm coi như </a:t>
            </a:r>
            <a:endParaRPr dirty="0">
              <a:latin typeface="#9Slide03 Arima Madurai ExtraBo" panose="00000900000000000000" pitchFamily="2" charset="0"/>
              <a:cs typeface="#9Slide03 Arima Madurai ExtraBo" panose="00000900000000000000" pitchFamily="2" charset="0"/>
            </a:endParaRPr>
          </a:p>
        </p:txBody>
      </p:sp>
      <p:sp>
        <p:nvSpPr>
          <p:cNvPr id="109" name="Google Shape;1117;p37">
            <a:extLst>
              <a:ext uri="{FF2B5EF4-FFF2-40B4-BE49-F238E27FC236}">
                <a16:creationId xmlns:a16="http://schemas.microsoft.com/office/drawing/2014/main" id="{000F01A9-39E0-7C93-82CF-5E452D0E0AC6}"/>
              </a:ext>
            </a:extLst>
          </p:cNvPr>
          <p:cNvSpPr txBox="1">
            <a:spLocks/>
          </p:cNvSpPr>
          <p:nvPr/>
        </p:nvSpPr>
        <p:spPr>
          <a:xfrm>
            <a:off x="-457200" y="2744671"/>
            <a:ext cx="9601199" cy="178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3000"/>
              <a:buFont typeface="Oxygen"/>
              <a:buNone/>
              <a:defRPr sz="23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9pPr>
          </a:lstStyle>
          <a:p>
            <a:pPr algn="just"/>
            <a:r>
              <a:rPr lang="en-US" sz="200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một vị vua - tối thượng thần (Shi-va) và được thờ phụng trong tháp đến nay. Trong phạm vi di tích hiện nay, ngoài các hạng mục sân, vườn, tường rào, đường nội bộ, cổng (cổng vào di tích và cổng phía đông), tổ hợp công trình phục vụ du lịch - văn hoá, kiến trúc phụ trợ, miếu thờ, phế tích kiến trúc,... còn ba kiến trúc gốc tương đối hoàn chỉnh, gồm tháp trung tâm (Ka-lan), tháp cổng (Gô-pu-ra) và tháp nhà. Với những giá trị đặc biệt tiêu biểu, di tích kiến trúc nghệ thuật này được công nhận là Di tích quốc gia đặc biệt năm 2016. </a:t>
            </a:r>
          </a:p>
          <a:p>
            <a:pPr marL="0" indent="0" algn="just"/>
            <a:endParaRPr lang="vi-VN" dirty="0">
              <a:latin typeface="#9Slide03 Arima Madurai ExtraBo" panose="00000900000000000000" pitchFamily="2" charset="0"/>
              <a:cs typeface="#9Slide03 Arima Madurai ExtraBo" panose="00000900000000000000" pitchFamily="2" charset="0"/>
            </a:endParaRPr>
          </a:p>
        </p:txBody>
      </p:sp>
      <p:pic>
        <p:nvPicPr>
          <p:cNvPr id="3" name="Picture 2">
            <a:extLst>
              <a:ext uri="{FF2B5EF4-FFF2-40B4-BE49-F238E27FC236}">
                <a16:creationId xmlns:a16="http://schemas.microsoft.com/office/drawing/2014/main" id="{D0501C66-E82E-B5E0-AB42-AC396E604249}"/>
              </a:ext>
            </a:extLst>
          </p:cNvPr>
          <p:cNvPicPr>
            <a:picLocks noChangeAspect="1"/>
          </p:cNvPicPr>
          <p:nvPr/>
        </p:nvPicPr>
        <p:blipFill>
          <a:blip r:embed="rId3"/>
          <a:stretch>
            <a:fillRect/>
          </a:stretch>
        </p:blipFill>
        <p:spPr>
          <a:xfrm>
            <a:off x="0" y="231277"/>
            <a:ext cx="3072144" cy="2039905"/>
          </a:xfrm>
          <a:prstGeom prst="rect">
            <a:avLst/>
          </a:prstGeom>
        </p:spPr>
      </p:pic>
    </p:spTree>
    <p:extLst>
      <p:ext uri="{BB962C8B-B14F-4D97-AF65-F5344CB8AC3E}">
        <p14:creationId xmlns:p14="http://schemas.microsoft.com/office/powerpoint/2010/main" val="2522649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2</a:t>
            </a:r>
            <a:r>
              <a:rPr lang="en-US">
                <a:solidFill>
                  <a:srgbClr val="00B050"/>
                </a:solidFill>
                <a:latin typeface="#9Slide03 AmpleSoft" panose="02000000000000000000" pitchFamily="2" charset="0"/>
              </a:rPr>
              <a:t>. Vùng đất Nam Bộ từ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867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416320"/>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a:t>
            </a:r>
            <a:r>
              <a:rPr lang="en-US" sz="2800">
                <a:solidFill>
                  <a:srgbClr val="002060"/>
                </a:solidFill>
                <a:latin typeface="Times New Roman" panose="02020603050405020304" pitchFamily="18" charset="0"/>
                <a:ea typeface="Times New Roman" panose="02020603050405020304" pitchFamily="18" charset="0"/>
              </a:rPr>
              <a:t>85</a:t>
            </a:r>
            <a:r>
              <a:rPr lang="en-US" sz="2800">
                <a:solidFill>
                  <a:srgbClr val="002060"/>
                </a:solidFill>
                <a:effectLst/>
                <a:latin typeface="Times New Roman" panose="02020603050405020304" pitchFamily="18" charset="0"/>
                <a:ea typeface="Times New Roman" panose="02020603050405020304" pitchFamily="18" charset="0"/>
              </a:rPr>
              <a:t>, thảo luận cặp đôi, trả lời câu hỏi: </a:t>
            </a:r>
          </a:p>
          <a:p>
            <a:pPr algn="just"/>
            <a:r>
              <a:rPr lang="en-US" sz="32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522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Câu hỏi 1 </a:t>
            </a:r>
          </a:p>
          <a:p>
            <a:pPr algn="ctr"/>
            <a:r>
              <a:rPr lang="en-US" sz="2400">
                <a:solidFill>
                  <a:srgbClr val="FFFF00"/>
                </a:solidFill>
                <a:latin typeface="Times New Roman" panose="02020603050405020304" pitchFamily="18" charset="0"/>
                <a:cs typeface="Times New Roman" panose="02020603050405020304" pitchFamily="18" charset="0"/>
              </a:rPr>
              <a:t>Từ khoảng thế kỉ VII TCN đến những thế kỉ đầu Công nguyên, trên lãnh thổ Việt Nam đã hình thành các quốc gia sơ kì nào? </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Văn Lang, sau đó là Âu Lạc, Chăm-pa, Phù Nam</a:t>
            </a:r>
            <a:endParaRPr lang="en-US" sz="44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u Nam, Nam Bo Su 7">
            <a:hlinkClick r:id="" action="ppaction://media"/>
            <a:extLst>
              <a:ext uri="{FF2B5EF4-FFF2-40B4-BE49-F238E27FC236}">
                <a16:creationId xmlns:a16="http://schemas.microsoft.com/office/drawing/2014/main" id="{FD54745F-94B1-6FAD-D0FA-8BF04FAB06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4242" y="0"/>
            <a:ext cx="7640054" cy="5143500"/>
          </a:xfrm>
          <a:prstGeom prst="rect">
            <a:avLst/>
          </a:prstGeom>
        </p:spPr>
      </p:pic>
    </p:spTree>
    <p:extLst>
      <p:ext uri="{BB962C8B-B14F-4D97-AF65-F5344CB8AC3E}">
        <p14:creationId xmlns:p14="http://schemas.microsoft.com/office/powerpoint/2010/main" val="5466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539430"/>
          </a:xfrm>
          <a:prstGeom prst="rect">
            <a:avLst/>
          </a:prstGeom>
          <a:noFill/>
        </p:spPr>
        <p:txBody>
          <a:bodyPr wrap="square" rtlCol="0">
            <a:spAutoFit/>
          </a:bodyPr>
          <a:lstStyle/>
          <a:p>
            <a:pPr algn="just"/>
            <a:r>
              <a:rPr lang="en-US" sz="28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endParaRPr lang="en-US" sz="2800" i="1">
              <a:solidFill>
                <a:srgbClr val="FF0000"/>
              </a:solidFill>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Do nhiều nguyên nhân: đất đai bị nhiễm mặn bởi những đợt biển tiến, diện tích đất canh tác cũng mất dần; tuyến đường giao thương trên biển không còn đi qua Phù Nam,... tác động đến tình hình kinh tế, xã hội của cư dân nơi đây, là nguyên nhân chính dẫn đến sự suy vong của Vương quốc Phù Nam</a:t>
            </a:r>
            <a:endParaRPr lang="en-US" sz="4000" i="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116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077218"/>
          </a:xfrm>
          <a:prstGeom prst="rect">
            <a:avLst/>
          </a:prstGeom>
          <a:noFill/>
        </p:spPr>
        <p:txBody>
          <a:bodyPr wrap="square" rtlCol="0">
            <a:spAutoFit/>
          </a:bodyPr>
          <a:lstStyle/>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636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349956"/>
          </a:xfrm>
          <a:prstGeom prst="rect">
            <a:avLst/>
          </a:prstGeom>
          <a:noFill/>
        </p:spPr>
        <p:txBody>
          <a:bodyPr wrap="square" rtlCol="0">
            <a:spAutoFit/>
          </a:bodyPr>
          <a:lstStyle/>
          <a:p>
            <a:pPr algn="just">
              <a:lnSpc>
                <a:spcPct val="150000"/>
              </a:lnSpc>
            </a:pPr>
            <a:r>
              <a:rPr lang="en-US" sz="2400">
                <a:effectLst/>
                <a:latin typeface="Times New Roman" panose="02020603050405020304" pitchFamily="18" charset="0"/>
                <a:ea typeface="Times New Roman" panose="02020603050405020304" pitchFamily="18" charset="0"/>
              </a:rPr>
              <a:t>+ Từ cuối thế kỉ VI đến đầu thế kỉ VII, Chân Lạp xâm chiếm Phù Nam.</a:t>
            </a:r>
          </a:p>
          <a:p>
            <a:pPr algn="just">
              <a:lnSpc>
                <a:spcPct val="150000"/>
              </a:lnSpc>
            </a:pPr>
            <a:r>
              <a:rPr lang="en-US" sz="2400">
                <a:effectLst/>
                <a:latin typeface="Times New Roman" panose="02020603050405020304" pitchFamily="18" charset="0"/>
                <a:ea typeface="Times New Roman" panose="02020603050405020304" pitchFamily="18" charset="0"/>
              </a:rPr>
              <a:t>+ Thế kỉ VIII, Chân Lạp khủng hoảng, lãnh thổ phân chia thành Lục Chân Lạp và Thuỷ Chân Lạp.</a:t>
            </a:r>
          </a:p>
          <a:p>
            <a:pPr algn="just">
              <a:lnSpc>
                <a:spcPct val="150000"/>
              </a:lnSpc>
            </a:pPr>
            <a:r>
              <a:rPr lang="en-US" sz="2400">
                <a:effectLst/>
                <a:latin typeface="Times New Roman" panose="02020603050405020304" pitchFamily="18" charset="0"/>
                <a:ea typeface="Times New Roman" panose="02020603050405020304" pitchFamily="18" charset="0"/>
              </a:rPr>
              <a:t>+ Trong nhiều thế kỉ tiếp theo, người Khơ-me tập trung ổn định Lục Chân Lạp nên Thuỷ Chân Lạp hầu như không được quan tâm.</a:t>
            </a:r>
          </a:p>
          <a:p>
            <a:pPr algn="just">
              <a:lnSpc>
                <a:spcPct val="150000"/>
              </a:lnSpc>
            </a:pPr>
            <a:r>
              <a:rPr lang="en-US" sz="2400">
                <a:effectLst/>
                <a:latin typeface="Times New Roman" panose="02020603050405020304" pitchFamily="18" charset="0"/>
                <a:ea typeface="Times New Roman" panose="02020603050405020304" pitchFamily="18" charset="0"/>
              </a:rPr>
              <a:t>+ Từ thế kỉ XVI, một bộ phận người Việt bắt đầu khai phá vùng đất này.</a:t>
            </a:r>
          </a:p>
        </p:txBody>
      </p:sp>
    </p:spTree>
    <p:extLst>
      <p:ext uri="{BB962C8B-B14F-4D97-AF65-F5344CB8AC3E}">
        <p14:creationId xmlns:p14="http://schemas.microsoft.com/office/powerpoint/2010/main" val="130889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953868"/>
          </a:xfrm>
          <a:prstGeom prst="rect">
            <a:avLst/>
          </a:prstGeom>
          <a:noFill/>
        </p:spPr>
        <p:txBody>
          <a:bodyPr wrap="square" rtlCol="0">
            <a:spAutoFit/>
          </a:bodyPr>
          <a:lstStyle/>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rPr>
              <a:t>Đọc thông tin trong SGK tr85, hoạt động cá nhân, trả lời câu hỏi</a:t>
            </a:r>
            <a:r>
              <a:rPr lang="en-US" sz="2800">
                <a:effectLst/>
                <a:latin typeface="Times New Roman" panose="02020603050405020304" pitchFamily="18" charset="0"/>
                <a:ea typeface="Times New Roman" panose="02020603050405020304" pitchFamily="18" charset="0"/>
              </a:rPr>
              <a:t>: </a:t>
            </a:r>
            <a:r>
              <a:rPr lang="en-US" sz="2800" i="1">
                <a:solidFill>
                  <a:srgbClr val="C00000"/>
                </a:solidFill>
                <a:effectLst/>
                <a:latin typeface="Times New Roman" panose="02020603050405020304" pitchFamily="18" charset="0"/>
                <a:ea typeface="Times New Roman" panose="02020603050405020304" pitchFamily="18" charset="0"/>
              </a:rPr>
              <a:t>Trình bày những nét chính về kinh tế, văn hoá của cư dân Nam Bộ từ thế kỉ X đến đầu thế kỉ XVI?</a:t>
            </a:r>
            <a:endParaRPr lang="en-US" sz="2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7179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892861"/>
          </a:xfrm>
          <a:prstGeom prst="rect">
            <a:avLst/>
          </a:prstGeom>
          <a:noFill/>
        </p:spPr>
        <p:txBody>
          <a:bodyPr wrap="square" rtlCol="0">
            <a:spAutoFit/>
          </a:bodyPr>
          <a:lstStyle/>
          <a:p>
            <a:pPr algn="just">
              <a:lnSpc>
                <a:spcPct val="150000"/>
              </a:lnSpc>
              <a:tabLst>
                <a:tab pos="933450" algn="l"/>
              </a:tabLst>
            </a:pPr>
            <a:r>
              <a:rPr lang="en-US" sz="2800">
                <a:effectLst/>
                <a:latin typeface="Times New Roman" panose="02020603050405020304" pitchFamily="18" charset="0"/>
                <a:ea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rPr>
              <a:t>Kinh tế</a:t>
            </a:r>
            <a:r>
              <a:rPr lang="en-US" sz="2800">
                <a:effectLst/>
                <a:latin typeface="Times New Roman" panose="02020603050405020304" pitchFamily="18" charset="0"/>
                <a:ea typeface="Times New Roman" panose="02020603050405020304" pitchFamily="18" charset="0"/>
              </a:rPr>
              <a:t>: Chủ yếu khai thác thuỷ hải sản, lâm thổ sản kết hợp với nghề nông trồng lúa, làm nghề thủ công và buôn bán nhỏ. </a:t>
            </a:r>
          </a:p>
          <a:p>
            <a:pPr algn="just">
              <a:lnSpc>
                <a:spcPct val="150000"/>
              </a:lnSpc>
              <a:tabLst>
                <a:tab pos="933450" algn="l"/>
              </a:tabLst>
            </a:pPr>
            <a:r>
              <a:rPr lang="en-US" sz="2800">
                <a:effectLst/>
                <a:latin typeface="Times New Roman" panose="02020603050405020304" pitchFamily="18" charset="0"/>
                <a:ea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rPr>
              <a:t>Văn hoá</a:t>
            </a:r>
            <a:r>
              <a:rPr lang="en-US" sz="2800">
                <a:effectLst/>
                <a:latin typeface="Times New Roman" panose="02020603050405020304" pitchFamily="18" charset="0"/>
                <a:ea typeface="Times New Roman" panose="02020603050405020304" pitchFamily="18" charset="0"/>
              </a:rPr>
              <a:t>: Chịu ảnh hưởng của văn hoá Ấn Độ, đặc biệt là sự phổ biến của Hin-đu giáo, Phật giáo. Công trình kiến trúc nổi bật là đền tháp bằng gạch đá. Tác phẩm điêu khắc phổ biến là tượng thần, Phật…</a:t>
            </a:r>
          </a:p>
        </p:txBody>
      </p:sp>
    </p:spTree>
    <p:extLst>
      <p:ext uri="{BB962C8B-B14F-4D97-AF65-F5344CB8AC3E}">
        <p14:creationId xmlns:p14="http://schemas.microsoft.com/office/powerpoint/2010/main" val="2115748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655284"/>
            <a:ext cx="3942438" cy="2618545"/>
          </a:xfrm>
          <a:prstGeom prst="rect">
            <a:avLst/>
          </a:prstGeom>
        </p:spPr>
      </p:pic>
      <p:sp>
        <p:nvSpPr>
          <p:cNvPr id="30" name="TextBox 68"/>
          <p:cNvSpPr txBox="1"/>
          <p:nvPr/>
        </p:nvSpPr>
        <p:spPr>
          <a:xfrm>
            <a:off x="4505601" y="2177005"/>
            <a:ext cx="1956610" cy="1215094"/>
          </a:xfrm>
          <a:prstGeom prst="rect">
            <a:avLst/>
          </a:prstGeom>
        </p:spPr>
        <p:txBody>
          <a:bodyPr vert="horz" wrap="square" lIns="0" tIns="54000" rIns="0" bIns="0" anchor="t" anchorCtr="1">
            <a:normAutofit/>
          </a:bodyPr>
          <a:lstStyle/>
          <a:p>
            <a:pPr>
              <a:lnSpc>
                <a:spcPct val="120000"/>
              </a:lnSpc>
              <a:defRPr/>
            </a:pPr>
            <a:endParaRPr lang="zh-CN" altLang="en-US" sz="750" dirty="0">
              <a:solidFill>
                <a:srgbClr val="000000">
                  <a:lumMod val="75000"/>
                  <a:lumOff val="25000"/>
                </a:srgb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sp>
        <p:nvSpPr>
          <p:cNvPr id="2" name="TextBox 1"/>
          <p:cNvSpPr txBox="1"/>
          <p:nvPr/>
        </p:nvSpPr>
        <p:spPr>
          <a:xfrm>
            <a:off x="3459075" y="1428799"/>
            <a:ext cx="2690311"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51204"/>
            <a:ext cx="2956025" cy="1692296"/>
          </a:xfrm>
          <a:prstGeom prst="rect">
            <a:avLst/>
          </a:prstGeom>
        </p:spPr>
      </p:pic>
      <p:sp>
        <p:nvSpPr>
          <p:cNvPr id="6" name="TextBox 5">
            <a:extLst>
              <a:ext uri="{FF2B5EF4-FFF2-40B4-BE49-F238E27FC236}">
                <a16:creationId xmlns:a16="http://schemas.microsoft.com/office/drawing/2014/main" id="{09C06D8D-4746-C489-E747-0C81FFD305B1}"/>
              </a:ext>
            </a:extLst>
          </p:cNvPr>
          <p:cNvSpPr txBox="1"/>
          <p:nvPr/>
        </p:nvSpPr>
        <p:spPr>
          <a:xfrm>
            <a:off x="0" y="36071"/>
            <a:ext cx="9144000" cy="3903954"/>
          </a:xfrm>
          <a:prstGeom prst="rect">
            <a:avLst/>
          </a:prstGeom>
          <a:noFill/>
        </p:spPr>
        <p:txBody>
          <a:bodyPr wrap="square" rtlCol="0">
            <a:spAutoFit/>
          </a:bodyPr>
          <a:lstStyle/>
          <a:p>
            <a:pPr algn="just">
              <a:lnSpc>
                <a:spcPct val="150000"/>
              </a:lnSpc>
            </a:pPr>
            <a:r>
              <a:rPr lang="en-US" sz="2400" b="1">
                <a:solidFill>
                  <a:srgbClr val="0070C0"/>
                </a:solidFill>
                <a:latin typeface="Times New Roman" panose="02020603050405020304" pitchFamily="18" charset="0"/>
                <a:ea typeface="Times New Roman" panose="02020603050405020304" pitchFamily="18" charset="0"/>
              </a:rPr>
              <a:t>H</a:t>
            </a:r>
            <a:r>
              <a:rPr lang="en-US" sz="2400" b="1">
                <a:solidFill>
                  <a:srgbClr val="0070C0"/>
                </a:solidFill>
                <a:effectLst/>
                <a:latin typeface="Times New Roman" panose="02020603050405020304" pitchFamily="18" charset="0"/>
                <a:ea typeface="Times New Roman" panose="02020603050405020304" pitchFamily="18" charset="0"/>
              </a:rPr>
              <a:t>oạt động cặp đôi để trả lời câu hỏi: </a:t>
            </a:r>
            <a:r>
              <a:rPr lang="en-US" sz="2400">
                <a:solidFill>
                  <a:srgbClr val="002060"/>
                </a:solidFill>
                <a:effectLst/>
                <a:latin typeface="Times New Roman" panose="02020603050405020304" pitchFamily="18" charset="0"/>
                <a:ea typeface="Times New Roman" panose="02020603050405020304" pitchFamily="18" charset="0"/>
              </a:rPr>
              <a:t> Liên hệ kiến thức đã học ở lớp 6 hãy so sánh:</a:t>
            </a:r>
          </a:p>
          <a:p>
            <a:pPr algn="just">
              <a:lnSpc>
                <a:spcPct val="150000"/>
              </a:lnSpc>
            </a:pPr>
            <a:r>
              <a:rPr lang="en-US" sz="24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4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13396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a. Tình hình kinh tế Chăm-pa giai đoạn từ thế kỷ X đến thế kỷ XVI với giai đoạn từ thế kỷ II đến thế kỷ X.</a:t>
            </a:r>
          </a:p>
        </p:txBody>
      </p:sp>
      <p:graphicFrame>
        <p:nvGraphicFramePr>
          <p:cNvPr id="3" name="Table 2">
            <a:extLst>
              <a:ext uri="{FF2B5EF4-FFF2-40B4-BE49-F238E27FC236}">
                <a16:creationId xmlns:a16="http://schemas.microsoft.com/office/drawing/2014/main" id="{85307B6D-0981-BD76-E028-ADC48D48D638}"/>
              </a:ext>
            </a:extLst>
          </p:cNvPr>
          <p:cNvGraphicFramePr>
            <a:graphicFrameLocks noGrp="1"/>
          </p:cNvGraphicFramePr>
          <p:nvPr>
            <p:extLst>
              <p:ext uri="{D42A27DB-BD31-4B8C-83A1-F6EECF244321}">
                <p14:modId xmlns:p14="http://schemas.microsoft.com/office/powerpoint/2010/main" val="3567600253"/>
              </p:ext>
            </p:extLst>
          </p:nvPr>
        </p:nvGraphicFramePr>
        <p:xfrm>
          <a:off x="-1" y="1864423"/>
          <a:ext cx="9143999" cy="1805218"/>
        </p:xfrm>
        <a:graphic>
          <a:graphicData uri="http://schemas.openxmlformats.org/drawingml/2006/table">
            <a:tbl>
              <a:tblPr firstRow="1" firstCol="1" bandRow="1">
                <a:tableStyleId>{ED5318BD-8D6B-431D-AFE6-13A37F5BCA20}</a:tableStyleId>
              </a:tblPr>
              <a:tblGrid>
                <a:gridCol w="1816769">
                  <a:extLst>
                    <a:ext uri="{9D8B030D-6E8A-4147-A177-3AD203B41FA5}">
                      <a16:colId xmlns:a16="http://schemas.microsoft.com/office/drawing/2014/main" val="3877099079"/>
                    </a:ext>
                  </a:extLst>
                </a:gridCol>
                <a:gridCol w="3838074">
                  <a:extLst>
                    <a:ext uri="{9D8B030D-6E8A-4147-A177-3AD203B41FA5}">
                      <a16:colId xmlns:a16="http://schemas.microsoft.com/office/drawing/2014/main" val="452337689"/>
                    </a:ext>
                  </a:extLst>
                </a:gridCol>
                <a:gridCol w="3489156">
                  <a:extLst>
                    <a:ext uri="{9D8B030D-6E8A-4147-A177-3AD203B41FA5}">
                      <a16:colId xmlns:a16="http://schemas.microsoft.com/office/drawing/2014/main" val="1501368927"/>
                    </a:ext>
                  </a:extLst>
                </a:gridCol>
              </a:tblGrid>
              <a:tr h="441182">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Thế kỉ II – đầu thế kỉ X</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Đầu thế kỉ X – đầu thế kỉ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1721756842"/>
                  </a:ext>
                </a:extLst>
              </a:tr>
              <a:tr h="583985">
                <a:tc>
                  <a:txBody>
                    <a:bodyPr/>
                    <a:lstStyle/>
                    <a:p>
                      <a:pPr algn="ctr">
                        <a:lnSpc>
                          <a:spcPct val="150000"/>
                        </a:lnSpc>
                      </a:pPr>
                      <a:r>
                        <a:rPr lang="en-US" sz="2000">
                          <a:effectLst/>
                        </a:rPr>
                        <a:t>Giống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gridSpan="2">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hMerge="1">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2158725156"/>
                  </a:ext>
                </a:extLst>
              </a:tr>
              <a:tr h="780051">
                <a:tc>
                  <a:txBody>
                    <a:bodyPr/>
                    <a:lstStyle/>
                    <a:p>
                      <a:pPr algn="ctr">
                        <a:lnSpc>
                          <a:spcPct val="150000"/>
                        </a:lnSpc>
                      </a:pPr>
                      <a:r>
                        <a:rPr lang="en-US" sz="2000">
                          <a:effectLst/>
                        </a:rPr>
                        <a:t>Khác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3643014021"/>
                  </a:ext>
                </a:extLst>
              </a:tr>
            </a:tbl>
          </a:graphicData>
        </a:graphic>
      </p:graphicFrame>
    </p:spTree>
    <p:extLst>
      <p:ext uri="{BB962C8B-B14F-4D97-AF65-F5344CB8AC3E}">
        <p14:creationId xmlns:p14="http://schemas.microsoft.com/office/powerpoint/2010/main" val="249748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687963"/>
          </a:xfrm>
          <a:prstGeom prst="rect">
            <a:avLst/>
          </a:prstGeom>
          <a:noFill/>
        </p:spPr>
        <p:txBody>
          <a:bodyPr wrap="square" rtlCol="0">
            <a:spAutoFit/>
          </a:bodyPr>
          <a:lstStyle/>
          <a:p>
            <a:pPr algn="just">
              <a:lnSpc>
                <a:spcPct val="150000"/>
              </a:lnSpc>
            </a:pPr>
            <a:r>
              <a:rPr lang="en-US" sz="24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4" name="Table 3">
            <a:extLst>
              <a:ext uri="{FF2B5EF4-FFF2-40B4-BE49-F238E27FC236}">
                <a16:creationId xmlns:a16="http://schemas.microsoft.com/office/drawing/2014/main" id="{AF0B1F0F-5A73-3286-FC28-20DE071219F3}"/>
              </a:ext>
            </a:extLst>
          </p:cNvPr>
          <p:cNvGraphicFramePr>
            <a:graphicFrameLocks noGrp="1"/>
          </p:cNvGraphicFramePr>
          <p:nvPr>
            <p:extLst>
              <p:ext uri="{D42A27DB-BD31-4B8C-83A1-F6EECF244321}">
                <p14:modId xmlns:p14="http://schemas.microsoft.com/office/powerpoint/2010/main" val="3344877638"/>
              </p:ext>
            </p:extLst>
          </p:nvPr>
        </p:nvGraphicFramePr>
        <p:xfrm>
          <a:off x="184309" y="2253435"/>
          <a:ext cx="8827342" cy="2607233"/>
        </p:xfrm>
        <a:graphic>
          <a:graphicData uri="http://schemas.openxmlformats.org/drawingml/2006/table">
            <a:tbl>
              <a:tblPr firstRow="1" firstCol="1" bandRow="1">
                <a:tableStyleId>{ED5318BD-8D6B-431D-AFE6-13A37F5BCA20}</a:tableStyleId>
              </a:tblPr>
              <a:tblGrid>
                <a:gridCol w="1335587">
                  <a:extLst>
                    <a:ext uri="{9D8B030D-6E8A-4147-A177-3AD203B41FA5}">
                      <a16:colId xmlns:a16="http://schemas.microsoft.com/office/drawing/2014/main" val="1098924852"/>
                    </a:ext>
                  </a:extLst>
                </a:gridCol>
                <a:gridCol w="3617329">
                  <a:extLst>
                    <a:ext uri="{9D8B030D-6E8A-4147-A177-3AD203B41FA5}">
                      <a16:colId xmlns:a16="http://schemas.microsoft.com/office/drawing/2014/main" val="1685480789"/>
                    </a:ext>
                  </a:extLst>
                </a:gridCol>
                <a:gridCol w="3874426">
                  <a:extLst>
                    <a:ext uri="{9D8B030D-6E8A-4147-A177-3AD203B41FA5}">
                      <a16:colId xmlns:a16="http://schemas.microsoft.com/office/drawing/2014/main" val="4277779453"/>
                    </a:ext>
                  </a:extLst>
                </a:gridCol>
              </a:tblGrid>
              <a:tr h="745425">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Vương quốc Phù Nam</a:t>
                      </a:r>
                    </a:p>
                    <a:p>
                      <a:pPr algn="ctr">
                        <a:lnSpc>
                          <a:spcPct val="150000"/>
                        </a:lnSpc>
                      </a:pPr>
                      <a:r>
                        <a:rPr lang="en-US" sz="2000">
                          <a:effectLst/>
                        </a:rPr>
                        <a:t>(thế kỉ I – VII)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Vùng đất Nam Bộ</a:t>
                      </a:r>
                    </a:p>
                    <a:p>
                      <a:pPr algn="ctr">
                        <a:lnSpc>
                          <a:spcPct val="150000"/>
                        </a:lnSpc>
                      </a:pPr>
                      <a:r>
                        <a:rPr lang="en-US" sz="2000">
                          <a:effectLst/>
                        </a:rPr>
                        <a:t>(thế kỉ VII –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198101991"/>
                  </a:ext>
                </a:extLst>
              </a:tr>
              <a:tr h="593009">
                <a:tc>
                  <a:txBody>
                    <a:bodyPr/>
                    <a:lstStyle/>
                    <a:p>
                      <a:pPr algn="ctr">
                        <a:lnSpc>
                          <a:spcPct val="150000"/>
                        </a:lnSpc>
                      </a:pPr>
                      <a:r>
                        <a:rPr lang="en-US" sz="2000">
                          <a:effectLst/>
                        </a:rPr>
                        <a:t>Chính trị</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838628403"/>
                  </a:ext>
                </a:extLst>
              </a:tr>
              <a:tr h="517358">
                <a:tc>
                  <a:txBody>
                    <a:bodyPr/>
                    <a:lstStyle/>
                    <a:p>
                      <a:pPr algn="ctr">
                        <a:lnSpc>
                          <a:spcPct val="150000"/>
                        </a:lnSpc>
                      </a:pPr>
                      <a:r>
                        <a:rPr lang="en-US" sz="2000">
                          <a:effectLst/>
                        </a:rPr>
                        <a:t>Kinh tế</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06784349"/>
                  </a:ext>
                </a:extLst>
              </a:tr>
              <a:tr h="637584">
                <a:tc>
                  <a:txBody>
                    <a:bodyPr/>
                    <a:lstStyle/>
                    <a:p>
                      <a:pPr algn="ctr">
                        <a:lnSpc>
                          <a:spcPct val="150000"/>
                        </a:lnSpc>
                      </a:pPr>
                      <a:r>
                        <a:rPr lang="en-US" sz="2000">
                          <a:effectLst/>
                        </a:rPr>
                        <a:t>Văn hóa</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2650990918"/>
                  </a:ext>
                </a:extLst>
              </a:tr>
            </a:tbl>
          </a:graphicData>
        </a:graphic>
      </p:graphicFrame>
    </p:spTree>
    <p:extLst>
      <p:ext uri="{BB962C8B-B14F-4D97-AF65-F5344CB8AC3E}">
        <p14:creationId xmlns:p14="http://schemas.microsoft.com/office/powerpoint/2010/main" val="102961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2 </a:t>
            </a:r>
          </a:p>
          <a:p>
            <a:pPr algn="ctr" defTabSz="685800">
              <a:buClrTx/>
              <a:defRPr/>
            </a:pPr>
            <a:r>
              <a:rPr lang="en-US" sz="2400">
                <a:solidFill>
                  <a:srgbClr val="FFFF00"/>
                </a:solidFill>
                <a:latin typeface="Times New Roman" panose="02020603050405020304" pitchFamily="18" charset="0"/>
                <a:cs typeface="Times New Roman" panose="02020603050405020304" pitchFamily="18" charset="0"/>
              </a:rPr>
              <a:t>Địa bàn chủ yếu của nhà nước Văn Lang là khu vực nào? </a:t>
            </a:r>
            <a:endParaRPr lang="en-US" sz="4000" b="1" kern="12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Khu vực Bắc Bộ và Bắc Trung Bộ</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830997"/>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a. Tình hình kinh tế Chăm-pa giai đoạn từ thế kỷ X đến thế kỷ XVI với giai đoạn từ thế kỷ II đến thế kỷ X.</a:t>
            </a:r>
          </a:p>
        </p:txBody>
      </p:sp>
      <p:graphicFrame>
        <p:nvGraphicFramePr>
          <p:cNvPr id="4" name="Table 3">
            <a:extLst>
              <a:ext uri="{FF2B5EF4-FFF2-40B4-BE49-F238E27FC236}">
                <a16:creationId xmlns:a16="http://schemas.microsoft.com/office/drawing/2014/main" id="{69E72B00-3F54-C72C-CCF4-C845D29F5AF8}"/>
              </a:ext>
            </a:extLst>
          </p:cNvPr>
          <p:cNvGraphicFramePr>
            <a:graphicFrameLocks noGrp="1"/>
          </p:cNvGraphicFramePr>
          <p:nvPr>
            <p:extLst>
              <p:ext uri="{D42A27DB-BD31-4B8C-83A1-F6EECF244321}">
                <p14:modId xmlns:p14="http://schemas.microsoft.com/office/powerpoint/2010/main" val="1046127609"/>
              </p:ext>
            </p:extLst>
          </p:nvPr>
        </p:nvGraphicFramePr>
        <p:xfrm>
          <a:off x="0" y="1434366"/>
          <a:ext cx="9144000" cy="3442190"/>
        </p:xfrm>
        <a:graphic>
          <a:graphicData uri="http://schemas.openxmlformats.org/drawingml/2006/table">
            <a:tbl>
              <a:tblPr firstRow="1" firstCol="1" bandRow="1">
                <a:tableStyleId>{ED5318BD-8D6B-431D-AFE6-13A37F5BCA20}</a:tableStyleId>
              </a:tblPr>
              <a:tblGrid>
                <a:gridCol w="974558">
                  <a:extLst>
                    <a:ext uri="{9D8B030D-6E8A-4147-A177-3AD203B41FA5}">
                      <a16:colId xmlns:a16="http://schemas.microsoft.com/office/drawing/2014/main" val="2972030737"/>
                    </a:ext>
                  </a:extLst>
                </a:gridCol>
                <a:gridCol w="3212431">
                  <a:extLst>
                    <a:ext uri="{9D8B030D-6E8A-4147-A177-3AD203B41FA5}">
                      <a16:colId xmlns:a16="http://schemas.microsoft.com/office/drawing/2014/main" val="546803784"/>
                    </a:ext>
                  </a:extLst>
                </a:gridCol>
                <a:gridCol w="4957011">
                  <a:extLst>
                    <a:ext uri="{9D8B030D-6E8A-4147-A177-3AD203B41FA5}">
                      <a16:colId xmlns:a16="http://schemas.microsoft.com/office/drawing/2014/main" val="1603306743"/>
                    </a:ext>
                  </a:extLst>
                </a:gridCol>
              </a:tblGrid>
              <a:tr h="496748">
                <a:tc>
                  <a:txBody>
                    <a:bodyPr/>
                    <a:lstStyle/>
                    <a:p>
                      <a:pPr algn="ctr">
                        <a:lnSpc>
                          <a:spcPct val="100000"/>
                        </a:lnSpc>
                      </a:pPr>
                      <a:r>
                        <a:rPr lang="en-US" sz="1800">
                          <a:solidFill>
                            <a:srgbClr val="0070C0"/>
                          </a:solidFill>
                          <a:effectLst/>
                        </a:rPr>
                        <a:t>Nội dung</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Thế kỉ II – đầu thế kỉ X</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Đầu thế kỉ X – đầu thế kỉ XVI</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1786325697"/>
                  </a:ext>
                </a:extLst>
              </a:tr>
              <a:tr h="1106643">
                <a:tc>
                  <a:txBody>
                    <a:bodyPr/>
                    <a:lstStyle/>
                    <a:p>
                      <a:pPr algn="ctr">
                        <a:lnSpc>
                          <a:spcPct val="100000"/>
                        </a:lnSpc>
                      </a:pPr>
                      <a:r>
                        <a:rPr lang="en-US" sz="1800">
                          <a:solidFill>
                            <a:srgbClr val="0070C0"/>
                          </a:solidFill>
                          <a:effectLst/>
                        </a:rPr>
                        <a:t>Giống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gridSpan="2">
                  <a:txBody>
                    <a:bodyPr/>
                    <a:lstStyle/>
                    <a:p>
                      <a:pPr algn="just">
                        <a:lnSpc>
                          <a:spcPct val="100000"/>
                        </a:lnSpc>
                      </a:pPr>
                      <a:r>
                        <a:rPr lang="en-US" sz="1800">
                          <a:effectLst/>
                        </a:rPr>
                        <a:t>- Canh tác lúa nước kết hợp với chăn nuôi gia súc, gia cầm, khai thác lâm sản và đánh bắt thủy – hải sản.</a:t>
                      </a:r>
                    </a:p>
                    <a:p>
                      <a:pPr algn="just">
                        <a:lnSpc>
                          <a:spcPct val="100000"/>
                        </a:lnSpc>
                      </a:pPr>
                      <a:r>
                        <a:rPr lang="en-US" sz="1800">
                          <a:effectLst/>
                        </a:rPr>
                        <a:t>- Sản xuất thủ công nghiệp phát triển, các mặt hàng đa dạng, phong phú.</a:t>
                      </a:r>
                    </a:p>
                    <a:p>
                      <a:pPr algn="just">
                        <a:lnSpc>
                          <a:spcPct val="100000"/>
                        </a:lnSpc>
                      </a:pPr>
                      <a:r>
                        <a:rPr lang="en-US" sz="1800">
                          <a:effectLst/>
                        </a:rPr>
                        <a:t>- Thương nghiệp đường biển phát triển.</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hMerge="1">
                  <a:txBody>
                    <a:bodyPr/>
                    <a:lstStyle/>
                    <a:p>
                      <a:endParaRPr lang="en-US"/>
                    </a:p>
                  </a:txBody>
                  <a:tcPr/>
                </a:tc>
                <a:extLst>
                  <a:ext uri="{0D108BD9-81ED-4DB2-BD59-A6C34878D82A}">
                    <a16:rowId xmlns:a16="http://schemas.microsoft.com/office/drawing/2014/main" val="114565986"/>
                  </a:ext>
                </a:extLst>
              </a:tr>
              <a:tr h="1786907">
                <a:tc>
                  <a:txBody>
                    <a:bodyPr/>
                    <a:lstStyle/>
                    <a:p>
                      <a:pPr algn="ctr">
                        <a:lnSpc>
                          <a:spcPct val="100000"/>
                        </a:lnSpc>
                      </a:pPr>
                      <a:r>
                        <a:rPr lang="en-US" sz="1800">
                          <a:solidFill>
                            <a:srgbClr val="0070C0"/>
                          </a:solidFill>
                          <a:effectLst/>
                        </a:rPr>
                        <a:t>Khác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a:txBody>
                    <a:bodyPr/>
                    <a:lstStyle/>
                    <a:p>
                      <a:pPr algn="just">
                        <a:lnSpc>
                          <a:spcPct val="100000"/>
                        </a:lnSpc>
                      </a:pPr>
                      <a:r>
                        <a:rPr lang="en-US" sz="1800">
                          <a:effectLst/>
                        </a:rPr>
                        <a:t>- Việc trao đổi, buôn bán với thương nhân nước ngoài diễn ra chủ yếu ở thương cảng Đại Chiêm (Quảng Nam)…</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just">
                        <a:lnSpc>
                          <a:spcPct val="100000"/>
                        </a:lnSpc>
                      </a:pPr>
                      <a:r>
                        <a:rPr lang="en-US" sz="1800">
                          <a:effectLst/>
                        </a:rPr>
                        <a:t>- Hoạt động kinh tế trên các lĩnh vực nông nghiệp, thủ công nghiệp và thương nghiệp có bước phát triển hơn trước </a:t>
                      </a:r>
                    </a:p>
                    <a:p>
                      <a:pPr algn="just">
                        <a:lnSpc>
                          <a:spcPct val="100000"/>
                        </a:lnSpc>
                      </a:pPr>
                      <a:r>
                        <a:rPr lang="en-US" sz="1800">
                          <a:effectLst/>
                        </a:rPr>
                        <a:t>- Các thương cảng cũ được mở rộng, nhiều thương cảng mới được xây dựng, như: cảng Tân Châu (Thị Nại ở Bình Định)…</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2720259601"/>
                  </a:ext>
                </a:extLst>
              </a:tr>
            </a:tbl>
          </a:graphicData>
        </a:graphic>
      </p:graphicFrame>
    </p:spTree>
    <p:extLst>
      <p:ext uri="{BB962C8B-B14F-4D97-AF65-F5344CB8AC3E}">
        <p14:creationId xmlns:p14="http://schemas.microsoft.com/office/powerpoint/2010/main" val="265017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1" y="-206025"/>
            <a:ext cx="96020" cy="329212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pic>
        <p:nvPicPr>
          <p:cNvPr id="3" name="Picture 2"/>
          <p:cNvPicPr>
            <a:picLocks noChangeAspect="1"/>
          </p:cNvPicPr>
          <p:nvPr/>
        </p:nvPicPr>
        <p:blipFill>
          <a:blip r:embed="rId5"/>
          <a:stretch>
            <a:fillRect/>
          </a:stretch>
        </p:blipFill>
        <p:spPr>
          <a:xfrm>
            <a:off x="2985378" y="971550"/>
            <a:ext cx="3269264" cy="2185606"/>
          </a:xfrm>
          <a:prstGeom prst="rect">
            <a:avLst/>
          </a:prstGeom>
        </p:spPr>
      </p:pic>
      <p:sp>
        <p:nvSpPr>
          <p:cNvPr id="2" name="TextBox 1"/>
          <p:cNvSpPr txBox="1"/>
          <p:nvPr/>
        </p:nvSpPr>
        <p:spPr>
          <a:xfrm>
            <a:off x="3537280" y="1828801"/>
            <a:ext cx="264517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860" y="353016"/>
            <a:ext cx="5927799" cy="41475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081273"/>
          </a:xfrm>
          <a:prstGeom prst="rect">
            <a:avLst/>
          </a:prstGeom>
        </p:spPr>
      </p:pic>
      <p:sp>
        <p:nvSpPr>
          <p:cNvPr id="6" name="TextBox 5">
            <a:extLst>
              <a:ext uri="{FF2B5EF4-FFF2-40B4-BE49-F238E27FC236}">
                <a16:creationId xmlns:a16="http://schemas.microsoft.com/office/drawing/2014/main" id="{DE05C958-77BE-8F9D-6F64-2B36B84CF590}"/>
              </a:ext>
            </a:extLst>
          </p:cNvPr>
          <p:cNvSpPr txBox="1"/>
          <p:nvPr/>
        </p:nvSpPr>
        <p:spPr>
          <a:xfrm>
            <a:off x="782055" y="906915"/>
            <a:ext cx="4800601" cy="2806987"/>
          </a:xfrm>
          <a:prstGeom prst="rect">
            <a:avLst/>
          </a:prstGeom>
          <a:noFill/>
        </p:spPr>
        <p:txBody>
          <a:bodyPr wrap="square" rtlCol="0">
            <a:spAutoFit/>
          </a:bodyPr>
          <a:lstStyle/>
          <a:p>
            <a:pPr algn="just">
              <a:lnSpc>
                <a:spcPct val="150000"/>
              </a:lnSpc>
            </a:pPr>
            <a:r>
              <a:rPr lang="en-US" sz="2000" b="1" i="1">
                <a:solidFill>
                  <a:srgbClr val="00206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cần phải làm gì để bảo vệ và phát huy giá trị của di tích đó.</a:t>
            </a:r>
            <a:endParaRPr lang="en-US" sz="2000" b="1">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VẬN DỤNG</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421992"/>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cầm phải làm gì để bảo vệ  và phát huy giá trị của di tích đó.</a:t>
            </a:r>
          </a:p>
        </p:txBody>
      </p:sp>
      <p:sp>
        <p:nvSpPr>
          <p:cNvPr id="3" name="TextBox 2">
            <a:extLst>
              <a:ext uri="{FF2B5EF4-FFF2-40B4-BE49-F238E27FC236}">
                <a16:creationId xmlns:a16="http://schemas.microsoft.com/office/drawing/2014/main" id="{1EF2218A-0AAB-62D4-0F6E-98A3ED44CB31}"/>
              </a:ext>
            </a:extLst>
          </p:cNvPr>
          <p:cNvSpPr txBox="1"/>
          <p:nvPr/>
        </p:nvSpPr>
        <p:spPr>
          <a:xfrm>
            <a:off x="132347" y="1973160"/>
            <a:ext cx="8823496" cy="3077766"/>
          </a:xfrm>
          <a:prstGeom prst="rect">
            <a:avLst/>
          </a:prstGeom>
          <a:noFill/>
        </p:spPr>
        <p:txBody>
          <a:bodyPr wrap="square" rtlCol="0">
            <a:spAutoFit/>
          </a:bodyPr>
          <a:lstStyle/>
          <a:p>
            <a:pPr indent="457200" algn="just">
              <a:lnSpc>
                <a:spcPct val="150000"/>
              </a:lnSpc>
            </a:pPr>
            <a:r>
              <a:rPr lang="en-US" sz="2000" i="1">
                <a:solidFill>
                  <a:srgbClr val="FF0000"/>
                </a:solidFill>
                <a:effectLst/>
                <a:latin typeface="Times New Roman" panose="02020603050405020304" pitchFamily="18" charset="0"/>
                <a:ea typeface="Times New Roman" panose="02020603050405020304" pitchFamily="18" charset="0"/>
              </a:rPr>
              <a:t>Gợi ý:</a:t>
            </a: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tên là gì? Nằm ở đâu? Do ai xây dựng?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xây dựng vì mục đích gì?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Những nét đặc sắc của công trình đó?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Giá trị của công trình đó?</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Theo em, cần phải làm gì để bảo vệ và phát huy giá trị của di tích đó?</a:t>
            </a:r>
            <a:endParaRPr lang="en-US" sz="2000">
              <a:solidFill>
                <a:srgbClr val="7030A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6069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9144000" cy="51435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217735" y="1546728"/>
            <a:ext cx="7128873" cy="1454242"/>
          </a:xfrm>
          <a:prstGeom prst="rect">
            <a:avLst/>
          </a:prstGeom>
          <a:noFill/>
        </p:spPr>
        <p:txBody>
          <a:bodyPr wrap="square" lIns="68579" tIns="34289" rIns="68579" bIns="34289" rtlCol="0">
            <a:spAutoFit/>
          </a:bodyPr>
          <a:lstStyle/>
          <a:p>
            <a:pPr algn="ctr" defTabSz="685783">
              <a:buClrTx/>
            </a:pPr>
            <a:r>
              <a:rPr lang="en-US" sz="4500" b="1" kern="1200">
                <a:solidFill>
                  <a:srgbClr val="7030A0"/>
                </a:solidFill>
                <a:latin typeface="APPLE CHANCERY" panose="03020702040506060504" pitchFamily="66" charset="-79"/>
                <a:ea typeface="+mn-ea"/>
                <a:cs typeface="APPLE CHANCERY" panose="03020702040506060504" pitchFamily="66" charset="-79"/>
              </a:rPr>
              <a:t>TẠM BIỆT</a:t>
            </a:r>
            <a:endParaRPr lang="x-none" sz="4500" b="1" kern="1200" dirty="0">
              <a:solidFill>
                <a:srgbClr val="7030A0"/>
              </a:solidFill>
              <a:latin typeface="APPLE CHANCERY" panose="03020702040506060504" pitchFamily="66" charset="-79"/>
              <a:ea typeface="+mn-ea"/>
              <a:cs typeface="APPLE CHANCERY" panose="03020702040506060504" pitchFamily="66" charset="-79"/>
            </a:endParaRPr>
          </a:p>
          <a:p>
            <a:pPr algn="ctr" defTabSz="685783">
              <a:buClrTx/>
            </a:pPr>
            <a:r>
              <a:rPr lang="x-none" sz="4500" b="1" kern="1200" dirty="0">
                <a:solidFill>
                  <a:srgbClr val="7030A0"/>
                </a:solidFill>
                <a:latin typeface="APPLE CHANCERY" panose="03020702040506060504" pitchFamily="66" charset="-79"/>
                <a:ea typeface="+mn-ea"/>
                <a:cs typeface="APPLE CHANCERY" panose="03020702040506060504" pitchFamily="66" charset="-79"/>
              </a:rPr>
              <a:t>CHÚC CÁC EM HỌC TỐT!</a:t>
            </a:r>
          </a:p>
        </p:txBody>
      </p:sp>
    </p:spTree>
    <p:extLst>
      <p:ext uri="{BB962C8B-B14F-4D97-AF65-F5344CB8AC3E}">
        <p14:creationId xmlns:p14="http://schemas.microsoft.com/office/powerpoint/2010/main" val="263640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3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Tôn giáo chiếm địa vị độc tôn thời Lê sơ? </a:t>
            </a:r>
            <a:endParaRPr lang="en-US" sz="4000" b="1" kern="1200">
              <a:solidFill>
                <a:srgbClr val="FFC0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Nho giáo</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4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Kể tên các danh nhân văn hoá tiêu biểu thời Lê sơ</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Nguyễn Trãi, Lê Thánh Tông, Lương Thế Vinh, Ngô Sĩ Liên</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16875"/>
            <a:ext cx="9144000"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Giới thiệu về cụm tháp Dương Long (Bình Định)</a:t>
            </a:r>
            <a:endPar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8" name="Picture 7" descr="thap duong long - thap cham binh dinh noi tieng - Quy Nhơn Tourist">
            <a:extLst>
              <a:ext uri="{FF2B5EF4-FFF2-40B4-BE49-F238E27FC236}">
                <a16:creationId xmlns:a16="http://schemas.microsoft.com/office/drawing/2014/main" id="{51EA5BB8-B3D3-D5F3-CFD9-A2F9C6DC0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0368" y="662316"/>
            <a:ext cx="6299199" cy="4497015"/>
          </a:xfrm>
          <a:prstGeom prst="rect">
            <a:avLst/>
          </a:prstGeom>
          <a:noFill/>
          <a:ln>
            <a:noFill/>
          </a:ln>
        </p:spPr>
      </p:pic>
    </p:spTree>
    <p:extLst>
      <p:ext uri="{BB962C8B-B14F-4D97-AF65-F5344CB8AC3E}">
        <p14:creationId xmlns:p14="http://schemas.microsoft.com/office/powerpoint/2010/main" val="188834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 name="TextBox 1">
            <a:extLst>
              <a:ext uri="{FF2B5EF4-FFF2-40B4-BE49-F238E27FC236}">
                <a16:creationId xmlns:a16="http://schemas.microsoft.com/office/drawing/2014/main" id="{DAE9A989-B72C-4E2B-A606-B31D7B6295C4}"/>
              </a:ext>
            </a:extLst>
          </p:cNvPr>
          <p:cNvSpPr txBox="1"/>
          <p:nvPr/>
        </p:nvSpPr>
        <p:spPr>
          <a:xfrm>
            <a:off x="3026110" y="-29791"/>
            <a:ext cx="6105858" cy="2308324"/>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Đây là cụm di tích gồm ba tháp Chăm thẳng hàng trên một gò cao thuộc huyện Tây Sơn, tỉnh Bình Định, được xây dựng vào cuối thế kỉ XII, là thời kì phát triển rực rỡ nhất của nền văn hoá Chăm-pa. Cụm tháp này g</a:t>
            </a:r>
            <a:r>
              <a:rPr lang="en-US" sz="2400">
                <a:solidFill>
                  <a:srgbClr val="0070C0"/>
                </a:solidFill>
                <a:latin typeface="Times New Roman" panose="02020603050405020304" pitchFamily="18" charset="0"/>
                <a:cs typeface="Times New Roman" panose="02020603050405020304" pitchFamily="18" charset="0"/>
              </a:rPr>
              <a:t>ồ</a:t>
            </a:r>
            <a:r>
              <a:rPr lang="vi-VN" sz="2400">
                <a:solidFill>
                  <a:srgbClr val="0070C0"/>
                </a:solidFill>
                <a:latin typeface="Times New Roman" panose="02020603050405020304" pitchFamily="18" charset="0"/>
                <a:cs typeface="Times New Roman" panose="02020603050405020304" pitchFamily="18" charset="0"/>
              </a:rPr>
              <a:t>m ba tháp: Tháp giữa cao 39m, hai tháp bên cao 32m. </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descr="thap duong long - thap cham binh dinh noi tieng - Quy Nhơn Tourist">
            <a:extLst>
              <a:ext uri="{FF2B5EF4-FFF2-40B4-BE49-F238E27FC236}">
                <a16:creationId xmlns:a16="http://schemas.microsoft.com/office/drawing/2014/main" id="{CCCC735D-10DF-6590-B40F-A83CB9CB4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2" y="509"/>
            <a:ext cx="3028592" cy="2162120"/>
          </a:xfrm>
          <a:prstGeom prst="rect">
            <a:avLst/>
          </a:prstGeom>
          <a:noFill/>
          <a:ln>
            <a:noFill/>
          </a:ln>
        </p:spPr>
      </p:pic>
      <p:sp>
        <p:nvSpPr>
          <p:cNvPr id="3" name="TextBox 2">
            <a:extLst>
              <a:ext uri="{FF2B5EF4-FFF2-40B4-BE49-F238E27FC236}">
                <a16:creationId xmlns:a16="http://schemas.microsoft.com/office/drawing/2014/main" id="{FB2ED5C7-009F-FC47-3AAA-4E7AAB49A1E6}"/>
              </a:ext>
            </a:extLst>
          </p:cNvPr>
          <p:cNvSpPr txBox="1"/>
          <p:nvPr/>
        </p:nvSpPr>
        <p:spPr>
          <a:xfrm>
            <a:off x="-13093" y="2147907"/>
            <a:ext cx="9174089" cy="3046988"/>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Phần thân của các tháp xây bằng gạch, các góc được ghép bởi những tảng đá lớn chạm trổ công phu. Tính quy mô của tháp Dương Long được thể hiện không chỉ ở chiều cao của tháp (cao nhất trong các tháp Chăm còn lại ở Việt Nam) mà còn ở lối kiến trúc độc đáo, đặc biệt là các hoa văn, hoạ tiết được khắc tạc trực tiếp trên những tảng đá đồ sộ đặt ngay trên đỉnh tháp. Cụm tháp Dương Long là một trong những di tích tiêu biểu nhất là hiện thân của trình độ kĩ thuật xây dựng đền tháp, nghệ thuật tạo hình của người Chăm-pa x</a:t>
            </a:r>
            <a:r>
              <a:rPr lang="en-US" sz="2400">
                <a:solidFill>
                  <a:srgbClr val="0070C0"/>
                </a:solidFill>
                <a:latin typeface="Times New Roman" panose="02020603050405020304" pitchFamily="18" charset="0"/>
                <a:cs typeface="Times New Roman" panose="02020603050405020304" pitchFamily="18" charset="0"/>
              </a:rPr>
              <a:t>ư</a:t>
            </a:r>
            <a:r>
              <a:rPr lang="vi-VN" sz="2400">
                <a:solidFill>
                  <a:srgbClr val="0070C0"/>
                </a:solidFill>
                <a:latin typeface="Times New Roman" panose="02020603050405020304" pitchFamily="18" charset="0"/>
                <a:cs typeface="Times New Roman" panose="02020603050405020304" pitchFamily="18" charset="0"/>
              </a:rPr>
              <a:t>a.</a:t>
            </a:r>
            <a:endParaRPr lang="en-US" sz="24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defTabSz="914378"/>
              <a:endParaRPr>
                <a:ea typeface="+mn-ea"/>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3751"/>
            <a:ext cx="9144000" cy="1704569"/>
          </a:xfrm>
          <a:prstGeom prst="rect">
            <a:avLst/>
          </a:prstGeom>
          <a:noFill/>
        </p:spPr>
        <p:txBody>
          <a:bodyPr wrap="square" rtlCol="0">
            <a:spAutoFit/>
          </a:bodyPr>
          <a:lstStyle/>
          <a:p>
            <a:pPr algn="just">
              <a:lnSpc>
                <a:spcPct val="150000"/>
              </a:lnSpc>
            </a:pPr>
            <a:r>
              <a:rPr lang="vi-VN" sz="1800" b="1" u="none" strike="noStrike" spc="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Trong giai đoạn từ đầu thế kỉ X đến đầu thế kỉ XVI, vùng đất phía Nam của Đại Việt bao gồm những phần lãnh thổ nào thuộc Việt Nam hiện nay? </a:t>
            </a:r>
            <a:endParaRPr lang="en-US" sz="1800" b="1">
              <a:effectLst/>
              <a:latin typeface="Times New Roman" panose="02020603050405020304" pitchFamily="18" charset="0"/>
              <a:ea typeface="Times New Roman" panose="02020603050405020304" pitchFamily="18" charset="0"/>
            </a:endParaRPr>
          </a:p>
          <a:p>
            <a:pPr algn="just">
              <a:lnSpc>
                <a:spcPct val="150000"/>
              </a:lnSpc>
            </a:pPr>
            <a:r>
              <a:rPr lang="en-US" sz="1800" b="1">
                <a:effectLst/>
                <a:latin typeface="Times New Roman" panose="02020603050405020304" pitchFamily="18" charset="0"/>
                <a:ea typeface="Times New Roman" panose="02020603050405020304" pitchFamily="18" charset="0"/>
              </a:rPr>
              <a:t>2. Kênh hình gợi cho em suy nghĩ gì về vùng đất phía Nam Việt Nam từ thế kỉ X đến đầu thế kỉ XVI? </a:t>
            </a:r>
          </a:p>
        </p:txBody>
      </p:sp>
      <p:pic>
        <p:nvPicPr>
          <p:cNvPr id="11" name="Picture 10">
            <a:extLst>
              <a:ext uri="{FF2B5EF4-FFF2-40B4-BE49-F238E27FC236}">
                <a16:creationId xmlns:a16="http://schemas.microsoft.com/office/drawing/2014/main" id="{ACFD7F48-A44F-DCBD-6A56-3915C4ED2CC4}"/>
              </a:ext>
            </a:extLst>
          </p:cNvPr>
          <p:cNvPicPr>
            <a:picLocks noChangeAspect="1"/>
          </p:cNvPicPr>
          <p:nvPr/>
        </p:nvPicPr>
        <p:blipFill>
          <a:blip r:embed="rId3"/>
          <a:stretch>
            <a:fillRect/>
          </a:stretch>
        </p:blipFill>
        <p:spPr>
          <a:xfrm>
            <a:off x="1347538" y="1386030"/>
            <a:ext cx="6557210" cy="3768009"/>
          </a:xfrm>
          <a:prstGeom prst="rect">
            <a:avLst/>
          </a:prstGeom>
        </p:spPr>
      </p:pic>
    </p:spTree>
    <p:extLst>
      <p:ext uri="{BB962C8B-B14F-4D97-AF65-F5344CB8AC3E}">
        <p14:creationId xmlns:p14="http://schemas.microsoft.com/office/powerpoint/2010/main" val="1251405184"/>
      </p:ext>
    </p:extLst>
  </p:cSld>
  <p:clrMapOvr>
    <a:masterClrMapping/>
  </p:clrMapOvr>
</p:sld>
</file>

<file path=ppt/theme/theme1.xml><?xml version="1.0" encoding="utf-8"?>
<a:theme xmlns:a="http://schemas.openxmlformats.org/drawingml/2006/main" name="Museum Company Profile by Slidesgo">
  <a:themeElements>
    <a:clrScheme name="Simple Light">
      <a:dk1>
        <a:srgbClr val="2A2A2A"/>
      </a:dk1>
      <a:lt1>
        <a:srgbClr val="FFFBE9"/>
      </a:lt1>
      <a:dk2>
        <a:srgbClr val="000000"/>
      </a:dk2>
      <a:lt2>
        <a:srgbClr val="FFFFFF"/>
      </a:lt2>
      <a:accent1>
        <a:srgbClr val="FF8E7B"/>
      </a:accent1>
      <a:accent2>
        <a:srgbClr val="FFCB78"/>
      </a:accent2>
      <a:accent3>
        <a:srgbClr val="99DDC6"/>
      </a:accent3>
      <a:accent4>
        <a:srgbClr val="498972"/>
      </a:accent4>
      <a:accent5>
        <a:srgbClr val="FF8E7B"/>
      </a:accent5>
      <a:accent6>
        <a:srgbClr val="99DDC6"/>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2103</Words>
  <Application>Microsoft Office PowerPoint</Application>
  <PresentationFormat>On-screen Show (16:9)</PresentationFormat>
  <Paragraphs>164</Paragraphs>
  <Slides>44</Slides>
  <Notes>22</Notes>
  <HiddenSlides>0</HiddenSlides>
  <MMClips>3</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44</vt:i4>
      </vt:variant>
    </vt:vector>
  </HeadingPairs>
  <TitlesOfParts>
    <vt:vector size="71" baseType="lpstr">
      <vt:lpstr>Microsoft YaHei</vt:lpstr>
      <vt:lpstr>Tahoma</vt:lpstr>
      <vt:lpstr>#9Slide03 Bebas Neue Bold</vt:lpstr>
      <vt:lpstr>Calibri</vt:lpstr>
      <vt:lpstr>#9Slide03 Arima Madurai Black</vt:lpstr>
      <vt:lpstr>Bodoni MT Black</vt:lpstr>
      <vt:lpstr>#9Slide03 AmpleSoft</vt:lpstr>
      <vt:lpstr>Oxygen</vt:lpstr>
      <vt:lpstr>Arial</vt:lpstr>
      <vt:lpstr>Lato</vt:lpstr>
      <vt:lpstr>#9Slide03 Arima Madurai Bold</vt:lpstr>
      <vt:lpstr>Cairo</vt:lpstr>
      <vt:lpstr>Hammersmith One</vt:lpstr>
      <vt:lpstr>Raleway</vt:lpstr>
      <vt:lpstr>宋体</vt:lpstr>
      <vt:lpstr>APPLE CHANCERY</vt:lpstr>
      <vt:lpstr>#9Slide07 SVNAppleberry</vt:lpstr>
      <vt:lpstr>Calibri Light</vt:lpstr>
      <vt:lpstr>#9Slide03 AllRoundGothic</vt:lpstr>
      <vt:lpstr>Times New Roman</vt:lpstr>
      <vt:lpstr>#9Slide03 Arima Madurai ExtraBo</vt:lpstr>
      <vt:lpstr>Museum Company Profile by Slidesgo</vt:lpstr>
      <vt:lpstr>7_Office Theme</vt:lpstr>
      <vt:lpstr>1_Social Issues Thesis: Climate Change by Slidesgo</vt:lpstr>
      <vt:lpstr>4_Office Theme</vt:lpstr>
      <vt:lpstr>Social Issues Thesis: Climate Change by Slidesgo</vt:lpstr>
      <vt:lpstr>3_第一PPT，www.1ppt.com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Vùng đất phía Nam  từ đầu thế kỉ X  đến đầu thế kỉ XVI</vt:lpstr>
      <vt:lpstr>1. Chăm-pa từ đầu thế kỉ X đến đầu thế kỉ XVI</vt:lpstr>
      <vt:lpstr>a. Chính trị</vt:lpstr>
      <vt:lpstr>a. Chính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Kinh tế và văn hoá</vt:lpstr>
      <vt:lpstr>b. Kinh tế và văn hoá</vt:lpstr>
      <vt:lpstr>b. Kinh tế và văn hoá</vt:lpstr>
      <vt:lpstr>PowerPoint Presentation</vt:lpstr>
      <vt:lpstr>KIẾN TRÚC-ĐIÊU KHẮC</vt:lpstr>
      <vt:lpstr>2. Vùng đất Nam Bộ từ thế kỉ X đến đầu thế kỉ XVI</vt:lpstr>
      <vt:lpstr>a. Chính trị</vt:lpstr>
      <vt:lpstr>PowerPoint Presentation</vt:lpstr>
      <vt:lpstr>a. Chính trị</vt:lpstr>
      <vt:lpstr>a. Chính trị</vt:lpstr>
      <vt:lpstr>a. Chính trị</vt:lpstr>
      <vt:lpstr>b. Kinh tế và văn hoá</vt:lpstr>
      <vt:lpstr>b. Tình hình kinh tế và văn hoá</vt:lpstr>
      <vt:lpstr>PowerPoint Presentation</vt:lpstr>
      <vt:lpstr>PowerPoint Presentation</vt:lpstr>
      <vt:lpstr>LUYỆN TẬP</vt:lpstr>
      <vt:lpstr>LUYỆN TẬP</vt:lpstr>
      <vt:lpstr>LUYỆN TẬP</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học: Nước Âu Lạc</dc:title>
  <dc:creator>CPN</dc:creator>
  <cp:lastModifiedBy>Dell</cp:lastModifiedBy>
  <cp:revision>76</cp:revision>
  <dcterms:modified xsi:type="dcterms:W3CDTF">2025-05-19T01:29:20Z</dcterms:modified>
</cp:coreProperties>
</file>