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92" r:id="rId2"/>
    <p:sldMasterId id="2147483704" r:id="rId3"/>
  </p:sldMasterIdLst>
  <p:notesMasterIdLst>
    <p:notesMasterId r:id="rId38"/>
  </p:notesMasterIdLst>
  <p:sldIdLst>
    <p:sldId id="724" r:id="rId4"/>
    <p:sldId id="289" r:id="rId5"/>
    <p:sldId id="709" r:id="rId6"/>
    <p:sldId id="256" r:id="rId7"/>
    <p:sldId id="698" r:id="rId8"/>
    <p:sldId id="710" r:id="rId9"/>
    <p:sldId id="713" r:id="rId10"/>
    <p:sldId id="336" r:id="rId11"/>
    <p:sldId id="262" r:id="rId12"/>
    <p:sldId id="717" r:id="rId13"/>
    <p:sldId id="725" r:id="rId14"/>
    <p:sldId id="714" r:id="rId15"/>
    <p:sldId id="707" r:id="rId16"/>
    <p:sldId id="702" r:id="rId17"/>
    <p:sldId id="704" r:id="rId18"/>
    <p:sldId id="718" r:id="rId19"/>
    <p:sldId id="721" r:id="rId20"/>
    <p:sldId id="720" r:id="rId21"/>
    <p:sldId id="719" r:id="rId22"/>
    <p:sldId id="722" r:id="rId23"/>
    <p:sldId id="696" r:id="rId24"/>
    <p:sldId id="723" r:id="rId25"/>
    <p:sldId id="726" r:id="rId26"/>
    <p:sldId id="662" r:id="rId27"/>
    <p:sldId id="716" r:id="rId28"/>
    <p:sldId id="625" r:id="rId29"/>
    <p:sldId id="622" r:id="rId30"/>
    <p:sldId id="626" r:id="rId31"/>
    <p:sldId id="627" r:id="rId32"/>
    <p:sldId id="624" r:id="rId33"/>
    <p:sldId id="633" r:id="rId34"/>
    <p:sldId id="691" r:id="rId35"/>
    <p:sldId id="692" r:id="rId36"/>
    <p:sldId id="304" r:id="rId37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9"/>
      <p: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Rochester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edressed" panose="020B0604020202020204" charset="0"/>
      <p:regular r:id="rId51"/>
      <p:bold r:id="rId52"/>
      <p:italic r:id="rId53"/>
      <p:boldItalic r:id="rId54"/>
    </p:embeddedFont>
    <p:embeddedFont>
      <p:font typeface="Berkshire Swash" panose="020B0604020202020204" charset="0"/>
      <p:regular r:id="rId55"/>
      <p:bold r:id="rId56"/>
      <p:italic r:id="rId57"/>
      <p:boldItalic r:id="rId58"/>
    </p:embeddedFont>
    <p:embeddedFont>
      <p:font typeface="Livvic Medium" panose="020B0604020202020204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Rajdhani" panose="020B0604020202020204" charset="0"/>
      <p:regular r:id="rId67"/>
      <p:bold r:id="rId68"/>
      <p:italic r:id="rId69"/>
      <p:boldItalic r:id="rId70"/>
    </p:embeddedFont>
    <p:embeddedFont>
      <p:font typeface="Livvic" panose="020B0604020202020204" charset="0"/>
      <p:regular r:id="rId71"/>
      <p:bold r:id="rId72"/>
      <p:italic r:id="rId73"/>
      <p:boldItalic r:id="rId74"/>
    </p:embeddedFont>
    <p:embeddedFont>
      <p:font typeface="Karla" panose="020B0604020202020204" charset="0"/>
      <p:regular r:id="rId75"/>
      <p:bold r:id="rId76"/>
    </p:embeddedFont>
    <p:embeddedFont>
      <p:font typeface="Open Sans" panose="020B0606030504020204" pitchFamily="34" charset="0"/>
      <p:regular r:id="rId77"/>
      <p:bold r:id="rId78"/>
      <p:italic r:id="rId79"/>
      <p:boldItalic r:id="rId80"/>
    </p:embeddedFont>
    <p:embeddedFont>
      <p:font typeface="Merriweather" panose="00000500000000000000" pitchFamily="2" charset="0"/>
      <p:regular r:id="rId81"/>
      <p:bold r:id="rId82"/>
      <p:italic r:id="rId83"/>
      <p:boldItalic r:id="rId84"/>
    </p:embeddedFont>
    <p:embeddedFont>
      <p:font typeface="Nunito Light" panose="00000400000000000000" pitchFamily="2" charset="0"/>
      <p:regular r:id="rId85"/>
      <p: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AFD9E5"/>
    <a:srgbClr val="F1BE7C"/>
    <a:srgbClr val="DDD2C9"/>
    <a:srgbClr val="74665C"/>
    <a:srgbClr val="FFF4C9"/>
    <a:srgbClr val="FFFEFE"/>
    <a:srgbClr val="EFE88C"/>
    <a:srgbClr val="DFDFDF"/>
    <a:srgbClr val="E0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54C226-9C69-4D0B-8970-033C6E770E32}">
  <a:tblStyle styleId="{6954C226-9C69-4D0B-8970-033C6E770E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4309"/>
  </p:normalViewPr>
  <p:slideViewPr>
    <p:cSldViewPr snapToGrid="0" snapToObjects="1" showGuides="1">
      <p:cViewPr varScale="1">
        <p:scale>
          <a:sx n="84" d="100"/>
          <a:sy n="84" d="100"/>
        </p:scale>
        <p:origin x="684" y="64"/>
      </p:cViewPr>
      <p:guideLst>
        <p:guide orient="horz" pos="1711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84" Type="http://schemas.openxmlformats.org/officeDocument/2006/relationships/font" Target="fonts/font46.fntdata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74" Type="http://schemas.openxmlformats.org/officeDocument/2006/relationships/font" Target="fonts/font36.fntdata"/><Relationship Id="rId79" Type="http://schemas.openxmlformats.org/officeDocument/2006/relationships/font" Target="fonts/font41.fntdata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font" Target="fonts/font39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80" Type="http://schemas.openxmlformats.org/officeDocument/2006/relationships/font" Target="fonts/font42.fntdata"/><Relationship Id="rId85" Type="http://schemas.openxmlformats.org/officeDocument/2006/relationships/font" Target="fonts/font4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font" Target="fonts/font37.fntdata"/><Relationship Id="rId83" Type="http://schemas.openxmlformats.org/officeDocument/2006/relationships/font" Target="fonts/font45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font" Target="fonts/font40.fntdata"/><Relationship Id="rId81" Type="http://schemas.openxmlformats.org/officeDocument/2006/relationships/font" Target="fonts/font43.fntdata"/><Relationship Id="rId86" Type="http://schemas.openxmlformats.org/officeDocument/2006/relationships/font" Target="fonts/font4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.fntdata"/><Relationship Id="rId34" Type="http://schemas.openxmlformats.org/officeDocument/2006/relationships/slide" Target="slides/slide31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font" Target="fonts/font38.fntdata"/><Relationship Id="rId7" Type="http://schemas.openxmlformats.org/officeDocument/2006/relationships/slide" Target="slides/slide4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66" Type="http://schemas.openxmlformats.org/officeDocument/2006/relationships/font" Target="fonts/font28.fntdata"/><Relationship Id="rId87" Type="http://schemas.openxmlformats.org/officeDocument/2006/relationships/presProps" Target="presProps.xml"/><Relationship Id="rId61" Type="http://schemas.openxmlformats.org/officeDocument/2006/relationships/font" Target="fonts/font23.fntdata"/><Relationship Id="rId82" Type="http://schemas.openxmlformats.org/officeDocument/2006/relationships/font" Target="fonts/font44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3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49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56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2558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698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306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00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06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5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9DD-12E4-4220-8799-F49C16EFD14E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DEBA4-3F6C-4368-8D04-F9BC89F01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85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3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0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4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7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56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8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9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8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8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8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052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894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821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36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265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0" y="2671658"/>
            <a:ext cx="37929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29738"/>
            <a:ext cx="37929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572000" y="3297463"/>
            <a:ext cx="3792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90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85710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2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965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147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713225" y="654749"/>
            <a:ext cx="5011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025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52375" y="2139400"/>
            <a:ext cx="4275900" cy="12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152375" y="1566700"/>
            <a:ext cx="427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225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255450"/>
            <a:ext cx="4557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713250" y="3301550"/>
            <a:ext cx="45579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126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2340425" y="2699163"/>
            <a:ext cx="45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340425" y="1643038"/>
            <a:ext cx="4566000" cy="1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42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713225" y="1733075"/>
            <a:ext cx="31542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1"/>
          </p:nvPr>
        </p:nvSpPr>
        <p:spPr>
          <a:xfrm>
            <a:off x="713225" y="2344625"/>
            <a:ext cx="3154200" cy="10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513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ubTitle" idx="1"/>
          </p:nvPr>
        </p:nvSpPr>
        <p:spPr>
          <a:xfrm>
            <a:off x="6991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2"/>
          </p:nvPr>
        </p:nvSpPr>
        <p:spPr>
          <a:xfrm>
            <a:off x="6991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3"/>
          </p:nvPr>
        </p:nvSpPr>
        <p:spPr>
          <a:xfrm>
            <a:off x="330525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4"/>
          </p:nvPr>
        </p:nvSpPr>
        <p:spPr>
          <a:xfrm>
            <a:off x="330525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ubTitle" idx="5"/>
          </p:nvPr>
        </p:nvSpPr>
        <p:spPr>
          <a:xfrm>
            <a:off x="5911400" y="151171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ubTitle" idx="6"/>
          </p:nvPr>
        </p:nvSpPr>
        <p:spPr>
          <a:xfrm>
            <a:off x="5911400" y="190167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7"/>
          </p:nvPr>
        </p:nvSpPr>
        <p:spPr>
          <a:xfrm>
            <a:off x="6990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8"/>
          </p:nvPr>
        </p:nvSpPr>
        <p:spPr>
          <a:xfrm>
            <a:off x="6990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9"/>
          </p:nvPr>
        </p:nvSpPr>
        <p:spPr>
          <a:xfrm>
            <a:off x="330522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13"/>
          </p:nvPr>
        </p:nvSpPr>
        <p:spPr>
          <a:xfrm>
            <a:off x="330522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4"/>
          </p:nvPr>
        </p:nvSpPr>
        <p:spPr>
          <a:xfrm>
            <a:off x="5911375" y="2951463"/>
            <a:ext cx="25335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5"/>
          </p:nvPr>
        </p:nvSpPr>
        <p:spPr>
          <a:xfrm>
            <a:off x="5911375" y="3341422"/>
            <a:ext cx="25335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080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1312500" y="548650"/>
            <a:ext cx="65190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/>
          <p:nvPr/>
        </p:nvSpPr>
        <p:spPr>
          <a:xfrm>
            <a:off x="2820650" y="3354900"/>
            <a:ext cx="35031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CREDITS: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This presentation template was created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200">
              <a:solidFill>
                <a:schemeClr val="lt2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4174313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0C0C7-D131-6746-803A-33697ADBE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6C2B82-B64E-034E-85DA-9056EA25A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279FD9-6E1C-4D44-A164-4B4B1F962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2F7D6-C6F3-F844-BFC2-71091AF99D5C}" type="slidenum">
              <a:rPr lang="da-DK" altLang="en-VN"/>
              <a:pPr/>
              <a:t>‹#›</a:t>
            </a:fld>
            <a:endParaRPr lang="da-DK" altLang="en-VN"/>
          </a:p>
        </p:txBody>
      </p:sp>
    </p:spTree>
    <p:extLst>
      <p:ext uri="{BB962C8B-B14F-4D97-AF65-F5344CB8AC3E}">
        <p14:creationId xmlns:p14="http://schemas.microsoft.com/office/powerpoint/2010/main" val="192683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329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4792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76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7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6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5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6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24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803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20" r:id="rId12"/>
    <p:sldLayoutId id="2147483721" r:id="rId13"/>
    <p:sldLayoutId id="2147483722" r:id="rId14"/>
    <p:sldLayoutId id="2147483724" r:id="rId15"/>
    <p:sldLayoutId id="2147483725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3438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slide" Target="slide10.xml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12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0" Type="http://schemas.openxmlformats.org/officeDocument/2006/relationships/image" Target="../media/image50.gif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slide" Target="slide10.xml"/><Relationship Id="rId10" Type="http://schemas.openxmlformats.org/officeDocument/2006/relationships/image" Target="../media/image48.gif"/><Relationship Id="rId4" Type="http://schemas.openxmlformats.org/officeDocument/2006/relationships/image" Target="../media/image53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slide" Target="slide10.xml"/><Relationship Id="rId10" Type="http://schemas.openxmlformats.org/officeDocument/2006/relationships/image" Target="../media/image48.gif"/><Relationship Id="rId4" Type="http://schemas.openxmlformats.org/officeDocument/2006/relationships/image" Target="../media/image53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53.PNG"/><Relationship Id="rId9" Type="http://schemas.openxmlformats.org/officeDocument/2006/relationships/slide" Target="slide10.xml"/><Relationship Id="rId1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gif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image" Target="../media/image43.gif"/><Relationship Id="rId15" Type="http://schemas.openxmlformats.org/officeDocument/2006/relationships/image" Target="../media/image52.gif"/><Relationship Id="rId10" Type="http://schemas.openxmlformats.org/officeDocument/2006/relationships/image" Target="../media/image47.gif"/><Relationship Id="rId4" Type="http://schemas.openxmlformats.org/officeDocument/2006/relationships/image" Target="../media/image53.PNG"/><Relationship Id="rId9" Type="http://schemas.openxmlformats.org/officeDocument/2006/relationships/slide" Target="slide10.xml"/><Relationship Id="rId1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gif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5" Type="http://schemas.openxmlformats.org/officeDocument/2006/relationships/slide" Target="slide10.xml"/><Relationship Id="rId10" Type="http://schemas.openxmlformats.org/officeDocument/2006/relationships/image" Target="../media/image48.gif"/><Relationship Id="rId4" Type="http://schemas.openxmlformats.org/officeDocument/2006/relationships/image" Target="../media/image53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11" Type="http://schemas.openxmlformats.org/officeDocument/2006/relationships/image" Target="../media/image20.emf"/><Relationship Id="rId5" Type="http://schemas.openxmlformats.org/officeDocument/2006/relationships/image" Target="../media/image15.png"/><Relationship Id="rId10" Type="http://schemas.openxmlformats.org/officeDocument/2006/relationships/image" Target="../media/image19.emf"/><Relationship Id="rId4" Type="http://schemas.openxmlformats.org/officeDocument/2006/relationships/image" Target="../media/image14.png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>
            <a:extLst>
              <a:ext uri="{FF2B5EF4-FFF2-40B4-BE49-F238E27FC236}">
                <a16:creationId xmlns:a16="http://schemas.microsoft.com/office/drawing/2014/main" id="{AF7BF8C5-B192-5300-FA27-6671C74D5CF4}"/>
              </a:ext>
            </a:extLst>
          </p:cNvPr>
          <p:cNvSpPr txBox="1"/>
          <p:nvPr/>
        </p:nvSpPr>
        <p:spPr>
          <a:xfrm>
            <a:off x="190501" y="531581"/>
            <a:ext cx="876300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  <a:buClrTx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 VÀ </a:t>
            </a:r>
            <a:r>
              <a:rPr lang="en-US" sz="40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</a:t>
            </a:r>
            <a:r>
              <a:rPr lang="en-US" sz="36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 VỚI TIẾT HỌC LỊCH SỬ HÔM NAY!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0" y="3954780"/>
            <a:ext cx="4358640" cy="1127760"/>
            <a:chOff x="2247900" y="3671888"/>
            <a:chExt cx="6896290" cy="14716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2" r="21391"/>
          <a:stretch/>
        </p:blipFill>
        <p:spPr>
          <a:xfrm>
            <a:off x="0" y="2529840"/>
            <a:ext cx="2263140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71" r="18459" b="17496"/>
          <a:stretch/>
        </p:blipFill>
        <p:spPr>
          <a:xfrm>
            <a:off x="6850827" y="2476500"/>
            <a:ext cx="2191438" cy="27272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4358640" y="3954780"/>
            <a:ext cx="4846320" cy="1127760"/>
            <a:chOff x="2247900" y="3671888"/>
            <a:chExt cx="6896290" cy="14716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2461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6920" y="107705"/>
            <a:ext cx="589788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9760" y="958705"/>
            <a:ext cx="5608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GB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4230" y="1972243"/>
            <a:ext cx="6120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GB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Thai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4427220" y="3863340"/>
            <a:ext cx="3680460" cy="1120140"/>
            <a:chOff x="2247900" y="3671888"/>
            <a:chExt cx="6896290" cy="14716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2" r="21391"/>
          <a:stretch/>
        </p:blipFill>
        <p:spPr>
          <a:xfrm>
            <a:off x="2865120" y="3619243"/>
            <a:ext cx="1828800" cy="14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aivietcophong.com/wp-content/uploads/2021/03/don-tet-thoi-tran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"/>
            <a:ext cx="8877299" cy="503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" y="91440"/>
            <a:ext cx="39852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" y="1101959"/>
            <a:ext cx="4373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GB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315" y="2117482"/>
            <a:ext cx="4082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GB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Thai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0" y="4229100"/>
            <a:ext cx="2895600" cy="853440"/>
            <a:chOff x="2247900" y="3671888"/>
            <a:chExt cx="6896290" cy="14716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2" r="21391"/>
          <a:stretch/>
        </p:blipFill>
        <p:spPr>
          <a:xfrm>
            <a:off x="0" y="3710066"/>
            <a:ext cx="1137090" cy="14334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06340" y="88900"/>
            <a:ext cx="40386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370070" y="468898"/>
            <a:ext cx="43434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298622" y="1514594"/>
            <a:ext cx="434340" cy="198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05570" y="1158984"/>
            <a:ext cx="4238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12030" y="2102479"/>
            <a:ext cx="41546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98622" y="2734216"/>
            <a:ext cx="434340" cy="169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E4627D-C6D9-664B-8BD2-400AA5E85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140" y="4509381"/>
            <a:ext cx="2689860" cy="6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0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/>
      <p:bldP spid="17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247908-21F6-C9C6-B7B4-E1A3B25AB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42" y="2278380"/>
            <a:ext cx="3670518" cy="1844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D5EEB9-86F8-CB9E-AC69-E6C5A474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425"/>
            <a:ext cx="5494021" cy="3904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" y="19873"/>
            <a:ext cx="8282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algn="just"/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1258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D5EEB9-86F8-CB9E-AC69-E6C5A474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4" y="0"/>
            <a:ext cx="72375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80134B-FB14-69ED-4F00-4ACAA2645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424"/>
            <a:ext cx="9144000" cy="52609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5B3A1C-CE8B-8B4F-AFAF-2E82558B6502}"/>
              </a:ext>
            </a:extLst>
          </p:cNvPr>
          <p:cNvGrpSpPr/>
          <p:nvPr/>
        </p:nvGrpSpPr>
        <p:grpSpPr>
          <a:xfrm>
            <a:off x="105981" y="-58714"/>
            <a:ext cx="9144001" cy="5143501"/>
            <a:chOff x="0" y="-1"/>
            <a:chExt cx="9144001" cy="5143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49EBC9-9969-D742-86D9-7BCC06CDE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3FC0950-A32F-B74C-8EED-BB4461199E79}"/>
                </a:ext>
              </a:extLst>
            </p:cNvPr>
            <p:cNvSpPr/>
            <p:nvPr/>
          </p:nvSpPr>
          <p:spPr>
            <a:xfrm>
              <a:off x="1" y="0"/>
              <a:ext cx="9144000" cy="584775"/>
            </a:xfrm>
            <a:prstGeom prst="rect">
              <a:avLst/>
            </a:prstGeom>
            <a:solidFill>
              <a:srgbClr val="DDD2C9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dirty="0" err="1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>
                  <a:solidFill>
                    <a:srgbClr val="503D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1258.</a:t>
              </a:r>
              <a:endParaRPr lang="en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9" y="137160"/>
            <a:ext cx="8782501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D5EEB9-86F8-CB9E-AC69-E6C5A474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34" y="0"/>
            <a:ext cx="72375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EA02E-CB76-DBDB-9C91-488982D3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" y="-93805"/>
            <a:ext cx="9321800" cy="53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8F9FC8-AE34-704B-E0BB-BD12EE50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06" y="-42391"/>
            <a:ext cx="9321800" cy="51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4793">
            <a:off x="-536377" y="1105181"/>
            <a:ext cx="3571384" cy="3577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2360676" y="855646"/>
            <a:ext cx="5009116" cy="114756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D5EEB9-86F8-CB9E-AC69-E6C5A474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34" y="0"/>
            <a:ext cx="72375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94360B-E827-C743-9A0B-BC503ED68423}"/>
              </a:ext>
            </a:extLst>
          </p:cNvPr>
          <p:cNvSpPr/>
          <p:nvPr/>
        </p:nvSpPr>
        <p:spPr>
          <a:xfrm>
            <a:off x="-295904" y="85462"/>
            <a:ext cx="4998287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5400" b="1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bàn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565908A4-ED3D-5C4D-A314-6201BA1F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62927" y="1944958"/>
            <a:ext cx="2666184" cy="2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F891217-094D-E042-AF71-011C769C3602}"/>
              </a:ext>
            </a:extLst>
          </p:cNvPr>
          <p:cNvGrpSpPr/>
          <p:nvPr/>
        </p:nvGrpSpPr>
        <p:grpSpPr>
          <a:xfrm>
            <a:off x="4103423" y="728660"/>
            <a:ext cx="4932362" cy="4086223"/>
            <a:chOff x="6260087" y="52222"/>
            <a:chExt cx="2784597" cy="8673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AC94957-1204-F942-830A-301594868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103" t="25709" r="10605" b="35439"/>
            <a:stretch/>
          </p:blipFill>
          <p:spPr>
            <a:xfrm>
              <a:off x="6260087" y="52222"/>
              <a:ext cx="2784597" cy="86739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143166-F95C-E849-8293-F7E24B874F17}"/>
                </a:ext>
              </a:extLst>
            </p:cNvPr>
            <p:cNvSpPr/>
            <p:nvPr/>
          </p:nvSpPr>
          <p:spPr>
            <a:xfrm>
              <a:off x="6562548" y="237226"/>
              <a:ext cx="2179674" cy="521650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F6F7DC-AA03-EB4C-9417-BA86ED1BD43A}"/>
              </a:ext>
            </a:extLst>
          </p:cNvPr>
          <p:cNvSpPr/>
          <p:nvPr/>
        </p:nvSpPr>
        <p:spPr>
          <a:xfrm>
            <a:off x="4889046" y="1797872"/>
            <a:ext cx="34272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 nhà Trần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 phut">
            <a:hlinkClick r:id="" action="ppaction://media"/>
            <a:extLst>
              <a:ext uri="{FF2B5EF4-FFF2-40B4-BE49-F238E27FC236}">
                <a16:creationId xmlns:a16="http://schemas.microsoft.com/office/drawing/2014/main" id="{249FFC23-3A95-EFF0-C62D-71DA557AC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7797" y="2154114"/>
            <a:ext cx="896937" cy="8679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3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8111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1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12" grpId="0"/>
          <p:bldP spid="12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3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0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8111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1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2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12" grpId="0"/>
          <p:bldP spid="12" grpId="1"/>
          <p:bldP spid="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5990" y="195887"/>
            <a:ext cx="484632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" y="756612"/>
            <a:ext cx="8823960" cy="40010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phẩm chất làm nên sự vĩ đại của Đức Phật Hoàng Trần Nhân T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15" y="578801"/>
            <a:ext cx="3391253" cy="31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ẦN THỦ ĐỘ, NGƯỜI DỰNG NGHIỆP TRIỀU TRẦN | Dòng chảy thông tin | Cổng  thông tin dòng họ Trần Nguyên H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5" y="201770"/>
            <a:ext cx="3505200" cy="39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4420" y="3893820"/>
            <a:ext cx="2903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1218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1277)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0945" y="3893820"/>
            <a:ext cx="2903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1194 –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1264)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en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69" y="3211739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75" y="2827657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16430" y="79661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GB" sz="44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ẨN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53" y="2445053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5702" y="1353842"/>
            <a:ext cx="8353997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hộp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bí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GB" sz="28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Arrow: Pentagon 30">
            <a:hlinkClick r:id="rId13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1605E-6 L -1.66667E-6 -0.224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102653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mưu của Mông Cổ trong chiến tranh xâm lược Đại Việt lần 1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59895" y="1917924"/>
            <a:ext cx="6152596" cy="95383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 lược Đại Việt để làm bàn đạp tấn công Nam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F8E38183-EFF8-0140-89CB-C44036B56B2C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D9B17F9E-51DE-894B-B547-3094F3C7A530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800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Mông Cổ cho sứ giả đến đưa thư đe dọa và dụ hàng vua Trần, thái độ vua Trần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8CE3E49B-1FBC-BC46-B2C5-49FFCE7C41B8}"/>
              </a:ext>
            </a:extLst>
          </p:cNvPr>
          <p:cNvSpPr/>
          <p:nvPr/>
        </p:nvSpPr>
        <p:spPr>
          <a:xfrm rot="302336">
            <a:off x="2262855" y="3194317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9E66A9DB-350C-6143-9546-505BFE227D90}"/>
              </a:ext>
            </a:extLst>
          </p:cNvPr>
          <p:cNvSpPr/>
          <p:nvPr/>
        </p:nvSpPr>
        <p:spPr>
          <a:xfrm rot="21316242">
            <a:off x="3043714" y="324694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93793"/>
            <a:ext cx="7402965" cy="15822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nguy cơ bị quân Mông xâm lược, triều đình nhà Trần đã có thái độ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10236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món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quà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biệt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 đánh lớn nhất trong cuộc kháng chiến chống Mông – Nguyên lần thứ nhất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094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05" y="3261549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ức mạnh mông cổ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38934" y="2940176"/>
            <a:ext cx="1297310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6323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 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"Đầu thần chưa rơi xuống đất, xin bệ hạ đừng lo". Là câu nói của ai?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5859" y="1955587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9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7D1BA692-84AA-9043-86DE-1B6FB75E1C8C}"/>
              </a:ext>
            </a:extLst>
          </p:cNvPr>
          <p:cNvSpPr/>
          <p:nvPr/>
        </p:nvSpPr>
        <p:spPr>
          <a:xfrm rot="302336">
            <a:off x="2262855" y="320589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0" name="Flowchart: Summing Junction 35">
            <a:extLst>
              <a:ext uri="{FF2B5EF4-FFF2-40B4-BE49-F238E27FC236}">
                <a16:creationId xmlns:a16="http://schemas.microsoft.com/office/drawing/2014/main" id="{E7125D7E-00E4-994C-A37D-4B325B6D3A7A}"/>
              </a:ext>
            </a:extLst>
          </p:cNvPr>
          <p:cNvSpPr/>
          <p:nvPr/>
        </p:nvSpPr>
        <p:spPr>
          <a:xfrm rot="21316242">
            <a:off x="3043714" y="3258518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808400" y="1704087"/>
            <a:ext cx="51090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853D40-BE69-7537-5C90-82274D312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29136" y="972056"/>
            <a:ext cx="36195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Theo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bài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học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nghiệm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đánh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giặc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ta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trong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cuộc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8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gì</a:t>
            </a:r>
            <a:r>
              <a:rPr lang="en-US" sz="28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2800" b="1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3309473" y="139495"/>
            <a:ext cx="5181600" cy="4528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3631907" y="554831"/>
            <a:ext cx="45367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32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GB" sz="32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32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nhà</a:t>
            </a:r>
            <a:r>
              <a:rPr lang="en-GB" sz="32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: </a:t>
            </a:r>
          </a:p>
          <a:p>
            <a:pPr marL="457200" lvl="0" indent="-457200" algn="just">
              <a:buAutoNum type="arabicPeriod"/>
              <a:defRPr/>
            </a:pP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sưu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tầm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.</a:t>
            </a:r>
          </a:p>
          <a:p>
            <a:pPr marL="457200" lvl="0" indent="-457200" algn="just">
              <a:buAutoNum type="arabicPeriod"/>
              <a:defRPr/>
            </a:pPr>
            <a:r>
              <a:rPr lang="en-GB" sz="24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Chuẩn</a:t>
            </a:r>
            <a:r>
              <a:rPr lang="en-GB" sz="24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4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bị</a:t>
            </a:r>
            <a:r>
              <a:rPr lang="en-GB" sz="24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4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trước</a:t>
            </a:r>
            <a:r>
              <a:rPr lang="en-GB" sz="24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GB" sz="24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nội</a:t>
            </a:r>
            <a:r>
              <a:rPr lang="en-GB" sz="24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dung </a:t>
            </a:r>
            <a:r>
              <a:rPr lang="en-GB" sz="2400" b="1" dirty="0" err="1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phần</a:t>
            </a:r>
            <a:r>
              <a:rPr lang="en-GB" sz="2400" b="1" dirty="0" smtClean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2</a:t>
            </a:r>
            <a:endParaRPr lang="en-US" sz="2400" b="1" dirty="0" smtClean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7210" y="3619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75"/>
                                </p:stCondLst>
                                <p:childTnLst>
                                  <p:par>
                                    <p:cTn id="22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75"/>
                                </p:stCondLst>
                                <p:childTnLst>
                                  <p:par>
                                    <p:cTn id="22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248" name="Google Shape;1248;p47"/>
          <p:cNvSpPr txBox="1"/>
          <p:nvPr/>
        </p:nvSpPr>
        <p:spPr>
          <a:xfrm>
            <a:off x="615628" y="4363175"/>
            <a:ext cx="279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000">
              <a:solidFill>
                <a:schemeClr val="dk1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4636934" y="830475"/>
            <a:ext cx="33233" cy="73129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6CDD2E-22DB-CD43-B96C-F249EC9937EE}"/>
              </a:ext>
            </a:extLst>
          </p:cNvPr>
          <p:cNvGrpSpPr/>
          <p:nvPr/>
        </p:nvGrpSpPr>
        <p:grpSpPr>
          <a:xfrm>
            <a:off x="1" y="2121157"/>
            <a:ext cx="9110766" cy="2834344"/>
            <a:chOff x="547585" y="1827051"/>
            <a:chExt cx="7933302" cy="3128450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4">
              <a:alphaModFix/>
            </a:blip>
            <a:srcRect l="89" r="89"/>
            <a:stretch/>
          </p:blipFill>
          <p:spPr>
            <a:xfrm>
              <a:off x="547585" y="1827051"/>
              <a:ext cx="7933302" cy="31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792C6C-F2AB-AF4B-9A20-33E39502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78" t="-1" r="40239" b="32805"/>
            <a:stretch/>
          </p:blipFill>
          <p:spPr>
            <a:xfrm>
              <a:off x="547585" y="3865736"/>
              <a:ext cx="2961479" cy="1089765"/>
            </a:xfrm>
            <a:prstGeom prst="rect">
              <a:avLst/>
            </a:prstGeom>
          </p:spPr>
        </p:pic>
      </p:grpSp>
      <p:grpSp>
        <p:nvGrpSpPr>
          <p:cNvPr id="13" name="Google Shape;119;p26">
            <a:extLst>
              <a:ext uri="{FF2B5EF4-FFF2-40B4-BE49-F238E27FC236}">
                <a16:creationId xmlns:a16="http://schemas.microsoft.com/office/drawing/2014/main" id="{B4D56C25-525E-5249-8D13-DD221E20FE4D}"/>
              </a:ext>
            </a:extLst>
          </p:cNvPr>
          <p:cNvGrpSpPr/>
          <p:nvPr/>
        </p:nvGrpSpPr>
        <p:grpSpPr>
          <a:xfrm rot="5400000">
            <a:off x="3594707" y="1145395"/>
            <a:ext cx="1827050" cy="124475"/>
            <a:chOff x="446800" y="1721825"/>
            <a:chExt cx="259025" cy="18316"/>
          </a:xfrm>
        </p:grpSpPr>
        <p:sp>
          <p:nvSpPr>
            <p:cNvPr id="14" name="Google Shape;120;p26">
              <a:extLst>
                <a:ext uri="{FF2B5EF4-FFF2-40B4-BE49-F238E27FC236}">
                  <a16:creationId xmlns:a16="http://schemas.microsoft.com/office/drawing/2014/main" id="{D1A1F2A8-178F-E84D-A913-FEFBB5D2A0B2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1;p26">
              <a:extLst>
                <a:ext uri="{FF2B5EF4-FFF2-40B4-BE49-F238E27FC236}">
                  <a16:creationId xmlns:a16="http://schemas.microsoft.com/office/drawing/2014/main" id="{A5144F1D-8327-4E4D-9ECC-38B94EA30F8C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F5A0A9-61D1-CE40-AF83-7625F4C7F843}"/>
              </a:ext>
            </a:extLst>
          </p:cNvPr>
          <p:cNvSpPr/>
          <p:nvPr/>
        </p:nvSpPr>
        <p:spPr>
          <a:xfrm>
            <a:off x="4698006" y="-2501"/>
            <a:ext cx="44825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2328579" y="1349831"/>
            <a:ext cx="6377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lần kháng chiến chống </a:t>
            </a:r>
            <a:endParaRPr lang="en-GB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</a:t>
            </a:r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 </a:t>
            </a:r>
            <a:r>
              <a:rPr lang="en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</a:t>
            </a:r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 – Nguyên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</a:t>
            </a:r>
            <a:r>
              <a:rPr lang="en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2989692" y="582049"/>
            <a:ext cx="47243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41, 42, 43 - </a:t>
            </a:r>
            <a:r>
              <a:rPr lang="en-US" sz="3600" b="1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266795" y="1278249"/>
            <a:ext cx="3350220" cy="4169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4CDBF8-66DD-7E36-879F-3B0FAA8C5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72096" y="19618"/>
            <a:ext cx="1226627" cy="1226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82932-78E9-5046-3C78-2BD6557DB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54164" y="2539875"/>
            <a:ext cx="1226627" cy="122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398F8-C2D9-A1DF-47E7-5C7D3A23E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4908" y="664936"/>
            <a:ext cx="1226627" cy="122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02782-BB07-215C-FCDC-96F154FA6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9486" y="3287127"/>
            <a:ext cx="1241399" cy="12413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D96695-2DA5-F2B4-3787-5AA3A7B12248}"/>
              </a:ext>
            </a:extLst>
          </p:cNvPr>
          <p:cNvSpPr/>
          <p:nvPr/>
        </p:nvSpPr>
        <p:spPr>
          <a:xfrm>
            <a:off x="3083425" y="-1744662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0BED2-392D-6F07-7B71-A149CA482A0C}"/>
              </a:ext>
            </a:extLst>
          </p:cNvPr>
          <p:cNvSpPr txBox="1"/>
          <p:nvPr/>
        </p:nvSpPr>
        <p:spPr>
          <a:xfrm>
            <a:off x="-3451833" y="19618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lần thứ nhất,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xâm lược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Mông Cổ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7CE9A-C845-DC5B-FD82-7013B9FD7E07}"/>
              </a:ext>
            </a:extLst>
          </p:cNvPr>
          <p:cNvSpPr txBox="1"/>
          <p:nvPr/>
        </p:nvSpPr>
        <p:spPr>
          <a:xfrm>
            <a:off x="-6191818" y="2468641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lần thứ hai,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xâm lược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(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5).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D0643-9273-2EA2-DBD3-A83750EBFD09}"/>
              </a:ext>
            </a:extLst>
          </p:cNvPr>
          <p:cNvSpPr txBox="1"/>
          <p:nvPr/>
        </p:nvSpPr>
        <p:spPr>
          <a:xfrm>
            <a:off x="11760674" y="67808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lần thứ ba,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xâm lược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(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87 - 1288).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7BBAD-1CA4-8B33-2FD0-C9F887440E3B}"/>
              </a:ext>
            </a:extLst>
          </p:cNvPr>
          <p:cNvSpPr txBox="1"/>
          <p:nvPr/>
        </p:nvSpPr>
        <p:spPr>
          <a:xfrm>
            <a:off x="14430885" y="3479180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120453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lần thứ nhất,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xâm lược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Mông Cổ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1258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555533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lần thứ hai,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xâm lược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(</a:t>
            </a:r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5).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1106510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87 - 1288).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2816" y="3769397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thắng lợi và ý nghĩa lịch sử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0" y="4229100"/>
            <a:ext cx="2895600" cy="853440"/>
            <a:chOff x="2247900" y="3671888"/>
            <a:chExt cx="6896290" cy="147161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C441A5ED-15CF-E24D-BE73-178340913D0D}"/>
              </a:ext>
            </a:extLst>
          </p:cNvPr>
          <p:cNvSpPr txBox="1"/>
          <p:nvPr/>
        </p:nvSpPr>
        <p:spPr>
          <a:xfrm>
            <a:off x="193841" y="29730"/>
            <a:ext cx="895015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nhất, chống quân xâm lược Mông Cổ (1258).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2" r="21391"/>
          <a:stretch/>
        </p:blipFill>
        <p:spPr>
          <a:xfrm>
            <a:off x="0" y="3710066"/>
            <a:ext cx="1137090" cy="1433434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193841" y="1421126"/>
            <a:ext cx="4244809" cy="228893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1,2:</a:t>
            </a:r>
          </a:p>
          <a:p>
            <a:pPr algn="ctr"/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entagon 1"/>
          <p:cNvSpPr/>
          <p:nvPr/>
        </p:nvSpPr>
        <p:spPr>
          <a:xfrm rot="10800000">
            <a:off x="4499610" y="1453074"/>
            <a:ext cx="4560570" cy="222504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02580" y="1589068"/>
            <a:ext cx="34975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</a:p>
          <a:p>
            <a:pPr algn="just"/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71" r="18459" b="17496"/>
          <a:stretch/>
        </p:blipFill>
        <p:spPr>
          <a:xfrm>
            <a:off x="7620000" y="3332956"/>
            <a:ext cx="1440180" cy="17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 animBg="1"/>
          <p:bldP spid="7" grpId="0" animBg="1"/>
          <p:bldP spid="2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6" grpId="0" animBg="1"/>
          <p:bldP spid="7" grpId="0" animBg="1"/>
          <p:bldP spid="2" grpId="0" animBg="1"/>
          <p:bldP spid="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631" y="742360"/>
            <a:ext cx="2580587" cy="398753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06" y="1281647"/>
            <a:ext cx="2311924" cy="1485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35381" y="2998707"/>
            <a:ext cx="296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MƯU VÀ HÀNH ĐỘNG XÂM LƯỢC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endParaRPr lang="en-GB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QUÂN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MÔNG CỔ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221" y="339365"/>
            <a:ext cx="1469034" cy="1718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878" y="3209827"/>
            <a:ext cx="1446224" cy="168268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702471" y="3061354"/>
            <a:ext cx="521497" cy="579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702471" y="1385741"/>
            <a:ext cx="521497" cy="8739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15695" y="93227"/>
            <a:ext cx="3395417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XIII,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6299" y="927001"/>
            <a:ext cx="3351229" cy="7848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1258,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438" y="1936141"/>
            <a:ext cx="3347695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809508" y="415698"/>
            <a:ext cx="547934" cy="466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809508" y="1264848"/>
            <a:ext cx="569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772390" y="1544817"/>
            <a:ext cx="622169" cy="638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694025" y="3492631"/>
            <a:ext cx="585737" cy="350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7441" y="3137207"/>
            <a:ext cx="3420086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681637" y="4152619"/>
            <a:ext cx="598125" cy="265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57441" y="4201813"/>
            <a:ext cx="3430691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Thai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2" grpId="0" animBg="1"/>
      <p:bldP spid="23" grpId="0" animBg="1"/>
      <p:bldP spid="24" grpId="0" animBg="1"/>
      <p:bldP spid="36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531C5EE-918D-FE44-B368-27EBF3533C51}"/>
              </a:ext>
            </a:extLst>
          </p:cNvPr>
          <p:cNvSpPr txBox="1"/>
          <p:nvPr/>
        </p:nvSpPr>
        <p:spPr>
          <a:xfrm>
            <a:off x="7268901" y="4421529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82C658-CE9F-6B44-BB27-7F1297F15CF0}"/>
              </a:ext>
            </a:extLst>
          </p:cNvPr>
          <p:cNvSpPr txBox="1"/>
          <p:nvPr/>
        </p:nvSpPr>
        <p:spPr>
          <a:xfrm>
            <a:off x="7268901" y="4687212"/>
            <a:ext cx="30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8D085F-999F-2042-8E26-93925B37EDCB}"/>
              </a:ext>
            </a:extLst>
          </p:cNvPr>
          <p:cNvGrpSpPr/>
          <p:nvPr/>
        </p:nvGrpSpPr>
        <p:grpSpPr>
          <a:xfrm>
            <a:off x="-5156" y="16712"/>
            <a:ext cx="9149156" cy="5144083"/>
            <a:chOff x="-5156" y="-583"/>
            <a:chExt cx="9149156" cy="51440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B1410D-4272-0449-820F-7696972AF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640"/>
            <a:stretch/>
          </p:blipFill>
          <p:spPr>
            <a:xfrm>
              <a:off x="-5156" y="-583"/>
              <a:ext cx="9149156" cy="51440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AAC2C4-A394-1B44-A62C-63FDCEACC119}"/>
                </a:ext>
              </a:extLst>
            </p:cNvPr>
            <p:cNvSpPr/>
            <p:nvPr/>
          </p:nvSpPr>
          <p:spPr>
            <a:xfrm>
              <a:off x="4624140" y="883388"/>
              <a:ext cx="2133600" cy="918830"/>
            </a:xfrm>
            <a:prstGeom prst="rect">
              <a:avLst/>
            </a:prstGeom>
            <a:solidFill>
              <a:srgbClr val="EFE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 Cổ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54677-ECBA-714F-8D59-C2A2BF1E44AD}"/>
                </a:ext>
              </a:extLst>
            </p:cNvPr>
            <p:cNvSpPr/>
            <p:nvPr/>
          </p:nvSpPr>
          <p:spPr>
            <a:xfrm>
              <a:off x="6757740" y="2535237"/>
              <a:ext cx="1014154" cy="701421"/>
            </a:xfrm>
            <a:prstGeom prst="rect">
              <a:avLst/>
            </a:prstGeom>
            <a:solidFill>
              <a:srgbClr val="FF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 Tống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F0BF1B-6957-1E4D-A383-AFB5B4B09A18}"/>
                </a:ext>
              </a:extLst>
            </p:cNvPr>
            <p:cNvSpPr/>
            <p:nvPr/>
          </p:nvSpPr>
          <p:spPr>
            <a:xfrm>
              <a:off x="7067107" y="4132262"/>
              <a:ext cx="439479" cy="234175"/>
            </a:xfrm>
            <a:prstGeom prst="rect">
              <a:avLst/>
            </a:prstGeom>
            <a:solidFill>
              <a:srgbClr val="AFD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E642B0E4-F909-8848-8DDD-57EB8F7C17B9}"/>
              </a:ext>
            </a:extLst>
          </p:cNvPr>
          <p:cNvSpPr/>
          <p:nvPr/>
        </p:nvSpPr>
        <p:spPr>
          <a:xfrm>
            <a:off x="6566354" y="3514450"/>
            <a:ext cx="382772" cy="808456"/>
          </a:xfrm>
          <a:custGeom>
            <a:avLst/>
            <a:gdLst>
              <a:gd name="connsiteX0" fmla="*/ 85060 w 382772"/>
              <a:gd name="connsiteY0" fmla="*/ 0 h 808456"/>
              <a:gd name="connsiteX1" fmla="*/ 141767 w 382772"/>
              <a:gd name="connsiteY1" fmla="*/ 14176 h 808456"/>
              <a:gd name="connsiteX2" fmla="*/ 198474 w 382772"/>
              <a:gd name="connsiteY2" fmla="*/ 35441 h 808456"/>
              <a:gd name="connsiteX3" fmla="*/ 226827 w 382772"/>
              <a:gd name="connsiteY3" fmla="*/ 49618 h 808456"/>
              <a:gd name="connsiteX4" fmla="*/ 283534 w 382772"/>
              <a:gd name="connsiteY4" fmla="*/ 70883 h 808456"/>
              <a:gd name="connsiteX5" fmla="*/ 297711 w 382772"/>
              <a:gd name="connsiteY5" fmla="*/ 92148 h 808456"/>
              <a:gd name="connsiteX6" fmla="*/ 340241 w 382772"/>
              <a:gd name="connsiteY6" fmla="*/ 120502 h 808456"/>
              <a:gd name="connsiteX7" fmla="*/ 375683 w 382772"/>
              <a:gd name="connsiteY7" fmla="*/ 184297 h 808456"/>
              <a:gd name="connsiteX8" fmla="*/ 368595 w 382772"/>
              <a:gd name="connsiteY8" fmla="*/ 219739 h 808456"/>
              <a:gd name="connsiteX9" fmla="*/ 340241 w 382772"/>
              <a:gd name="connsiteY9" fmla="*/ 262269 h 808456"/>
              <a:gd name="connsiteX10" fmla="*/ 318976 w 382772"/>
              <a:gd name="connsiteY10" fmla="*/ 311888 h 808456"/>
              <a:gd name="connsiteX11" fmla="*/ 311888 w 382772"/>
              <a:gd name="connsiteY11" fmla="*/ 333153 h 808456"/>
              <a:gd name="connsiteX12" fmla="*/ 283534 w 382772"/>
              <a:gd name="connsiteY12" fmla="*/ 375683 h 808456"/>
              <a:gd name="connsiteX13" fmla="*/ 269358 w 382772"/>
              <a:gd name="connsiteY13" fmla="*/ 418214 h 808456"/>
              <a:gd name="connsiteX14" fmla="*/ 276446 w 382772"/>
              <a:gd name="connsiteY14" fmla="*/ 489097 h 808456"/>
              <a:gd name="connsiteX15" fmla="*/ 297711 w 382772"/>
              <a:gd name="connsiteY15" fmla="*/ 559981 h 808456"/>
              <a:gd name="connsiteX16" fmla="*/ 304800 w 382772"/>
              <a:gd name="connsiteY16" fmla="*/ 581246 h 808456"/>
              <a:gd name="connsiteX17" fmla="*/ 311888 w 382772"/>
              <a:gd name="connsiteY17" fmla="*/ 602511 h 808456"/>
              <a:gd name="connsiteX18" fmla="*/ 326065 w 382772"/>
              <a:gd name="connsiteY18" fmla="*/ 630865 h 808456"/>
              <a:gd name="connsiteX19" fmla="*/ 340241 w 382772"/>
              <a:gd name="connsiteY19" fmla="*/ 652130 h 808456"/>
              <a:gd name="connsiteX20" fmla="*/ 354418 w 382772"/>
              <a:gd name="connsiteY20" fmla="*/ 701748 h 808456"/>
              <a:gd name="connsiteX21" fmla="*/ 361507 w 382772"/>
              <a:gd name="connsiteY21" fmla="*/ 723014 h 808456"/>
              <a:gd name="connsiteX22" fmla="*/ 368595 w 382772"/>
              <a:gd name="connsiteY22" fmla="*/ 751367 h 808456"/>
              <a:gd name="connsiteX23" fmla="*/ 382772 w 382772"/>
              <a:gd name="connsiteY23" fmla="*/ 800986 h 808456"/>
              <a:gd name="connsiteX24" fmla="*/ 361507 w 382772"/>
              <a:gd name="connsiteY24" fmla="*/ 808074 h 808456"/>
              <a:gd name="connsiteX25" fmla="*/ 333153 w 382772"/>
              <a:gd name="connsiteY25" fmla="*/ 786809 h 808456"/>
              <a:gd name="connsiteX26" fmla="*/ 290623 w 382772"/>
              <a:gd name="connsiteY26" fmla="*/ 751367 h 808456"/>
              <a:gd name="connsiteX27" fmla="*/ 283534 w 382772"/>
              <a:gd name="connsiteY27" fmla="*/ 730102 h 808456"/>
              <a:gd name="connsiteX28" fmla="*/ 255181 w 382772"/>
              <a:gd name="connsiteY28" fmla="*/ 687572 h 808456"/>
              <a:gd name="connsiteX29" fmla="*/ 241004 w 382772"/>
              <a:gd name="connsiteY29" fmla="*/ 637953 h 808456"/>
              <a:gd name="connsiteX30" fmla="*/ 226827 w 382772"/>
              <a:gd name="connsiteY30" fmla="*/ 595423 h 808456"/>
              <a:gd name="connsiteX31" fmla="*/ 198474 w 382772"/>
              <a:gd name="connsiteY31" fmla="*/ 552893 h 808456"/>
              <a:gd name="connsiteX32" fmla="*/ 155944 w 382772"/>
              <a:gd name="connsiteY32" fmla="*/ 524539 h 808456"/>
              <a:gd name="connsiteX33" fmla="*/ 141767 w 382772"/>
              <a:gd name="connsiteY33" fmla="*/ 482009 h 808456"/>
              <a:gd name="connsiteX34" fmla="*/ 134679 w 382772"/>
              <a:gd name="connsiteY34" fmla="*/ 460744 h 808456"/>
              <a:gd name="connsiteX35" fmla="*/ 120502 w 382772"/>
              <a:gd name="connsiteY35" fmla="*/ 439479 h 808456"/>
              <a:gd name="connsiteX36" fmla="*/ 113414 w 382772"/>
              <a:gd name="connsiteY36" fmla="*/ 411125 h 808456"/>
              <a:gd name="connsiteX37" fmla="*/ 163032 w 382772"/>
              <a:gd name="connsiteY37" fmla="*/ 382772 h 808456"/>
              <a:gd name="connsiteX38" fmla="*/ 148855 w 382772"/>
              <a:gd name="connsiteY38" fmla="*/ 340241 h 808456"/>
              <a:gd name="connsiteX39" fmla="*/ 120502 w 382772"/>
              <a:gd name="connsiteY39" fmla="*/ 297711 h 808456"/>
              <a:gd name="connsiteX40" fmla="*/ 106325 w 382772"/>
              <a:gd name="connsiteY40" fmla="*/ 276446 h 808456"/>
              <a:gd name="connsiteX41" fmla="*/ 85060 w 382772"/>
              <a:gd name="connsiteY41" fmla="*/ 262269 h 808456"/>
              <a:gd name="connsiteX42" fmla="*/ 63795 w 382772"/>
              <a:gd name="connsiteY42" fmla="*/ 255181 h 808456"/>
              <a:gd name="connsiteX43" fmla="*/ 49618 w 382772"/>
              <a:gd name="connsiteY43" fmla="*/ 233916 h 808456"/>
              <a:gd name="connsiteX44" fmla="*/ 28353 w 382772"/>
              <a:gd name="connsiteY44" fmla="*/ 226827 h 808456"/>
              <a:gd name="connsiteX45" fmla="*/ 7088 w 382772"/>
              <a:gd name="connsiteY45" fmla="*/ 205562 h 808456"/>
              <a:gd name="connsiteX46" fmla="*/ 0 w 382772"/>
              <a:gd name="connsiteY46" fmla="*/ 177209 h 808456"/>
              <a:gd name="connsiteX47" fmla="*/ 14176 w 382772"/>
              <a:gd name="connsiteY47" fmla="*/ 120502 h 808456"/>
              <a:gd name="connsiteX48" fmla="*/ 42530 w 382772"/>
              <a:gd name="connsiteY48" fmla="*/ 77972 h 808456"/>
              <a:gd name="connsiteX49" fmla="*/ 56707 w 382772"/>
              <a:gd name="connsiteY49" fmla="*/ 35441 h 808456"/>
              <a:gd name="connsiteX50" fmla="*/ 63795 w 382772"/>
              <a:gd name="connsiteY50" fmla="*/ 14176 h 808456"/>
              <a:gd name="connsiteX51" fmla="*/ 85060 w 382772"/>
              <a:gd name="connsiteY51" fmla="*/ 0 h 80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82772" h="808456">
                <a:moveTo>
                  <a:pt x="85060" y="0"/>
                </a:moveTo>
                <a:cubicBezTo>
                  <a:pt x="105859" y="4160"/>
                  <a:pt x="122697" y="6003"/>
                  <a:pt x="141767" y="14176"/>
                </a:cubicBezTo>
                <a:cubicBezTo>
                  <a:pt x="193662" y="36417"/>
                  <a:pt x="146198" y="22373"/>
                  <a:pt x="198474" y="35441"/>
                </a:cubicBezTo>
                <a:cubicBezTo>
                  <a:pt x="207925" y="40167"/>
                  <a:pt x="216803" y="46276"/>
                  <a:pt x="226827" y="49618"/>
                </a:cubicBezTo>
                <a:cubicBezTo>
                  <a:pt x="288143" y="70058"/>
                  <a:pt x="239856" y="41766"/>
                  <a:pt x="283534" y="70883"/>
                </a:cubicBezTo>
                <a:cubicBezTo>
                  <a:pt x="288260" y="77971"/>
                  <a:pt x="291300" y="86538"/>
                  <a:pt x="297711" y="92148"/>
                </a:cubicBezTo>
                <a:cubicBezTo>
                  <a:pt x="310534" y="103368"/>
                  <a:pt x="340241" y="120502"/>
                  <a:pt x="340241" y="120502"/>
                </a:cubicBezTo>
                <a:cubicBezTo>
                  <a:pt x="372740" y="169249"/>
                  <a:pt x="363207" y="146868"/>
                  <a:pt x="375683" y="184297"/>
                </a:cubicBezTo>
                <a:cubicBezTo>
                  <a:pt x="373320" y="196111"/>
                  <a:pt x="373580" y="208771"/>
                  <a:pt x="368595" y="219739"/>
                </a:cubicBezTo>
                <a:cubicBezTo>
                  <a:pt x="361544" y="235250"/>
                  <a:pt x="340241" y="262269"/>
                  <a:pt x="340241" y="262269"/>
                </a:cubicBezTo>
                <a:cubicBezTo>
                  <a:pt x="323618" y="312139"/>
                  <a:pt x="345253" y="250574"/>
                  <a:pt x="318976" y="311888"/>
                </a:cubicBezTo>
                <a:cubicBezTo>
                  <a:pt x="316033" y="318756"/>
                  <a:pt x="315517" y="326622"/>
                  <a:pt x="311888" y="333153"/>
                </a:cubicBezTo>
                <a:cubicBezTo>
                  <a:pt x="303613" y="348047"/>
                  <a:pt x="283534" y="375683"/>
                  <a:pt x="283534" y="375683"/>
                </a:cubicBezTo>
                <a:cubicBezTo>
                  <a:pt x="278809" y="389860"/>
                  <a:pt x="267871" y="403344"/>
                  <a:pt x="269358" y="418214"/>
                </a:cubicBezTo>
                <a:cubicBezTo>
                  <a:pt x="271721" y="441842"/>
                  <a:pt x="273088" y="465590"/>
                  <a:pt x="276446" y="489097"/>
                </a:cubicBezTo>
                <a:cubicBezTo>
                  <a:pt x="279125" y="507848"/>
                  <a:pt x="292776" y="545176"/>
                  <a:pt x="297711" y="559981"/>
                </a:cubicBezTo>
                <a:lnTo>
                  <a:pt x="304800" y="581246"/>
                </a:lnTo>
                <a:cubicBezTo>
                  <a:pt x="307163" y="588334"/>
                  <a:pt x="308547" y="595828"/>
                  <a:pt x="311888" y="602511"/>
                </a:cubicBezTo>
                <a:cubicBezTo>
                  <a:pt x="316614" y="611962"/>
                  <a:pt x="320822" y="621690"/>
                  <a:pt x="326065" y="630865"/>
                </a:cubicBezTo>
                <a:cubicBezTo>
                  <a:pt x="330292" y="638262"/>
                  <a:pt x="336431" y="644510"/>
                  <a:pt x="340241" y="652130"/>
                </a:cubicBezTo>
                <a:cubicBezTo>
                  <a:pt x="345909" y="663466"/>
                  <a:pt x="351388" y="691141"/>
                  <a:pt x="354418" y="701748"/>
                </a:cubicBezTo>
                <a:cubicBezTo>
                  <a:pt x="356471" y="708933"/>
                  <a:pt x="359454" y="715829"/>
                  <a:pt x="361507" y="723014"/>
                </a:cubicBezTo>
                <a:cubicBezTo>
                  <a:pt x="364183" y="732381"/>
                  <a:pt x="365919" y="742000"/>
                  <a:pt x="368595" y="751367"/>
                </a:cubicBezTo>
                <a:cubicBezTo>
                  <a:pt x="388941" y="822581"/>
                  <a:pt x="360601" y="712307"/>
                  <a:pt x="382772" y="800986"/>
                </a:cubicBezTo>
                <a:cubicBezTo>
                  <a:pt x="375684" y="803349"/>
                  <a:pt x="368691" y="810127"/>
                  <a:pt x="361507" y="808074"/>
                </a:cubicBezTo>
                <a:cubicBezTo>
                  <a:pt x="350148" y="804828"/>
                  <a:pt x="342767" y="793676"/>
                  <a:pt x="333153" y="786809"/>
                </a:cubicBezTo>
                <a:cubicBezTo>
                  <a:pt x="298615" y="762139"/>
                  <a:pt x="323716" y="784460"/>
                  <a:pt x="290623" y="751367"/>
                </a:cubicBezTo>
                <a:cubicBezTo>
                  <a:pt x="288260" y="744279"/>
                  <a:pt x="287163" y="736634"/>
                  <a:pt x="283534" y="730102"/>
                </a:cubicBezTo>
                <a:cubicBezTo>
                  <a:pt x="275259" y="715208"/>
                  <a:pt x="255181" y="687572"/>
                  <a:pt x="255181" y="687572"/>
                </a:cubicBezTo>
                <a:cubicBezTo>
                  <a:pt x="231351" y="616079"/>
                  <a:pt x="267718" y="726996"/>
                  <a:pt x="241004" y="637953"/>
                </a:cubicBezTo>
                <a:cubicBezTo>
                  <a:pt x="236710" y="623640"/>
                  <a:pt x="235116" y="607857"/>
                  <a:pt x="226827" y="595423"/>
                </a:cubicBezTo>
                <a:cubicBezTo>
                  <a:pt x="217376" y="581246"/>
                  <a:pt x="212651" y="562344"/>
                  <a:pt x="198474" y="552893"/>
                </a:cubicBezTo>
                <a:lnTo>
                  <a:pt x="155944" y="524539"/>
                </a:lnTo>
                <a:lnTo>
                  <a:pt x="141767" y="482009"/>
                </a:lnTo>
                <a:cubicBezTo>
                  <a:pt x="139404" y="474921"/>
                  <a:pt x="138824" y="466961"/>
                  <a:pt x="134679" y="460744"/>
                </a:cubicBezTo>
                <a:lnTo>
                  <a:pt x="120502" y="439479"/>
                </a:lnTo>
                <a:cubicBezTo>
                  <a:pt x="118139" y="430028"/>
                  <a:pt x="112036" y="420769"/>
                  <a:pt x="113414" y="411125"/>
                </a:cubicBezTo>
                <a:cubicBezTo>
                  <a:pt x="117402" y="383209"/>
                  <a:pt x="143096" y="386759"/>
                  <a:pt x="163032" y="382772"/>
                </a:cubicBezTo>
                <a:cubicBezTo>
                  <a:pt x="174609" y="348040"/>
                  <a:pt x="173633" y="372100"/>
                  <a:pt x="148855" y="340241"/>
                </a:cubicBezTo>
                <a:cubicBezTo>
                  <a:pt x="138395" y="326792"/>
                  <a:pt x="129953" y="311888"/>
                  <a:pt x="120502" y="297711"/>
                </a:cubicBezTo>
                <a:cubicBezTo>
                  <a:pt x="115776" y="290623"/>
                  <a:pt x="113413" y="281172"/>
                  <a:pt x="106325" y="276446"/>
                </a:cubicBezTo>
                <a:cubicBezTo>
                  <a:pt x="99237" y="271720"/>
                  <a:pt x="92680" y="266079"/>
                  <a:pt x="85060" y="262269"/>
                </a:cubicBezTo>
                <a:cubicBezTo>
                  <a:pt x="78377" y="258928"/>
                  <a:pt x="70883" y="257544"/>
                  <a:pt x="63795" y="255181"/>
                </a:cubicBezTo>
                <a:cubicBezTo>
                  <a:pt x="59069" y="248093"/>
                  <a:pt x="56270" y="239238"/>
                  <a:pt x="49618" y="233916"/>
                </a:cubicBezTo>
                <a:cubicBezTo>
                  <a:pt x="43784" y="229248"/>
                  <a:pt x="34570" y="230972"/>
                  <a:pt x="28353" y="226827"/>
                </a:cubicBezTo>
                <a:cubicBezTo>
                  <a:pt x="20012" y="221266"/>
                  <a:pt x="14176" y="212650"/>
                  <a:pt x="7088" y="205562"/>
                </a:cubicBezTo>
                <a:cubicBezTo>
                  <a:pt x="4725" y="196111"/>
                  <a:pt x="0" y="186951"/>
                  <a:pt x="0" y="177209"/>
                </a:cubicBezTo>
                <a:cubicBezTo>
                  <a:pt x="0" y="170926"/>
                  <a:pt x="8583" y="130570"/>
                  <a:pt x="14176" y="120502"/>
                </a:cubicBezTo>
                <a:cubicBezTo>
                  <a:pt x="22451" y="105608"/>
                  <a:pt x="42530" y="77972"/>
                  <a:pt x="42530" y="77972"/>
                </a:cubicBezTo>
                <a:lnTo>
                  <a:pt x="56707" y="35441"/>
                </a:lnTo>
                <a:cubicBezTo>
                  <a:pt x="59070" y="28353"/>
                  <a:pt x="56707" y="16539"/>
                  <a:pt x="63795" y="14176"/>
                </a:cubicBezTo>
                <a:lnTo>
                  <a:pt x="8506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C349CE8-26B4-EF48-93BE-13EFEAA01821}"/>
              </a:ext>
            </a:extLst>
          </p:cNvPr>
          <p:cNvSpPr/>
          <p:nvPr/>
        </p:nvSpPr>
        <p:spPr>
          <a:xfrm rot="19427733">
            <a:off x="6835939" y="1517068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8B2F1CF1-7E77-6F4B-9E10-AF018E4350C1}"/>
              </a:ext>
            </a:extLst>
          </p:cNvPr>
          <p:cNvSpPr/>
          <p:nvPr/>
        </p:nvSpPr>
        <p:spPr>
          <a:xfrm rot="19427733">
            <a:off x="6508226" y="1746292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B10F199-AE12-BC4B-9DD8-F9D0AF0281F6}"/>
              </a:ext>
            </a:extLst>
          </p:cNvPr>
          <p:cNvSpPr/>
          <p:nvPr/>
        </p:nvSpPr>
        <p:spPr>
          <a:xfrm rot="19427733">
            <a:off x="7171814" y="1290759"/>
            <a:ext cx="226374" cy="564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00C51502-79D9-E446-AA48-58039E20DFF8}"/>
              </a:ext>
            </a:extLst>
          </p:cNvPr>
          <p:cNvSpPr/>
          <p:nvPr/>
        </p:nvSpPr>
        <p:spPr>
          <a:xfrm rot="13238365">
            <a:off x="6697491" y="3310110"/>
            <a:ext cx="253910" cy="3838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07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F870A8-EDA7-454C-9541-1732CFA93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59"/>
          <a:stretch/>
        </p:blipFill>
        <p:spPr>
          <a:xfrm>
            <a:off x="-248114" y="462101"/>
            <a:ext cx="2663722" cy="3672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015864A-6B3E-6C49-A5D5-312B50CDF5F7}"/>
              </a:ext>
            </a:extLst>
          </p:cNvPr>
          <p:cNvSpPr/>
          <p:nvPr/>
        </p:nvSpPr>
        <p:spPr>
          <a:xfrm>
            <a:off x="-415870" y="4169351"/>
            <a:ext cx="29872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 Thai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CFB09-1297-6042-BEFE-B264C2C8B69E}"/>
              </a:ext>
            </a:extLst>
          </p:cNvPr>
          <p:cNvSpPr txBox="1"/>
          <p:nvPr/>
        </p:nvSpPr>
        <p:spPr>
          <a:xfrm>
            <a:off x="3238459" y="4421500"/>
            <a:ext cx="247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vạn quân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9DE04-BECA-3244-8FFF-9B4E19E15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80" t="22599" r="15985" b="18953"/>
          <a:stretch/>
        </p:blipFill>
        <p:spPr>
          <a:xfrm rot="728289" flipH="1">
            <a:off x="2943141" y="550009"/>
            <a:ext cx="2906697" cy="3845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03F47-DDF0-3341-AE3E-05C24D063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2" r="54042" b="11059"/>
          <a:stretch/>
        </p:blipFill>
        <p:spPr>
          <a:xfrm>
            <a:off x="6057455" y="749862"/>
            <a:ext cx="2987230" cy="45295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FBB1C72-6451-8646-90EB-EB3F54389C87}"/>
              </a:ext>
            </a:extLst>
          </p:cNvPr>
          <p:cNvGrpSpPr/>
          <p:nvPr/>
        </p:nvGrpSpPr>
        <p:grpSpPr>
          <a:xfrm>
            <a:off x="6260087" y="4585"/>
            <a:ext cx="2784597" cy="915032"/>
            <a:chOff x="6260087" y="4585"/>
            <a:chExt cx="2784597" cy="9150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D17161-4CEE-064C-9A31-890DE5DCE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03" t="25709" r="10605" b="35439"/>
            <a:stretch/>
          </p:blipFill>
          <p:spPr>
            <a:xfrm>
              <a:off x="6260087" y="4585"/>
              <a:ext cx="2784597" cy="9150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ABA79D-3608-4E41-BFA0-2F0E39A6CE34}"/>
                </a:ext>
              </a:extLst>
            </p:cNvPr>
            <p:cNvSpPr/>
            <p:nvPr/>
          </p:nvSpPr>
          <p:spPr>
            <a:xfrm>
              <a:off x="6562548" y="191261"/>
              <a:ext cx="2179674" cy="617997"/>
            </a:xfrm>
            <a:prstGeom prst="rect">
              <a:avLst/>
            </a:prstGeom>
            <a:solidFill>
              <a:srgbClr val="FFF4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 DỤ HÀNG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871325</TotalTime>
  <Words>920</Words>
  <Application>Microsoft Office PowerPoint</Application>
  <PresentationFormat>On-screen Show (16:9)</PresentationFormat>
  <Paragraphs>101</Paragraphs>
  <Slides>34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Calibri Light</vt:lpstr>
      <vt:lpstr>Times New Roman</vt:lpstr>
      <vt:lpstr>Wingdings</vt:lpstr>
      <vt:lpstr>Tahoma</vt:lpstr>
      <vt:lpstr>Rochester</vt:lpstr>
      <vt:lpstr>Calibri</vt:lpstr>
      <vt:lpstr>PT Serif</vt:lpstr>
      <vt:lpstr>Redressed</vt:lpstr>
      <vt:lpstr>Arial</vt:lpstr>
      <vt:lpstr>Berkshire Swash</vt:lpstr>
      <vt:lpstr>Livvic Medium</vt:lpstr>
      <vt:lpstr>Roboto</vt:lpstr>
      <vt:lpstr>Rajdhani</vt:lpstr>
      <vt:lpstr>Livvic</vt:lpstr>
      <vt:lpstr>Muli</vt:lpstr>
      <vt:lpstr>Karla</vt:lpstr>
      <vt:lpstr>Open Sans</vt:lpstr>
      <vt:lpstr>Merriweather</vt:lpstr>
      <vt:lpstr>Nunito Light</vt:lpstr>
      <vt:lpstr>Language Arts Subject for Highschool - 9th Grade: Comparing Texts</vt:lpstr>
      <vt:lpstr>Office Theme</vt:lpstr>
      <vt:lpstr>Writing History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Nhìn hình ảnh em hãy cho biết đây là sự kiện nào?</dc:title>
  <cp:lastModifiedBy>Dell</cp:lastModifiedBy>
  <cp:revision>100</cp:revision>
  <dcterms:modified xsi:type="dcterms:W3CDTF">2025-03-06T14:09:06Z</dcterms:modified>
</cp:coreProperties>
</file>