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0" r:id="rId2"/>
    <p:sldMasterId id="2147483712" r:id="rId3"/>
    <p:sldMasterId id="2147483757" r:id="rId4"/>
    <p:sldMasterId id="2147483769" r:id="rId5"/>
    <p:sldMasterId id="2147483795" r:id="rId6"/>
    <p:sldMasterId id="2147483807" r:id="rId7"/>
  </p:sldMasterIdLst>
  <p:notesMasterIdLst>
    <p:notesMasterId r:id="rId45"/>
  </p:notesMasterIdLst>
  <p:sldIdLst>
    <p:sldId id="639" r:id="rId8"/>
    <p:sldId id="704" r:id="rId9"/>
    <p:sldId id="256" r:id="rId10"/>
    <p:sldId id="698" r:id="rId11"/>
    <p:sldId id="308" r:id="rId12"/>
    <p:sldId id="263" r:id="rId13"/>
    <p:sldId id="462" r:id="rId14"/>
    <p:sldId id="461" r:id="rId15"/>
    <p:sldId id="466" r:id="rId16"/>
    <p:sldId id="469" r:id="rId17"/>
    <p:sldId id="260" r:id="rId18"/>
    <p:sldId id="460" r:id="rId19"/>
    <p:sldId id="699" r:id="rId20"/>
    <p:sldId id="261" r:id="rId21"/>
    <p:sldId id="257" r:id="rId22"/>
    <p:sldId id="701" r:id="rId23"/>
    <p:sldId id="463" r:id="rId24"/>
    <p:sldId id="264" r:id="rId25"/>
    <p:sldId id="467" r:id="rId26"/>
    <p:sldId id="700" r:id="rId27"/>
    <p:sldId id="468" r:id="rId28"/>
    <p:sldId id="274" r:id="rId29"/>
    <p:sldId id="702" r:id="rId30"/>
    <p:sldId id="265" r:id="rId31"/>
    <p:sldId id="705" r:id="rId32"/>
    <p:sldId id="323" r:id="rId33"/>
    <p:sldId id="312" r:id="rId34"/>
    <p:sldId id="465" r:id="rId35"/>
    <p:sldId id="322" r:id="rId36"/>
    <p:sldId id="470" r:id="rId37"/>
    <p:sldId id="471" r:id="rId38"/>
    <p:sldId id="472" r:id="rId39"/>
    <p:sldId id="706" r:id="rId40"/>
    <p:sldId id="473" r:id="rId41"/>
    <p:sldId id="283" r:id="rId42"/>
    <p:sldId id="328" r:id="rId43"/>
    <p:sldId id="290" r:id="rId44"/>
  </p:sldIdLst>
  <p:sldSz cx="9144000" cy="5143500" type="screen16x9"/>
  <p:notesSz cx="6858000" cy="9144000"/>
  <p:embeddedFontLst>
    <p:embeddedFont>
      <p:font typeface="Roboto Condensed Light" panose="020B0604020202020204" charset="0"/>
      <p:regular r:id="rId46"/>
      <p:italic r:id="rId47"/>
    </p:embeddedFont>
    <p:embeddedFont>
      <p:font typeface="Livvic SemiBold" panose="020B0604020202020204" charset="0"/>
      <p:regular r:id="rId48"/>
      <p:bold r:id="rId49"/>
      <p:italic r:id="rId50"/>
      <p:boldItalic r:id="rId51"/>
    </p:embeddedFont>
    <p:embeddedFont>
      <p:font typeface="Redressed" panose="020B060402020202020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Livvic Light" panose="020B0604020202020204" charset="0"/>
      <p:regular r:id="rId58"/>
      <p:italic r:id="rId59"/>
    </p:embeddedFont>
    <p:embeddedFont>
      <p:font typeface="Rajdhani" panose="020B0604020202020204" charset="0"/>
      <p:regular r:id="rId60"/>
      <p:bold r:id="rId61"/>
      <p:italic r:id="rId62"/>
      <p:boldItalic r:id="rId63"/>
    </p:embeddedFont>
    <p:embeddedFont>
      <p:font typeface="Tahoma" panose="020B0604030504040204" pitchFamily="3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Livvic" panose="020B0604020202020204" charset="0"/>
      <p:regular r:id="rId70"/>
      <p:bold r:id="rId71"/>
      <p:italic r:id="rId72"/>
      <p:boldItalic r:id="rId73"/>
    </p:embeddedFont>
    <p:embeddedFont>
      <p:font typeface="Advent Pro" panose="020B0604020202020204" charset="0"/>
      <p:regular r:id="rId74"/>
      <p:bold r:id="rId75"/>
    </p:embeddedFont>
    <p:embeddedFont>
      <p:font typeface="SNELL ROUNDHAND BLACK" panose="020B0604020202020204" charset="0"/>
      <p:bold r:id="rId76"/>
    </p:embeddedFont>
    <p:embeddedFont>
      <p:font typeface="SimSun" panose="02010600030101010101" pitchFamily="2" charset="-122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84" d="100"/>
          <a:sy n="84" d="100"/>
        </p:scale>
        <p:origin x="624" y="84"/>
      </p:cViewPr>
      <p:guideLst>
        <p:guide orient="horz" pos="162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74" Type="http://schemas.openxmlformats.org/officeDocument/2006/relationships/font" Target="fonts/font29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6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" Target="slides/slide1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da1c9a6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da1c9a6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d931ca177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d931ca177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72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7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01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d931ca177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d931ca177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6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0960245-9A4C-DB46-859A-74E4E7343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6539220-933E-564C-B4EE-A201B65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VN" altLang="en-VN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A7D048F-2614-5E47-874F-BE5E6D1A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FFF9-D384-994A-92D1-AF25FB0D6965}" type="slidenum">
              <a:rPr kumimoji="0" lang="en-US" altLang="en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2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AND_BODY_1_1_1_2_2_1_1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6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DC6EA-7666-274F-B930-FA87FA44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4F22-D8AE-654C-97D8-D4D2AF9CF044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29664-BDF8-904D-8578-17857E5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5ED5E-FFDD-3345-8AA4-4C9C337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5DC4-FE8D-8B4E-B32F-9715264EC39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9308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1FE7-B2F6-214F-8FEE-CD6D3405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DB01-A639-4E4F-80A2-8E52D6EC5677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2C62-A607-B141-B191-B50DE4DB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2470-BB53-B545-864D-500BAD3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FF7-4859-E64F-BE46-64165F6D59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6776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A888-2239-604B-A1C1-7F3CDD1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FDA5-F66E-C740-9D47-DDDBE9900DFD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BE94-4930-AA49-A9DD-19A60BB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CF940-3CAD-D149-B9BA-D7BBBF2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3A85-B091-C64D-9B4B-FE91FE20212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2271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E8D57C-772B-A846-9C26-44292769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8A9D-32FB-224B-B9CD-CF8711A45FB6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43E657-7461-AE4D-AE2A-14A557F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3DF4C-F8E7-1D43-A55F-9318183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F229D-E3BD-4B41-B47D-AA09A97FF6F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0644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DF47AB-A520-024F-A1EA-EEB234C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0FB6-0DB4-B346-BD90-3831AD7C60D2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65BF23-70D7-4049-BF42-372E565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1621DA-923D-B946-9F73-32C1534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321A-EB55-8447-B718-85D1BF4EBE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478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A34F9B-EC22-1C43-A21D-9320CA8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BFAAB-2D33-E447-A6DB-B848F03F3AAA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694F5E-C253-CD44-9358-5799983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875F0C-966B-2140-846C-1707DB66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E9CD-BF67-DB4B-882A-9A5E4E3291E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8171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95898B-6995-3643-B0EB-5DEC82B7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E559-1E28-6D40-AE28-A6F929C40A43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AD979B-CBB0-0449-B90A-68425A89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C9AB9-AD8F-074B-B040-5B28F192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4617-1CA8-244C-8DA8-CAFE10D2285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7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C8F050-30EE-4E4E-B322-FE147606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365-848A-E046-B11B-19282C54E087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5C16C7-25EC-414F-BCA1-41DAFB4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78EB7-8139-4447-AE08-8B1DA31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3108-DE47-6140-BCB4-F318B91224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7034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020ED7-8DC8-D14A-ACBB-3CCFE20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0B5F-DD3B-DF4B-93BF-FC44F43E07DE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3E22B-2217-7946-8108-D460B8D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BC50-DB74-D84D-ADA7-1E4BDB3B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0F96-FF7D-AF44-A4AA-B8247B068E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5607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5A19-CFF2-0B4B-B101-C65941C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38B3-396A-DD40-8E85-F02E7984EE6D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F21E-6719-7347-944F-C631C1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57BF-4E03-0643-8628-F2C0B23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14E7-FFF3-ED4A-B064-5AF85881E3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7008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38DD-5523-ED41-9C87-ADBE099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1213-A20B-B349-8BB5-C435EBD24972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A934-4024-404B-87E7-163E8A7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BEE1D-4CA1-274C-9775-49CC69A5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69C34-CD37-CF47-9056-6051E882D05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7837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5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7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6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3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7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8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2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14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58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152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0871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7970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969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2837832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993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60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6580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323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15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76" r:id="rId10"/>
    <p:sldLayoutId id="2147483679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86DA63-3B89-8B45-908C-9BE8088DF4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C20600-B02A-5B49-BF80-FC409F7F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4EF9-9F23-304F-AB52-62CA9D989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AF8D-0214-054B-AD1F-329EA7679104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4DE1-02AD-0B41-B01C-F0210994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0CA-7460-044F-9855-59C39AFD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82E383-B9E1-484E-96C1-01A69D0AD1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670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00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11" Type="http://schemas.openxmlformats.org/officeDocument/2006/relationships/audio" Target="../media/audio1.wav"/><Relationship Id="rId5" Type="http://schemas.openxmlformats.org/officeDocument/2006/relationships/image" Target="../media/image25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B9B35E-30EC-8B76-D9DE-AD95299D1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VN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en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1E2CC-065B-58C0-93D7-AE4937E21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Picture1.jpg">
            <a:extLst>
              <a:ext uri="{FF2B5EF4-FFF2-40B4-BE49-F238E27FC236}">
                <a16:creationId xmlns:a16="http://schemas.microsoft.com/office/drawing/2014/main" id="{91272FA6-B765-FC4B-A9B4-3A7C22A6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2" y="0"/>
            <a:ext cx="4876014" cy="46019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">
            <a:extLst>
              <a:ext uri="{FF2B5EF4-FFF2-40B4-BE49-F238E27FC236}">
                <a16:creationId xmlns:a16="http://schemas.microsoft.com/office/drawing/2014/main" id="{77BC1CBE-2040-454B-B0F9-E4598B0E1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63" y="2214029"/>
            <a:ext cx="2321476" cy="2334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32" name="Picture 9" descr="FIRE1">
            <a:extLst>
              <a:ext uri="{FF2B5EF4-FFF2-40B4-BE49-F238E27FC236}">
                <a16:creationId xmlns:a16="http://schemas.microsoft.com/office/drawing/2014/main" id="{A179F893-59EB-E445-9748-514CFA65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99" y="1770378"/>
            <a:ext cx="37812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F1103-ED36-8C47-96C4-EEE16CC40A52}"/>
              </a:ext>
            </a:extLst>
          </p:cNvPr>
          <p:cNvGrpSpPr/>
          <p:nvPr/>
        </p:nvGrpSpPr>
        <p:grpSpPr>
          <a:xfrm>
            <a:off x="-13421" y="0"/>
            <a:ext cx="2538983" cy="5151413"/>
            <a:chOff x="76532" y="56022"/>
            <a:chExt cx="2449029" cy="4883389"/>
          </a:xfrm>
        </p:grpSpPr>
        <p:pic>
          <p:nvPicPr>
            <p:cNvPr id="27" name="Picture 43" descr="3.gif">
              <a:extLst>
                <a:ext uri="{FF2B5EF4-FFF2-40B4-BE49-F238E27FC236}">
                  <a16:creationId xmlns:a16="http://schemas.microsoft.com/office/drawing/2014/main" id="{CF87CA26-CB48-1D45-9D6E-8F29310D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3249264"/>
              <a:ext cx="2449029" cy="1612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1.gif">
              <a:extLst>
                <a:ext uri="{FF2B5EF4-FFF2-40B4-BE49-F238E27FC236}">
                  <a16:creationId xmlns:a16="http://schemas.microsoft.com/office/drawing/2014/main" id="{7ACE92B0-3706-3A47-9C47-046CEDF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56022"/>
              <a:ext cx="2449029" cy="16783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5" descr="2.gif">
              <a:extLst>
                <a:ext uri="{FF2B5EF4-FFF2-40B4-BE49-F238E27FC236}">
                  <a16:creationId xmlns:a16="http://schemas.microsoft.com/office/drawing/2014/main" id="{02418196-0556-684C-A481-5F8C70D6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1746013"/>
              <a:ext cx="2449029" cy="14810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E65C7AD8-8B03-4A4C-8FEE-1306F384E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4" y="1406401"/>
              <a:ext cx="1649617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 Toa  Đô</a:t>
              </a:r>
              <a:endParaRPr lang="vi-VN" altLang="en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165F76F4-98E8-BF46-B38C-1BF53BD77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80" y="2836914"/>
              <a:ext cx="2115297" cy="35011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Cham-pa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1DD75292-E244-5746-B6D3-DA74F658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2" y="4589295"/>
              <a:ext cx="2449029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9CE9784-4BE9-CE4A-B763-43EF6F9E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96" y="2336337"/>
            <a:ext cx="119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2DBA-5044-5541-9290-8BB8C8C5E6BA}"/>
              </a:ext>
            </a:extLst>
          </p:cNvPr>
          <p:cNvGrpSpPr/>
          <p:nvPr/>
        </p:nvGrpSpPr>
        <p:grpSpPr>
          <a:xfrm>
            <a:off x="7401576" y="0"/>
            <a:ext cx="1756827" cy="5143500"/>
            <a:chOff x="6989938" y="0"/>
            <a:chExt cx="2168465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54D0-1D05-0D4D-B0AA-4CC907110AE4}"/>
                </a:ext>
              </a:extLst>
            </p:cNvPr>
            <p:cNvSpPr/>
            <p:nvPr/>
          </p:nvSpPr>
          <p:spPr>
            <a:xfrm>
              <a:off x="6989938" y="0"/>
              <a:ext cx="2168465" cy="5143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D41690A1-F18A-C846-AB14-E6125AB94654}"/>
                </a:ext>
              </a:extLst>
            </p:cNvPr>
            <p:cNvSpPr>
              <a:spLocks/>
            </p:cNvSpPr>
            <p:nvPr/>
          </p:nvSpPr>
          <p:spPr bwMode="auto">
            <a:xfrm rot="2244142">
              <a:off x="7588710" y="2086501"/>
              <a:ext cx="765322" cy="543878"/>
            </a:xfrm>
            <a:custGeom>
              <a:avLst/>
              <a:gdLst>
                <a:gd name="T0" fmla="*/ 0 w 1248"/>
                <a:gd name="T1" fmla="*/ 2147483647 h 864"/>
                <a:gd name="T2" fmla="*/ 2147483647 w 1248"/>
                <a:gd name="T3" fmla="*/ 2147483647 h 864"/>
                <a:gd name="T4" fmla="*/ 2147483647 w 1248"/>
                <a:gd name="T5" fmla="*/ 2147483647 h 864"/>
                <a:gd name="T6" fmla="*/ 2147483647 w 1248"/>
                <a:gd name="T7" fmla="*/ 0 h 864"/>
                <a:gd name="T8" fmla="*/ 2147483647 w 1248"/>
                <a:gd name="T9" fmla="*/ 2147483647 h 864"/>
                <a:gd name="T10" fmla="*/ 2147483647 w 1248"/>
                <a:gd name="T11" fmla="*/ 2147483647 h 864"/>
                <a:gd name="T12" fmla="*/ 0 w 1248"/>
                <a:gd name="T13" fmla="*/ 2147483647 h 864"/>
                <a:gd name="T14" fmla="*/ 2147483647 w 1248"/>
                <a:gd name="T15" fmla="*/ 2147483647 h 864"/>
                <a:gd name="T16" fmla="*/ 0 w 1248"/>
                <a:gd name="T17" fmla="*/ 2147483647 h 8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8"/>
                <a:gd name="T28" fmla="*/ 0 h 864"/>
                <a:gd name="T29" fmla="*/ 1248 w 1248"/>
                <a:gd name="T30" fmla="*/ 864 h 8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8" h="864">
                  <a:moveTo>
                    <a:pt x="0" y="576"/>
                  </a:moveTo>
                  <a:lnTo>
                    <a:pt x="1008" y="96"/>
                  </a:lnTo>
                  <a:lnTo>
                    <a:pt x="864" y="48"/>
                  </a:lnTo>
                  <a:lnTo>
                    <a:pt x="1248" y="0"/>
                  </a:lnTo>
                  <a:lnTo>
                    <a:pt x="1104" y="240"/>
                  </a:lnTo>
                  <a:lnTo>
                    <a:pt x="1056" y="144"/>
                  </a:lnTo>
                  <a:lnTo>
                    <a:pt x="0" y="864"/>
                  </a:lnTo>
                  <a:lnTo>
                    <a:pt x="96" y="672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00FF"/>
            </a:solidFill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VN"/>
            </a:p>
          </p:txBody>
        </p:sp>
        <p:sp>
          <p:nvSpPr>
            <p:cNvPr id="40" name="AutoShape 8">
              <a:extLst>
                <a:ext uri="{FF2B5EF4-FFF2-40B4-BE49-F238E27FC236}">
                  <a16:creationId xmlns:a16="http://schemas.microsoft.com/office/drawing/2014/main" id="{23093C37-760A-3C4D-9BC8-FCB9468A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633" y="679222"/>
              <a:ext cx="1180369" cy="251996"/>
            </a:xfrm>
            <a:prstGeom prst="notchedRightArrow">
              <a:avLst>
                <a:gd name="adj1" fmla="val 50000"/>
                <a:gd name="adj2" fmla="val 131829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VN" b="1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C5A937-A739-0A4D-9389-DCD7C48BCEEA}"/>
                </a:ext>
              </a:extLst>
            </p:cNvPr>
            <p:cNvCxnSpPr/>
            <p:nvPr/>
          </p:nvCxnSpPr>
          <p:spPr>
            <a:xfrm>
              <a:off x="7307493" y="3785991"/>
              <a:ext cx="1283509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88A614-DF58-F54D-8948-90661B2C956D}"/>
                </a:ext>
              </a:extLst>
            </p:cNvPr>
            <p:cNvSpPr/>
            <p:nvPr/>
          </p:nvSpPr>
          <p:spPr>
            <a:xfrm>
              <a:off x="7020595" y="2627839"/>
              <a:ext cx="2068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 pa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CF34C-F1C2-E044-AB3E-18FA9A79BA96}"/>
                </a:ext>
              </a:extLst>
            </p:cNvPr>
            <p:cNvSpPr/>
            <p:nvPr/>
          </p:nvSpPr>
          <p:spPr>
            <a:xfrm>
              <a:off x="7090042" y="978765"/>
              <a:ext cx="1762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D828F8-F686-B349-942F-3552874579A1}"/>
                </a:ext>
              </a:extLst>
            </p:cNvPr>
            <p:cNvSpPr/>
            <p:nvPr/>
          </p:nvSpPr>
          <p:spPr>
            <a:xfrm>
              <a:off x="7246273" y="143367"/>
              <a:ext cx="1731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VN" sz="2000" b="1" u="sng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GIẢI</a:t>
              </a:r>
              <a:endParaRPr lang="en-US" altLang="en-VN" sz="20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056D20-2308-674B-BAFA-40D5C6B0A152}"/>
                </a:ext>
              </a:extLst>
            </p:cNvPr>
            <p:cNvSpPr/>
            <p:nvPr/>
          </p:nvSpPr>
          <p:spPr>
            <a:xfrm>
              <a:off x="7068579" y="4133772"/>
              <a:ext cx="19723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D2D01-54E8-5142-ADFF-9874B302A413}"/>
              </a:ext>
            </a:extLst>
          </p:cNvPr>
          <p:cNvSpPr/>
          <p:nvPr/>
        </p:nvSpPr>
        <p:spPr>
          <a:xfrm>
            <a:off x="2437743" y="4546413"/>
            <a:ext cx="4572000" cy="59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VN" sz="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en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Cham-pa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(1283)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E18AF5-25F9-1044-9BDB-BC5F4AFCEA1D}"/>
              </a:ext>
            </a:extLst>
          </p:cNvPr>
          <p:cNvGrpSpPr/>
          <p:nvPr/>
        </p:nvGrpSpPr>
        <p:grpSpPr>
          <a:xfrm flipH="1">
            <a:off x="3751310" y="-39670"/>
            <a:ext cx="535354" cy="383092"/>
            <a:chOff x="274999" y="3864071"/>
            <a:chExt cx="535354" cy="383092"/>
          </a:xfrm>
        </p:grpSpPr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B555CDFF-AE64-FE44-8706-DCE388C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7B9BA9D2-BE3E-E047-AD82-C3D7FF5E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294DD42-54A5-EB40-9B60-504B8CD7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150FADBF-3194-144B-85A2-2E41326F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4EFDD80-586D-F845-9B82-E01A1168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130477CC-C38B-AB41-9790-CF49A4F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C566EC3E-E3F1-7E4F-835A-8E42B681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727F34B9-EE99-F945-9282-022979BA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90BC709E-4AF3-064F-A6F1-9EB93128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3282A916-AB1F-6049-8B32-E7D5FD09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07115AE9-9585-5A4B-8A44-AA6CB047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167763AE-587B-4B45-AB73-93B7B96F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E2F8DD80-5C75-D649-A937-C0DA5695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id="{939A9809-87D3-5B4B-BFCE-41B2F5B3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39BE9AE9-8B3A-C341-9812-55007110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id="{53A305D4-9BFC-AE45-8989-299D3FBD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9A5F1043-57D4-4447-A060-85323287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id="{3FDC81B5-D588-A04B-AED4-1647EBBC2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821770B-5558-4746-AA08-49E79945392C}"/>
              </a:ext>
            </a:extLst>
          </p:cNvPr>
          <p:cNvSpPr>
            <a:spLocks/>
          </p:cNvSpPr>
          <p:nvPr/>
        </p:nvSpPr>
        <p:spPr bwMode="auto">
          <a:xfrm rot="233825">
            <a:off x="5364100" y="273641"/>
            <a:ext cx="578189" cy="2191806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A1EE74A-8FB0-E743-B905-A551C8E7F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0495" y="-86091"/>
            <a:ext cx="515413" cy="610999"/>
          </a:xfrm>
          <a:prstGeom prst="rect">
            <a:avLst/>
          </a:prstGeom>
        </p:spPr>
      </p:pic>
      <p:sp>
        <p:nvSpPr>
          <p:cNvPr id="72" name="Freeform 62">
            <a:extLst>
              <a:ext uri="{FF2B5EF4-FFF2-40B4-BE49-F238E27FC236}">
                <a16:creationId xmlns:a16="http://schemas.microsoft.com/office/drawing/2014/main" id="{65AF1B75-E254-184D-AC88-01BA19E62307}"/>
              </a:ext>
            </a:extLst>
          </p:cNvPr>
          <p:cNvSpPr>
            <a:spLocks/>
          </p:cNvSpPr>
          <p:nvPr/>
        </p:nvSpPr>
        <p:spPr bwMode="auto">
          <a:xfrm rot="17340815">
            <a:off x="5397479" y="2502131"/>
            <a:ext cx="494664" cy="65052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73" name="Freeform 62">
            <a:extLst>
              <a:ext uri="{FF2B5EF4-FFF2-40B4-BE49-F238E27FC236}">
                <a16:creationId xmlns:a16="http://schemas.microsoft.com/office/drawing/2014/main" id="{698C6FA6-146A-E744-85DF-F17A07533A14}"/>
              </a:ext>
            </a:extLst>
          </p:cNvPr>
          <p:cNvSpPr>
            <a:spLocks/>
          </p:cNvSpPr>
          <p:nvPr/>
        </p:nvSpPr>
        <p:spPr bwMode="auto">
          <a:xfrm>
            <a:off x="4785493" y="2512592"/>
            <a:ext cx="418785" cy="35430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cover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012372" y="73424"/>
            <a:ext cx="8338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vi-VN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A598D9-B2C4-81C9-B34E-1F40A2E17B32}"/>
              </a:ext>
            </a:extLst>
          </p:cNvPr>
          <p:cNvSpPr/>
          <p:nvPr/>
        </p:nvSpPr>
        <p:spPr>
          <a:xfrm>
            <a:off x="1863896" y="2066678"/>
            <a:ext cx="71150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0" lvl="8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Sau khi đánh chiếm phần lớn Trung Quốc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Hốt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Tất Liệt ráo riết xâm lược Đại Việt và Chăm –pa.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863896" y="1368966"/>
            <a:ext cx="409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Âm mưu xâm lược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1B179-33BD-2BF3-F0BB-516718E6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B30C28-45F4-E44A-AB3B-B0521C57C5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4" descr="HOI NGHI BOMH THAN.gif">
              <a:extLst>
                <a:ext uri="{FF2B5EF4-FFF2-40B4-BE49-F238E27FC236}">
                  <a16:creationId xmlns:a16="http://schemas.microsoft.com/office/drawing/2014/main" id="{E496D88A-3728-004E-AA41-BB0D29D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F5639D1E-58A9-BA42-9DDA-DC7695718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370388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BÌNH THAN</a:t>
              </a:r>
              <a:endParaRPr lang="vi-VN" alt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AA7810-7D16-B142-8881-790BE915E2D2}"/>
              </a:ext>
            </a:extLst>
          </p:cNvPr>
          <p:cNvGrpSpPr/>
          <p:nvPr/>
        </p:nvGrpSpPr>
        <p:grpSpPr>
          <a:xfrm>
            <a:off x="0" y="-30678"/>
            <a:ext cx="9130750" cy="5143500"/>
            <a:chOff x="0" y="-30678"/>
            <a:chExt cx="9130750" cy="5143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3AD2F-BA30-8D4F-B421-A68757CD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21" y="-30678"/>
              <a:ext cx="534062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9DEAB5-D80C-6149-AE9D-6DE5628D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30678"/>
              <a:ext cx="3790121" cy="5143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90D316-C070-9048-9180-7BD1E10CD3C3}"/>
              </a:ext>
            </a:extLst>
          </p:cNvPr>
          <p:cNvGrpSpPr/>
          <p:nvPr/>
        </p:nvGrpSpPr>
        <p:grpSpPr>
          <a:xfrm>
            <a:off x="0" y="-30678"/>
            <a:ext cx="9144000" cy="5174178"/>
            <a:chOff x="0" y="0"/>
            <a:chExt cx="9144000" cy="5143500"/>
          </a:xfrm>
        </p:grpSpPr>
        <p:pic>
          <p:nvPicPr>
            <p:cNvPr id="12" name="Picture 5" descr="HOI NGHI DIEN HONG.gif">
              <a:extLst>
                <a:ext uri="{FF2B5EF4-FFF2-40B4-BE49-F238E27FC236}">
                  <a16:creationId xmlns:a16="http://schemas.microsoft.com/office/drawing/2014/main" id="{BDF5B113-177D-1B44-BA6C-E4216C13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3A7EA0D-9D4A-9D49-BF75-D8A23B061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8250"/>
              <a:ext cx="3965575" cy="461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DIÊN HỒNG</a:t>
              </a:r>
              <a:endParaRPr lang="vi-VN" alt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68D1E-3B8B-29B4-3682-4BC870A5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4" y="-53463"/>
            <a:ext cx="9254613" cy="546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DB4A-3BE9-9FF8-2DB0-D4CC5A4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4" y="-53463"/>
            <a:ext cx="9254614" cy="5446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6851DB-23B5-2D23-38A7-20E980A5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B882B-430F-5248-B2D5-0EAC60024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53262" y="0"/>
            <a:ext cx="4090737" cy="5143500"/>
          </a:xfrm>
          <a:prstGeom prst="rect">
            <a:avLst/>
          </a:prstGeom>
        </p:spPr>
      </p:pic>
      <p:sp>
        <p:nvSpPr>
          <p:cNvPr id="523" name="Google Shape;523;p49"/>
          <p:cNvSpPr/>
          <p:nvPr/>
        </p:nvSpPr>
        <p:spPr>
          <a:xfrm rot="832705">
            <a:off x="1753384" y="-462432"/>
            <a:ext cx="5209030" cy="5703772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907CB-85EE-7344-B8D3-850241E98725}"/>
              </a:ext>
            </a:extLst>
          </p:cNvPr>
          <p:cNvSpPr/>
          <p:nvPr/>
        </p:nvSpPr>
        <p:spPr>
          <a:xfrm>
            <a:off x="-96982" y="152948"/>
            <a:ext cx="562205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Trần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Đạo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23567C-D830-4E45-9652-8FA1D7DB0E04}"/>
              </a:ext>
            </a:extLst>
          </p:cNvPr>
          <p:cNvSpPr/>
          <p:nvPr/>
        </p:nvSpPr>
        <p:spPr>
          <a:xfrm>
            <a:off x="0" y="1061443"/>
            <a:ext cx="5229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(1231-1300)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0F16F-1947-5B4D-BCE6-4D4826E9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389454"/>
            <a:ext cx="50532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người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phẩm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chất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cao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đẹp</a:t>
            </a:r>
            <a:r>
              <a:rPr lang="en-US" altLang="en-US" b="0" dirty="0"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cs typeface="Times New Roman" panose="02020603050405020304" pitchFamily="18" charset="0"/>
              </a:rPr>
              <a:t>văn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võ</a:t>
            </a:r>
            <a:r>
              <a:rPr lang="en-US" altLang="en-US" b="0" dirty="0">
                <a:cs typeface="Times New Roman" panose="02020603050405020304" pitchFamily="18" charset="0"/>
              </a:rPr>
              <a:t> song </a:t>
            </a:r>
            <a:r>
              <a:rPr lang="en-US" altLang="en-US" b="0" dirty="0" err="1">
                <a:cs typeface="Times New Roman" panose="02020603050405020304" pitchFamily="18" charset="0"/>
              </a:rPr>
              <a:t>toàn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công</a:t>
            </a:r>
            <a:r>
              <a:rPr lang="en-US" altLang="en-US" b="0" dirty="0">
                <a:cs typeface="Times New Roman" panose="02020603050405020304" pitchFamily="18" charset="0"/>
              </a:rPr>
              <a:t> lao </a:t>
            </a:r>
            <a:r>
              <a:rPr lang="en-US" altLang="en-US" b="0" dirty="0" err="1">
                <a:cs typeface="Times New Roman" panose="02020603050405020304" pitchFamily="18" charset="0"/>
              </a:rPr>
              <a:t>lớn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cs typeface="Times New Roman" panose="02020603050405020304" pitchFamily="18" charset="0"/>
              </a:rPr>
              <a:t>cuộc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kháng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chiến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chống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quân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Mông-Nguyên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2DC59-7A47-794C-89CA-EF2A481F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7492"/>
            <a:ext cx="5053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Ông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dân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tôn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“</a:t>
            </a:r>
            <a:r>
              <a:rPr lang="en-US" altLang="en-US" b="0" dirty="0" err="1">
                <a:cs typeface="Times New Roman" panose="02020603050405020304" pitchFamily="18" charset="0"/>
              </a:rPr>
              <a:t>Đức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thánh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Trần</a:t>
            </a:r>
            <a:r>
              <a:rPr lang="en-US" altLang="en-US" b="0" dirty="0">
                <a:cs typeface="Times New Roman" panose="02020603050405020304" pitchFamily="18" charset="0"/>
              </a:rPr>
              <a:t>”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lập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đền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thờ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ở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nhiều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nơi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E5936-867C-C84C-B1E2-F5C176D865E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BB8D74-AB0A-A945-95CC-5950E1CBB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796" y="0"/>
              <a:ext cx="3795204" cy="51435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BD2A78-D77C-E74B-828B-BC53D5D0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348796" cy="5143500"/>
            </a:xfrm>
            <a:prstGeom prst="rect">
              <a:avLst/>
            </a:prstGeom>
          </p:spPr>
        </p:pic>
      </p:grpSp>
      <p:pic>
        <p:nvPicPr>
          <p:cNvPr id="3" name="hịch tướng sĩ.mp4" descr="hịch tướng sĩ.mp4">
            <a:hlinkClick r:id="" action="ppaction://media"/>
            <a:extLst>
              <a:ext uri="{FF2B5EF4-FFF2-40B4-BE49-F238E27FC236}">
                <a16:creationId xmlns:a16="http://schemas.microsoft.com/office/drawing/2014/main" id="{4BCFA8CD-B453-1B4A-A2D6-06FE14C83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3763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A6755-77D5-CB4A-9BB7-387512778D6A}"/>
              </a:ext>
            </a:extLst>
          </p:cNvPr>
          <p:cNvSpPr/>
          <p:nvPr/>
        </p:nvSpPr>
        <p:spPr>
          <a:xfrm>
            <a:off x="6269090" y="71688"/>
            <a:ext cx="28408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HỊCH TƯỚNG SĨ</a:t>
            </a:r>
          </a:p>
        </p:txBody>
      </p:sp>
    </p:spTree>
    <p:extLst>
      <p:ext uri="{BB962C8B-B14F-4D97-AF65-F5344CB8AC3E}">
        <p14:creationId xmlns:p14="http://schemas.microsoft.com/office/powerpoint/2010/main" val="426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6B65-BF6F-25E7-54D0-D89990B33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9806E-89A1-D448-AB0A-685D0EF61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36513" y="247689"/>
            <a:ext cx="2509284" cy="409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7E7B-0A86-344B-8252-CF2D5B22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3" b="35980"/>
          <a:stretch/>
        </p:blipFill>
        <p:spPr>
          <a:xfrm>
            <a:off x="5896456" y="727779"/>
            <a:ext cx="3359888" cy="3614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F8CFA-EA9E-6B49-9FC5-94498F02D052}"/>
              </a:ext>
            </a:extLst>
          </p:cNvPr>
          <p:cNvSpPr/>
          <p:nvPr/>
        </p:nvSpPr>
        <p:spPr>
          <a:xfrm>
            <a:off x="6357660" y="43027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804051-8B1F-C347-B7D5-9429A8F5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6" y="727779"/>
            <a:ext cx="2509284" cy="3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8EC4D6-24E5-7643-9FBB-26F9D57C3E8E}"/>
              </a:ext>
            </a:extLst>
          </p:cNvPr>
          <p:cNvSpPr/>
          <p:nvPr/>
        </p:nvSpPr>
        <p:spPr>
          <a:xfrm>
            <a:off x="3176081" y="4302788"/>
            <a:ext cx="2513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1BC8E-68CD-0044-8D85-6EA7BEF11CA5}"/>
              </a:ext>
            </a:extLst>
          </p:cNvPr>
          <p:cNvSpPr/>
          <p:nvPr/>
        </p:nvSpPr>
        <p:spPr>
          <a:xfrm>
            <a:off x="141499" y="4302788"/>
            <a:ext cx="2614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E0F936-6D02-8247-99E1-D678DA20EC70}"/>
              </a:ext>
            </a:extLst>
          </p:cNvPr>
          <p:cNvSpPr/>
          <p:nvPr/>
        </p:nvSpPr>
        <p:spPr>
          <a:xfrm>
            <a:off x="1695952" y="22719"/>
            <a:ext cx="7448048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nhà Trần</a:t>
            </a:r>
          </a:p>
        </p:txBody>
      </p:sp>
    </p:spTree>
    <p:extLst>
      <p:ext uri="{BB962C8B-B14F-4D97-AF65-F5344CB8AC3E}">
        <p14:creationId xmlns:p14="http://schemas.microsoft.com/office/powerpoint/2010/main" val="28923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114778" y="-18512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102542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824943" y="1769715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</a:t>
            </a:r>
            <a:r>
              <a:rPr lang="vi-VN" sz="2800" b="1" kern="120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Tổ chức các hội nghị bàn kế hoạch đánh giặc.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824943" y="2896731"/>
            <a:ext cx="73568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Trần Quốc Tuấn được phong làm Quốc công Tiết chế, thống lĩnh quân đội.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Nhiều cuộc tập trận được tổ chức.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90639-07C4-D82E-B2BC-53632F5E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BDD5A-BE81-444F-A2F8-C59A582E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63798" y="887082"/>
            <a:ext cx="3147239" cy="42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26611-A42D-444A-948A-165385056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2"/>
          <a:stretch/>
        </p:blipFill>
        <p:spPr>
          <a:xfrm>
            <a:off x="5918737" y="1048491"/>
            <a:ext cx="3225263" cy="4095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9069C-E120-3243-A608-CB7CA463D2CD}"/>
              </a:ext>
            </a:extLst>
          </p:cNvPr>
          <p:cNvSpPr/>
          <p:nvPr/>
        </p:nvSpPr>
        <p:spPr>
          <a:xfrm>
            <a:off x="404037" y="56085"/>
            <a:ext cx="2957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8C28B-FCE1-A44A-9F4B-7B1365847153}"/>
              </a:ext>
            </a:extLst>
          </p:cNvPr>
          <p:cNvSpPr/>
          <p:nvPr/>
        </p:nvSpPr>
        <p:spPr>
          <a:xfrm>
            <a:off x="6186139" y="-21265"/>
            <a:ext cx="29578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5DCB6-1711-014F-B226-AAD93F8C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67" y="2316569"/>
            <a:ext cx="2766499" cy="2379035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40A392D-85EF-CA41-B8B6-90211478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46" y="-28453"/>
            <a:ext cx="2302860" cy="24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SVN-Blenda Script" panose="02000804000000020003" pitchFamily="2" charset="0"/>
              </a:rPr>
              <a:t>3. Diễn biến và kết quả của cuộc kháng chiến.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SVN-Blenda Script" panose="02000804000000020003" pitchFamily="2" charset="0"/>
              </a:rPr>
              <a:t>a. Diễn biến 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98BDA5-BB8C-0045-8F76-AECF704A84E0}"/>
              </a:ext>
            </a:extLst>
          </p:cNvPr>
          <p:cNvGrpSpPr/>
          <p:nvPr/>
        </p:nvGrpSpPr>
        <p:grpSpPr>
          <a:xfrm>
            <a:off x="-1" y="-1"/>
            <a:ext cx="9258283" cy="5122236"/>
            <a:chOff x="-1" y="-1"/>
            <a:chExt cx="9258283" cy="5122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F75531-5AAF-1643-810F-E9822A33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9258283" cy="5122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9F1F46-5286-B34B-BE86-25C75ECB6B44}"/>
                </a:ext>
              </a:extLst>
            </p:cNvPr>
            <p:cNvSpPr/>
            <p:nvPr/>
          </p:nvSpPr>
          <p:spPr>
            <a:xfrm>
              <a:off x="0" y="21266"/>
              <a:ext cx="688989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minh hoạ quân Nguyên tiến vào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t="-3000" r="3000" b="-14000"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9FCE838-C124-0448-BFEA-30D2136229E2}"/>
              </a:ext>
            </a:extLst>
          </p:cNvPr>
          <p:cNvGrpSpPr/>
          <p:nvPr/>
        </p:nvGrpSpPr>
        <p:grpSpPr>
          <a:xfrm>
            <a:off x="0" y="0"/>
            <a:ext cx="5583382" cy="1815882"/>
            <a:chOff x="0" y="0"/>
            <a:chExt cx="5583382" cy="187404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C20286D-1BAF-A84C-AE9F-366054B0C4FE}"/>
                </a:ext>
              </a:extLst>
            </p:cNvPr>
            <p:cNvSpPr/>
            <p:nvPr/>
          </p:nvSpPr>
          <p:spPr>
            <a:xfrm>
              <a:off x="0" y="0"/>
              <a:ext cx="5583382" cy="1815882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D1C5CE-D3BA-9E41-87FD-261A9238E535}"/>
                </a:ext>
              </a:extLst>
            </p:cNvPr>
            <p:cNvSpPr txBox="1"/>
            <p:nvPr/>
          </p:nvSpPr>
          <p:spPr>
            <a:xfrm>
              <a:off x="0" y="0"/>
              <a:ext cx="5583381" cy="187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Xem video, kết hợp sách giáo khoa và lời các câu hỏi. Những diễn biến chính của cuộc kháng chiến chống quân Nguyên 1285?</a:t>
              </a:r>
            </a:p>
          </p:txBody>
        </p:sp>
      </p:grpSp>
      <p:pic>
        <p:nvPicPr>
          <p:cNvPr id="7" name="kc lần 2.mp4" descr="kc lần 2.mp4">
            <a:hlinkClick r:id="" action="ppaction://media"/>
            <a:extLst>
              <a:ext uri="{FF2B5EF4-FFF2-40B4-BE49-F238E27FC236}">
                <a16:creationId xmlns:a16="http://schemas.microsoft.com/office/drawing/2014/main" id="{62159A09-AC6A-D44E-9672-7EA5B66AD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9144000" cy="526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CFEF9-D64B-F4E4-0091-CBC3F604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9740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1484092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dẫn 50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vạn quân Nguyên tiến hành xâm lược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8" y="1391447"/>
            <a:ext cx="8154143" cy="1370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90628" y="1376460"/>
            <a:ext cx="752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4"/>
            <a:ext cx="1550194" cy="1550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46997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9921" y="360800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6169" y="212912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31095" y="1315819"/>
            <a:ext cx="8154143" cy="14134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78240" y="1469997"/>
            <a:ext cx="7847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quân Nguyên tiến vào thành Thăng Long nhân dân ta đã thực hiện kế hoạch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71019" y="3213449"/>
            <a:ext cx="4656161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71019" y="4347661"/>
            <a:ext cx="4656161" cy="8309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01611" y="3367337"/>
            <a:ext cx="44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82364" y="4496489"/>
            <a:ext cx="39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76749" y="3220505"/>
            <a:ext cx="3937330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176749" y="4354717"/>
            <a:ext cx="3937330" cy="831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4575" y="332173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 binh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54575" y="452117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329872"/>
            <a:ext cx="365522" cy="365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1DCCB5-3DFA-6B4E-A98A-5196D44333FE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278380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53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thế giặc mạnh quân nhà Trần đã rút về đâu?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05007" y="4302079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72841" y="317472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5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5007" y="3199805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72841" y="4315037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nhà Trần</a:t>
            </a: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(t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 kỉ XIII</a:t>
            </a: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4CDBF8-66DD-7E36-879F-3B0FAA8C5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72096" y="19618"/>
            <a:ext cx="1226627" cy="1226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82932-78E9-5046-3C78-2BD6557DB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54164" y="2539875"/>
            <a:ext cx="1226627" cy="122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398F8-C2D9-A1DF-47E7-5C7D3A23E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4908" y="664936"/>
            <a:ext cx="1226627" cy="122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02782-BB07-215C-FCDC-96F154FA6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9486" y="3287127"/>
            <a:ext cx="1241399" cy="12413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D96695-2DA5-F2B4-3787-5AA3A7B12248}"/>
              </a:ext>
            </a:extLst>
          </p:cNvPr>
          <p:cNvSpPr/>
          <p:nvPr/>
        </p:nvSpPr>
        <p:spPr>
          <a:xfrm>
            <a:off x="3083425" y="-1744662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0BED2-392D-6F07-7B71-A149CA482A0C}"/>
              </a:ext>
            </a:extLst>
          </p:cNvPr>
          <p:cNvSpPr txBox="1"/>
          <p:nvPr/>
        </p:nvSpPr>
        <p:spPr>
          <a:xfrm>
            <a:off x="-3451833" y="19618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nhất,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Cổ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1258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7CE9A-C845-DC5B-FD82-7013B9FD7E07}"/>
              </a:ext>
            </a:extLst>
          </p:cNvPr>
          <p:cNvSpPr txBox="1"/>
          <p:nvPr/>
        </p:nvSpPr>
        <p:spPr>
          <a:xfrm>
            <a:off x="-6191818" y="2468641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hai,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D0643-9273-2EA2-DBD3-A83750EBFD09}"/>
              </a:ext>
            </a:extLst>
          </p:cNvPr>
          <p:cNvSpPr txBox="1"/>
          <p:nvPr/>
        </p:nvSpPr>
        <p:spPr>
          <a:xfrm>
            <a:off x="11760674" y="67808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ba,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87 - 1288).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7BBAD-1CA4-8B33-2FD0-C9F887440E3B}"/>
              </a:ext>
            </a:extLst>
          </p:cNvPr>
          <p:cNvSpPr txBox="1"/>
          <p:nvPr/>
        </p:nvSpPr>
        <p:spPr>
          <a:xfrm>
            <a:off x="14430885" y="3479180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30C2B-BD44-D3B8-35FA-E94AB1EBA8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0" y="1373176"/>
            <a:ext cx="8851760" cy="11985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82936" y="1511458"/>
            <a:ext cx="7931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không tiêu diệt được lực lượng và bắt sống được vua Trần , Quân Nguyên rơi vào tình cảnh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6"/>
            <a:ext cx="4526582" cy="954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21306" y="4083847"/>
            <a:ext cx="3487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348714" y="3072675"/>
            <a:ext cx="497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3155" y="2916428"/>
            <a:ext cx="4488924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5496" y="4099296"/>
            <a:ext cx="4526583" cy="9540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7028" y="3042922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3155" y="4171553"/>
            <a:ext cx="445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sang thế tấn công.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59260459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89552" y="1505935"/>
            <a:ext cx="703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tình trạng thiếu thốn lương thực, quân sĩ hoang mang Thoát Hoan đã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4526582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08439" y="4226948"/>
            <a:ext cx="42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09669" y="3073008"/>
            <a:ext cx="385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Cham - pa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2636281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6729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5-1285, </a:t>
            </a: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Trần tổ chức phản công đánh bại giặc Nguyên ở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10162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7882" y="4141254"/>
            <a:ext cx="393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136065" y="319301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4"/>
            <a:ext cx="3937330" cy="10162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71296" y="3143258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136065" y="4342999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14BF0-2D4E-230E-02C9-1C2313D0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9144000" cy="3706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FCB5E3-454E-E0B3-7510-87ED6CAA2352}"/>
              </a:ext>
            </a:extLst>
          </p:cNvPr>
          <p:cNvSpPr txBox="1"/>
          <p:nvPr/>
        </p:nvSpPr>
        <p:spPr>
          <a:xfrm>
            <a:off x="0" y="370658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 lời nói của Trần Quốc Tuấn em có nhận xét gì về tinh thần đấu tranh chống ngoại xâm của đất quân và dân nhà Trần</a:t>
            </a:r>
          </a:p>
        </p:txBody>
      </p:sp>
    </p:spTree>
    <p:extLst>
      <p:ext uri="{BB962C8B-B14F-4D97-AF65-F5344CB8AC3E}">
        <p14:creationId xmlns:p14="http://schemas.microsoft.com/office/powerpoint/2010/main" val="40379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1088290"/>
            <a:ext cx="4132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Diễn biến: (sgk)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7086C-740B-104F-A753-9D172D1A4303}"/>
              </a:ext>
            </a:extLst>
          </p:cNvPr>
          <p:cNvSpPr/>
          <p:nvPr/>
        </p:nvSpPr>
        <p:spPr>
          <a:xfrm>
            <a:off x="138406" y="1831439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Kết quả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03657-8DD2-8129-DCC7-0B50A43B1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C0749A-34C8-0543-9EE9-6B4CFBC64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6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2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4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VN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en-VN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nhất,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Cổ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1258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555533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hai,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ba,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87 - 1288).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2816" y="3769397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0608C-138D-E69C-B33D-3FBE8685C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31330" y="235358"/>
            <a:ext cx="6207967" cy="3040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5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A5528-9B52-6C7D-A624-2CB389082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 Âm mưu xâm </a:t>
            </a:r>
            <a:r>
              <a:rPr lang="vi-VN" sz="3600">
                <a:latin typeface="+mj-lt"/>
              </a:rPr>
              <a:t>lược Ch</a:t>
            </a:r>
            <a:r>
              <a:rPr lang="en-US" sz="3600">
                <a:latin typeface="+mj-lt"/>
              </a:rPr>
              <a:t>ă</a:t>
            </a:r>
            <a:r>
              <a:rPr lang="vi-VN" sz="3600">
                <a:latin typeface="+mj-lt"/>
              </a:rPr>
              <a:t>m-pa </a:t>
            </a:r>
            <a:r>
              <a:rPr lang="vi-VN" sz="3600" dirty="0">
                <a:latin typeface="+mj-lt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97474-AFDD-F494-156F-D37C50E61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Âm mưu xâm </a:t>
            </a:r>
            <a:r>
              <a:rPr lang="vi-VN" sz="3600">
                <a:latin typeface="+mj-lt"/>
              </a:rPr>
              <a:t>lược Ch</a:t>
            </a:r>
            <a:r>
              <a:rPr lang="en-US" sz="3600">
                <a:latin typeface="+mj-lt"/>
              </a:rPr>
              <a:t>ă</a:t>
            </a:r>
            <a:r>
              <a:rPr lang="vi-VN" sz="3600">
                <a:latin typeface="+mj-lt"/>
              </a:rPr>
              <a:t>m-pa </a:t>
            </a:r>
            <a:r>
              <a:rPr lang="vi-VN" sz="3600" dirty="0">
                <a:latin typeface="+mj-lt"/>
              </a:rPr>
              <a:t>và Đại Việt của nhà Nguyên.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AC976-20EE-DF42-9806-08EECA234ADD}"/>
              </a:ext>
            </a:extLst>
          </p:cNvPr>
          <p:cNvSpPr/>
          <p:nvPr/>
        </p:nvSpPr>
        <p:spPr>
          <a:xfrm>
            <a:off x="4458850" y="1547948"/>
            <a:ext cx="4665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âm mưu xâm lược Chăm-pa và Đại Việt để làm cầu nối xâm lược và thôn tính các nước ở phía Nam Trung Quốc.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DF809-9BE8-6D4D-862A-C1ED43C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372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7EAED-66E3-9D0D-CA8F-79267328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35;p28">
            <a:extLst>
              <a:ext uri="{FF2B5EF4-FFF2-40B4-BE49-F238E27FC236}">
                <a16:creationId xmlns:a16="http://schemas.microsoft.com/office/drawing/2014/main" id="{CDF20985-2A94-1544-AE59-1E7A6EC3CDE6}"/>
              </a:ext>
            </a:extLst>
          </p:cNvPr>
          <p:cNvSpPr txBox="1">
            <a:spLocks/>
          </p:cNvSpPr>
          <p:nvPr/>
        </p:nvSpPr>
        <p:spPr>
          <a:xfrm>
            <a:off x="4572001" y="1243423"/>
            <a:ext cx="4572000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+mj-lt"/>
              </a:rPr>
              <a:t>Để xâm lược nước ta  quân nhà Nguyên đã chuẩn bị những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B26F5-87B9-4844-8C08-3F43F73F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3" t="12865" b="4693"/>
          <a:stretch/>
        </p:blipFill>
        <p:spPr>
          <a:xfrm>
            <a:off x="0" y="-112296"/>
            <a:ext cx="4903305" cy="5255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78166-A1A2-9D46-62FE-F91A9A0C1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7604E7-9A3A-AE4E-AF10-3BE1A6EAE105}"/>
              </a:ext>
            </a:extLst>
          </p:cNvPr>
          <p:cNvSpPr/>
          <p:nvPr/>
        </p:nvSpPr>
        <p:spPr>
          <a:xfrm>
            <a:off x="0" y="37857"/>
            <a:ext cx="826214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828725-BEEB-6445-BFA1-9108F0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32" y="723746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8DD68-168F-1E42-A5AE-4AF3E421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" y="615844"/>
            <a:ext cx="2019718" cy="37334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F775F1-E2D7-524F-AB93-491EE42EE076}"/>
              </a:ext>
            </a:extLst>
          </p:cNvPr>
          <p:cNvSpPr/>
          <p:nvPr/>
        </p:nvSpPr>
        <p:spPr>
          <a:xfrm>
            <a:off x="0" y="4592410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BD2AB-D974-EA4F-BD0D-FFA66EB08AE8}"/>
              </a:ext>
            </a:extLst>
          </p:cNvPr>
          <p:cNvSpPr/>
          <p:nvPr/>
        </p:nvSpPr>
        <p:spPr>
          <a:xfrm>
            <a:off x="2939840" y="4553236"/>
            <a:ext cx="2521201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Đô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099ACB-D395-A044-A59A-8675186CAC91}"/>
              </a:ext>
            </a:extLst>
          </p:cNvPr>
          <p:cNvSpPr/>
          <p:nvPr/>
        </p:nvSpPr>
        <p:spPr>
          <a:xfrm>
            <a:off x="5879680" y="4600134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018F0-0D2D-EC47-9FCC-BF8C0A999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59"/>
          <a:stretch/>
        </p:blipFill>
        <p:spPr>
          <a:xfrm>
            <a:off x="3033710" y="590264"/>
            <a:ext cx="2142251" cy="3561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58FDAD-0C43-C2CB-ADA2-63ABBF5BD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1434</Words>
  <Application>Microsoft Office PowerPoint</Application>
  <PresentationFormat>On-screen Show (16:9)</PresentationFormat>
  <Paragraphs>162</Paragraphs>
  <Slides>37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63" baseType="lpstr">
      <vt:lpstr>Roboto Condensed Light</vt:lpstr>
      <vt:lpstr>Livvic SemiBold</vt:lpstr>
      <vt:lpstr>Redressed</vt:lpstr>
      <vt:lpstr>Calibri Light</vt:lpstr>
      <vt:lpstr>Livvic Light</vt:lpstr>
      <vt:lpstr>Times New Roman</vt:lpstr>
      <vt:lpstr>Rajdhani</vt:lpstr>
      <vt:lpstr>Wingdings</vt:lpstr>
      <vt:lpstr>SVN-Blenda Script</vt:lpstr>
      <vt:lpstr>Tahoma</vt:lpstr>
      <vt:lpstr>.VnArial NarrowH</vt:lpstr>
      <vt:lpstr>.VnAristote</vt:lpstr>
      <vt:lpstr>Calibri</vt:lpstr>
      <vt:lpstr>Livvic</vt:lpstr>
      <vt:lpstr>.VnTimeH</vt:lpstr>
      <vt:lpstr>Advent Pro</vt:lpstr>
      <vt:lpstr>Arial</vt:lpstr>
      <vt:lpstr>SNELL ROUNDHAND BLACK</vt:lpstr>
      <vt:lpstr>SimSun</vt:lpstr>
      <vt:lpstr>War Background by Slidesgo</vt:lpstr>
      <vt:lpstr>Office Theme</vt:lpstr>
      <vt:lpstr>1_War Background by Slidesgo</vt:lpstr>
      <vt:lpstr>Default Design</vt:lpstr>
      <vt:lpstr>1_Office Theme</vt:lpstr>
      <vt:lpstr>2_Office Theme</vt:lpstr>
      <vt:lpstr>Papyrus History Lesson by Slidesgo</vt:lpstr>
      <vt:lpstr>PowerPoint Presentation</vt:lpstr>
      <vt:lpstr>PowerPoint Presentation</vt:lpstr>
      <vt:lpstr>PowerPoint Presentation</vt:lpstr>
      <vt:lpstr>PowerPoint Presentation</vt:lpstr>
      <vt:lpstr>2. Cuộc kháng chiến lần thứ hai, chống quân xâm lược Nguyên (1285).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Đại Việt dưới thời nhà Trần (tiết 3)</dc:title>
  <cp:lastModifiedBy>Dell</cp:lastModifiedBy>
  <cp:revision>30</cp:revision>
  <dcterms:modified xsi:type="dcterms:W3CDTF">2025-04-02T01:41:02Z</dcterms:modified>
</cp:coreProperties>
</file>