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7" r:id="rId3"/>
    <p:sldId id="259" r:id="rId4"/>
    <p:sldId id="262" r:id="rId5"/>
    <p:sldId id="261" r:id="rId6"/>
    <p:sldId id="292" r:id="rId7"/>
    <p:sldId id="293" r:id="rId8"/>
    <p:sldId id="271" r:id="rId9"/>
    <p:sldId id="270" r:id="rId10"/>
    <p:sldId id="294" r:id="rId11"/>
    <p:sldId id="269" r:id="rId12"/>
    <p:sldId id="295" r:id="rId13"/>
    <p:sldId id="273" r:id="rId14"/>
    <p:sldId id="274" r:id="rId15"/>
    <p:sldId id="296" r:id="rId16"/>
    <p:sldId id="297" r:id="rId17"/>
    <p:sldId id="298" r:id="rId18"/>
    <p:sldId id="299" r:id="rId19"/>
    <p:sldId id="282" r:id="rId20"/>
    <p:sldId id="300" r:id="rId21"/>
    <p:sldId id="301" r:id="rId22"/>
    <p:sldId id="284"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9900"/>
    <a:srgbClr val="66FF33"/>
    <a:srgbClr val="00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0"/>
  </p:normalViewPr>
  <p:slideViewPr>
    <p:cSldViewPr>
      <p:cViewPr varScale="1">
        <p:scale>
          <a:sx n="63" d="100"/>
          <a:sy n="63" d="100"/>
        </p:scale>
        <p:origin x="137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67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418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81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09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77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688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73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632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64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536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735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03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a:t>
            </a:r>
            <a:r>
              <a:rPr lang="fr-FR" sz="2400" b="1" dirty="0" err="1" smtClean="0">
                <a:solidFill>
                  <a:srgbClr val="FF0000"/>
                </a:solidFill>
                <a:latin typeface="Times New Roman" panose="02020603050405020304" pitchFamily="18" charset="0"/>
                <a:cs typeface="Times New Roman" panose="02020603050405020304" pitchFamily="18" charset="0"/>
              </a:rPr>
              <a:t>CÁC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KHỞI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NGHĨA</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TIÊU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BIỂU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DÀNH</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ĐỘC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LẬP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TỰ</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CHỦ</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TỪ</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ĐẦU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CÔNG</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NGUYÊN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ĐẾN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TRƯỚC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THẾ</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KỈ</a:t>
            </a:r>
            <a:r>
              <a:rPr lang="fr-FR" sz="2400" b="1" dirty="0" smtClean="0">
                <a:solidFill>
                  <a:srgbClr val="FF0000"/>
                </a:solidFill>
                <a:latin typeface="Times New Roman" panose="02020603050405020304" pitchFamily="18" charset="0"/>
                <a:cs typeface="Times New Roman" panose="02020603050405020304" pitchFamily="18" charset="0"/>
              </a:rPr>
              <a:t> X)</a:t>
            </a:r>
            <a:endParaRPr lang="vi-VN" sz="2400" b="1" dirty="0">
              <a:solidFill>
                <a:srgbClr val="FF0000"/>
              </a:solidFill>
            </a:endParaRPr>
          </a:p>
        </p:txBody>
      </p:sp>
      <p:sp>
        <p:nvSpPr>
          <p:cNvPr id="5" name="Rectangle 4"/>
          <p:cNvSpPr/>
          <p:nvPr/>
        </p:nvSpPr>
        <p:spPr>
          <a:xfrm>
            <a:off x="745402" y="2743200"/>
            <a:ext cx="8169998" cy="1569660"/>
          </a:xfrm>
          <a:prstGeom prst="rect">
            <a:avLst/>
          </a:prstGeom>
          <a:solidFill>
            <a:schemeClr val="accent6">
              <a:lumMod val="40000"/>
              <a:lumOff val="60000"/>
            </a:schemeClr>
          </a:solidFill>
        </p:spPr>
        <p:txBody>
          <a:bodyPr wrap="square">
            <a:spAutoFit/>
          </a:bodyPr>
          <a:lstStyle/>
          <a:p>
            <a:pPr algn="just"/>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Lập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được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biểu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đồ</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sơ</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đồ</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trình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bày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được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nét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chính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giải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thích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được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nguyên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nêu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được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kết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quả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ý </a:t>
            </a:r>
            <a:r>
              <a:rPr lang="en-US" sz="2400" i="1" dirty="0" err="1" smtClean="0">
                <a:latin typeface="Times New Roman" panose="02020603050405020304" pitchFamily="18" charset="0"/>
                <a:cs typeface="Times New Roman" panose="02020603050405020304" pitchFamily="18" charset="0"/>
              </a:rPr>
              <a:t>nghĩa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cuộc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khởi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nghĩa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tiêu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biểu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Nam </a:t>
            </a:r>
            <a:r>
              <a:rPr lang="en-US" sz="2400" i="1" dirty="0" err="1" smtClean="0">
                <a:latin typeface="Times New Roman" panose="02020603050405020304" pitchFamily="18" charset="0"/>
                <a:cs typeface="Times New Roman" panose="02020603050405020304" pitchFamily="18" charset="0"/>
              </a:rPr>
              <a:t>trong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Bắc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thuộc</a:t>
            </a:r>
            <a:r>
              <a:rPr lang="en-US" sz="2400"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657600" y="1905000"/>
            <a:ext cx="1879041" cy="461665"/>
          </a:xfrm>
          <a:prstGeom prst="rect">
            <a:avLst/>
          </a:prstGeom>
          <a:solidFill>
            <a:schemeClr val="accent2">
              <a:lumMod val="20000"/>
              <a:lumOff val="80000"/>
            </a:schemeClr>
          </a:solidFill>
          <a:ln>
            <a:solidFill>
              <a:schemeClr val="accent2">
                <a:lumMod val="20000"/>
                <a:lumOff val="80000"/>
              </a:schemeClr>
            </a:solidFill>
          </a:ln>
        </p:spPr>
        <p:txBody>
          <a:bodyPr wrap="none">
            <a:spAutoFit/>
          </a:bodyPr>
          <a:lstStyle/>
          <a:p>
            <a:r>
              <a:rPr lang="en-US" sz="2400" b="1" i="1" dirty="0" err="1">
                <a:solidFill>
                  <a:srgbClr val="0070C0"/>
                </a:solidFill>
                <a:latin typeface="Times New Roman" panose="02020603050405020304" pitchFamily="18" charset="0"/>
                <a:cs typeface="Times New Roman" panose="02020603050405020304" pitchFamily="18" charset="0"/>
              </a:rPr>
              <a:t>MỤC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TIÊU</a:t>
            </a:r>
            <a:r>
              <a:rPr lang="en-US" sz="2400" b="1" i="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endParaRPr>
          </a:p>
        </p:txBody>
      </p:sp>
      <p:sp>
        <p:nvSpPr>
          <p:cNvPr id="7" name="Rectangle 6"/>
          <p:cNvSpPr/>
          <p:nvPr/>
        </p:nvSpPr>
        <p:spPr>
          <a:xfrm>
            <a:off x="914400" y="1752600"/>
            <a:ext cx="7696200" cy="2677656"/>
          </a:xfrm>
          <a:prstGeom prst="rect">
            <a:avLst/>
          </a:prstGeom>
          <a:solidFill>
            <a:schemeClr val="bg1"/>
          </a:solidFill>
        </p:spPr>
        <p:txBody>
          <a:bodyPr wrap="square">
            <a:spAutoFit/>
          </a:bodyPr>
          <a:lstStyle/>
          <a:p>
            <a:pPr algn="just"/>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 nay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mẽ</a:t>
            </a:r>
            <a:r>
              <a:rPr lang="en-US" sz="2400" dirty="0" smtClean="0">
                <a:latin typeface="Times New Roman" panose="02020603050405020304" pitchFamily="18" charset="0"/>
                <a:cs typeface="Times New Roman" panose="02020603050405020304" pitchFamily="18" charset="0"/>
              </a:rPr>
              <a:t>, to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lướt</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1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0" presetClass="exit" presetSubtype="0" fill="hold" grpId="1" nodeType="after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6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4154984"/>
          </a:xfrm>
          <a:prstGeom prst="rect">
            <a:avLst/>
          </a:prstGeom>
        </p:spPr>
        <p:txBody>
          <a:bodyPr wrap="square">
            <a:spAutoFit/>
          </a:bodyPr>
          <a:lstStyle/>
          <a:p>
            <a:pPr algn="ctr"/>
            <a:r>
              <a:rPr lang="fr-FR" sz="2400" b="1" dirty="0">
                <a:latin typeface="Times New Roman" panose="02020603050405020304" pitchFamily="18" charset="0"/>
                <a:cs typeface="Times New Roman" panose="02020603050405020304" pitchFamily="18" charset="0"/>
              </a:rPr>
              <a:t>PHIẾU HỌC TẬP</a:t>
            </a:r>
            <a:endParaRPr lang="en-US" sz="2400" dirty="0">
              <a:latin typeface="Times New Roman" panose="02020603050405020304" pitchFamily="18" charset="0"/>
              <a:cs typeface="Times New Roman" panose="02020603050405020304" pitchFamily="18" charset="0"/>
            </a:endParaRPr>
          </a:p>
          <a:p>
            <a:pPr algn="just"/>
            <a:r>
              <a:rPr lang="en-US" sz="2400" b="1" i="1" dirty="0" err="1" smtClean="0">
                <a:latin typeface="Times New Roman" panose="02020603050405020304" pitchFamily="18" charset="0"/>
                <a:cs typeface="Times New Roman" panose="02020603050405020304" pitchFamily="18" charset="0"/>
              </a:rPr>
              <a:t>Câu</a:t>
            </a: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3.</a:t>
            </a:r>
            <a:r>
              <a:rPr lang="vi-VN" sz="2400" b="1" i="1" dirty="0">
                <a:latin typeface="Times New Roman" panose="02020603050405020304" pitchFamily="18" charset="0"/>
                <a:cs typeface="Times New Roman" panose="02020603050405020304" pitchFamily="18" charset="0"/>
              </a:rPr>
              <a:t> Điền thông tin còn thiếu trong mỗi chỗ trống để hoàn thành diễn biến của cuộc khởi nghĩa Hai Bà Trưng:</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a:t>
            </a:r>
            <a:r>
              <a:rPr lang="vi-VN" sz="2400" i="1"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 ở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xuân</a:t>
            </a:r>
            <a:r>
              <a:rPr lang="en-US" sz="2400" dirty="0" smtClean="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vi-VN" sz="2400" i="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phất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vi-VN" sz="2400" i="1" dirty="0" smtClean="0">
                <a:latin typeface="Times New Roman" panose="02020603050405020304" pitchFamily="18" charset="0"/>
                <a:cs typeface="Times New Roman" panose="02020603050405020304" pitchFamily="18" charset="0"/>
              </a:rPr>
              <a:t>..</a:t>
            </a:r>
            <a:r>
              <a:rPr lang="vi-VN" sz="2400" b="1" i="1" dirty="0" smtClean="0">
                <a:latin typeface="Times New Roman" panose="02020603050405020304" pitchFamily="18" charset="0"/>
                <a:cs typeface="Times New Roman" panose="02020603050405020304" pitchFamily="18" charset="0"/>
              </a:rPr>
              <a:t>................</a:t>
            </a:r>
            <a:r>
              <a:rPr lang="vi-VN" sz="2400" i="1"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ở</a:t>
            </a:r>
            <a:r>
              <a:rPr lang="en-US"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871077" y="1138534"/>
            <a:ext cx="697627"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Hán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28800" y="1905000"/>
            <a:ext cx="1098378"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40</a:t>
            </a:r>
          </a:p>
        </p:txBody>
      </p:sp>
      <p:sp>
        <p:nvSpPr>
          <p:cNvPr id="8" name="Rectangle 7"/>
          <p:cNvSpPr/>
          <p:nvPr/>
        </p:nvSpPr>
        <p:spPr>
          <a:xfrm>
            <a:off x="3039871" y="1905000"/>
            <a:ext cx="1638590"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Trưng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Trắc</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6204" y="2971800"/>
            <a:ext cx="1252266"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 Linh</a:t>
            </a:r>
          </a:p>
        </p:txBody>
      </p:sp>
      <p:sp>
        <p:nvSpPr>
          <p:cNvPr id="12" name="Rectangle 11"/>
          <p:cNvSpPr/>
          <p:nvPr/>
        </p:nvSpPr>
        <p:spPr>
          <a:xfrm>
            <a:off x="3733800" y="2971800"/>
            <a:ext cx="1858201" cy="461665"/>
          </a:xfrm>
          <a:prstGeom prst="rect">
            <a:avLst/>
          </a:prstGeom>
        </p:spPr>
        <p:txBody>
          <a:bodyPr wrap="none">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thành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Cổ</a:t>
            </a:r>
            <a:r>
              <a:rPr lang="en-US" sz="2400" dirty="0" smtClean="0">
                <a:solidFill>
                  <a:srgbClr val="FF0000"/>
                </a:solidFill>
                <a:latin typeface="Times New Roman" panose="02020603050405020304" pitchFamily="18" charset="0"/>
                <a:cs typeface="Times New Roman" panose="02020603050405020304" pitchFamily="18" charset="0"/>
              </a:rPr>
              <a:t> Loa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23514" y="3352800"/>
            <a:ext cx="1388522"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Luy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Lâu</a:t>
            </a:r>
            <a:r>
              <a:rPr lang="vi-VN"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479929" y="3733800"/>
            <a:ext cx="1252266"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 Linh</a:t>
            </a:r>
          </a:p>
        </p:txBody>
      </p:sp>
      <p:sp>
        <p:nvSpPr>
          <p:cNvPr id="18" name="Rectangle 17"/>
          <p:cNvSpPr/>
          <p:nvPr/>
        </p:nvSpPr>
        <p:spPr>
          <a:xfrm>
            <a:off x="5205353" y="1904999"/>
            <a:ext cx="1477071"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Trưng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Nhị</a:t>
            </a:r>
            <a:endParaRPr lang="en-US" sz="2400" dirty="0">
              <a:solidFill>
                <a:srgbClr val="FF0000"/>
              </a:solidFill>
            </a:endParaRPr>
          </a:p>
        </p:txBody>
      </p:sp>
    </p:spTree>
    <p:extLst>
      <p:ext uri="{BB962C8B-B14F-4D97-AF65-F5344CB8AC3E}">
        <p14:creationId xmlns:p14="http://schemas.microsoft.com/office/powerpoint/2010/main" val="27592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8" grpId="0"/>
      <p:bldP spid="10" grpId="0"/>
      <p:bldP spid="12"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0942" y="276508"/>
            <a:ext cx="2590800" cy="59828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Times New Roman" panose="02020603050405020304" pitchFamily="18" charset="0"/>
                <a:cs typeface="Times New Roman" panose="02020603050405020304" pitchFamily="18" charset="0"/>
              </a:rPr>
              <a:t>THẢO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LUẬN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NHÓM</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Vertical Scroll 2"/>
          <p:cNvSpPr/>
          <p:nvPr/>
        </p:nvSpPr>
        <p:spPr>
          <a:xfrm>
            <a:off x="143347" y="1066800"/>
            <a:ext cx="8763000" cy="2667000"/>
          </a:xfrm>
          <a:prstGeom prst="verticalScroll">
            <a:avLst/>
          </a:prstGeom>
          <a:solidFill>
            <a:schemeClr val="accent3">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25032" y="2209800"/>
            <a:ext cx="7467600" cy="830997"/>
          </a:xfrm>
          <a:prstGeom prst="rect">
            <a:avLst/>
          </a:prstGeom>
        </p:spPr>
        <p:txBody>
          <a:bodyPr wrap="square">
            <a:spAutoFit/>
          </a:bodyPr>
          <a:lstStyle/>
          <a:p>
            <a:pPr algn="just"/>
            <a:r>
              <a:rPr lang="en-US" sz="2400" b="1" i="1" dirty="0" err="1">
                <a:solidFill>
                  <a:srgbClr val="FF0000"/>
                </a:solidFill>
                <a:latin typeface="Times New Roman" panose="02020603050405020304" pitchFamily="18" charset="0"/>
                <a:cs typeface="Times New Roman" panose="02020603050405020304" pitchFamily="18" charset="0"/>
              </a:rPr>
              <a:t>Câu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5. </a:t>
            </a:r>
            <a:r>
              <a:rPr lang="vi-VN" sz="2400" b="1" i="1" dirty="0">
                <a:solidFill>
                  <a:srgbClr val="FF0000"/>
                </a:solidFill>
                <a:latin typeface="Times New Roman" panose="02020603050405020304" pitchFamily="18" charset="0"/>
                <a:cs typeface="Times New Roman" panose="02020603050405020304" pitchFamily="18" charset="0"/>
              </a:rPr>
              <a:t>Để ghi nhớ công lao của Hai Bà Trưng, nhân dân ta đã làm gì?</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62000" y="1510982"/>
            <a:ext cx="7696200" cy="461665"/>
          </a:xfrm>
          <a:prstGeom prst="rect">
            <a:avLst/>
          </a:prstGeom>
        </p:spPr>
        <p:txBody>
          <a:bodyPr wrap="square">
            <a:spAutoFit/>
          </a:bodyPr>
          <a:lstStyle/>
          <a:p>
            <a:pPr algn="just"/>
            <a:r>
              <a:rPr lang="en-US" sz="2400" b="1" i="1" dirty="0" err="1">
                <a:solidFill>
                  <a:srgbClr val="FF0000"/>
                </a:solidFill>
                <a:latin typeface="Times New Roman" panose="02020603050405020304" pitchFamily="18" charset="0"/>
                <a:cs typeface="Times New Roman" panose="02020603050405020304" pitchFamily="18" charset="0"/>
              </a:rPr>
              <a:t>Câu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4.</a:t>
            </a:r>
            <a:r>
              <a:rPr lang="vi-VN"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K</a:t>
            </a:r>
            <a:r>
              <a:rPr lang="vi-VN" sz="2400" b="1" i="1" dirty="0">
                <a:solidFill>
                  <a:srgbClr val="FF0000"/>
                </a:solidFill>
                <a:latin typeface="Times New Roman" panose="02020603050405020304" pitchFamily="18" charset="0"/>
                <a:cs typeface="Times New Roman" panose="02020603050405020304" pitchFamily="18" charset="0"/>
              </a:rPr>
              <a:t>ết quả và ý nghĩa của cuộc khởi nghĩa?</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3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55" y="0"/>
            <a:ext cx="8991600" cy="5693866"/>
          </a:xfrm>
          <a:prstGeom prst="rect">
            <a:avLst/>
          </a:prstGeom>
        </p:spPr>
        <p:txBody>
          <a:bodyPr wrap="square">
            <a:spAutoFit/>
          </a:bodyPr>
          <a:lstStyle/>
          <a:p>
            <a:pPr algn="just"/>
            <a:endParaRPr lang="vi-VN" sz="2800" b="1" i="1" dirty="0" smtClean="0">
              <a:latin typeface="Times New Roman" panose="02020603050405020304" pitchFamily="18" charset="0"/>
              <a:cs typeface="Times New Roman" panose="02020603050405020304" pitchFamily="18" charset="0"/>
            </a:endParaRPr>
          </a:p>
          <a:p>
            <a:pPr algn="just"/>
            <a:r>
              <a:rPr lang="vi-VN" sz="2800" b="1" i="1" dirty="0" smtClean="0">
                <a:latin typeface="Times New Roman" panose="02020603050405020304" pitchFamily="18" charset="0"/>
                <a:cs typeface="Times New Roman" panose="02020603050405020304" pitchFamily="18" charset="0"/>
              </a:rPr>
              <a:t>Câu </a:t>
            </a:r>
            <a:r>
              <a:rPr lang="en-US" sz="2800" b="1" i="1" dirty="0">
                <a:latin typeface="Times New Roman" panose="02020603050405020304" pitchFamily="18" charset="0"/>
                <a:cs typeface="Times New Roman" panose="02020603050405020304" pitchFamily="18" charset="0"/>
              </a:rPr>
              <a:t>4</a:t>
            </a:r>
            <a:r>
              <a:rPr lang="vi-VN" sz="28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K</a:t>
            </a:r>
            <a:r>
              <a:rPr lang="vi-VN" sz="2800" b="1" i="1" dirty="0" smtClean="0">
                <a:latin typeface="Times New Roman" panose="02020603050405020304" pitchFamily="18" charset="0"/>
                <a:cs typeface="Times New Roman" panose="02020603050405020304" pitchFamily="18" charset="0"/>
              </a:rPr>
              <a:t>ết </a:t>
            </a:r>
            <a:r>
              <a:rPr lang="vi-VN" sz="2800" b="1" i="1" dirty="0">
                <a:latin typeface="Times New Roman" panose="02020603050405020304" pitchFamily="18" charset="0"/>
                <a:cs typeface="Times New Roman" panose="02020603050405020304" pitchFamily="18" charset="0"/>
              </a:rPr>
              <a:t>quả và ý nghĩa của cuộc khởi nghĩa</a:t>
            </a:r>
            <a:r>
              <a:rPr lang="vi-VN" sz="2800" b="1" i="1" dirty="0" smtClean="0">
                <a:latin typeface="Times New Roman" panose="02020603050405020304" pitchFamily="18" charset="0"/>
                <a:cs typeface="Times New Roman" panose="02020603050405020304" pitchFamily="18" charset="0"/>
              </a:rPr>
              <a:t>?</a:t>
            </a:r>
            <a:endParaRPr lang="en-US" sz="2800" b="1" i="1" dirty="0" smtClean="0">
              <a:latin typeface="Times New Roman" panose="02020603050405020304" pitchFamily="18" charset="0"/>
              <a:cs typeface="Times New Roman" panose="02020603050405020304" pitchFamily="18" charset="0"/>
            </a:endParaRPr>
          </a:p>
          <a:p>
            <a:pPr algn="just"/>
            <a:endParaRPr lang="en-US" sz="2800" b="1" i="1" dirty="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a:p>
            <a:pPr algn="just"/>
            <a:endParaRPr lang="en-US" sz="2800" b="1" i="1" dirty="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a:p>
            <a:pPr algn="just"/>
            <a:r>
              <a:rPr lang="vi-VN" sz="2800" b="1" i="1" dirty="0" smtClean="0">
                <a:latin typeface="Times New Roman" panose="02020603050405020304" pitchFamily="18" charset="0"/>
                <a:cs typeface="Times New Roman" panose="02020603050405020304" pitchFamily="18" charset="0"/>
              </a:rPr>
              <a:t>Câu </a:t>
            </a:r>
            <a:r>
              <a:rPr lang="en-US" sz="2800" b="1" i="1" dirty="0">
                <a:latin typeface="Times New Roman" panose="02020603050405020304" pitchFamily="18" charset="0"/>
                <a:cs typeface="Times New Roman" panose="02020603050405020304" pitchFamily="18" charset="0"/>
              </a:rPr>
              <a:t>5</a:t>
            </a:r>
            <a:r>
              <a:rPr lang="vi-VN" sz="2800" b="1" i="1" dirty="0">
                <a:latin typeface="Times New Roman" panose="02020603050405020304" pitchFamily="18" charset="0"/>
                <a:cs typeface="Times New Roman" panose="02020603050405020304" pitchFamily="18" charset="0"/>
              </a:rPr>
              <a:t>: Để ghi nhớ công lao của Hai Bà Trưng, nhân dân ta đã làm gì</a:t>
            </a:r>
            <a:r>
              <a:rPr lang="vi-VN" sz="2800" b="1" i="1" dirty="0" smtClean="0">
                <a:latin typeface="Times New Roman" panose="02020603050405020304" pitchFamily="18" charset="0"/>
                <a:cs typeface="Times New Roman" panose="02020603050405020304" pitchFamily="18" charset="0"/>
              </a:rPr>
              <a:t>?</a:t>
            </a:r>
            <a:endParaRPr lang="en-US" sz="2800" b="1" i="1" dirty="0" smtClean="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42718" y="838200"/>
            <a:ext cx="8956964" cy="2308324"/>
          </a:xfrm>
          <a:prstGeom prst="rect">
            <a:avLst/>
          </a:prstGeom>
        </p:spPr>
        <p:txBody>
          <a:bodyPr wrap="square">
            <a:spAutoFit/>
          </a:bodyPr>
          <a:lstStyle/>
          <a:p>
            <a:pPr algn="just"/>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Cuộc</a:t>
            </a:r>
            <a:r>
              <a:rPr lang="fr-FR" sz="2400" dirty="0" smtClean="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khởi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nghĩa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giành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thắng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lợi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Trưng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Trắc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xưng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vương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đóng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đô</a:t>
            </a:r>
            <a:r>
              <a:rPr lang="fr-FR" sz="2400" dirty="0">
                <a:latin typeface="Times New Roman" panose="02020603050405020304" pitchFamily="18" charset="0"/>
                <a:cs typeface="Times New Roman" panose="02020603050405020304" pitchFamily="18" charset="0"/>
              </a:rPr>
              <a:t> ở </a:t>
            </a:r>
            <a:r>
              <a:rPr lang="fr-FR" sz="2400" dirty="0" err="1">
                <a:latin typeface="Times New Roman" panose="02020603050405020304" pitchFamily="18" charset="0"/>
                <a:cs typeface="Times New Roman" panose="02020603050405020304" pitchFamily="18" charset="0"/>
              </a:rPr>
              <a:t>Mê</a:t>
            </a:r>
            <a:r>
              <a:rPr lang="fr-FR" sz="2400" dirty="0">
                <a:latin typeface="Times New Roman" panose="02020603050405020304" pitchFamily="18" charset="0"/>
                <a:cs typeface="Times New Roman" panose="02020603050405020304" pitchFamily="18" charset="0"/>
              </a:rPr>
              <a:t> Linh. </a:t>
            </a:r>
            <a:r>
              <a:rPr lang="fr-FR" sz="2400" dirty="0" err="1">
                <a:latin typeface="Times New Roman" panose="02020603050405020304" pitchFamily="18" charset="0"/>
                <a:cs typeface="Times New Roman" panose="02020603050405020304" pitchFamily="18" charset="0"/>
              </a:rPr>
              <a:t>Chính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quyền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Trưng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Vương</a:t>
            </a:r>
            <a:r>
              <a:rPr lang="fr-FR" sz="2400" dirty="0">
                <a:latin typeface="Times New Roman" panose="02020603050405020304" pitchFamily="18" charset="0"/>
                <a:cs typeface="Times New Roman" panose="02020603050405020304" pitchFamily="18" charset="0"/>
              </a:rPr>
              <a:t> ban </a:t>
            </a:r>
            <a:r>
              <a:rPr lang="fr-FR" sz="2400" dirty="0" err="1">
                <a:latin typeface="Times New Roman" panose="02020603050405020304" pitchFamily="18" charset="0"/>
                <a:cs typeface="Times New Roman" panose="02020603050405020304" pitchFamily="18" charset="0"/>
              </a:rPr>
              <a:t>tước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tướng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miễn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giảm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thuế</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khoá</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dân</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42,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p>
        </p:txBody>
      </p:sp>
      <p:sp>
        <p:nvSpPr>
          <p:cNvPr id="8" name="Rectangle 7"/>
          <p:cNvSpPr/>
          <p:nvPr/>
        </p:nvSpPr>
        <p:spPr>
          <a:xfrm>
            <a:off x="76200" y="3048000"/>
            <a:ext cx="8864600" cy="1200329"/>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ta.</a:t>
            </a:r>
          </a:p>
        </p:txBody>
      </p:sp>
      <p:sp>
        <p:nvSpPr>
          <p:cNvPr id="10" name="Rectangle 9"/>
          <p:cNvSpPr/>
          <p:nvPr/>
        </p:nvSpPr>
        <p:spPr>
          <a:xfrm>
            <a:off x="152400" y="5105400"/>
            <a:ext cx="8839200" cy="830997"/>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Để ghi nhớ công lao của Hai Bà Trưng, nhân dân ta đã l</a:t>
            </a:r>
            <a:r>
              <a:rPr lang="en-US" sz="2400" dirty="0" err="1">
                <a:latin typeface="Times New Roman" panose="02020603050405020304" pitchFamily="18" charset="0"/>
                <a:cs typeface="Times New Roman" panose="02020603050405020304" pitchFamily="18" charset="0"/>
              </a:rPr>
              <a: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Linh,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Linh,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34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hanoi.gov.vn/image/image_gallery?img_id=200310281282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855"/>
            <a:ext cx="7239000" cy="3491345"/>
          </a:xfrm>
          <a:prstGeom prst="rect">
            <a:avLst/>
          </a:prstGeom>
          <a:noFill/>
          <a:ln>
            <a:noFill/>
          </a:ln>
        </p:spPr>
      </p:pic>
      <p:pic>
        <p:nvPicPr>
          <p:cNvPr id="5" name="Picture 4" descr="http://dsvh.gov.vn/ckfinder/userfiles/images/Thong%20tin%20ds/DTQGDB_Den%20Hai%20Ba%20Trung.jp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05200"/>
            <a:ext cx="7010401" cy="3352800"/>
          </a:xfrm>
          <a:prstGeom prst="rect">
            <a:avLst/>
          </a:prstGeom>
          <a:noFill/>
          <a:ln>
            <a:noFill/>
          </a:ln>
        </p:spPr>
      </p:pic>
    </p:spTree>
    <p:extLst>
      <p:ext uri="{BB962C8B-B14F-4D97-AF65-F5344CB8AC3E}">
        <p14:creationId xmlns:p14="http://schemas.microsoft.com/office/powerpoint/2010/main" val="1180904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a:t>
            </a:r>
            <a:r>
              <a:rPr lang="fr-FR" sz="2400" b="1" dirty="0" err="1" smtClean="0">
                <a:solidFill>
                  <a:srgbClr val="FF0000"/>
                </a:solidFill>
                <a:latin typeface="Times New Roman" panose="02020603050405020304" pitchFamily="18" charset="0"/>
                <a:cs typeface="Times New Roman" panose="02020603050405020304" pitchFamily="18" charset="0"/>
              </a:rPr>
              <a:t>CÁC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KHỞI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NGHĨA</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TIÊU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BIỂU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DÀNH</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ĐỘC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LẬP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TỰ</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CHỦ</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TỪ</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ĐẦU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CÔNG</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NGUYÊN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ĐẾN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TRƯỚC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THẾ</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KỈ</a:t>
            </a:r>
            <a:r>
              <a:rPr lang="fr-FR" sz="2400" b="1" dirty="0" smtClean="0">
                <a:solidFill>
                  <a:srgbClr val="FF0000"/>
                </a:solidFill>
                <a:latin typeface="Times New Roman" panose="02020603050405020304" pitchFamily="18" charset="0"/>
                <a:cs typeface="Times New Roman" panose="02020603050405020304" pitchFamily="18" charset="0"/>
              </a:rPr>
              <a:t> X)</a:t>
            </a:r>
            <a:endParaRPr lang="vi-VN" sz="2400" b="1" dirty="0">
              <a:solidFill>
                <a:srgbClr val="FF0000"/>
              </a:solidFill>
            </a:endParaRPr>
          </a:p>
        </p:txBody>
      </p:sp>
      <p:sp>
        <p:nvSpPr>
          <p:cNvPr id="8" name="Rectangle 7"/>
          <p:cNvSpPr/>
          <p:nvPr/>
        </p:nvSpPr>
        <p:spPr>
          <a:xfrm>
            <a:off x="152400" y="1524000"/>
            <a:ext cx="4474815"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Hai </a:t>
            </a:r>
            <a:r>
              <a:rPr lang="en-US" sz="2800" b="1" dirty="0" err="1">
                <a:solidFill>
                  <a:srgbClr val="FF0000"/>
                </a:solidFill>
                <a:latin typeface="Times New Roman" panose="02020603050405020304" pitchFamily="18" charset="0"/>
                <a:cs typeface="Times New Roman" panose="02020603050405020304" pitchFamily="18" charset="0"/>
              </a:rPr>
              <a:t>Bà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Trưng</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8178550"/>
              </p:ext>
            </p:extLst>
          </p:nvPr>
        </p:nvGraphicFramePr>
        <p:xfrm>
          <a:off x="283815" y="2047220"/>
          <a:ext cx="8686800" cy="3657600"/>
        </p:xfrm>
        <a:graphic>
          <a:graphicData uri="http://schemas.openxmlformats.org/drawingml/2006/table">
            <a:tbl>
              <a:tblPr firstRow="1" firstCol="1" bandRow="1">
                <a:tableStyleId>{5C22544A-7EE6-4342-B048-85BDC9FD1C3A}</a:tableStyleId>
              </a:tblPr>
              <a:tblGrid>
                <a:gridCol w="8686800">
                  <a:extLst>
                    <a:ext uri="{9D8B030D-6E8A-4147-A177-3AD203B41FA5}">
                      <a16:colId xmlns:a16="http://schemas.microsoft.com/office/drawing/2014/main" val="20000"/>
                    </a:ext>
                  </a:extLst>
                </a:gridCol>
              </a:tblGrid>
              <a:tr h="2733675">
                <a:tc>
                  <a:txBody>
                    <a:bodyPr/>
                    <a:lstStyle/>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Nguyên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nhân</a:t>
                      </a:r>
                      <a:r>
                        <a:rPr lang="en-US" sz="24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Do </a:t>
                      </a:r>
                      <a:r>
                        <a:rPr lang="en-US" sz="2400" b="0" dirty="0" err="1">
                          <a:solidFill>
                            <a:schemeClr val="tx1"/>
                          </a:solidFill>
                          <a:effectLst/>
                          <a:latin typeface="Times New Roman" panose="02020603050405020304" pitchFamily="18" charset="0"/>
                          <a:cs typeface="Times New Roman" panose="02020603050405020304" pitchFamily="18" charset="0"/>
                        </a:rPr>
                        <a:t>chính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sách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bức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bóc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lột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tàn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bạo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Hán</a:t>
                      </a:r>
                      <a:endParaRPr lang="en-US" sz="2400" b="0" dirty="0">
                        <a:solidFill>
                          <a:schemeClr val="tx1"/>
                        </a:solidFill>
                        <a:effectLst/>
                        <a:latin typeface="Times New Roman" panose="02020603050405020304" pitchFamily="18" charset="0"/>
                        <a:cs typeface="Times New Roman" panose="02020603050405020304" pitchFamily="18" charset="0"/>
                      </a:endParaRP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sách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chồng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Trưng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Trắc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bị</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Hán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hại</a:t>
                      </a:r>
                      <a:endParaRPr lang="en-US" sz="2400" b="0" dirty="0">
                        <a:solidFill>
                          <a:schemeClr val="tx1"/>
                        </a:solidFill>
                        <a:effectLst/>
                        <a:latin typeface="Times New Roman" panose="02020603050405020304" pitchFamily="18" charset="0"/>
                        <a:cs typeface="Times New Roman" panose="02020603050405020304" pitchFamily="18" charset="0"/>
                      </a:endParaRP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giành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lập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khôi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phục</a:t>
                      </a:r>
                      <a:r>
                        <a:rPr lang="en-US" sz="24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Ý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Mở</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kì</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đấu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tranh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giành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lập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chủ</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bền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Việt</a:t>
                      </a:r>
                      <a:r>
                        <a:rPr lang="en-US" sz="24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hiện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tinh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thần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yêu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nước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đoàn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quyết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tâm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đánh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đuổi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giặc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ngoại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xâm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dân</a:t>
                      </a:r>
                      <a:r>
                        <a:rPr lang="en-US" sz="2400" b="0" dirty="0">
                          <a:solidFill>
                            <a:schemeClr val="tx1"/>
                          </a:solidFill>
                          <a:effectLst/>
                          <a:latin typeface="Times New Roman" panose="02020603050405020304" pitchFamily="18" charset="0"/>
                          <a:cs typeface="Times New Roman" panose="02020603050405020304" pitchFamily="18" charset="0"/>
                        </a:rPr>
                        <a:t> ta.</a:t>
                      </a:r>
                      <a:endParaRPr lang="en-US"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36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a:t>
            </a:r>
            <a:r>
              <a:rPr lang="fr-FR" sz="2400" b="1" dirty="0" err="1" smtClean="0">
                <a:solidFill>
                  <a:srgbClr val="FF0000"/>
                </a:solidFill>
                <a:latin typeface="Times New Roman" panose="02020603050405020304" pitchFamily="18" charset="0"/>
                <a:cs typeface="Times New Roman" panose="02020603050405020304" pitchFamily="18" charset="0"/>
              </a:rPr>
              <a:t>CÁC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KHỞI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NGHĨA</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TIÊU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BIỂU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DÀNH</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ĐỘC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LẬP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TỰ</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CHỦ</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TỪ</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ĐẦU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CÔNG</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NGUYÊN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ĐẾN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TRƯỚC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THẾ</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KỈ</a:t>
            </a:r>
            <a:r>
              <a:rPr lang="fr-FR" sz="2400" b="1" dirty="0" smtClean="0">
                <a:solidFill>
                  <a:srgbClr val="FF0000"/>
                </a:solidFill>
                <a:latin typeface="Times New Roman" panose="02020603050405020304" pitchFamily="18" charset="0"/>
                <a:cs typeface="Times New Roman" panose="02020603050405020304" pitchFamily="18" charset="0"/>
              </a:rPr>
              <a:t> X)      -- </a:t>
            </a:r>
            <a:r>
              <a:rPr lang="fr-FR" sz="2400" b="1" dirty="0" err="1" smtClean="0">
                <a:solidFill>
                  <a:srgbClr val="FF0000"/>
                </a:solidFill>
                <a:latin typeface="Times New Roman" panose="02020603050405020304" pitchFamily="18" charset="0"/>
                <a:cs typeface="Times New Roman" panose="02020603050405020304" pitchFamily="18" charset="0"/>
              </a:rPr>
              <a:t>tiếp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theo</a:t>
            </a:r>
            <a:r>
              <a:rPr lang="fr-FR" sz="2400" b="1" dirty="0" smtClean="0">
                <a:solidFill>
                  <a:srgbClr val="FF0000"/>
                </a:solidFill>
                <a:latin typeface="Times New Roman" panose="02020603050405020304" pitchFamily="18" charset="0"/>
                <a:cs typeface="Times New Roman" panose="02020603050405020304" pitchFamily="18" charset="0"/>
              </a:rPr>
              <a:t> --</a:t>
            </a:r>
            <a:endParaRPr lang="vi-VN" sz="2400" b="1" dirty="0">
              <a:solidFill>
                <a:srgbClr val="FF0000"/>
              </a:solidFill>
            </a:endParaRPr>
          </a:p>
        </p:txBody>
      </p:sp>
      <p:sp>
        <p:nvSpPr>
          <p:cNvPr id="8" name="Rectangle 7"/>
          <p:cNvSpPr/>
          <p:nvPr/>
        </p:nvSpPr>
        <p:spPr>
          <a:xfrm>
            <a:off x="152400" y="1524000"/>
            <a:ext cx="3690947"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Triệu</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2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19100" y="616018"/>
            <a:ext cx="84582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92282" y="1219200"/>
            <a:ext cx="84582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45883" y="616018"/>
            <a:ext cx="0" cy="586324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2645121" y="616018"/>
            <a:ext cx="0" cy="578478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181600" y="655249"/>
            <a:ext cx="0" cy="5784782"/>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162800" y="655249"/>
            <a:ext cx="0" cy="578478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8877300" y="616018"/>
            <a:ext cx="0" cy="586324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45883" y="6479263"/>
            <a:ext cx="8458200" cy="0"/>
          </a:xfrm>
          <a:prstGeom prst="line">
            <a:avLst/>
          </a:prstGeom>
        </p:spPr>
        <p:style>
          <a:lnRef idx="2">
            <a:schemeClr val="dk1"/>
          </a:lnRef>
          <a:fillRef idx="0">
            <a:schemeClr val="dk1"/>
          </a:fillRef>
          <a:effectRef idx="1">
            <a:schemeClr val="dk1"/>
          </a:effectRef>
          <a:fontRef idx="minor">
            <a:schemeClr val="tx1"/>
          </a:fontRef>
        </p:style>
      </p:cxnSp>
      <p:sp>
        <p:nvSpPr>
          <p:cNvPr id="18" name="Rectangle 1"/>
          <p:cNvSpPr>
            <a:spLocks noChangeArrowheads="1"/>
          </p:cNvSpPr>
          <p:nvPr/>
        </p:nvSpPr>
        <p:spPr bwMode="auto">
          <a:xfrm>
            <a:off x="2577220" y="106978"/>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2400" b="1"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PHIẾU HỌC TẬP</a:t>
            </a:r>
            <a:endParaRPr kumimoji="0" lang="fr-FR" altLang="en-US" sz="24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492281" y="673706"/>
            <a:ext cx="2152839" cy="461665"/>
          </a:xfrm>
          <a:prstGeom prst="rect">
            <a:avLst/>
          </a:prstGeom>
          <a:solidFill>
            <a:schemeClr val="accent6">
              <a:lumMod val="20000"/>
              <a:lumOff val="80000"/>
            </a:schemeClr>
          </a:solidFill>
        </p:spPr>
        <p:txBody>
          <a:bodyPr wrap="square">
            <a:spAutoFit/>
          </a:bodyPr>
          <a:lstStyle/>
          <a:p>
            <a:pPr algn="ctr">
              <a:spcAft>
                <a:spcPts val="0"/>
              </a:spcAft>
            </a:pPr>
            <a:r>
              <a:rPr lang="fr-FR" sz="2400" b="1" dirty="0" err="1">
                <a:latin typeface="Times New Roman" panose="02020603050405020304" pitchFamily="18" charset="0"/>
                <a:cs typeface="Times New Roman" panose="02020603050405020304" pitchFamily="18" charset="0"/>
              </a:rPr>
              <a:t>Nguyên</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nhân</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5" name="Rectangle 24"/>
          <p:cNvSpPr/>
          <p:nvPr/>
        </p:nvSpPr>
        <p:spPr>
          <a:xfrm>
            <a:off x="2721321" y="724627"/>
            <a:ext cx="2460278" cy="461665"/>
          </a:xfrm>
          <a:prstGeom prst="rect">
            <a:avLst/>
          </a:prstGeom>
          <a:solidFill>
            <a:schemeClr val="accent2">
              <a:lumMod val="20000"/>
              <a:lumOff val="80000"/>
            </a:schemeClr>
          </a:solidFill>
        </p:spPr>
        <p:txBody>
          <a:bodyPr wrap="square">
            <a:spAutoFit/>
          </a:bodyPr>
          <a:lstStyle/>
          <a:p>
            <a:pPr algn="ctr">
              <a:spcAft>
                <a:spcPts val="0"/>
              </a:spcAft>
            </a:pPr>
            <a:r>
              <a:rPr lang="fr-FR" sz="2400" b="1" dirty="0" err="1">
                <a:latin typeface="Times New Roman" panose="02020603050405020304" pitchFamily="18" charset="0"/>
                <a:cs typeface="Times New Roman" panose="02020603050405020304" pitchFamily="18" charset="0"/>
              </a:rPr>
              <a:t>Diễn</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6" name="Rectangle 25"/>
          <p:cNvSpPr/>
          <p:nvPr/>
        </p:nvSpPr>
        <p:spPr>
          <a:xfrm>
            <a:off x="5176696" y="655249"/>
            <a:ext cx="1958567" cy="461665"/>
          </a:xfrm>
          <a:prstGeom prst="rect">
            <a:avLst/>
          </a:prstGeom>
          <a:solidFill>
            <a:schemeClr val="accent5">
              <a:lumMod val="20000"/>
              <a:lumOff val="80000"/>
            </a:schemeClr>
          </a:solidFill>
        </p:spPr>
        <p:txBody>
          <a:bodyPr wrap="square">
            <a:spAutoFit/>
          </a:bodyPr>
          <a:lstStyle/>
          <a:p>
            <a:pPr algn="ctr">
              <a:spcAft>
                <a:spcPts val="0"/>
              </a:spcAft>
            </a:pPr>
            <a:r>
              <a:rPr lang="fr-FR" sz="2400" b="1" dirty="0" err="1">
                <a:latin typeface="Times New Roman" panose="02020603050405020304" pitchFamily="18" charset="0"/>
                <a:cs typeface="Times New Roman" panose="02020603050405020304" pitchFamily="18" charset="0"/>
              </a:rPr>
              <a:t>Kết</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quả</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7" name="Rectangle 26"/>
          <p:cNvSpPr/>
          <p:nvPr/>
        </p:nvSpPr>
        <p:spPr>
          <a:xfrm>
            <a:off x="7189772" y="686907"/>
            <a:ext cx="1687527" cy="461665"/>
          </a:xfrm>
          <a:prstGeom prst="rect">
            <a:avLst/>
          </a:prstGeom>
          <a:solidFill>
            <a:schemeClr val="accent4">
              <a:lumMod val="20000"/>
              <a:lumOff val="80000"/>
            </a:schemeClr>
          </a:solidFill>
        </p:spPr>
        <p:txBody>
          <a:bodyPr wrap="square">
            <a:spAutoFit/>
          </a:bodyPr>
          <a:lstStyle/>
          <a:p>
            <a:pPr algn="ctr">
              <a:spcAft>
                <a:spcPts val="0"/>
              </a:spcAft>
            </a:pPr>
            <a:r>
              <a:rPr lang="fr-FR" sz="2400" b="1" dirty="0">
                <a:latin typeface="Times New Roman" panose="02020603050405020304" pitchFamily="18" charset="0"/>
                <a:cs typeface="Times New Roman" panose="02020603050405020304" pitchFamily="18" charset="0"/>
              </a:rPr>
              <a:t>Ý </a:t>
            </a:r>
            <a:r>
              <a:rPr lang="fr-FR" sz="2400" b="1"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8" name="Rectangle 27"/>
          <p:cNvSpPr/>
          <p:nvPr/>
        </p:nvSpPr>
        <p:spPr>
          <a:xfrm>
            <a:off x="492282" y="1231271"/>
            <a:ext cx="2084938" cy="4154984"/>
          </a:xfrm>
          <a:prstGeom prst="rect">
            <a:avLst/>
          </a:prstGeom>
          <a:solidFill>
            <a:schemeClr val="accent6">
              <a:lumMod val="20000"/>
              <a:lumOff val="80000"/>
            </a:schemeClr>
          </a:solidFill>
        </p:spPr>
        <p:txBody>
          <a:bodyPr wrap="square">
            <a:spAutoFit/>
          </a:bodyPr>
          <a:lstStyle/>
          <a:p>
            <a:pPr algn="just"/>
            <a:r>
              <a:rPr lang="en-US" sz="2200" kern="1000" spc="-100" dirty="0" err="1">
                <a:latin typeface="Times New Roman" panose="02020603050405020304" pitchFamily="18" charset="0"/>
                <a:cs typeface="Times New Roman" panose="02020603050405020304" pitchFamily="18" charset="0"/>
              </a:rPr>
              <a:t>Nhà</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Ngô</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cai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trị</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nước</a:t>
            </a:r>
            <a:r>
              <a:rPr lang="en-US" sz="2200" kern="1000" spc="-100" dirty="0">
                <a:latin typeface="Times New Roman" panose="02020603050405020304" pitchFamily="18" charset="0"/>
                <a:cs typeface="Times New Roman" panose="02020603050405020304" pitchFamily="18" charset="0"/>
              </a:rPr>
              <a:t> ta, </a:t>
            </a:r>
            <a:r>
              <a:rPr lang="en-US" sz="2200" kern="1000" spc="-100" dirty="0" err="1">
                <a:latin typeface="Times New Roman" panose="02020603050405020304" pitchFamily="18" charset="0"/>
                <a:cs typeface="Times New Roman" panose="02020603050405020304" pitchFamily="18" charset="0"/>
              </a:rPr>
              <a:t>áp</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đặt</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nhiều</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thứ</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thuế</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bắt</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thợ</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thủ</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công</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giỏi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của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nước</a:t>
            </a:r>
            <a:r>
              <a:rPr lang="en-US" sz="2200" kern="1000" spc="-100" dirty="0">
                <a:latin typeface="Times New Roman" panose="02020603050405020304" pitchFamily="18" charset="0"/>
                <a:cs typeface="Times New Roman" panose="02020603050405020304" pitchFamily="18" charset="0"/>
              </a:rPr>
              <a:t> ta </a:t>
            </a:r>
            <a:r>
              <a:rPr lang="en-US" sz="2200" kern="1000" spc="-100" dirty="0" err="1">
                <a:latin typeface="Times New Roman" panose="02020603050405020304" pitchFamily="18" charset="0"/>
                <a:cs typeface="Times New Roman" panose="02020603050405020304" pitchFamily="18" charset="0"/>
              </a:rPr>
              <a:t>đưa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về</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Trung</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Quốc</a:t>
            </a:r>
            <a:r>
              <a:rPr lang="en-US" sz="2200" kern="1000" spc="-100" dirty="0">
                <a:latin typeface="Times New Roman" panose="02020603050405020304" pitchFamily="18" charset="0"/>
                <a:cs typeface="Times New Roman" panose="02020603050405020304" pitchFamily="18" charset="0"/>
              </a:rPr>
              <a:t> </a:t>
            </a:r>
            <a:endParaRPr lang="en-US" sz="2200" kern="1000" spc="-100" dirty="0" smtClean="0">
              <a:latin typeface="Times New Roman" panose="02020603050405020304" pitchFamily="18" charset="0"/>
              <a:cs typeface="Times New Roman" panose="02020603050405020304" pitchFamily="18" charset="0"/>
            </a:endParaRPr>
          </a:p>
          <a:p>
            <a:pPr algn="just"/>
            <a:r>
              <a:rPr lang="en-US" sz="2200" kern="1000" spc="-100" dirty="0" smtClean="0">
                <a:latin typeface="Times New Roman" panose="02020603050405020304" pitchFamily="18" charset="0"/>
                <a:cs typeface="Times New Roman" panose="02020603050405020304" pitchFamily="18" charset="0"/>
              </a:rPr>
              <a:t>=&gt; </a:t>
            </a:r>
            <a:r>
              <a:rPr lang="en-US" sz="2200" kern="1000" spc="-100" dirty="0" err="1" smtClean="0">
                <a:latin typeface="Times New Roman" panose="02020603050405020304" pitchFamily="18" charset="0"/>
                <a:cs typeface="Times New Roman" panose="02020603050405020304" pitchFamily="18" charset="0"/>
              </a:rPr>
              <a:t>Mâu</a:t>
            </a:r>
            <a:r>
              <a:rPr lang="en-US" sz="2200" kern="1000" spc="-100" dirty="0" smtClean="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thuẫn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người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Việt</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với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chính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quyền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nhà</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Ngô</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ngày</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càng</a:t>
            </a:r>
            <a:r>
              <a:rPr lang="en-US" sz="2200" kern="1000" spc="-100" dirty="0">
                <a:latin typeface="Times New Roman" panose="02020603050405020304" pitchFamily="18" charset="0"/>
                <a:cs typeface="Times New Roman" panose="02020603050405020304" pitchFamily="18" charset="0"/>
              </a:rPr>
              <a:t> gay </a:t>
            </a:r>
            <a:r>
              <a:rPr lang="en-US" sz="2200" kern="1000" spc="-100" dirty="0" err="1">
                <a:latin typeface="Times New Roman" panose="02020603050405020304" pitchFamily="18" charset="0"/>
                <a:cs typeface="Times New Roman" panose="02020603050405020304" pitchFamily="18" charset="0"/>
              </a:rPr>
              <a:t>gắt</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dẫn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đến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các</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cuộc</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đấu</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tranh</a:t>
            </a:r>
            <a:endParaRPr lang="vi-VN" sz="2200" kern="1000" spc="-100" dirty="0"/>
          </a:p>
        </p:txBody>
      </p:sp>
      <p:sp>
        <p:nvSpPr>
          <p:cNvPr id="29" name="Rectangle 28"/>
          <p:cNvSpPr/>
          <p:nvPr/>
        </p:nvSpPr>
        <p:spPr>
          <a:xfrm>
            <a:off x="2721320" y="1231271"/>
            <a:ext cx="2460279" cy="5170646"/>
          </a:xfrm>
          <a:prstGeom prst="rect">
            <a:avLst/>
          </a:prstGeom>
          <a:solidFill>
            <a:schemeClr val="accent2">
              <a:lumMod val="20000"/>
              <a:lumOff val="80000"/>
            </a:schemeClr>
          </a:solidFill>
        </p:spPr>
        <p:txBody>
          <a:bodyPr wrap="square">
            <a:spAutoFit/>
          </a:bodyPr>
          <a:lstStyle/>
          <a:p>
            <a:pPr algn="just"/>
            <a:r>
              <a:rPr lang="en-US" sz="2200" kern="1000" spc="-100" dirty="0" smtClean="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Năm</a:t>
            </a:r>
            <a:r>
              <a:rPr lang="en-US" sz="2200" kern="1000" spc="-100" dirty="0">
                <a:latin typeface="Times New Roman" panose="02020603050405020304" pitchFamily="18" charset="0"/>
                <a:cs typeface="Times New Roman" panose="02020603050405020304" pitchFamily="18" charset="0"/>
              </a:rPr>
              <a:t> 248, </a:t>
            </a:r>
            <a:r>
              <a:rPr lang="en-US" sz="2200" kern="1000" spc="-100" dirty="0" err="1" smtClean="0">
                <a:latin typeface="Times New Roman" panose="02020603050405020304" pitchFamily="18" charset="0"/>
                <a:cs typeface="Times New Roman" panose="02020603050405020304" pitchFamily="18" charset="0"/>
              </a:rPr>
              <a:t>khởi</a:t>
            </a:r>
            <a:r>
              <a:rPr lang="en-US" sz="2200" kern="1000" spc="-100" dirty="0" smtClean="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nghĩa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bùng</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nổ</a:t>
            </a:r>
            <a:r>
              <a:rPr lang="en-US" sz="2200" kern="1000" spc="-100" dirty="0">
                <a:latin typeface="Times New Roman" panose="02020603050405020304" pitchFamily="18" charset="0"/>
                <a:cs typeface="Times New Roman" panose="02020603050405020304" pitchFamily="18" charset="0"/>
              </a:rPr>
              <a:t>. </a:t>
            </a:r>
            <a:r>
              <a:rPr lang="nl-NL" sz="2200" kern="1000" spc="-100" dirty="0">
                <a:latin typeface="Times New Roman" panose="02020603050405020304" pitchFamily="18" charset="0"/>
                <a:cs typeface="Times New Roman" panose="02020603050405020304" pitchFamily="18" charset="0"/>
              </a:rPr>
              <a:t>Từ căn cứ núi Nưa được nhân dân ủng hộ </a:t>
            </a:r>
            <a:r>
              <a:rPr lang="en-US" sz="2200" kern="1000" spc="-100" dirty="0" err="1">
                <a:latin typeface="Times New Roman" panose="02020603050405020304" pitchFamily="18" charset="0"/>
                <a:cs typeface="Times New Roman" panose="02020603050405020304" pitchFamily="18" charset="0"/>
              </a:rPr>
              <a:t>Bà</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Triệu</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lãnh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đạo</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nghĩa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quân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đánh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phá</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các</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thành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ấp</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của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của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nhà</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Ngô</a:t>
            </a:r>
            <a:r>
              <a:rPr lang="en-US" sz="2200" kern="1000" spc="-100" dirty="0">
                <a:latin typeface="Times New Roman" panose="02020603050405020304" pitchFamily="18" charset="0"/>
                <a:cs typeface="Times New Roman" panose="02020603050405020304" pitchFamily="18" charset="0"/>
              </a:rPr>
              <a:t> ở </a:t>
            </a:r>
            <a:r>
              <a:rPr lang="en-US" sz="2200" kern="1000" spc="-100" dirty="0" err="1">
                <a:latin typeface="Times New Roman" panose="02020603050405020304" pitchFamily="18" charset="0"/>
                <a:cs typeface="Times New Roman" panose="02020603050405020304" pitchFamily="18" charset="0"/>
              </a:rPr>
              <a:t>quận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Cửu</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Chân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rồi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từ</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đó</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đánh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ra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khắp</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Giao</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Châu</a:t>
            </a:r>
            <a:r>
              <a:rPr lang="en-US" sz="2200" kern="1000" spc="-100" dirty="0">
                <a:latin typeface="Times New Roman" panose="02020603050405020304" pitchFamily="18" charset="0"/>
                <a:cs typeface="Times New Roman" panose="02020603050405020304" pitchFamily="18" charset="0"/>
              </a:rPr>
              <a:t>.</a:t>
            </a:r>
            <a:endParaRPr lang="vi-VN" sz="2200" kern="1000" spc="-100" dirty="0">
              <a:latin typeface="Times New Roman" panose="02020603050405020304" pitchFamily="18" charset="0"/>
              <a:cs typeface="Times New Roman" panose="02020603050405020304" pitchFamily="18" charset="0"/>
            </a:endParaRPr>
          </a:p>
          <a:p>
            <a:pPr algn="just"/>
            <a:r>
              <a:rPr lang="en-US" sz="2200" kern="1000" spc="-100" dirty="0" smtClean="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Nhà</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Ngô</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cử</a:t>
            </a:r>
            <a:r>
              <a:rPr lang="en-US" sz="2200" kern="1000" spc="-100" dirty="0">
                <a:latin typeface="Times New Roman" panose="02020603050405020304" pitchFamily="18" charset="0"/>
                <a:cs typeface="Times New Roman" panose="02020603050405020304" pitchFamily="18" charset="0"/>
              </a:rPr>
              <a:t> 8000 </a:t>
            </a:r>
            <a:r>
              <a:rPr lang="en-US" sz="2200" kern="1000" spc="-100" dirty="0" err="1">
                <a:latin typeface="Times New Roman" panose="02020603050405020304" pitchFamily="18" charset="0"/>
                <a:cs typeface="Times New Roman" panose="02020603050405020304" pitchFamily="18" charset="0"/>
              </a:rPr>
              <a:t>quân</a:t>
            </a:r>
            <a:r>
              <a:rPr lang="en-US" sz="2200" kern="1000" spc="-100" dirty="0">
                <a:latin typeface="Times New Roman" panose="02020603050405020304" pitchFamily="18" charset="0"/>
                <a:cs typeface="Times New Roman" panose="02020603050405020304" pitchFamily="18" charset="0"/>
              </a:rPr>
              <a:t> sang </a:t>
            </a:r>
            <a:r>
              <a:rPr lang="en-US" sz="2200" kern="1000" spc="-100" dirty="0" err="1">
                <a:latin typeface="Times New Roman" panose="02020603050405020304" pitchFamily="18" charset="0"/>
                <a:cs typeface="Times New Roman" panose="02020603050405020304" pitchFamily="18" charset="0"/>
              </a:rPr>
              <a:t>đàn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áp</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nghĩa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quân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của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Bà</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Triệu</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phải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lui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về</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vùng</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Phú</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Điền</a:t>
            </a:r>
            <a:r>
              <a:rPr lang="en-US" sz="2200" kern="1000" spc="-100" dirty="0">
                <a:latin typeface="Times New Roman" panose="02020603050405020304" pitchFamily="18" charset="0"/>
                <a:cs typeface="Times New Roman" panose="02020603050405020304" pitchFamily="18" charset="0"/>
              </a:rPr>
              <a:t>. </a:t>
            </a:r>
            <a:endParaRPr lang="vi-VN" sz="2200" kern="1000" spc="-100" dirty="0">
              <a:latin typeface="Times New Roman" panose="02020603050405020304" pitchFamily="18" charset="0"/>
              <a:cs typeface="Times New Roman" panose="02020603050405020304" pitchFamily="18" charset="0"/>
            </a:endParaRPr>
          </a:p>
        </p:txBody>
      </p:sp>
      <p:sp>
        <p:nvSpPr>
          <p:cNvPr id="30" name="Rectangle 29"/>
          <p:cNvSpPr/>
          <p:nvPr/>
        </p:nvSpPr>
        <p:spPr>
          <a:xfrm>
            <a:off x="5203479" y="1236552"/>
            <a:ext cx="1905002" cy="4154984"/>
          </a:xfrm>
          <a:prstGeom prst="rect">
            <a:avLst/>
          </a:prstGeom>
          <a:solidFill>
            <a:schemeClr val="accent5">
              <a:lumMod val="20000"/>
              <a:lumOff val="80000"/>
            </a:schemeClr>
          </a:solidFill>
        </p:spPr>
        <p:txBody>
          <a:bodyPr wrap="square">
            <a:spAutoFit/>
          </a:bodyPr>
          <a:lstStyle/>
          <a:p>
            <a:pPr algn="just"/>
            <a:r>
              <a:rPr lang="nl-NL" sz="2200" spc="-100" dirty="0" smtClean="0">
                <a:latin typeface="Times New Roman" panose="02020603050405020304" pitchFamily="18" charset="0"/>
                <a:cs typeface="Times New Roman" panose="02020603050405020304" pitchFamily="18" charset="0"/>
              </a:rPr>
              <a:t>Dù </a:t>
            </a:r>
            <a:r>
              <a:rPr lang="nl-NL" sz="2200" spc="-100" dirty="0">
                <a:latin typeface="Times New Roman" panose="02020603050405020304" pitchFamily="18" charset="0"/>
                <a:cs typeface="Times New Roman" panose="02020603050405020304" pitchFamily="18" charset="0"/>
              </a:rPr>
              <a:t>chiến đấu anh dũng nhưng do lực lượng quá chênh lệch, nghĩa quân bị tiêu diệt,</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cuộc</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khởi</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nghĩa</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kết</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thúc</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Bà</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Triệu</a:t>
            </a:r>
            <a:r>
              <a:rPr lang="en-US" sz="2200" spc="-100" dirty="0">
                <a:latin typeface="Times New Roman" panose="02020603050405020304" pitchFamily="18" charset="0"/>
                <a:cs typeface="Times New Roman" panose="02020603050405020304" pitchFamily="18" charset="0"/>
              </a:rPr>
              <a:t> hi </a:t>
            </a:r>
            <a:r>
              <a:rPr lang="en-US" sz="2200" spc="-100" dirty="0" err="1">
                <a:latin typeface="Times New Roman" panose="02020603050405020304" pitchFamily="18" charset="0"/>
                <a:cs typeface="Times New Roman" panose="02020603050405020304" pitchFamily="18" charset="0"/>
              </a:rPr>
              <a:t>sinh</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trên</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núi</a:t>
            </a:r>
            <a:r>
              <a:rPr lang="en-US" sz="2200" spc="-100" dirty="0">
                <a:latin typeface="Times New Roman" panose="02020603050405020304" pitchFamily="18" charset="0"/>
                <a:cs typeface="Times New Roman" panose="02020603050405020304" pitchFamily="18" charset="0"/>
              </a:rPr>
              <a:t> </a:t>
            </a:r>
            <a:r>
              <a:rPr lang="en-US" sz="2200" spc="-100" dirty="0" err="1">
                <a:latin typeface="Times New Roman" panose="02020603050405020304" pitchFamily="18" charset="0"/>
                <a:cs typeface="Times New Roman" panose="02020603050405020304" pitchFamily="18" charset="0"/>
              </a:rPr>
              <a:t>Tùng</a:t>
            </a:r>
            <a:r>
              <a:rPr lang="en-US" sz="2200" spc="-100" dirty="0">
                <a:latin typeface="Times New Roman" panose="02020603050405020304" pitchFamily="18" charset="0"/>
                <a:cs typeface="Times New Roman" panose="02020603050405020304" pitchFamily="18" charset="0"/>
              </a:rPr>
              <a:t> </a:t>
            </a:r>
            <a:r>
              <a:rPr lang="nl-NL" sz="2200" spc="-100" dirty="0">
                <a:latin typeface="Times New Roman" panose="02020603050405020304" pitchFamily="18" charset="0"/>
                <a:cs typeface="Times New Roman" panose="02020603050405020304" pitchFamily="18" charset="0"/>
              </a:rPr>
              <a:t>(Phú Điền, Hậu Lộc, Thanh Hoá)</a:t>
            </a:r>
            <a:r>
              <a:rPr lang="en-US" sz="2200" spc="-100" dirty="0">
                <a:latin typeface="Times New Roman" panose="02020603050405020304" pitchFamily="18" charset="0"/>
                <a:cs typeface="Times New Roman" panose="02020603050405020304" pitchFamily="18" charset="0"/>
              </a:rPr>
              <a:t>.</a:t>
            </a:r>
            <a:endParaRPr lang="vi-VN" sz="2200" spc="-100" dirty="0">
              <a:latin typeface="Times New Roman" panose="02020603050405020304" pitchFamily="18" charset="0"/>
              <a:cs typeface="Times New Roman" panose="02020603050405020304" pitchFamily="18" charset="0"/>
            </a:endParaRPr>
          </a:p>
        </p:txBody>
      </p:sp>
      <p:sp>
        <p:nvSpPr>
          <p:cNvPr id="31" name="Rectangle 30"/>
          <p:cNvSpPr/>
          <p:nvPr/>
        </p:nvSpPr>
        <p:spPr>
          <a:xfrm>
            <a:off x="7189773" y="1268994"/>
            <a:ext cx="1573227" cy="2462213"/>
          </a:xfrm>
          <a:prstGeom prst="rect">
            <a:avLst/>
          </a:prstGeom>
          <a:solidFill>
            <a:schemeClr val="accent4">
              <a:lumMod val="20000"/>
              <a:lumOff val="80000"/>
            </a:schemeClr>
          </a:solidFill>
        </p:spPr>
        <p:txBody>
          <a:bodyPr wrap="square">
            <a:spAutoFit/>
          </a:bodyPr>
          <a:lstStyle/>
          <a:p>
            <a:pPr algn="just"/>
            <a:r>
              <a:rPr lang="en-US" sz="2200" kern="1000" spc="-100" dirty="0" err="1" smtClean="0">
                <a:latin typeface="Times New Roman" panose="02020603050405020304" pitchFamily="18" charset="0"/>
                <a:cs typeface="Times New Roman" panose="02020603050405020304" pitchFamily="18" charset="0"/>
              </a:rPr>
              <a:t>Khẳng</a:t>
            </a:r>
            <a:r>
              <a:rPr lang="en-US" sz="2200" kern="1000" spc="-100" dirty="0" smtClean="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định</a:t>
            </a:r>
            <a:r>
              <a:rPr lang="en-US" sz="2200" kern="1000" spc="-100" dirty="0">
                <a:latin typeface="Times New Roman" panose="02020603050405020304" pitchFamily="18" charset="0"/>
                <a:cs typeface="Times New Roman" panose="02020603050405020304" pitchFamily="18" charset="0"/>
              </a:rPr>
              <a:t> ý </a:t>
            </a:r>
            <a:r>
              <a:rPr lang="en-US" sz="2200" kern="1000" spc="-100" dirty="0" err="1">
                <a:latin typeface="Times New Roman" panose="02020603050405020304" pitchFamily="18" charset="0"/>
                <a:cs typeface="Times New Roman" panose="02020603050405020304" pitchFamily="18" charset="0"/>
              </a:rPr>
              <a:t>chí</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bất</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khuất</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của</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dân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tộc</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trong</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cuộc</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đấu</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tranh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giành</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lại</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độc</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lập</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dân</a:t>
            </a:r>
            <a:r>
              <a:rPr lang="en-US" sz="2200" kern="1000" spc="-100" dirty="0">
                <a:latin typeface="Times New Roman" panose="02020603050405020304" pitchFamily="18" charset="0"/>
                <a:cs typeface="Times New Roman" panose="02020603050405020304" pitchFamily="18" charset="0"/>
              </a:rPr>
              <a:t> </a:t>
            </a:r>
            <a:r>
              <a:rPr lang="en-US" sz="2200" kern="1000" spc="-100" dirty="0" err="1">
                <a:latin typeface="Times New Roman" panose="02020603050405020304" pitchFamily="18" charset="0"/>
                <a:cs typeface="Times New Roman" panose="02020603050405020304" pitchFamily="18" charset="0"/>
              </a:rPr>
              <a:t>tộc</a:t>
            </a:r>
            <a:r>
              <a:rPr lang="en-US" sz="2200" kern="1000" spc="-100" dirty="0">
                <a:latin typeface="Times New Roman" panose="02020603050405020304" pitchFamily="18" charset="0"/>
                <a:cs typeface="Times New Roman" panose="02020603050405020304" pitchFamily="18" charset="0"/>
              </a:rPr>
              <a:t>.</a:t>
            </a:r>
            <a:endParaRPr lang="vi-VN" sz="2200" kern="1000" spc="-100" dirty="0">
              <a:latin typeface="Times New Roman" panose="02020603050405020304" pitchFamily="18" charset="0"/>
              <a:cs typeface="Times New Roman" panose="02020603050405020304" pitchFamily="18" charset="0"/>
            </a:endParaRPr>
          </a:p>
        </p:txBody>
      </p:sp>
      <p:sp>
        <p:nvSpPr>
          <p:cNvPr id="32" name="Oval Callout 31"/>
          <p:cNvSpPr/>
          <p:nvPr/>
        </p:nvSpPr>
        <p:spPr>
          <a:xfrm>
            <a:off x="3628776" y="1231271"/>
            <a:ext cx="4060479" cy="3159341"/>
          </a:xfrm>
          <a:prstGeom prst="wedgeEllipseCallout">
            <a:avLst>
              <a:gd name="adj1" fmla="val -29752"/>
              <a:gd name="adj2" fmla="val 7491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biết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gì</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Triệu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hãy</a:t>
            </a:r>
            <a:r>
              <a:rPr lang="en-US" sz="2400" b="1" dirty="0" smtClean="0">
                <a:solidFill>
                  <a:schemeClr val="tx1"/>
                </a:solidFill>
                <a:latin typeface="Times New Roman" panose="02020603050405020304" pitchFamily="18" charset="0"/>
                <a:cs typeface="Times New Roman" panose="02020603050405020304" pitchFamily="18" charset="0"/>
              </a:rPr>
              <a:t> chia </a:t>
            </a:r>
            <a:r>
              <a:rPr lang="en-US" sz="2400" b="1" dirty="0" err="1" smtClean="0">
                <a:solidFill>
                  <a:schemeClr val="tx1"/>
                </a:solidFill>
                <a:latin typeface="Times New Roman" panose="02020603050405020304" pitchFamily="18" charset="0"/>
                <a:cs typeface="Times New Roman" panose="02020603050405020304" pitchFamily="18" charset="0"/>
              </a:rPr>
              <a:t>sẻ</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thông</a:t>
            </a:r>
            <a:r>
              <a:rPr lang="en-US" sz="2400" b="1" dirty="0" smtClean="0">
                <a:solidFill>
                  <a:schemeClr val="tx1"/>
                </a:solidFill>
                <a:latin typeface="Times New Roman" panose="02020603050405020304" pitchFamily="18" charset="0"/>
                <a:cs typeface="Times New Roman" panose="02020603050405020304" pitchFamily="18" charset="0"/>
              </a:rPr>
              <a:t> tin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triệu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với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bạn</a:t>
            </a:r>
            <a:r>
              <a:rPr lang="en-US" sz="2400" b="1" dirty="0" smtClean="0">
                <a:solidFill>
                  <a:schemeClr val="tx1"/>
                </a:solidFill>
                <a:latin typeface="Times New Roman" panose="02020603050405020304" pitchFamily="18" charset="0"/>
                <a:cs typeface="Times New Roman" panose="02020603050405020304" pitchFamily="18" charset="0"/>
              </a:rPr>
              <a:t>?</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3" name="Vertical Scroll 32"/>
          <p:cNvSpPr/>
          <p:nvPr/>
        </p:nvSpPr>
        <p:spPr>
          <a:xfrm>
            <a:off x="1546929" y="917739"/>
            <a:ext cx="7162800" cy="536914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Triệu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Triệu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Thị</a:t>
            </a:r>
            <a:r>
              <a:rPr lang="en-US" sz="2400" dirty="0" smtClean="0">
                <a:solidFill>
                  <a:schemeClr val="tx1"/>
                </a:solidFill>
                <a:latin typeface="Times New Roman" panose="02020603050405020304" pitchFamily="18" charset="0"/>
                <a:cs typeface="Times New Roman" panose="02020603050405020304" pitchFamily="18" charset="0"/>
              </a:rPr>
              <a:t> Trinh, </a:t>
            </a:r>
            <a:r>
              <a:rPr lang="en-US" sz="2400" dirty="0" err="1" smtClean="0">
                <a:solidFill>
                  <a:schemeClr val="tx1"/>
                </a:solidFill>
                <a:latin typeface="Times New Roman" panose="02020603050405020304" pitchFamily="18" charset="0"/>
                <a:cs typeface="Times New Roman" panose="02020603050405020304" pitchFamily="18" charset="0"/>
              </a:rPr>
              <a:t>em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Triệu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Quốc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Đạt</a:t>
            </a:r>
            <a:r>
              <a:rPr lang="en-US" sz="2400" dirty="0" smtClean="0">
                <a:solidFill>
                  <a:schemeClr val="tx1"/>
                </a:solidFill>
                <a:latin typeface="Times New Roman" panose="02020603050405020304" pitchFamily="18" charset="0"/>
                <a:cs typeface="Times New Roman" panose="02020603050405020304" pitchFamily="18" charset="0"/>
              </a:rPr>
              <a:t> - </a:t>
            </a:r>
            <a:r>
              <a:rPr lang="en-US" sz="2400" dirty="0" err="1" smtClean="0">
                <a:solidFill>
                  <a:schemeClr val="tx1"/>
                </a:solidFill>
                <a:latin typeface="Times New Roman" panose="02020603050405020304" pitchFamily="18" charset="0"/>
                <a:cs typeface="Times New Roman" panose="02020603050405020304" pitchFamily="18" charset="0"/>
              </a:rPr>
              <a:t>một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trưởng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lớn</a:t>
            </a:r>
            <a:r>
              <a:rPr lang="en-US" sz="2400" dirty="0" smtClean="0">
                <a:solidFill>
                  <a:schemeClr val="tx1"/>
                </a:solidFill>
                <a:latin typeface="Times New Roman" panose="02020603050405020304" pitchFamily="18" charset="0"/>
                <a:cs typeface="Times New Roman" panose="02020603050405020304" pitchFamily="18" charset="0"/>
              </a:rPr>
              <a:t> ở </a:t>
            </a:r>
            <a:r>
              <a:rPr lang="en-US" sz="2400" dirty="0" err="1" smtClean="0">
                <a:solidFill>
                  <a:schemeClr val="tx1"/>
                </a:solidFill>
                <a:latin typeface="Times New Roman" panose="02020603050405020304" pitchFamily="18" charset="0"/>
                <a:cs typeface="Times New Roman" panose="02020603050405020304" pitchFamily="18" charset="0"/>
              </a:rPr>
              <a:t>vùng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Cửu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Chân</a:t>
            </a:r>
            <a:r>
              <a:rPr lang="en-US" sz="2400" dirty="0" smtClean="0">
                <a:solidFill>
                  <a:schemeClr val="tx1"/>
                </a:solidFill>
                <a:latin typeface="Times New Roman" panose="02020603050405020304" pitchFamily="18" charset="0"/>
                <a:cs typeface="Times New Roman" panose="02020603050405020304" pitchFamily="18" charset="0"/>
              </a:rPr>
              <a:t> (nay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Định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huyện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Định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tỉnh</a:t>
            </a:r>
            <a:r>
              <a:rPr lang="en-US" sz="2400" dirty="0" smtClean="0">
                <a:solidFill>
                  <a:schemeClr val="tx1"/>
                </a:solidFill>
                <a:latin typeface="Times New Roman" panose="02020603050405020304" pitchFamily="18" charset="0"/>
                <a:cs typeface="Times New Roman" panose="02020603050405020304" pitchFamily="18" charset="0"/>
              </a:rPr>
              <a:t> Thanh </a:t>
            </a:r>
            <a:r>
              <a:rPr lang="en-US" sz="2400" dirty="0" err="1" smtClean="0">
                <a:solidFill>
                  <a:schemeClr val="tx1"/>
                </a:solidFill>
                <a:latin typeface="Times New Roman" panose="02020603050405020304" pitchFamily="18" charset="0"/>
                <a:cs typeface="Times New Roman" panose="02020603050405020304" pitchFamily="18" charset="0"/>
              </a:rPr>
              <a:t>Hóa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Năm</a:t>
            </a:r>
            <a:r>
              <a:rPr lang="en-US" sz="2400" dirty="0" smtClean="0">
                <a:solidFill>
                  <a:schemeClr val="tx1"/>
                </a:solidFill>
                <a:latin typeface="Times New Roman" panose="02020603050405020304" pitchFamily="18" charset="0"/>
                <a:cs typeface="Times New Roman" panose="02020603050405020304" pitchFamily="18" charset="0"/>
              </a:rPr>
              <a:t> 19 </a:t>
            </a:r>
            <a:r>
              <a:rPr lang="en-US" sz="2400" dirty="0" err="1" smtClean="0">
                <a:solidFill>
                  <a:schemeClr val="tx1"/>
                </a:solidFill>
                <a:latin typeface="Times New Roman" panose="02020603050405020304" pitchFamily="18" charset="0"/>
                <a:cs typeface="Times New Roman" panose="02020603050405020304" pitchFamily="18" charset="0"/>
              </a:rPr>
              <a:t>tuổi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Triệu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tập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hợp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nghĩa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chuẩn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khởi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nghĩa</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Tương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khảng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nói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Tôi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muốn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cưỡi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mạnh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đường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sóng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dữ</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chém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tràng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kình</a:t>
            </a:r>
            <a:r>
              <a:rPr lang="en-US" sz="2400" dirty="0" smtClean="0">
                <a:solidFill>
                  <a:schemeClr val="tx1"/>
                </a:solidFill>
                <a:latin typeface="Times New Roman" panose="02020603050405020304" pitchFamily="18" charset="0"/>
                <a:cs typeface="Times New Roman" panose="02020603050405020304" pitchFamily="18" charset="0"/>
              </a:rPr>
              <a:t> ở </a:t>
            </a:r>
            <a:r>
              <a:rPr lang="en-US" sz="2400" dirty="0" err="1" smtClean="0">
                <a:solidFill>
                  <a:schemeClr val="tx1"/>
                </a:solidFill>
                <a:latin typeface="Times New Roman" panose="02020603050405020304" pitchFamily="18" charset="0"/>
                <a:cs typeface="Times New Roman" panose="02020603050405020304" pitchFamily="18" charset="0"/>
              </a:rPr>
              <a:t>bể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chứ</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thèm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bắt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chước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cúi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đầu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lưng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tì</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thiếp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ta”</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34" name="Picture 33" descr="Khởi nghĩa Bà Triệu"/>
          <p:cNvPicPr/>
          <p:nvPr/>
        </p:nvPicPr>
        <p:blipFill>
          <a:blip r:embed="rId2">
            <a:extLst>
              <a:ext uri="{28A0092B-C50C-407E-A947-70E740481C1C}">
                <a14:useLocalDpi xmlns:a14="http://schemas.microsoft.com/office/drawing/2010/main" val="0"/>
              </a:ext>
            </a:extLst>
          </a:blip>
          <a:srcRect/>
          <a:stretch>
            <a:fillRect/>
          </a:stretch>
        </p:blipFill>
        <p:spPr bwMode="auto">
          <a:xfrm>
            <a:off x="2370098" y="941066"/>
            <a:ext cx="6336521" cy="5447573"/>
          </a:xfrm>
          <a:prstGeom prst="rect">
            <a:avLst/>
          </a:prstGeom>
          <a:noFill/>
          <a:ln>
            <a:noFill/>
          </a:ln>
        </p:spPr>
      </p:pic>
    </p:spTree>
    <p:extLst>
      <p:ext uri="{BB962C8B-B14F-4D97-AF65-F5344CB8AC3E}">
        <p14:creationId xmlns:p14="http://schemas.microsoft.com/office/powerpoint/2010/main" val="379210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childTnLst>
                          </p:cTn>
                        </p:par>
                        <p:par>
                          <p:cTn id="61" fill="hold">
                            <p:stCondLst>
                              <p:cond delay="1000"/>
                            </p:stCondLst>
                            <p:childTnLst>
                              <p:par>
                                <p:cTn id="62" presetID="2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par>
                          <p:cTn id="65" fill="hold">
                            <p:stCondLst>
                              <p:cond delay="1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80">
                                          <p:stCondLst>
                                            <p:cond delay="0"/>
                                          </p:stCondLst>
                                        </p:cTn>
                                        <p:tgtEl>
                                          <p:spTgt spid="32"/>
                                        </p:tgtEl>
                                      </p:cBhvr>
                                    </p:animEffect>
                                    <p:anim calcmode="lin" valueType="num">
                                      <p:cBhvr>
                                        <p:cTn id="8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86" dur="26">
                                          <p:stCondLst>
                                            <p:cond delay="650"/>
                                          </p:stCondLst>
                                        </p:cTn>
                                        <p:tgtEl>
                                          <p:spTgt spid="32"/>
                                        </p:tgtEl>
                                      </p:cBhvr>
                                      <p:to x="100000" y="60000"/>
                                    </p:animScale>
                                    <p:animScale>
                                      <p:cBhvr>
                                        <p:cTn id="87" dur="166" decel="50000">
                                          <p:stCondLst>
                                            <p:cond delay="676"/>
                                          </p:stCondLst>
                                        </p:cTn>
                                        <p:tgtEl>
                                          <p:spTgt spid="32"/>
                                        </p:tgtEl>
                                      </p:cBhvr>
                                      <p:to x="100000" y="100000"/>
                                    </p:animScale>
                                    <p:animScale>
                                      <p:cBhvr>
                                        <p:cTn id="88" dur="26">
                                          <p:stCondLst>
                                            <p:cond delay="1312"/>
                                          </p:stCondLst>
                                        </p:cTn>
                                        <p:tgtEl>
                                          <p:spTgt spid="32"/>
                                        </p:tgtEl>
                                      </p:cBhvr>
                                      <p:to x="100000" y="80000"/>
                                    </p:animScale>
                                    <p:animScale>
                                      <p:cBhvr>
                                        <p:cTn id="89" dur="166" decel="50000">
                                          <p:stCondLst>
                                            <p:cond delay="1338"/>
                                          </p:stCondLst>
                                        </p:cTn>
                                        <p:tgtEl>
                                          <p:spTgt spid="32"/>
                                        </p:tgtEl>
                                      </p:cBhvr>
                                      <p:to x="100000" y="100000"/>
                                    </p:animScale>
                                    <p:animScale>
                                      <p:cBhvr>
                                        <p:cTn id="90" dur="26">
                                          <p:stCondLst>
                                            <p:cond delay="1642"/>
                                          </p:stCondLst>
                                        </p:cTn>
                                        <p:tgtEl>
                                          <p:spTgt spid="32"/>
                                        </p:tgtEl>
                                      </p:cBhvr>
                                      <p:to x="100000" y="90000"/>
                                    </p:animScale>
                                    <p:animScale>
                                      <p:cBhvr>
                                        <p:cTn id="91" dur="166" decel="50000">
                                          <p:stCondLst>
                                            <p:cond delay="1668"/>
                                          </p:stCondLst>
                                        </p:cTn>
                                        <p:tgtEl>
                                          <p:spTgt spid="32"/>
                                        </p:tgtEl>
                                      </p:cBhvr>
                                      <p:to x="100000" y="100000"/>
                                    </p:animScale>
                                    <p:animScale>
                                      <p:cBhvr>
                                        <p:cTn id="92" dur="26">
                                          <p:stCondLst>
                                            <p:cond delay="1808"/>
                                          </p:stCondLst>
                                        </p:cTn>
                                        <p:tgtEl>
                                          <p:spTgt spid="32"/>
                                        </p:tgtEl>
                                      </p:cBhvr>
                                      <p:to x="100000" y="95000"/>
                                    </p:animScale>
                                    <p:animScale>
                                      <p:cBhvr>
                                        <p:cTn id="93" dur="166" decel="50000">
                                          <p:stCondLst>
                                            <p:cond delay="1834"/>
                                          </p:stCondLst>
                                        </p:cTn>
                                        <p:tgtEl>
                                          <p:spTgt spid="32"/>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arn(inVertical)">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33"/>
                                        </p:tgtEl>
                                        <p:attrNameLst>
                                          <p:attrName>ppt_x</p:attrName>
                                        </p:attrNameLst>
                                      </p:cBhvr>
                                      <p:tavLst>
                                        <p:tav tm="0">
                                          <p:val>
                                            <p:strVal val="ppt_x"/>
                                          </p:val>
                                        </p:tav>
                                        <p:tav tm="100000">
                                          <p:val>
                                            <p:strVal val="ppt_x"/>
                                          </p:val>
                                        </p:tav>
                                      </p:tavLst>
                                    </p:anim>
                                    <p:anim calcmode="lin" valueType="num">
                                      <p:cBhvr additive="base">
                                        <p:cTn id="108" dur="500"/>
                                        <p:tgtEl>
                                          <p:spTgt spid="33"/>
                                        </p:tgtEl>
                                        <p:attrNameLst>
                                          <p:attrName>ppt_y</p:attrName>
                                        </p:attrNameLst>
                                      </p:cBhvr>
                                      <p:tavLst>
                                        <p:tav tm="0">
                                          <p:val>
                                            <p:strVal val="ppt_y"/>
                                          </p:val>
                                        </p:tav>
                                        <p:tav tm="100000">
                                          <p:val>
                                            <p:strVal val="1+ppt_h/2"/>
                                          </p:val>
                                        </p:tav>
                                      </p:tavLst>
                                    </p:anim>
                                    <p:set>
                                      <p:cBhvr>
                                        <p:cTn id="109" dur="1" fill="hold">
                                          <p:stCondLst>
                                            <p:cond delay="499"/>
                                          </p:stCondLst>
                                        </p:cTn>
                                        <p:tgtEl>
                                          <p:spTgt spid="3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heel(1)">
                                      <p:cBhvr>
                                        <p:cTn id="114" dur="20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nodeType="clickEffect">
                                  <p:stCondLst>
                                    <p:cond delay="0"/>
                                  </p:stCondLst>
                                  <p:childTnLst>
                                    <p:anim calcmode="lin" valueType="num">
                                      <p:cBhvr additive="base">
                                        <p:cTn id="118" dur="500"/>
                                        <p:tgtEl>
                                          <p:spTgt spid="34"/>
                                        </p:tgtEl>
                                        <p:attrNameLst>
                                          <p:attrName>ppt_x</p:attrName>
                                        </p:attrNameLst>
                                      </p:cBhvr>
                                      <p:tavLst>
                                        <p:tav tm="0">
                                          <p:val>
                                            <p:strVal val="ppt_x"/>
                                          </p:val>
                                        </p:tav>
                                        <p:tav tm="100000">
                                          <p:val>
                                            <p:strVal val="ppt_x"/>
                                          </p:val>
                                        </p:tav>
                                      </p:tavLst>
                                    </p:anim>
                                    <p:anim calcmode="lin" valueType="num">
                                      <p:cBhvr additive="base">
                                        <p:cTn id="119" dur="500"/>
                                        <p:tgtEl>
                                          <p:spTgt spid="34"/>
                                        </p:tgtEl>
                                        <p:attrNameLst>
                                          <p:attrName>ppt_y</p:attrName>
                                        </p:attrNameLst>
                                      </p:cBhvr>
                                      <p:tavLst>
                                        <p:tav tm="0">
                                          <p:val>
                                            <p:strVal val="ppt_y"/>
                                          </p:val>
                                        </p:tav>
                                        <p:tav tm="100000">
                                          <p:val>
                                            <p:strVal val="1+ppt_h/2"/>
                                          </p:val>
                                        </p:tav>
                                      </p:tavLst>
                                    </p:anim>
                                    <p:set>
                                      <p:cBhvr>
                                        <p:cTn id="120" dur="1" fill="hold">
                                          <p:stCondLst>
                                            <p:cond delay="499"/>
                                          </p:stCondLst>
                                        </p:cTn>
                                        <p:tgtEl>
                                          <p:spTgt spid="3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barn(inVertical)">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wipe(down)">
                                      <p:cBhvr>
                                        <p:cTn id="130" dur="5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heel(1)">
                                      <p:cBhvr>
                                        <p:cTn id="13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just"/>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CÁC 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X</a:t>
            </a:r>
            <a:r>
              <a:rPr lang="fr-FR" sz="2400" b="1" dirty="0" smtClean="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endParaRPr>
          </a:p>
        </p:txBody>
      </p:sp>
      <p:sp>
        <p:nvSpPr>
          <p:cNvPr id="8" name="Rectangle 7"/>
          <p:cNvSpPr/>
          <p:nvPr/>
        </p:nvSpPr>
        <p:spPr>
          <a:xfrm>
            <a:off x="152400" y="1450054"/>
            <a:ext cx="3690947"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Triệu</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27445179"/>
              </p:ext>
            </p:extLst>
          </p:nvPr>
        </p:nvGraphicFramePr>
        <p:xfrm>
          <a:off x="228600" y="2014633"/>
          <a:ext cx="8610600" cy="3657600"/>
        </p:xfrm>
        <a:graphic>
          <a:graphicData uri="http://schemas.openxmlformats.org/drawingml/2006/table">
            <a:tbl>
              <a:tblPr firstRow="1" firstCol="1" bandRow="1">
                <a:tableStyleId>{5C22544A-7EE6-4342-B048-85BDC9FD1C3A}</a:tableStyleId>
              </a:tblPr>
              <a:tblGrid>
                <a:gridCol w="8610600">
                  <a:extLst>
                    <a:ext uri="{9D8B030D-6E8A-4147-A177-3AD203B41FA5}">
                      <a16:colId xmlns:a16="http://schemas.microsoft.com/office/drawing/2014/main" val="20000"/>
                    </a:ext>
                  </a:extLst>
                </a:gridCol>
              </a:tblGrid>
              <a:tr h="2125980">
                <a:tc>
                  <a:txBody>
                    <a:bodyPr/>
                    <a:lstStyle/>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Nguyên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cai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trị</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nước</a:t>
                      </a:r>
                      <a:r>
                        <a:rPr lang="en-US" sz="2400" b="0" dirty="0">
                          <a:solidFill>
                            <a:schemeClr val="tx1"/>
                          </a:solidFill>
                          <a:effectLst/>
                          <a:latin typeface="Times New Roman" panose="02020603050405020304" pitchFamily="18" charset="0"/>
                          <a:cs typeface="Times New Roman" panose="02020603050405020304" pitchFamily="18" charset="0"/>
                        </a:rPr>
                        <a:t> ta, </a:t>
                      </a:r>
                      <a:r>
                        <a:rPr lang="en-US" sz="2400" b="0" dirty="0" err="1">
                          <a:solidFill>
                            <a:schemeClr val="tx1"/>
                          </a:solidFill>
                          <a:effectLst/>
                          <a:latin typeface="Times New Roman" panose="02020603050405020304" pitchFamily="18" charset="0"/>
                          <a:cs typeface="Times New Roman" panose="02020603050405020304" pitchFamily="18" charset="0"/>
                        </a:rPr>
                        <a:t>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đặt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thứ</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thuế</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bắt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thủ</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công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giỏi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nước</a:t>
                      </a:r>
                      <a:r>
                        <a:rPr lang="en-US" sz="2400" b="0" dirty="0">
                          <a:solidFill>
                            <a:schemeClr val="tx1"/>
                          </a:solidFill>
                          <a:effectLst/>
                          <a:latin typeface="Times New Roman" panose="02020603050405020304" pitchFamily="18" charset="0"/>
                          <a:cs typeface="Times New Roman" panose="02020603050405020304" pitchFamily="18" charset="0"/>
                        </a:rPr>
                        <a:t> ta </a:t>
                      </a:r>
                      <a:r>
                        <a:rPr lang="en-US" sz="2400" b="0" dirty="0" err="1">
                          <a:solidFill>
                            <a:schemeClr val="tx1"/>
                          </a:solidFill>
                          <a:effectLst/>
                          <a:latin typeface="Times New Roman" panose="02020603050405020304" pitchFamily="18" charset="0"/>
                          <a:cs typeface="Times New Roman" panose="02020603050405020304" pitchFamily="18" charset="0"/>
                        </a:rPr>
                        <a:t>đưa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Trung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Quốc</a:t>
                      </a:r>
                      <a:r>
                        <a:rPr lang="en-US" sz="2400" b="0" dirty="0">
                          <a:solidFill>
                            <a:schemeClr val="tx1"/>
                          </a:solidFill>
                          <a:effectLst/>
                          <a:latin typeface="Times New Roman" panose="02020603050405020304" pitchFamily="18" charset="0"/>
                          <a:cs typeface="Times New Roman" panose="02020603050405020304" pitchFamily="18" charset="0"/>
                        </a:rPr>
                        <a:t> =&gt; </a:t>
                      </a:r>
                      <a:r>
                        <a:rPr lang="en-US" sz="2400" b="0" dirty="0" err="1">
                          <a:solidFill>
                            <a:schemeClr val="tx1"/>
                          </a:solidFill>
                          <a:effectLst/>
                          <a:latin typeface="Times New Roman" panose="02020603050405020304" pitchFamily="18" charset="0"/>
                          <a:cs typeface="Times New Roman" panose="02020603050405020304" pitchFamily="18" charset="0"/>
                        </a:rPr>
                        <a:t>Mâu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thuẫn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với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quyền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ngày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càng</a:t>
                      </a:r>
                      <a:r>
                        <a:rPr lang="en-US" sz="2400" b="0" dirty="0">
                          <a:solidFill>
                            <a:schemeClr val="tx1"/>
                          </a:solidFill>
                          <a:effectLst/>
                          <a:latin typeface="Times New Roman" panose="02020603050405020304" pitchFamily="18" charset="0"/>
                          <a:cs typeface="Times New Roman" panose="02020603050405020304" pitchFamily="18" charset="0"/>
                        </a:rPr>
                        <a:t> gay </a:t>
                      </a:r>
                      <a:r>
                        <a:rPr lang="en-US" sz="2400" b="0" dirty="0" err="1">
                          <a:solidFill>
                            <a:schemeClr val="tx1"/>
                          </a:solidFill>
                          <a:effectLst/>
                          <a:latin typeface="Times New Roman" panose="02020603050405020304" pitchFamily="18" charset="0"/>
                          <a:cs typeface="Times New Roman" panose="02020603050405020304" pitchFamily="18" charset="0"/>
                        </a:rPr>
                        <a:t>gắt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dẫn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đến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đấu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tranh</a:t>
                      </a:r>
                      <a:r>
                        <a:rPr lang="en-US" sz="2400" b="0" dirty="0">
                          <a:solidFill>
                            <a:schemeClr val="tx1"/>
                          </a:solidFill>
                          <a:effectLst/>
                          <a:latin typeface="Times New Roman" panose="02020603050405020304" pitchFamily="18" charset="0"/>
                          <a:cs typeface="Times New Roman" panose="02020603050405020304" pitchFamily="18" charset="0"/>
                        </a:rPr>
                        <a:t>.  </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Trước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đàn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Triệu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phải</a:t>
                      </a:r>
                      <a:r>
                        <a:rPr lang="en-US" sz="2400" b="0" dirty="0">
                          <a:solidFill>
                            <a:schemeClr val="tx1"/>
                          </a:solidFill>
                          <a:effectLst/>
                          <a:latin typeface="Times New Roman" panose="02020603050405020304" pitchFamily="18" charset="0"/>
                          <a:cs typeface="Times New Roman" panose="02020603050405020304" pitchFamily="18" charset="0"/>
                        </a:rPr>
                        <a:t> di </a:t>
                      </a:r>
                      <a:r>
                        <a:rPr lang="en-US" sz="2400" b="0" dirty="0" err="1">
                          <a:solidFill>
                            <a:schemeClr val="tx1"/>
                          </a:solidFill>
                          <a:effectLst/>
                          <a:latin typeface="Times New Roman" panose="02020603050405020304" pitchFamily="18" charset="0"/>
                          <a:cs typeface="Times New Roman" panose="02020603050405020304" pitchFamily="18" charset="0"/>
                        </a:rPr>
                        <a:t>chuyển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vùng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Phú</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ít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sau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Triệu</a:t>
                      </a:r>
                      <a:r>
                        <a:rPr lang="en-US" sz="2400" b="0" dirty="0">
                          <a:solidFill>
                            <a:schemeClr val="tx1"/>
                          </a:solidFill>
                          <a:effectLst/>
                          <a:latin typeface="Times New Roman" panose="02020603050405020304" pitchFamily="18" charset="0"/>
                          <a:cs typeface="Times New Roman" panose="02020603050405020304" pitchFamily="18" charset="0"/>
                        </a:rPr>
                        <a:t> hi </a:t>
                      </a:r>
                      <a:r>
                        <a:rPr lang="en-US" sz="2400" b="0" dirty="0" err="1">
                          <a:solidFill>
                            <a:schemeClr val="tx1"/>
                          </a:solidFill>
                          <a:effectLst/>
                          <a:latin typeface="Times New Roman" panose="02020603050405020304" pitchFamily="18" charset="0"/>
                          <a:cs typeface="Times New Roman" panose="02020603050405020304" pitchFamily="18" charset="0"/>
                        </a:rPr>
                        <a:t>sinh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đỉnh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núi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Tùng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thất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bại</a:t>
                      </a:r>
                      <a:r>
                        <a:rPr lang="en-US" sz="24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Ý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thất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bại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nhưng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đậm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truyền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thống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yêu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nước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bất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khuất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trong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đấu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tranh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giành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lại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lập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tộc</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66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IMG_20210718_0804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572001" cy="3200400"/>
          </a:xfrm>
          <a:prstGeom prst="rect">
            <a:avLst/>
          </a:prstGeom>
          <a:noFill/>
          <a:ln>
            <a:noFill/>
          </a:ln>
        </p:spPr>
      </p:pic>
      <p:pic>
        <p:nvPicPr>
          <p:cNvPr id="5" name="Picture 4" descr="đền Bà Triệ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636"/>
            <a:ext cx="4343400" cy="3165764"/>
          </a:xfrm>
          <a:prstGeom prst="rect">
            <a:avLst/>
          </a:prstGeom>
          <a:noFill/>
          <a:ln>
            <a:noFill/>
          </a:ln>
        </p:spPr>
      </p:pic>
      <p:pic>
        <p:nvPicPr>
          <p:cNvPr id="6" name="Picture 5" descr="đền Bà Triệu"/>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6" y="3429000"/>
            <a:ext cx="4537364" cy="3429001"/>
          </a:xfrm>
          <a:prstGeom prst="rect">
            <a:avLst/>
          </a:prstGeom>
          <a:noFill/>
          <a:ln>
            <a:noFill/>
          </a:ln>
        </p:spPr>
      </p:pic>
      <p:pic>
        <p:nvPicPr>
          <p:cNvPr id="7" name="Picture 6" descr="đền Bà Triệu"/>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429000"/>
            <a:ext cx="4308937" cy="3391015"/>
          </a:xfrm>
          <a:prstGeom prst="rect">
            <a:avLst/>
          </a:prstGeom>
          <a:noFill/>
          <a:ln>
            <a:noFill/>
          </a:ln>
        </p:spPr>
      </p:pic>
    </p:spTree>
    <p:extLst>
      <p:ext uri="{BB962C8B-B14F-4D97-AF65-F5344CB8AC3E}">
        <p14:creationId xmlns:p14="http://schemas.microsoft.com/office/powerpoint/2010/main" val="117382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i bà trư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4953000"/>
          </a:xfrm>
          <a:prstGeom prst="rect">
            <a:avLst/>
          </a:prstGeom>
          <a:noFill/>
          <a:ln>
            <a:noFill/>
          </a:ln>
        </p:spPr>
      </p:pic>
      <p:sp>
        <p:nvSpPr>
          <p:cNvPr id="6" name="Rectangle 5"/>
          <p:cNvSpPr/>
          <p:nvPr/>
        </p:nvSpPr>
        <p:spPr>
          <a:xfrm>
            <a:off x="1295400" y="5042118"/>
            <a:ext cx="6781800" cy="1815882"/>
          </a:xfrm>
          <a:prstGeom prst="rect">
            <a:avLst/>
          </a:prstGeom>
        </p:spPr>
        <p:txBody>
          <a:bodyPr wrap="square">
            <a:spAutoFit/>
          </a:bodyPr>
          <a:lstStyle/>
          <a:p>
            <a:r>
              <a:rPr lang="fr-FR" sz="2800" i="1" dirty="0" smtClean="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Ngàn</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năm</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trang</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sử</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còn</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ghi</a:t>
            </a:r>
            <a:r>
              <a:rPr lang="fr-FR"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i="1" dirty="0" err="1">
                <a:latin typeface="Times New Roman" panose="02020603050405020304" pitchFamily="18" charset="0"/>
                <a:cs typeface="Times New Roman" panose="02020603050405020304" pitchFamily="18" charset="0"/>
              </a:rPr>
              <a:t>Mê</a:t>
            </a:r>
            <a:r>
              <a:rPr lang="fr-FR" sz="2800" i="1" dirty="0">
                <a:latin typeface="Times New Roman" panose="02020603050405020304" pitchFamily="18" charset="0"/>
                <a:cs typeface="Times New Roman" panose="02020603050405020304" pitchFamily="18" charset="0"/>
              </a:rPr>
              <a:t> Linh </a:t>
            </a:r>
            <a:r>
              <a:rPr lang="fr-FR" sz="2800" i="1" dirty="0" err="1">
                <a:latin typeface="Times New Roman" panose="02020603050405020304" pitchFamily="18" charset="0"/>
                <a:cs typeface="Times New Roman" panose="02020603050405020304" pitchFamily="18" charset="0"/>
              </a:rPr>
              <a:t>sông</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Hát</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chỉ</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vì</a:t>
            </a:r>
            <a:r>
              <a:rPr lang="fr-FR" sz="2800" i="1" dirty="0">
                <a:latin typeface="Times New Roman" panose="02020603050405020304" pitchFamily="18" charset="0"/>
                <a:cs typeface="Times New Roman" panose="02020603050405020304" pitchFamily="18" charset="0"/>
              </a:rPr>
              <a:t> non </a:t>
            </a:r>
            <a:r>
              <a:rPr lang="fr-FR" sz="2800" i="1" dirty="0" err="1">
                <a:latin typeface="Times New Roman" panose="02020603050405020304" pitchFamily="18" charset="0"/>
                <a:cs typeface="Times New Roman" panose="02020603050405020304" pitchFamily="18" charset="0"/>
              </a:rPr>
              <a:t>sông</a:t>
            </a:r>
            <a:r>
              <a:rPr lang="fr-FR"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Chị</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em</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một</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dạ</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một</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lòng</a:t>
            </a:r>
            <a:r>
              <a:rPr lang="fr-FR"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i="1" dirty="0" err="1">
                <a:latin typeface="Times New Roman" panose="02020603050405020304" pitchFamily="18" charset="0"/>
                <a:cs typeface="Times New Roman" panose="02020603050405020304" pitchFamily="18" charset="0"/>
              </a:rPr>
              <a:t>Đuổi</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quân</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Tô</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Định</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khỏi</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vùng</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biên</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cương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566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CÁC 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a:t>
            </a:r>
            <a:r>
              <a:rPr lang="fr-FR" sz="2400" b="1" dirty="0" smtClean="0">
                <a:solidFill>
                  <a:srgbClr val="FF0000"/>
                </a:solidFill>
                <a:latin typeface="Times New Roman" panose="02020603050405020304" pitchFamily="18" charset="0"/>
                <a:cs typeface="Times New Roman" panose="02020603050405020304" pitchFamily="18" charset="0"/>
              </a:rPr>
              <a:t>X</a:t>
            </a:r>
            <a:endParaRPr lang="vi-VN" sz="2400" b="1" dirty="0">
              <a:solidFill>
                <a:srgbClr val="FF0000"/>
              </a:solidFill>
            </a:endParaRPr>
          </a:p>
        </p:txBody>
      </p:sp>
      <p:sp>
        <p:nvSpPr>
          <p:cNvPr id="8" name="Rectangle 7"/>
          <p:cNvSpPr/>
          <p:nvPr/>
        </p:nvSpPr>
        <p:spPr>
          <a:xfrm>
            <a:off x="152400" y="1524000"/>
            <a:ext cx="6170215"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fr-FR" sz="2800" b="1" dirty="0" err="1" smtClean="0">
                <a:solidFill>
                  <a:srgbClr val="FF0000"/>
                </a:solidFill>
                <a:latin typeface="Times New Roman" panose="02020603050405020304" pitchFamily="18" charset="0"/>
                <a:cs typeface="Times New Roman" panose="02020603050405020304" pitchFamily="18" charset="0"/>
              </a:rPr>
              <a:t>Lý</a:t>
            </a:r>
            <a:r>
              <a:rPr lang="fr-FR" sz="2800" b="1" dirty="0" smtClean="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Bí</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và</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nước</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Vạn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Xuân</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7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3114" y="616018"/>
            <a:ext cx="8704686"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361648" y="1200538"/>
            <a:ext cx="8706152"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58145" y="625349"/>
            <a:ext cx="0" cy="602187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2159909" y="616018"/>
            <a:ext cx="0" cy="59397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943600" y="655249"/>
            <a:ext cx="0" cy="601561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620019" y="655249"/>
            <a:ext cx="0" cy="578478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9067800" y="576786"/>
            <a:ext cx="0" cy="586324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15249" y="6647221"/>
            <a:ext cx="8752551" cy="23642"/>
          </a:xfrm>
          <a:prstGeom prst="line">
            <a:avLst/>
          </a:prstGeom>
        </p:spPr>
        <p:style>
          <a:lnRef idx="2">
            <a:schemeClr val="dk1"/>
          </a:lnRef>
          <a:fillRef idx="0">
            <a:schemeClr val="dk1"/>
          </a:fillRef>
          <a:effectRef idx="1">
            <a:schemeClr val="dk1"/>
          </a:effectRef>
          <a:fontRef idx="minor">
            <a:schemeClr val="tx1"/>
          </a:fontRef>
        </p:style>
      </p:cxnSp>
      <p:sp>
        <p:nvSpPr>
          <p:cNvPr id="18" name="Rectangle 1"/>
          <p:cNvSpPr>
            <a:spLocks noChangeArrowheads="1"/>
          </p:cNvSpPr>
          <p:nvPr/>
        </p:nvSpPr>
        <p:spPr bwMode="auto">
          <a:xfrm>
            <a:off x="2577220" y="106978"/>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2400" b="1"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PHIẾU HỌC TẬP</a:t>
            </a:r>
            <a:endParaRPr kumimoji="0" lang="fr-FR" altLang="en-US" sz="24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342986" y="673706"/>
            <a:ext cx="1872910" cy="430887"/>
          </a:xfrm>
          <a:prstGeom prst="rect">
            <a:avLst/>
          </a:prstGeom>
          <a:solidFill>
            <a:schemeClr val="accent6">
              <a:lumMod val="20000"/>
              <a:lumOff val="80000"/>
            </a:schemeClr>
          </a:solidFill>
        </p:spPr>
        <p:txBody>
          <a:bodyPr wrap="square">
            <a:spAutoFit/>
          </a:bodyPr>
          <a:lstStyle/>
          <a:p>
            <a:pPr algn="ctr">
              <a:spcAft>
                <a:spcPts val="0"/>
              </a:spcAft>
            </a:pPr>
            <a:r>
              <a:rPr lang="fr-FR" sz="2200" b="1" dirty="0" err="1">
                <a:latin typeface="Times New Roman" panose="02020603050405020304" pitchFamily="18" charset="0"/>
                <a:cs typeface="Times New Roman" panose="02020603050405020304" pitchFamily="18" charset="0"/>
              </a:rPr>
              <a:t>Nguyên</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nhân</a:t>
            </a:r>
            <a:endParaRPr lang="en-US" sz="2200" b="1" dirty="0">
              <a:latin typeface="Times New Roman" panose="02020603050405020304" pitchFamily="18" charset="0"/>
              <a:ea typeface="Times New Roman"/>
              <a:cs typeface="Times New Roman" panose="02020603050405020304" pitchFamily="18" charset="0"/>
            </a:endParaRPr>
          </a:p>
        </p:txBody>
      </p:sp>
      <p:sp>
        <p:nvSpPr>
          <p:cNvPr id="25" name="Rectangle 24"/>
          <p:cNvSpPr/>
          <p:nvPr/>
        </p:nvSpPr>
        <p:spPr>
          <a:xfrm>
            <a:off x="2226777" y="677972"/>
            <a:ext cx="3640623" cy="461665"/>
          </a:xfrm>
          <a:prstGeom prst="rect">
            <a:avLst/>
          </a:prstGeom>
          <a:solidFill>
            <a:schemeClr val="accent2">
              <a:lumMod val="20000"/>
              <a:lumOff val="80000"/>
            </a:schemeClr>
          </a:solidFill>
        </p:spPr>
        <p:txBody>
          <a:bodyPr wrap="square">
            <a:spAutoFit/>
          </a:bodyPr>
          <a:lstStyle/>
          <a:p>
            <a:pPr algn="ctr">
              <a:spcAft>
                <a:spcPts val="0"/>
              </a:spcAft>
            </a:pPr>
            <a:r>
              <a:rPr lang="fr-FR" sz="2400" b="1" dirty="0" err="1">
                <a:latin typeface="Times New Roman" panose="02020603050405020304" pitchFamily="18" charset="0"/>
                <a:cs typeface="Times New Roman" panose="02020603050405020304" pitchFamily="18" charset="0"/>
              </a:rPr>
              <a:t>Diễn</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6" name="Rectangle 25"/>
          <p:cNvSpPr/>
          <p:nvPr/>
        </p:nvSpPr>
        <p:spPr>
          <a:xfrm>
            <a:off x="6003295" y="655249"/>
            <a:ext cx="1596493" cy="461665"/>
          </a:xfrm>
          <a:prstGeom prst="rect">
            <a:avLst/>
          </a:prstGeom>
          <a:solidFill>
            <a:schemeClr val="accent5">
              <a:lumMod val="20000"/>
              <a:lumOff val="80000"/>
            </a:schemeClr>
          </a:solidFill>
        </p:spPr>
        <p:txBody>
          <a:bodyPr wrap="square">
            <a:spAutoFit/>
          </a:bodyPr>
          <a:lstStyle/>
          <a:p>
            <a:pPr algn="ctr">
              <a:spcAft>
                <a:spcPts val="0"/>
              </a:spcAft>
            </a:pPr>
            <a:r>
              <a:rPr lang="fr-FR" sz="2400" b="1" dirty="0" err="1">
                <a:latin typeface="Times New Roman" panose="02020603050405020304" pitchFamily="18" charset="0"/>
                <a:cs typeface="Times New Roman" panose="02020603050405020304" pitchFamily="18" charset="0"/>
              </a:rPr>
              <a:t>Kết</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quả</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7" name="Rectangle 26"/>
          <p:cNvSpPr/>
          <p:nvPr/>
        </p:nvSpPr>
        <p:spPr>
          <a:xfrm>
            <a:off x="7599788" y="686907"/>
            <a:ext cx="1468012" cy="461665"/>
          </a:xfrm>
          <a:prstGeom prst="rect">
            <a:avLst/>
          </a:prstGeom>
          <a:solidFill>
            <a:schemeClr val="accent4">
              <a:lumMod val="20000"/>
              <a:lumOff val="80000"/>
            </a:schemeClr>
          </a:solidFill>
        </p:spPr>
        <p:txBody>
          <a:bodyPr wrap="square">
            <a:spAutoFit/>
          </a:bodyPr>
          <a:lstStyle/>
          <a:p>
            <a:pPr algn="ctr">
              <a:spcAft>
                <a:spcPts val="0"/>
              </a:spcAft>
            </a:pPr>
            <a:r>
              <a:rPr lang="fr-FR" sz="2400" b="1" dirty="0">
                <a:latin typeface="Times New Roman" panose="02020603050405020304" pitchFamily="18" charset="0"/>
                <a:cs typeface="Times New Roman" panose="02020603050405020304" pitchFamily="18" charset="0"/>
              </a:rPr>
              <a:t>Ý </a:t>
            </a:r>
            <a:r>
              <a:rPr lang="fr-FR" sz="2400" b="1"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8" name="Rectangle 27"/>
          <p:cNvSpPr/>
          <p:nvPr/>
        </p:nvSpPr>
        <p:spPr>
          <a:xfrm>
            <a:off x="287000" y="1231271"/>
            <a:ext cx="1770400" cy="5324535"/>
          </a:xfrm>
          <a:prstGeom prst="rect">
            <a:avLst/>
          </a:prstGeom>
          <a:solidFill>
            <a:schemeClr val="accent6">
              <a:lumMod val="20000"/>
              <a:lumOff val="80000"/>
            </a:schemeClr>
          </a:solidFill>
        </p:spPr>
        <p:txBody>
          <a:bodyPr wrap="square">
            <a:spAutoFit/>
          </a:bodyPr>
          <a:lstStyle/>
          <a:p>
            <a:pPr indent="291465" algn="just">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khốn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biệt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Bắc</a:t>
            </a:r>
            <a:endParaRPr lang="en-US" sz="2000" dirty="0">
              <a:latin typeface="Times New Roman" panose="02020603050405020304" pitchFamily="18" charset="0"/>
              <a:cs typeface="Times New Roman" panose="02020603050405020304" pitchFamily="18" charset="0"/>
            </a:endParaRPr>
          </a:p>
          <a:p>
            <a:pPr indent="291465" algn="just">
              <a:spcAft>
                <a:spcPts val="0"/>
              </a:spcAft>
            </a:pPr>
            <a:r>
              <a:rPr lang="en-US"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Mâu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gay </a:t>
            </a:r>
            <a:r>
              <a:rPr lang="en-US" sz="2000" dirty="0" err="1">
                <a:latin typeface="Times New Roman" panose="02020603050405020304" pitchFamily="18" charset="0"/>
                <a:cs typeface="Times New Roman" panose="02020603050405020304" pitchFamily="18" charset="0"/>
              </a:rPr>
              <a:t>gắt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xuân</a:t>
            </a:r>
            <a:r>
              <a:rPr lang="en-US" sz="2000" dirty="0">
                <a:latin typeface="Times New Roman" panose="02020603050405020304" pitchFamily="18" charset="0"/>
                <a:cs typeface="Times New Roman" panose="02020603050405020304" pitchFamily="18" charset="0"/>
              </a:rPr>
              <a:t> 542,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endParaRPr lang="en-US" sz="2000" dirty="0">
              <a:latin typeface="Times New Roman" panose="02020603050405020304" pitchFamily="18" charset="0"/>
              <a:cs typeface="Times New Roman" panose="02020603050405020304" pitchFamily="18" charset="0"/>
            </a:endParaRPr>
          </a:p>
        </p:txBody>
      </p:sp>
      <p:sp>
        <p:nvSpPr>
          <p:cNvPr id="29" name="Rectangle 28"/>
          <p:cNvSpPr/>
          <p:nvPr/>
        </p:nvSpPr>
        <p:spPr>
          <a:xfrm>
            <a:off x="2215896" y="1241882"/>
            <a:ext cx="3651504" cy="5355312"/>
          </a:xfrm>
          <a:prstGeom prst="rect">
            <a:avLst/>
          </a:prstGeom>
          <a:solidFill>
            <a:schemeClr val="accent2">
              <a:lumMod val="20000"/>
              <a:lumOff val="80000"/>
            </a:schemeClr>
          </a:solidFill>
        </p:spPr>
        <p:txBody>
          <a:bodyPr wrap="square">
            <a:spAutoFit/>
          </a:bodyPr>
          <a:lstStyle/>
          <a:p>
            <a:pPr algn="just"/>
            <a:r>
              <a:rPr lang="nl-NL" sz="1900" kern="1000" spc="-100" dirty="0">
                <a:latin typeface="Times New Roman" panose="02020603050405020304" pitchFamily="18" charset="0"/>
                <a:cs typeface="Times New Roman" panose="02020603050405020304" pitchFamily="18" charset="0"/>
              </a:rPr>
              <a:t>+ Mùa xuân năm 542, Lý Bí lãnh đạo nhân dân khởi nghĩa, trong 3 tháng nghĩa quân chiếm được thành Long Biên. </a:t>
            </a:r>
            <a:endParaRPr lang="vi-VN" sz="1900" kern="1000" spc="-100" dirty="0">
              <a:latin typeface="Times New Roman" panose="02020603050405020304" pitchFamily="18" charset="0"/>
              <a:cs typeface="Times New Roman" panose="02020603050405020304" pitchFamily="18" charset="0"/>
            </a:endParaRPr>
          </a:p>
          <a:p>
            <a:pPr algn="just"/>
            <a:r>
              <a:rPr lang="nl-NL" sz="1900" kern="1000" spc="-100" dirty="0">
                <a:latin typeface="Times New Roman" panose="02020603050405020304" pitchFamily="18" charset="0"/>
                <a:cs typeface="Times New Roman" panose="02020603050405020304" pitchFamily="18" charset="0"/>
              </a:rPr>
              <a:t>+ Mùa xuân năm 544, khởi nghĩa thắng lợi. Lý Bí lên ngôi vua, hiệu là Lý Nam Đế. Đ</a:t>
            </a:r>
            <a:r>
              <a:rPr lang="nl-NL" sz="1900" kern="1000" spc="-100" dirty="0" smtClean="0">
                <a:latin typeface="Times New Roman" panose="02020603050405020304" pitchFamily="18" charset="0"/>
                <a:cs typeface="Times New Roman" panose="02020603050405020304" pitchFamily="18" charset="0"/>
              </a:rPr>
              <a:t>ặt </a:t>
            </a:r>
            <a:r>
              <a:rPr lang="nl-NL" sz="1900" kern="1000" spc="-100" dirty="0">
                <a:latin typeface="Times New Roman" panose="02020603050405020304" pitchFamily="18" charset="0"/>
                <a:cs typeface="Times New Roman" panose="02020603050405020304" pitchFamily="18" charset="0"/>
              </a:rPr>
              <a:t>tên nước là Vạn Xuân, đóng đô ở vùng cửa sông Tô Lịch (Hà Nội).</a:t>
            </a:r>
            <a:endParaRPr lang="vi-VN" sz="1900" kern="1000" spc="-100" dirty="0">
              <a:latin typeface="Times New Roman" panose="02020603050405020304" pitchFamily="18" charset="0"/>
              <a:cs typeface="Times New Roman" panose="02020603050405020304" pitchFamily="18" charset="0"/>
            </a:endParaRPr>
          </a:p>
          <a:p>
            <a:pPr algn="just"/>
            <a:r>
              <a:rPr lang="nl-NL" sz="1900" kern="1000" spc="-100" dirty="0" smtClean="0">
                <a:latin typeface="Times New Roman" panose="02020603050405020304" pitchFamily="18" charset="0"/>
                <a:cs typeface="Times New Roman" panose="02020603050405020304" pitchFamily="18" charset="0"/>
              </a:rPr>
              <a:t>+ Năm </a:t>
            </a:r>
            <a:r>
              <a:rPr lang="nl-NL" sz="1900" kern="1000" spc="-100" dirty="0">
                <a:latin typeface="Times New Roman" panose="02020603050405020304" pitchFamily="18" charset="0"/>
                <a:cs typeface="Times New Roman" panose="02020603050405020304" pitchFamily="18" charset="0"/>
              </a:rPr>
              <a:t>545, Nhà Lương </a:t>
            </a:r>
            <a:r>
              <a:rPr lang="nl-NL" sz="1900" kern="1000" spc="-100" dirty="0" smtClean="0">
                <a:latin typeface="Times New Roman" panose="02020603050405020304" pitchFamily="18" charset="0"/>
                <a:cs typeface="Times New Roman" panose="02020603050405020304" pitchFamily="18" charset="0"/>
              </a:rPr>
              <a:t>lại cử </a:t>
            </a:r>
            <a:r>
              <a:rPr lang="nl-NL" sz="1900" kern="1000" spc="-100" dirty="0">
                <a:latin typeface="Times New Roman" panose="02020603050405020304" pitchFamily="18" charset="0"/>
                <a:cs typeface="Times New Roman" panose="02020603050405020304" pitchFamily="18" charset="0"/>
              </a:rPr>
              <a:t>quân xâm lược Vạn Xuân. Lý Nam Đế trao quyền chỉ huy kháng chiến cho Triệu Quang Phục.</a:t>
            </a:r>
            <a:endParaRPr lang="vi-VN" sz="1900" kern="1000" spc="-100" dirty="0">
              <a:latin typeface="Times New Roman" panose="02020603050405020304" pitchFamily="18" charset="0"/>
              <a:cs typeface="Times New Roman" panose="02020603050405020304" pitchFamily="18" charset="0"/>
            </a:endParaRPr>
          </a:p>
          <a:p>
            <a:pPr algn="just"/>
            <a:r>
              <a:rPr lang="nl-NL" sz="1900" kern="1000" spc="-100" dirty="0">
                <a:latin typeface="Times New Roman" panose="02020603050405020304" pitchFamily="18" charset="0"/>
                <a:cs typeface="Times New Roman" panose="02020603050405020304" pitchFamily="18" charset="0"/>
              </a:rPr>
              <a:t>+ Triệu Quang Phục đưa quân về đầm Dạ Trạch </a:t>
            </a:r>
            <a:r>
              <a:rPr lang="nl-NL" sz="1900" kern="1000" spc="-100" dirty="0" smtClean="0">
                <a:latin typeface="Times New Roman" panose="02020603050405020304" pitchFamily="18" charset="0"/>
                <a:cs typeface="Times New Roman" panose="02020603050405020304" pitchFamily="18" charset="0"/>
              </a:rPr>
              <a:t>xây </a:t>
            </a:r>
            <a:r>
              <a:rPr lang="nl-NL" sz="1900" kern="1000" spc="-100" dirty="0">
                <a:latin typeface="Times New Roman" panose="02020603050405020304" pitchFamily="18" charset="0"/>
                <a:cs typeface="Times New Roman" panose="02020603050405020304" pitchFamily="18" charset="0"/>
              </a:rPr>
              <a:t>đựng căn cử và tiếp tục lãnh đạo nhân dân kháng chiến.</a:t>
            </a:r>
            <a:endParaRPr lang="vi-VN" sz="1900" kern="1000" spc="-100" dirty="0">
              <a:latin typeface="Times New Roman" panose="02020603050405020304" pitchFamily="18" charset="0"/>
              <a:cs typeface="Times New Roman" panose="02020603050405020304" pitchFamily="18" charset="0"/>
            </a:endParaRPr>
          </a:p>
          <a:p>
            <a:pPr algn="just"/>
            <a:r>
              <a:rPr lang="nl-NL" sz="1900" kern="1000" spc="-100" dirty="0" smtClean="0">
                <a:latin typeface="Times New Roman" panose="02020603050405020304" pitchFamily="18" charset="0"/>
                <a:cs typeface="Times New Roman" panose="02020603050405020304" pitchFamily="18" charset="0"/>
              </a:rPr>
              <a:t>+ </a:t>
            </a:r>
            <a:r>
              <a:rPr lang="nl-NL" sz="1900" kern="1000" spc="-100" dirty="0">
                <a:latin typeface="Times New Roman" panose="02020603050405020304" pitchFamily="18" charset="0"/>
                <a:cs typeface="Times New Roman" panose="02020603050405020304" pitchFamily="18" charset="0"/>
              </a:rPr>
              <a:t>Năm 550, </a:t>
            </a:r>
            <a:r>
              <a:rPr lang="nl-NL" sz="1900" kern="1000" spc="-100" dirty="0" smtClean="0">
                <a:latin typeface="Times New Roman" panose="02020603050405020304" pitchFamily="18" charset="0"/>
                <a:cs typeface="Times New Roman" panose="02020603050405020304" pitchFamily="18" charset="0"/>
              </a:rPr>
              <a:t>Triệu </a:t>
            </a:r>
            <a:r>
              <a:rPr lang="nl-NL" sz="1900" kern="1000" spc="-100" dirty="0">
                <a:latin typeface="Times New Roman" panose="02020603050405020304" pitchFamily="18" charset="0"/>
                <a:cs typeface="Times New Roman" panose="02020603050405020304" pitchFamily="18" charset="0"/>
              </a:rPr>
              <a:t>Quang Phục làm vua nước Vạn Xuân</a:t>
            </a:r>
            <a:endParaRPr lang="vi-VN" sz="1900" kern="1000" spc="-100" dirty="0">
              <a:latin typeface="Times New Roman" panose="02020603050405020304" pitchFamily="18" charset="0"/>
              <a:cs typeface="Times New Roman" panose="02020603050405020304" pitchFamily="18" charset="0"/>
            </a:endParaRPr>
          </a:p>
          <a:p>
            <a:pPr algn="just"/>
            <a:r>
              <a:rPr lang="nl-NL" sz="1900" kern="1000" spc="-100" dirty="0">
                <a:latin typeface="Times New Roman" panose="02020603050405020304" pitchFamily="18" charset="0"/>
                <a:cs typeface="Times New Roman" panose="02020603050405020304" pitchFamily="18" charset="0"/>
              </a:rPr>
              <a:t>+ Đầu Thế kỉ VII, nhà Tuỳ đem quân xâm lược, nước Vạn Xuân chấm dứt.</a:t>
            </a:r>
            <a:endParaRPr lang="vi-VN" sz="1900" kern="1000" spc="-100" dirty="0">
              <a:latin typeface="Times New Roman" panose="02020603050405020304" pitchFamily="18" charset="0"/>
              <a:cs typeface="Times New Roman" panose="02020603050405020304" pitchFamily="18" charset="0"/>
            </a:endParaRPr>
          </a:p>
        </p:txBody>
      </p:sp>
      <p:sp>
        <p:nvSpPr>
          <p:cNvPr id="30" name="Rectangle 29"/>
          <p:cNvSpPr/>
          <p:nvPr/>
        </p:nvSpPr>
        <p:spPr>
          <a:xfrm>
            <a:off x="6003294" y="1236552"/>
            <a:ext cx="1540507" cy="3170099"/>
          </a:xfrm>
          <a:prstGeom prst="rect">
            <a:avLst/>
          </a:prstGeom>
          <a:solidFill>
            <a:schemeClr val="accent5">
              <a:lumMod val="20000"/>
              <a:lumOff val="80000"/>
            </a:schemeClr>
          </a:solidFill>
        </p:spPr>
        <p:txBody>
          <a:bodyPr wrap="square">
            <a:spAutoFit/>
          </a:bodyPr>
          <a:lstStyle/>
          <a:p>
            <a:pPr indent="291465" algn="just">
              <a:spcAft>
                <a:spcPts val="0"/>
              </a:spcAft>
            </a:pPr>
            <a:r>
              <a:rPr lang="en-US" sz="2000" kern="1100" spc="-100" dirty="0" err="1">
                <a:latin typeface="Times New Roman" panose="02020603050405020304" pitchFamily="18" charset="0"/>
                <a:cs typeface="Times New Roman" panose="02020603050405020304" pitchFamily="18" charset="0"/>
              </a:rPr>
              <a:t>Chỉ</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trong</a:t>
            </a:r>
            <a:r>
              <a:rPr lang="en-US" sz="2000" kern="1100" spc="-100" dirty="0">
                <a:latin typeface="Times New Roman" panose="02020603050405020304" pitchFamily="18" charset="0"/>
                <a:cs typeface="Times New Roman" panose="02020603050405020304" pitchFamily="18" charset="0"/>
              </a:rPr>
              <a:t> 3 </a:t>
            </a:r>
            <a:r>
              <a:rPr lang="en-US" sz="2000" kern="1100" spc="-100" dirty="0" err="1">
                <a:latin typeface="Times New Roman" panose="02020603050405020304" pitchFamily="18" charset="0"/>
                <a:cs typeface="Times New Roman" panose="02020603050405020304" pitchFamily="18" charset="0"/>
              </a:rPr>
              <a:t>tháng</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nghĩa</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quân</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đã</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chiếm</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được</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thành</a:t>
            </a:r>
            <a:r>
              <a:rPr lang="en-US" sz="2000" kern="1100" spc="-100" dirty="0">
                <a:latin typeface="Times New Roman" panose="02020603050405020304" pitchFamily="18" charset="0"/>
                <a:cs typeface="Times New Roman" panose="02020603050405020304" pitchFamily="18" charset="0"/>
              </a:rPr>
              <a:t> Long </a:t>
            </a:r>
            <a:r>
              <a:rPr lang="en-US" sz="2000" kern="1100" spc="-100" dirty="0" err="1">
                <a:latin typeface="Times New Roman" panose="02020603050405020304" pitchFamily="18" charset="0"/>
                <a:cs typeface="Times New Roman" panose="02020603050405020304" pitchFamily="18" charset="0"/>
              </a:rPr>
              <a:t>Biên</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Bắc</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Ninh</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Năm</a:t>
            </a:r>
            <a:r>
              <a:rPr lang="en-US" sz="2000" kern="1100" spc="-100" dirty="0">
                <a:latin typeface="Times New Roman" panose="02020603050405020304" pitchFamily="18" charset="0"/>
                <a:cs typeface="Times New Roman" panose="02020603050405020304" pitchFamily="18" charset="0"/>
              </a:rPr>
              <a:t> 544, </a:t>
            </a:r>
            <a:r>
              <a:rPr lang="en-US" sz="2000" kern="1100" spc="-100" dirty="0" err="1">
                <a:latin typeface="Times New Roman" panose="02020603050405020304" pitchFamily="18" charset="0"/>
                <a:cs typeface="Times New Roman" panose="02020603050405020304" pitchFamily="18" charset="0"/>
              </a:rPr>
              <a:t>nước</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Vạn</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Xuân</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được</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thành</a:t>
            </a:r>
            <a:r>
              <a:rPr lang="en-US" sz="2000" kern="1100" spc="-100" dirty="0">
                <a:latin typeface="Times New Roman" panose="02020603050405020304" pitchFamily="18" charset="0"/>
                <a:cs typeface="Times New Roman" panose="02020603050405020304" pitchFamily="18" charset="0"/>
              </a:rPr>
              <a:t> </a:t>
            </a:r>
            <a:r>
              <a:rPr lang="en-US" sz="2000" kern="1100" spc="-100" dirty="0" err="1">
                <a:latin typeface="Times New Roman" panose="02020603050405020304" pitchFamily="18" charset="0"/>
                <a:cs typeface="Times New Roman" panose="02020603050405020304" pitchFamily="18" charset="0"/>
              </a:rPr>
              <a:t>lập</a:t>
            </a:r>
            <a:r>
              <a:rPr lang="en-US" sz="2000" kern="1100" spc="-100" dirty="0">
                <a:latin typeface="Times New Roman" panose="02020603050405020304" pitchFamily="18" charset="0"/>
                <a:cs typeface="Times New Roman" panose="02020603050405020304" pitchFamily="18" charset="0"/>
              </a:rPr>
              <a:t>.</a:t>
            </a:r>
          </a:p>
        </p:txBody>
      </p:sp>
      <p:sp>
        <p:nvSpPr>
          <p:cNvPr id="31" name="Rectangle 30"/>
          <p:cNvSpPr/>
          <p:nvPr/>
        </p:nvSpPr>
        <p:spPr>
          <a:xfrm>
            <a:off x="7584252" y="1228531"/>
            <a:ext cx="1573227" cy="5355312"/>
          </a:xfrm>
          <a:prstGeom prst="rect">
            <a:avLst/>
          </a:prstGeom>
          <a:solidFill>
            <a:schemeClr val="accent4">
              <a:lumMod val="20000"/>
              <a:lumOff val="80000"/>
            </a:schemeClr>
          </a:solidFill>
        </p:spPr>
        <p:txBody>
          <a:bodyPr wrap="square">
            <a:spAutoFit/>
          </a:bodyPr>
          <a:lstStyle/>
          <a:p>
            <a:pPr indent="291465" algn="just">
              <a:spcAft>
                <a:spcPts val="0"/>
              </a:spcAft>
            </a:pP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Cuộc</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khởi</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nghĩa</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đã</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trở</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thành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biểu</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tượng</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cho</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tinh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thần</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đấu</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tranh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anh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dũng</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vì</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mục</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tiêu</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hàng</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đầu</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là</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độc</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lập</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tự</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chủ</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của</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người</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Việt</a:t>
            </a:r>
            <a:r>
              <a:rPr lang="en-US" sz="1900" kern="1100" spc="-100" dirty="0">
                <a:latin typeface="Times New Roman" panose="02020603050405020304" pitchFamily="18" charset="0"/>
                <a:cs typeface="Times New Roman" panose="02020603050405020304" pitchFamily="18" charset="0"/>
              </a:rPr>
              <a:t>.</a:t>
            </a:r>
          </a:p>
          <a:p>
            <a:pPr indent="291465" algn="just">
              <a:spcAft>
                <a:spcPts val="0"/>
              </a:spcAft>
            </a:pP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Để</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lại</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những</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bài</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học</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quý</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báu</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về</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tinh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thần</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kháng</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chiến</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kiên</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trì</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cách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đánh</a:t>
            </a:r>
            <a:r>
              <a:rPr lang="en-US" sz="1900" kern="1100" spc="-100" dirty="0">
                <a:latin typeface="Times New Roman" panose="02020603050405020304" pitchFamily="18" charset="0"/>
                <a:cs typeface="Times New Roman" panose="02020603050405020304" pitchFamily="18" charset="0"/>
              </a:rPr>
              <a:t> du </a:t>
            </a:r>
            <a:r>
              <a:rPr lang="en-US" sz="1900" kern="1100" spc="-100" dirty="0" err="1">
                <a:latin typeface="Times New Roman" panose="02020603050405020304" pitchFamily="18" charset="0"/>
                <a:cs typeface="Times New Roman" panose="02020603050405020304" pitchFamily="18" charset="0"/>
              </a:rPr>
              <a:t>kích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cho</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lịch</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sử</a:t>
            </a:r>
            <a:r>
              <a:rPr lang="en-US" sz="1900" kern="1100" spc="-100" dirty="0">
                <a:latin typeface="Times New Roman" panose="02020603050405020304" pitchFamily="18" charset="0"/>
                <a:cs typeface="Times New Roman" panose="02020603050405020304" pitchFamily="18" charset="0"/>
              </a:rPr>
              <a:t> </a:t>
            </a:r>
            <a:r>
              <a:rPr lang="en-US" sz="1900" kern="1100" spc="-100" dirty="0" err="1">
                <a:latin typeface="Times New Roman" panose="02020603050405020304" pitchFamily="18" charset="0"/>
                <a:cs typeface="Times New Roman" panose="02020603050405020304" pitchFamily="18" charset="0"/>
              </a:rPr>
              <a:t>dân</a:t>
            </a:r>
            <a:r>
              <a:rPr lang="en-US" sz="1900" kern="1100" spc="-100" dirty="0">
                <a:latin typeface="Times New Roman" panose="02020603050405020304" pitchFamily="18" charset="0"/>
                <a:cs typeface="Times New Roman" panose="02020603050405020304" pitchFamily="18" charset="0"/>
              </a:rPr>
              <a:t> </a:t>
            </a:r>
            <a:r>
              <a:rPr lang="en-US" sz="1900" kern="1100" spc="-100" dirty="0" err="1" smtClean="0">
                <a:latin typeface="Times New Roman" panose="02020603050405020304" pitchFamily="18" charset="0"/>
                <a:cs typeface="Times New Roman" panose="02020603050405020304" pitchFamily="18" charset="0"/>
              </a:rPr>
              <a:t>tộc</a:t>
            </a:r>
            <a:r>
              <a:rPr lang="en-US" sz="1900" kern="1100" spc="-100" dirty="0" smtClean="0">
                <a:latin typeface="Times New Roman" panose="02020603050405020304" pitchFamily="18" charset="0"/>
                <a:cs typeface="Times New Roman" panose="02020603050405020304" pitchFamily="18" charset="0"/>
              </a:rPr>
              <a:t>.</a:t>
            </a:r>
            <a:endParaRPr lang="en-US" sz="1900" kern="1100" spc="-100" dirty="0">
              <a:latin typeface="Times New Roman" panose="02020603050405020304" pitchFamily="18" charset="0"/>
              <a:ea typeface="Times New Roman"/>
              <a:cs typeface="Times New Roman" panose="02020603050405020304" pitchFamily="18" charset="0"/>
            </a:endParaRPr>
          </a:p>
        </p:txBody>
      </p:sp>
      <p:sp>
        <p:nvSpPr>
          <p:cNvPr id="32" name="Oval Callout 31"/>
          <p:cNvSpPr/>
          <p:nvPr/>
        </p:nvSpPr>
        <p:spPr>
          <a:xfrm>
            <a:off x="2661284" y="1524000"/>
            <a:ext cx="4060479" cy="3159341"/>
          </a:xfrm>
          <a:prstGeom prst="wedgeEllipseCallout">
            <a:avLst>
              <a:gd name="adj1" fmla="val -29752"/>
              <a:gd name="adj2" fmla="val 7491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biết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gì</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Lý</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Bí</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hãy</a:t>
            </a:r>
            <a:r>
              <a:rPr lang="en-US" sz="2400" b="1" dirty="0" smtClean="0">
                <a:solidFill>
                  <a:schemeClr val="tx1"/>
                </a:solidFill>
                <a:latin typeface="Times New Roman" panose="02020603050405020304" pitchFamily="18" charset="0"/>
                <a:cs typeface="Times New Roman" panose="02020603050405020304" pitchFamily="18" charset="0"/>
              </a:rPr>
              <a:t> chia </a:t>
            </a:r>
            <a:r>
              <a:rPr lang="en-US" sz="2400" b="1" dirty="0" err="1" smtClean="0">
                <a:solidFill>
                  <a:schemeClr val="tx1"/>
                </a:solidFill>
                <a:latin typeface="Times New Roman" panose="02020603050405020304" pitchFamily="18" charset="0"/>
                <a:cs typeface="Times New Roman" panose="02020603050405020304" pitchFamily="18" charset="0"/>
              </a:rPr>
              <a:t>sẻ</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thông</a:t>
            </a:r>
            <a:r>
              <a:rPr lang="en-US" sz="2400" b="1" dirty="0" smtClean="0">
                <a:solidFill>
                  <a:schemeClr val="tx1"/>
                </a:solidFill>
                <a:latin typeface="Times New Roman" panose="02020603050405020304" pitchFamily="18" charset="0"/>
                <a:cs typeface="Times New Roman" panose="02020603050405020304" pitchFamily="18" charset="0"/>
              </a:rPr>
              <a:t> tin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Lý</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Bí</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với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bạn</a:t>
            </a:r>
            <a:r>
              <a:rPr lang="en-US" sz="2400" b="1" dirty="0" smtClean="0">
                <a:solidFill>
                  <a:schemeClr val="tx1"/>
                </a:solidFill>
                <a:latin typeface="Times New Roman" panose="02020603050405020304" pitchFamily="18" charset="0"/>
                <a:cs typeface="Times New Roman" panose="02020603050405020304" pitchFamily="18" charset="0"/>
              </a:rPr>
              <a:t>?</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3" name="Vertical Scroll 32"/>
          <p:cNvSpPr/>
          <p:nvPr/>
        </p:nvSpPr>
        <p:spPr>
          <a:xfrm>
            <a:off x="3048001" y="457201"/>
            <a:ext cx="6324600" cy="600687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chemeClr val="tx1"/>
                </a:solidFill>
                <a:latin typeface="Times New Roman" panose="02020603050405020304" pitchFamily="18" charset="0"/>
                <a:cs typeface="Times New Roman" panose="02020603050405020304" pitchFamily="18" charset="0"/>
              </a:rPr>
              <a:t>	</a:t>
            </a:r>
          </a:p>
          <a:p>
            <a:pPr algn="just"/>
            <a:endParaRPr lang="en-US" sz="2200" dirty="0">
              <a:solidFill>
                <a:schemeClr val="tx1"/>
              </a:solidFill>
              <a:latin typeface="Times New Roman" panose="02020603050405020304" pitchFamily="18" charset="0"/>
              <a:cs typeface="Times New Roman" panose="02020603050405020304" pitchFamily="18" charset="0"/>
            </a:endParaRPr>
          </a:p>
          <a:p>
            <a:pPr algn="just"/>
            <a:endParaRPr lang="en-US" sz="2200" dirty="0" smtClean="0">
              <a:solidFill>
                <a:schemeClr val="tx1"/>
              </a:solidFill>
              <a:latin typeface="Times New Roman" panose="02020603050405020304" pitchFamily="18" charset="0"/>
              <a:cs typeface="Times New Roman" panose="02020603050405020304" pitchFamily="18" charset="0"/>
            </a:endParaRPr>
          </a:p>
          <a:p>
            <a:pPr algn="just"/>
            <a:r>
              <a:rPr lang="en-US" sz="2200" dirty="0" smtClean="0">
                <a:solidFill>
                  <a:schemeClr val="tx1"/>
                </a:solidFill>
                <a:latin typeface="Times New Roman" panose="02020603050405020304" pitchFamily="18" charset="0"/>
                <a:cs typeface="Times New Roman" panose="02020603050405020304" pitchFamily="18" charset="0"/>
              </a:rPr>
              <a:t>	</a:t>
            </a:r>
            <a:r>
              <a:rPr lang="nl-NL" sz="2200" dirty="0" smtClean="0">
                <a:solidFill>
                  <a:schemeClr val="tx1"/>
                </a:solidFill>
                <a:latin typeface="Times New Roman" panose="02020603050405020304" pitchFamily="18" charset="0"/>
                <a:cs typeface="Times New Roman" panose="02020603050405020304" pitchFamily="18" charset="0"/>
              </a:rPr>
              <a:t>Lý </a:t>
            </a:r>
            <a:r>
              <a:rPr lang="nl-NL" sz="2200" dirty="0">
                <a:solidFill>
                  <a:schemeClr val="tx1"/>
                </a:solidFill>
                <a:latin typeface="Times New Roman" panose="02020603050405020304" pitchFamily="18" charset="0"/>
                <a:cs typeface="Times New Roman" panose="02020603050405020304" pitchFamily="18" charset="0"/>
              </a:rPr>
              <a:t>Bí </a:t>
            </a:r>
            <a:r>
              <a:rPr lang="nl-NL" sz="2200" dirty="0" smtClean="0">
                <a:solidFill>
                  <a:schemeClr val="tx1"/>
                </a:solidFill>
                <a:latin typeface="Times New Roman" panose="02020603050405020304" pitchFamily="18" charset="0"/>
                <a:cs typeface="Times New Roman" panose="02020603050405020304" pitchFamily="18" charset="0"/>
              </a:rPr>
              <a:t>(503-548) xuất </a:t>
            </a:r>
            <a:r>
              <a:rPr lang="nl-NL" sz="2200" dirty="0">
                <a:solidFill>
                  <a:schemeClr val="tx1"/>
                </a:solidFill>
                <a:latin typeface="Times New Roman" panose="02020603050405020304" pitchFamily="18" charset="0"/>
                <a:cs typeface="Times New Roman" panose="02020603050405020304" pitchFamily="18" charset="0"/>
              </a:rPr>
              <a:t>thân trong một gia đình hào trưởng ở Giã Năng, xứ Kinh Bắc (nay là xã Tiên Phong, huyện Phổ Yên, Thái Nguyên ngày nay). Một thời, ông làm việc với chính quyền đô hộ, nhận một chức quan nhỏ: giám quận (kiểm soát quân sự) ở Cửu Đức, Đức Châu (Đức Thọ, Hà Tĩnh). </a:t>
            </a:r>
            <a:endParaRPr lang="vi-VN" sz="2200" dirty="0">
              <a:solidFill>
                <a:schemeClr val="tx1"/>
              </a:solidFill>
              <a:latin typeface="Times New Roman" panose="02020603050405020304" pitchFamily="18" charset="0"/>
              <a:cs typeface="Times New Roman" panose="02020603050405020304" pitchFamily="18" charset="0"/>
            </a:endParaRPr>
          </a:p>
          <a:p>
            <a:pPr algn="just"/>
            <a:r>
              <a:rPr lang="nl-NL" sz="2200" dirty="0">
                <a:solidFill>
                  <a:schemeClr val="tx1"/>
                </a:solidFill>
                <a:latin typeface="Times New Roman" panose="02020603050405020304" pitchFamily="18" charset="0"/>
                <a:cs typeface="Times New Roman" panose="02020603050405020304" pitchFamily="18" charset="0"/>
              </a:rPr>
              <a:t>Yêu nước, thương dân, bất bình với bè lũ đô hộ, ông sớm bỏ quan, về quê ở Thái Bình. Lý Bí đã liên kết với hào kiệt các châu thuộc miền đất Giao Châu nước ta, nổi dậy chống </a:t>
            </a:r>
            <a:r>
              <a:rPr lang="nl-NL" sz="2200" dirty="0" smtClean="0">
                <a:solidFill>
                  <a:schemeClr val="tx1"/>
                </a:solidFill>
                <a:latin typeface="Times New Roman" panose="02020603050405020304" pitchFamily="18" charset="0"/>
                <a:cs typeface="Times New Roman" panose="02020603050405020304" pitchFamily="18" charset="0"/>
              </a:rPr>
              <a:t>Lương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như</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Triệu</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Túc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Tinh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Thiều</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Phạm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Tu</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Triệu</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Quang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Phục</a:t>
            </a:r>
            <a:r>
              <a:rPr lang="en-US" sz="2200" dirty="0" smtClean="0">
                <a:solidFill>
                  <a:schemeClr val="tx1"/>
                </a:solidFill>
                <a:latin typeface="Times New Roman" panose="02020603050405020304" pitchFamily="18" charset="0"/>
                <a:cs typeface="Times New Roman" panose="02020603050405020304" pitchFamily="18" charset="0"/>
              </a:rPr>
              <a:t>.</a:t>
            </a:r>
            <a:endParaRPr lang="vi-VN" sz="2200" dirty="0">
              <a:solidFill>
                <a:schemeClr val="tx1"/>
              </a:solidFill>
              <a:latin typeface="Times New Roman" panose="02020603050405020304" pitchFamily="18" charset="0"/>
              <a:cs typeface="Times New Roman" panose="02020603050405020304" pitchFamily="18" charset="0"/>
            </a:endParaRPr>
          </a:p>
          <a:p>
            <a:pPr algn="just"/>
            <a:endParaRPr lang="en-US" sz="2200" dirty="0" smtClean="0">
              <a:solidFill>
                <a:schemeClr val="tx1"/>
              </a:solidFill>
              <a:latin typeface="Times New Roman" panose="02020603050405020304" pitchFamily="18" charset="0"/>
              <a:cs typeface="Times New Roman" panose="02020603050405020304" pitchFamily="18" charset="0"/>
            </a:endParaRPr>
          </a:p>
          <a:p>
            <a:pPr algn="just"/>
            <a:r>
              <a:rPr lang="en-US" sz="2200" dirty="0" smtClean="0">
                <a:solidFill>
                  <a:schemeClr val="tx1"/>
                </a:solidFill>
                <a:latin typeface="Times New Roman" panose="02020603050405020304" pitchFamily="18" charset="0"/>
                <a:cs typeface="Times New Roman" panose="02020603050405020304" pitchFamily="18" charset="0"/>
              </a:rPr>
              <a:t>	</a:t>
            </a:r>
            <a:endParaRPr lang="vi-VN" sz="2200" dirty="0">
              <a:solidFill>
                <a:schemeClr val="tx1"/>
              </a:solidFill>
              <a:latin typeface="Times New Roman" panose="02020603050405020304" pitchFamily="18" charset="0"/>
              <a:cs typeface="Times New Roman" panose="02020603050405020304" pitchFamily="18" charset="0"/>
            </a:endParaRPr>
          </a:p>
        </p:txBody>
      </p:sp>
      <p:pic>
        <p:nvPicPr>
          <p:cNvPr id="35" name="Picture 34" descr="C:\Users\ADMIN\OneDrive\Desktop\KNLB.jpg"/>
          <p:cNvPicPr/>
          <p:nvPr/>
        </p:nvPicPr>
        <p:blipFill>
          <a:blip r:embed="rId2">
            <a:extLst>
              <a:ext uri="{28A0092B-C50C-407E-A947-70E740481C1C}">
                <a14:useLocalDpi xmlns:a14="http://schemas.microsoft.com/office/drawing/2010/main" val="0"/>
              </a:ext>
            </a:extLst>
          </a:blip>
          <a:srcRect/>
          <a:stretch>
            <a:fillRect/>
          </a:stretch>
        </p:blipFill>
        <p:spPr bwMode="auto">
          <a:xfrm>
            <a:off x="76200" y="97170"/>
            <a:ext cx="8991600" cy="6629400"/>
          </a:xfrm>
          <a:prstGeom prst="rect">
            <a:avLst/>
          </a:prstGeom>
          <a:noFill/>
          <a:ln>
            <a:noFill/>
          </a:ln>
        </p:spPr>
      </p:pic>
      <p:pic>
        <p:nvPicPr>
          <p:cNvPr id="36" name="Picture 35" descr="Emperor Ly Nam De.jpg"/>
          <p:cNvPicPr/>
          <p:nvPr/>
        </p:nvPicPr>
        <p:blipFill>
          <a:blip r:embed="rId3">
            <a:extLst>
              <a:ext uri="{28A0092B-C50C-407E-A947-70E740481C1C}">
                <a14:useLocalDpi xmlns:a14="http://schemas.microsoft.com/office/drawing/2010/main" val="0"/>
              </a:ext>
            </a:extLst>
          </a:blip>
          <a:srcRect/>
          <a:stretch>
            <a:fillRect/>
          </a:stretch>
        </p:blipFill>
        <p:spPr bwMode="auto">
          <a:xfrm>
            <a:off x="250032" y="686907"/>
            <a:ext cx="3500422" cy="5076727"/>
          </a:xfrm>
          <a:prstGeom prst="rect">
            <a:avLst/>
          </a:prstGeom>
          <a:noFill/>
          <a:ln>
            <a:noFill/>
          </a:ln>
        </p:spPr>
      </p:pic>
    </p:spTree>
    <p:extLst>
      <p:ext uri="{BB962C8B-B14F-4D97-AF65-F5344CB8AC3E}">
        <p14:creationId xmlns:p14="http://schemas.microsoft.com/office/powerpoint/2010/main" val="36678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childTnLst>
                          </p:cTn>
                        </p:par>
                        <p:par>
                          <p:cTn id="61" fill="hold">
                            <p:stCondLst>
                              <p:cond delay="1000"/>
                            </p:stCondLst>
                            <p:childTnLst>
                              <p:par>
                                <p:cTn id="62" presetID="2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par>
                          <p:cTn id="65" fill="hold">
                            <p:stCondLst>
                              <p:cond delay="1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80">
                                          <p:stCondLst>
                                            <p:cond delay="0"/>
                                          </p:stCondLst>
                                        </p:cTn>
                                        <p:tgtEl>
                                          <p:spTgt spid="32"/>
                                        </p:tgtEl>
                                      </p:cBhvr>
                                    </p:animEffect>
                                    <p:anim calcmode="lin" valueType="num">
                                      <p:cBhvr>
                                        <p:cTn id="8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86" dur="26">
                                          <p:stCondLst>
                                            <p:cond delay="650"/>
                                          </p:stCondLst>
                                        </p:cTn>
                                        <p:tgtEl>
                                          <p:spTgt spid="32"/>
                                        </p:tgtEl>
                                      </p:cBhvr>
                                      <p:to x="100000" y="60000"/>
                                    </p:animScale>
                                    <p:animScale>
                                      <p:cBhvr>
                                        <p:cTn id="87" dur="166" decel="50000">
                                          <p:stCondLst>
                                            <p:cond delay="676"/>
                                          </p:stCondLst>
                                        </p:cTn>
                                        <p:tgtEl>
                                          <p:spTgt spid="32"/>
                                        </p:tgtEl>
                                      </p:cBhvr>
                                      <p:to x="100000" y="100000"/>
                                    </p:animScale>
                                    <p:animScale>
                                      <p:cBhvr>
                                        <p:cTn id="88" dur="26">
                                          <p:stCondLst>
                                            <p:cond delay="1312"/>
                                          </p:stCondLst>
                                        </p:cTn>
                                        <p:tgtEl>
                                          <p:spTgt spid="32"/>
                                        </p:tgtEl>
                                      </p:cBhvr>
                                      <p:to x="100000" y="80000"/>
                                    </p:animScale>
                                    <p:animScale>
                                      <p:cBhvr>
                                        <p:cTn id="89" dur="166" decel="50000">
                                          <p:stCondLst>
                                            <p:cond delay="1338"/>
                                          </p:stCondLst>
                                        </p:cTn>
                                        <p:tgtEl>
                                          <p:spTgt spid="32"/>
                                        </p:tgtEl>
                                      </p:cBhvr>
                                      <p:to x="100000" y="100000"/>
                                    </p:animScale>
                                    <p:animScale>
                                      <p:cBhvr>
                                        <p:cTn id="90" dur="26">
                                          <p:stCondLst>
                                            <p:cond delay="1642"/>
                                          </p:stCondLst>
                                        </p:cTn>
                                        <p:tgtEl>
                                          <p:spTgt spid="32"/>
                                        </p:tgtEl>
                                      </p:cBhvr>
                                      <p:to x="100000" y="90000"/>
                                    </p:animScale>
                                    <p:animScale>
                                      <p:cBhvr>
                                        <p:cTn id="91" dur="166" decel="50000">
                                          <p:stCondLst>
                                            <p:cond delay="1668"/>
                                          </p:stCondLst>
                                        </p:cTn>
                                        <p:tgtEl>
                                          <p:spTgt spid="32"/>
                                        </p:tgtEl>
                                      </p:cBhvr>
                                      <p:to x="100000" y="100000"/>
                                    </p:animScale>
                                    <p:animScale>
                                      <p:cBhvr>
                                        <p:cTn id="92" dur="26">
                                          <p:stCondLst>
                                            <p:cond delay="1808"/>
                                          </p:stCondLst>
                                        </p:cTn>
                                        <p:tgtEl>
                                          <p:spTgt spid="32"/>
                                        </p:tgtEl>
                                      </p:cBhvr>
                                      <p:to x="100000" y="95000"/>
                                    </p:animScale>
                                    <p:animScale>
                                      <p:cBhvr>
                                        <p:cTn id="93" dur="166" decel="50000">
                                          <p:stCondLst>
                                            <p:cond delay="1834"/>
                                          </p:stCondLst>
                                        </p:cTn>
                                        <p:tgtEl>
                                          <p:spTgt spid="32"/>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arn(inVertical)">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down)">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grpId="1" nodeType="clickEffect">
                                  <p:stCondLst>
                                    <p:cond delay="0"/>
                                  </p:stCondLst>
                                  <p:childTnLst>
                                    <p:anim calcmode="lin" valueType="num">
                                      <p:cBhvr additive="base">
                                        <p:cTn id="112" dur="500"/>
                                        <p:tgtEl>
                                          <p:spTgt spid="33"/>
                                        </p:tgtEl>
                                        <p:attrNameLst>
                                          <p:attrName>ppt_x</p:attrName>
                                        </p:attrNameLst>
                                      </p:cBhvr>
                                      <p:tavLst>
                                        <p:tav tm="0">
                                          <p:val>
                                            <p:strVal val="ppt_x"/>
                                          </p:val>
                                        </p:tav>
                                        <p:tav tm="100000">
                                          <p:val>
                                            <p:strVal val="ppt_x"/>
                                          </p:val>
                                        </p:tav>
                                      </p:tavLst>
                                    </p:anim>
                                    <p:anim calcmode="lin" valueType="num">
                                      <p:cBhvr additive="base">
                                        <p:cTn id="113" dur="500"/>
                                        <p:tgtEl>
                                          <p:spTgt spid="33"/>
                                        </p:tgtEl>
                                        <p:attrNameLst>
                                          <p:attrName>ppt_y</p:attrName>
                                        </p:attrNameLst>
                                      </p:cBhvr>
                                      <p:tavLst>
                                        <p:tav tm="0">
                                          <p:val>
                                            <p:strVal val="ppt_y"/>
                                          </p:val>
                                        </p:tav>
                                        <p:tav tm="100000">
                                          <p:val>
                                            <p:strVal val="1+ppt_h/2"/>
                                          </p:val>
                                        </p:tav>
                                      </p:tavLst>
                                    </p:anim>
                                    <p:set>
                                      <p:cBhvr>
                                        <p:cTn id="114" dur="1" fill="hold">
                                          <p:stCondLst>
                                            <p:cond delay="499"/>
                                          </p:stCondLst>
                                        </p:cTn>
                                        <p:tgtEl>
                                          <p:spTgt spid="33"/>
                                        </p:tgtEl>
                                        <p:attrNameLst>
                                          <p:attrName>style.visibility</p:attrName>
                                        </p:attrNameLst>
                                      </p:cBhvr>
                                      <p:to>
                                        <p:strVal val="hidden"/>
                                      </p:to>
                                    </p:set>
                                  </p:childTnLst>
                                </p:cTn>
                              </p:par>
                            </p:childTnLst>
                          </p:cTn>
                        </p:par>
                        <p:par>
                          <p:cTn id="115" fill="hold">
                            <p:stCondLst>
                              <p:cond delay="500"/>
                            </p:stCondLst>
                            <p:childTnLst>
                              <p:par>
                                <p:cTn id="116" presetID="16" presetClass="exit" presetSubtype="21" fill="hold" nodeType="afterEffect">
                                  <p:stCondLst>
                                    <p:cond delay="0"/>
                                  </p:stCondLst>
                                  <p:childTnLst>
                                    <p:animEffect transition="out" filter="barn(inVertical)">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circle(in)">
                                      <p:cBhvr>
                                        <p:cTn id="123" dur="20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35"/>
                                        </p:tgtEl>
                                      </p:cBhvr>
                                    </p:animEffect>
                                    <p:set>
                                      <p:cBhvr>
                                        <p:cTn id="128" dur="1" fill="hold">
                                          <p:stCondLst>
                                            <p:cond delay="499"/>
                                          </p:stCondLst>
                                        </p:cTn>
                                        <p:tgtEl>
                                          <p:spTgt spid="3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barn(inVertical)">
                                      <p:cBhvr>
                                        <p:cTn id="133" dur="500"/>
                                        <p:tgtEl>
                                          <p:spTgt spid="2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wipe(down)">
                                      <p:cBhvr>
                                        <p:cTn id="138" dur="500"/>
                                        <p:tgtEl>
                                          <p:spTgt spid="30"/>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wheel(1)">
                                      <p:cBhvr>
                                        <p:cTn id="14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61665"/>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THẢO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LUẬN</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3427596"/>
              </p:ext>
            </p:extLst>
          </p:nvPr>
        </p:nvGraphicFramePr>
        <p:xfrm>
          <a:off x="152400" y="3098819"/>
          <a:ext cx="8915402" cy="3169920"/>
        </p:xfrm>
        <a:graphic>
          <a:graphicData uri="http://schemas.openxmlformats.org/drawingml/2006/table">
            <a:tbl>
              <a:tblPr firstRow="1" firstCol="1" bandRow="1">
                <a:tableStyleId>{5C22544A-7EE6-4342-B048-85BDC9FD1C3A}</a:tableStyleId>
              </a:tblPr>
              <a:tblGrid>
                <a:gridCol w="3375494">
                  <a:extLst>
                    <a:ext uri="{9D8B030D-6E8A-4147-A177-3AD203B41FA5}">
                      <a16:colId xmlns:a16="http://schemas.microsoft.com/office/drawing/2014/main" val="20000"/>
                    </a:ext>
                  </a:extLst>
                </a:gridCol>
                <a:gridCol w="5539908">
                  <a:extLst>
                    <a:ext uri="{9D8B030D-6E8A-4147-A177-3AD203B41FA5}">
                      <a16:colId xmlns:a16="http://schemas.microsoft.com/office/drawing/2014/main" val="20001"/>
                    </a:ext>
                  </a:extLst>
                </a:gridCol>
              </a:tblGrid>
              <a:tr h="178374">
                <a:tc>
                  <a:txBody>
                    <a:bodyPr/>
                    <a:lstStyle/>
                    <a:p>
                      <a:pPr algn="ctr">
                        <a:spcAft>
                          <a:spcPts val="0"/>
                        </a:spcAft>
                      </a:pPr>
                      <a:r>
                        <a:rPr lang="nl-NL" sz="2600" b="1" dirty="0">
                          <a:solidFill>
                            <a:schemeClr val="tx1"/>
                          </a:solidFill>
                          <a:effectLst/>
                          <a:latin typeface="Times New Roman" panose="02020603050405020304" pitchFamily="18" charset="0"/>
                          <a:cs typeface="Times New Roman" panose="02020603050405020304" pitchFamily="18" charset="0"/>
                        </a:rPr>
                        <a:t>Hai Bà Trưng</a:t>
                      </a:r>
                      <a:endParaRPr lang="en-US" sz="2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NL" sz="2600" b="1" dirty="0">
                          <a:solidFill>
                            <a:schemeClr val="tx1"/>
                          </a:solidFill>
                          <a:effectLst/>
                          <a:latin typeface="Times New Roman" panose="02020603050405020304" pitchFamily="18" charset="0"/>
                          <a:cs typeface="Times New Roman" panose="02020603050405020304" pitchFamily="18" charset="0"/>
                        </a:rPr>
                        <a:t>Lý Bí</a:t>
                      </a:r>
                      <a:endParaRPr lang="en-US" sz="26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70246">
                <a:tc>
                  <a:txBody>
                    <a:bodyPr/>
                    <a:lstStyle/>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Xưng vương</a:t>
                      </a:r>
                      <a:endParaRPr lang="en-US" sz="26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Xây dựng được chính quyền tự chủ sơ khai</a:t>
                      </a:r>
                      <a:endParaRPr lang="en-US" sz="26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Đóng đô ở Mê Linh</a:t>
                      </a:r>
                      <a:endParaRPr lang="en-US" sz="26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Thời gian tồn tại ngắn (3 năm)</a:t>
                      </a:r>
                      <a:endParaRPr lang="en-US" sz="2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Xưng đế</a:t>
                      </a:r>
                      <a:endParaRPr lang="en-US" sz="26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Xây dựng quốc hiệu riêng với chính quyền có hai ban văn, võ.</a:t>
                      </a:r>
                      <a:endParaRPr lang="en-US" sz="26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Dựng kinh đô ở vùng cửa sông Tô Lịch</a:t>
                      </a:r>
                      <a:endParaRPr lang="en-US" sz="26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r>
                        <a:rPr lang="nl-NL" sz="2600" b="0" dirty="0">
                          <a:solidFill>
                            <a:schemeClr val="tx1"/>
                          </a:solidFill>
                          <a:effectLst/>
                          <a:latin typeface="Times New Roman" panose="02020603050405020304" pitchFamily="18" charset="0"/>
                          <a:cs typeface="Times New Roman" panose="02020603050405020304" pitchFamily="18" charset="0"/>
                        </a:rPr>
                        <a:t>- Chính quyền của nhà nước Vạn Xuân tồn tại lâu hơn.</a:t>
                      </a:r>
                      <a:endParaRPr lang="en-US" sz="26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152400" y="609600"/>
            <a:ext cx="89154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altLang="en-US" sz="2400" b="1" i="1"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 Cuộc khởi nghĩa Lý Bí mùa xuân năm 542 so với khởi nghĩa của Hai Bà Trưng có điểm gì giống và khác nhau?</a:t>
            </a:r>
            <a:endParaRPr kumimoji="0" lang="en-US" altLang="en-US" sz="24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282166" y="2640926"/>
            <a:ext cx="3451634" cy="461665"/>
          </a:xfrm>
          <a:prstGeom prst="rect">
            <a:avLst/>
          </a:prstGeom>
        </p:spPr>
        <p:txBody>
          <a:bodyPr wrap="square">
            <a:spAutoFit/>
          </a:bodyPr>
          <a:lstStyle/>
          <a:p>
            <a:pPr lvl="0" algn="just" eaLnBrk="0" fontAlgn="base" hangingPunct="0">
              <a:spcBef>
                <a:spcPct val="0"/>
              </a:spcBef>
              <a:spcAft>
                <a:spcPct val="0"/>
              </a:spcAft>
            </a:pPr>
            <a:r>
              <a:rPr lang="nl-NL" altLang="en-US" sz="2400" dirty="0">
                <a:solidFill>
                  <a:srgbClr val="000000"/>
                </a:solidFill>
                <a:latin typeface="Times New Roman" panose="02020603050405020304" pitchFamily="18" charset="0"/>
                <a:ea typeface="Times New Roman" pitchFamily="18" charset="0"/>
                <a:cs typeface="Times New Roman" panose="02020603050405020304" pitchFamily="18" charset="0"/>
              </a:rPr>
              <a:t>- Khác nhau: </a:t>
            </a:r>
            <a:endParaRPr lang="nl-NL" alt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81412" y="1440597"/>
            <a:ext cx="8610600" cy="1200329"/>
          </a:xfrm>
          <a:prstGeom prst="rect">
            <a:avLst/>
          </a:prstGeom>
        </p:spPr>
        <p:txBody>
          <a:bodyPr wrap="square">
            <a:spAutoFit/>
          </a:bodyPr>
          <a:lstStyle/>
          <a:p>
            <a:pPr lvl="0" algn="just" eaLnBrk="0" fontAlgn="base" hangingPunct="0">
              <a:spcBef>
                <a:spcPct val="0"/>
              </a:spcBef>
              <a:spcAft>
                <a:spcPct val="0"/>
              </a:spcAft>
            </a:pPr>
            <a:r>
              <a:rPr lang="nl-NL" altLang="en-US" sz="2400" dirty="0">
                <a:solidFill>
                  <a:srgbClr val="000000"/>
                </a:solidFill>
                <a:latin typeface="Times New Roman" panose="02020603050405020304" pitchFamily="18" charset="0"/>
                <a:ea typeface="Times New Roman" pitchFamily="18" charset="0"/>
                <a:cs typeface="Times New Roman" panose="02020603050405020304" pitchFamily="18" charset="0"/>
              </a:rPr>
              <a:t>- Giống nhau: Cùng nổ ra vào mùa xuân nhằm chống lại chính quyền đô hộ phương Bắc; cùng giành được thắng lợi ban đầu và thành lập được chính quyền tự chủ một thời gian.</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CÁC 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a:t>
            </a:r>
            <a:r>
              <a:rPr lang="fr-FR" sz="2400" b="1" dirty="0" smtClean="0">
                <a:solidFill>
                  <a:srgbClr val="FF0000"/>
                </a:solidFill>
                <a:latin typeface="Times New Roman" panose="02020603050405020304" pitchFamily="18" charset="0"/>
                <a:cs typeface="Times New Roman" panose="02020603050405020304" pitchFamily="18" charset="0"/>
              </a:rPr>
              <a:t>X)</a:t>
            </a:r>
            <a:endParaRPr lang="vi-VN" sz="2400" b="1" dirty="0">
              <a:solidFill>
                <a:srgbClr val="FF0000"/>
              </a:solidFill>
            </a:endParaRPr>
          </a:p>
        </p:txBody>
      </p:sp>
      <p:sp>
        <p:nvSpPr>
          <p:cNvPr id="8" name="Rectangle 7"/>
          <p:cNvSpPr/>
          <p:nvPr/>
        </p:nvSpPr>
        <p:spPr>
          <a:xfrm>
            <a:off x="152400" y="1524000"/>
            <a:ext cx="6170215"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fr-FR" sz="2800" b="1" dirty="0" err="1" smtClean="0">
                <a:solidFill>
                  <a:srgbClr val="FF0000"/>
                </a:solidFill>
                <a:latin typeface="Times New Roman" panose="02020603050405020304" pitchFamily="18" charset="0"/>
                <a:cs typeface="Times New Roman" panose="02020603050405020304" pitchFamily="18" charset="0"/>
              </a:rPr>
              <a:t>Khởi</a:t>
            </a:r>
            <a:r>
              <a:rPr lang="fr-FR" sz="2800" b="1" dirty="0" smtClean="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nghĩa</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Lý</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Bí</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và</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nước</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Vạn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Xuân</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12144987"/>
              </p:ext>
            </p:extLst>
          </p:nvPr>
        </p:nvGraphicFramePr>
        <p:xfrm>
          <a:off x="182578" y="2057400"/>
          <a:ext cx="8686800" cy="4556760"/>
        </p:xfrm>
        <a:graphic>
          <a:graphicData uri="http://schemas.openxmlformats.org/drawingml/2006/table">
            <a:tbl>
              <a:tblPr firstRow="1" firstCol="1" bandRow="1">
                <a:tableStyleId>{5C22544A-7EE6-4342-B048-85BDC9FD1C3A}</a:tableStyleId>
              </a:tblPr>
              <a:tblGrid>
                <a:gridCol w="8686800">
                  <a:extLst>
                    <a:ext uri="{9D8B030D-6E8A-4147-A177-3AD203B41FA5}">
                      <a16:colId xmlns:a16="http://schemas.microsoft.com/office/drawing/2014/main" val="20000"/>
                    </a:ext>
                  </a:extLst>
                </a:gridCol>
              </a:tblGrid>
              <a:tr h="2832485">
                <a:tc>
                  <a:txBody>
                    <a:bodyPr/>
                    <a:lstStyle/>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Nguyên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nhân</a:t>
                      </a:r>
                      <a:r>
                        <a:rPr lang="en-US" sz="23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Nhà</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Lương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siết</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chặt</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ách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cai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trị</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người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Việt</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càng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thêm</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khốn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khổ</a:t>
                      </a:r>
                      <a:endParaRPr lang="en-US" sz="2300" b="0" dirty="0">
                        <a:solidFill>
                          <a:schemeClr val="tx1"/>
                        </a:solidFill>
                        <a:effectLst/>
                        <a:latin typeface="Times New Roman" panose="02020603050405020304" pitchFamily="18" charset="0"/>
                        <a:cs typeface="Times New Roman" panose="02020603050405020304" pitchFamily="18" charset="0"/>
                      </a:endParaRP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Nhà</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Lương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quy</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định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chỉ</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những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người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thuộc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dòng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họ</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vua</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và</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một</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số</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họ</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lớn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mới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được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giữ</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chức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vụ</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quan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trọng</a:t>
                      </a:r>
                      <a:endParaRPr lang="en-US" sz="2300" b="0" dirty="0">
                        <a:solidFill>
                          <a:schemeClr val="tx1"/>
                        </a:solidFill>
                        <a:effectLst/>
                        <a:latin typeface="Times New Roman" panose="02020603050405020304" pitchFamily="18" charset="0"/>
                        <a:cs typeface="Times New Roman" panose="02020603050405020304" pitchFamily="18" charset="0"/>
                      </a:endParaRP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=&gt; </a:t>
                      </a:r>
                      <a:r>
                        <a:rPr lang="en-US" sz="2300" b="0" dirty="0" err="1">
                          <a:solidFill>
                            <a:schemeClr val="tx1"/>
                          </a:solidFill>
                          <a:effectLst/>
                          <a:latin typeface="Times New Roman" panose="02020603050405020304" pitchFamily="18" charset="0"/>
                          <a:cs typeface="Times New Roman" panose="02020603050405020304" pitchFamily="18" charset="0"/>
                        </a:rPr>
                        <a:t>Mâu</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thuẫn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xảy</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ra</a:t>
                      </a:r>
                      <a:r>
                        <a:rPr lang="en-US" sz="2300" b="0" dirty="0">
                          <a:solidFill>
                            <a:schemeClr val="tx1"/>
                          </a:solidFill>
                          <a:effectLst/>
                          <a:latin typeface="Times New Roman" panose="02020603050405020304" pitchFamily="18" charset="0"/>
                          <a:cs typeface="Times New Roman" panose="02020603050405020304" pitchFamily="18" charset="0"/>
                        </a:rPr>
                        <a:t> gay </a:t>
                      </a:r>
                      <a:r>
                        <a:rPr lang="en-US" sz="2300" b="0" dirty="0" err="1">
                          <a:solidFill>
                            <a:schemeClr val="tx1"/>
                          </a:solidFill>
                          <a:effectLst/>
                          <a:latin typeface="Times New Roman" panose="02020603050405020304" pitchFamily="18" charset="0"/>
                          <a:cs typeface="Times New Roman" panose="02020603050405020304" pitchFamily="18" charset="0"/>
                        </a:rPr>
                        <a:t>gắt</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mùa</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xuân</a:t>
                      </a:r>
                      <a:r>
                        <a:rPr lang="en-US" sz="2300" b="0" dirty="0">
                          <a:solidFill>
                            <a:schemeClr val="tx1"/>
                          </a:solidFill>
                          <a:effectLst/>
                          <a:latin typeface="Times New Roman" panose="02020603050405020304" pitchFamily="18" charset="0"/>
                          <a:cs typeface="Times New Roman" panose="02020603050405020304" pitchFamily="18" charset="0"/>
                        </a:rPr>
                        <a:t> 542, </a:t>
                      </a:r>
                      <a:r>
                        <a:rPr lang="en-US" sz="2300" b="0" dirty="0" err="1">
                          <a:solidFill>
                            <a:schemeClr val="tx1"/>
                          </a:solidFill>
                          <a:effectLst/>
                          <a:latin typeface="Times New Roman" panose="02020603050405020304" pitchFamily="18" charset="0"/>
                          <a:cs typeface="Times New Roman" panose="02020603050405020304" pitchFamily="18" charset="0"/>
                        </a:rPr>
                        <a:t>Lý</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Bí</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lãnh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đạo</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nhân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dân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nổi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dậy</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khởi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nghĩa</a:t>
                      </a:r>
                      <a:endParaRPr lang="en-US" sz="2300" b="0" dirty="0">
                        <a:solidFill>
                          <a:schemeClr val="tx1"/>
                        </a:solidFill>
                        <a:effectLst/>
                        <a:latin typeface="Times New Roman" panose="02020603050405020304" pitchFamily="18" charset="0"/>
                        <a:cs typeface="Times New Roman" panose="02020603050405020304" pitchFamily="18" charset="0"/>
                      </a:endParaRP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Kết</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quả</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Chỉ</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trong</a:t>
                      </a:r>
                      <a:r>
                        <a:rPr lang="en-US" sz="2300" b="0" dirty="0">
                          <a:solidFill>
                            <a:schemeClr val="tx1"/>
                          </a:solidFill>
                          <a:effectLst/>
                          <a:latin typeface="Times New Roman" panose="02020603050405020304" pitchFamily="18" charset="0"/>
                          <a:cs typeface="Times New Roman" panose="02020603050405020304" pitchFamily="18" charset="0"/>
                        </a:rPr>
                        <a:t> 3 </a:t>
                      </a:r>
                      <a:r>
                        <a:rPr lang="en-US" sz="2300" b="0" dirty="0" err="1">
                          <a:solidFill>
                            <a:schemeClr val="tx1"/>
                          </a:solidFill>
                          <a:effectLst/>
                          <a:latin typeface="Times New Roman" panose="02020603050405020304" pitchFamily="18" charset="0"/>
                          <a:cs typeface="Times New Roman" panose="02020603050405020304" pitchFamily="18" charset="0"/>
                        </a:rPr>
                        <a:t>tháng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nghĩa</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quân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đã</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chiếm</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được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thành</a:t>
                      </a:r>
                      <a:r>
                        <a:rPr lang="en-US" sz="2300" b="0" dirty="0">
                          <a:solidFill>
                            <a:schemeClr val="tx1"/>
                          </a:solidFill>
                          <a:effectLst/>
                          <a:latin typeface="Times New Roman" panose="02020603050405020304" pitchFamily="18" charset="0"/>
                          <a:cs typeface="Times New Roman" panose="02020603050405020304" pitchFamily="18" charset="0"/>
                        </a:rPr>
                        <a:t> Long </a:t>
                      </a:r>
                      <a:r>
                        <a:rPr lang="en-US" sz="2300" b="0" dirty="0" err="1">
                          <a:solidFill>
                            <a:schemeClr val="tx1"/>
                          </a:solidFill>
                          <a:effectLst/>
                          <a:latin typeface="Times New Roman" panose="02020603050405020304" pitchFamily="18" charset="0"/>
                          <a:cs typeface="Times New Roman" panose="02020603050405020304" pitchFamily="18" charset="0"/>
                        </a:rPr>
                        <a:t>Biên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Bắc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Ninh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Năm</a:t>
                      </a:r>
                      <a:r>
                        <a:rPr lang="en-US" sz="2300" b="0" dirty="0">
                          <a:solidFill>
                            <a:schemeClr val="tx1"/>
                          </a:solidFill>
                          <a:effectLst/>
                          <a:latin typeface="Times New Roman" panose="02020603050405020304" pitchFamily="18" charset="0"/>
                          <a:cs typeface="Times New Roman" panose="02020603050405020304" pitchFamily="18" charset="0"/>
                        </a:rPr>
                        <a:t> 544, </a:t>
                      </a:r>
                      <a:r>
                        <a:rPr lang="en-US" sz="2300" b="0" dirty="0" err="1">
                          <a:solidFill>
                            <a:schemeClr val="tx1"/>
                          </a:solidFill>
                          <a:effectLst/>
                          <a:latin typeface="Times New Roman" panose="02020603050405020304" pitchFamily="18" charset="0"/>
                          <a:cs typeface="Times New Roman" panose="02020603050405020304" pitchFamily="18" charset="0"/>
                        </a:rPr>
                        <a:t>nước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Vạn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Xuân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được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thành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lập</a:t>
                      </a:r>
                      <a:r>
                        <a:rPr lang="en-US" sz="23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Ý </a:t>
                      </a:r>
                      <a:r>
                        <a:rPr lang="en-US" sz="2300" b="0" dirty="0" err="1">
                          <a:solidFill>
                            <a:schemeClr val="tx1"/>
                          </a:solidFill>
                          <a:effectLst/>
                          <a:latin typeface="Times New Roman" panose="02020603050405020304" pitchFamily="18" charset="0"/>
                          <a:cs typeface="Times New Roman" panose="02020603050405020304" pitchFamily="18" charset="0"/>
                        </a:rPr>
                        <a:t>nghĩa</a:t>
                      </a:r>
                      <a:r>
                        <a:rPr lang="en-US" sz="23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Cuộc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khởi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nghĩa</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đã</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trở</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thành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biểu</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tượng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cho</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tinh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thần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đấu</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tranh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anh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dũng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vì</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mục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tiêu</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hàng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đầu</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là</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độc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lập</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tự</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chủ</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của</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người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Việt</a:t>
                      </a:r>
                      <a:r>
                        <a:rPr lang="en-US" sz="23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Để</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lại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những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bài</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học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quý</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báu</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về</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tinh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thần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kháng</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chiến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kiên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trì</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cách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đánh</a:t>
                      </a:r>
                      <a:r>
                        <a:rPr lang="en-US" sz="2300" b="0" dirty="0">
                          <a:solidFill>
                            <a:schemeClr val="tx1"/>
                          </a:solidFill>
                          <a:effectLst/>
                          <a:latin typeface="Times New Roman" panose="02020603050405020304" pitchFamily="18" charset="0"/>
                          <a:cs typeface="Times New Roman" panose="02020603050405020304" pitchFamily="18" charset="0"/>
                        </a:rPr>
                        <a:t> du </a:t>
                      </a:r>
                      <a:r>
                        <a:rPr lang="en-US" sz="2300" b="0" dirty="0" err="1">
                          <a:solidFill>
                            <a:schemeClr val="tx1"/>
                          </a:solidFill>
                          <a:effectLst/>
                          <a:latin typeface="Times New Roman" panose="02020603050405020304" pitchFamily="18" charset="0"/>
                          <a:cs typeface="Times New Roman" panose="02020603050405020304" pitchFamily="18" charset="0"/>
                        </a:rPr>
                        <a:t>kích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cho</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lịch</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sử</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dân</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tộc</a:t>
                      </a:r>
                      <a:r>
                        <a:rPr lang="en-US" sz="2300" b="0" dirty="0">
                          <a:solidFill>
                            <a:schemeClr val="tx1"/>
                          </a:solidFill>
                          <a:effectLst/>
                          <a:latin typeface="Times New Roman" panose="02020603050405020304" pitchFamily="18" charset="0"/>
                          <a:cs typeface="Times New Roman" panose="02020603050405020304" pitchFamily="18" charset="0"/>
                        </a:rPr>
                        <a:t> </a:t>
                      </a:r>
                      <a:r>
                        <a:rPr lang="en-US" sz="2300" b="0" dirty="0" err="1">
                          <a:solidFill>
                            <a:schemeClr val="tx1"/>
                          </a:solidFill>
                          <a:effectLst/>
                          <a:latin typeface="Times New Roman" panose="02020603050405020304" pitchFamily="18" charset="0"/>
                          <a:cs typeface="Times New Roman" panose="02020603050405020304" pitchFamily="18" charset="0"/>
                        </a:rPr>
                        <a:t>Việt</a:t>
                      </a:r>
                      <a:r>
                        <a:rPr lang="en-US" sz="2300" b="0" dirty="0">
                          <a:solidFill>
                            <a:schemeClr val="tx1"/>
                          </a:solidFill>
                          <a:effectLst/>
                          <a:latin typeface="Times New Roman" panose="02020603050405020304" pitchFamily="18" charset="0"/>
                          <a:cs typeface="Times New Roman" panose="02020603050405020304" pitchFamily="18" charset="0"/>
                        </a:rPr>
                        <a:t> Nam. </a:t>
                      </a:r>
                      <a:endParaRPr lang="en-US" sz="23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94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CÁC 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X</a:t>
            </a:r>
            <a:r>
              <a:rPr lang="fr-FR" sz="2400" b="1" dirty="0" smtClean="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endParaRPr>
          </a:p>
        </p:txBody>
      </p:sp>
      <p:sp>
        <p:nvSpPr>
          <p:cNvPr id="8" name="Rectangle 7"/>
          <p:cNvSpPr/>
          <p:nvPr/>
        </p:nvSpPr>
        <p:spPr>
          <a:xfrm>
            <a:off x="431408" y="2449020"/>
            <a:ext cx="6429004" cy="830997"/>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MTL</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Khởi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nghĩa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Hưng</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57200" y="1437718"/>
            <a:ext cx="5123262" cy="1785104"/>
          </a:xfrm>
          <a:prstGeom prst="rect">
            <a:avLst/>
          </a:prstGeom>
        </p:spPr>
        <p:txBody>
          <a:bodyPr wrap="none">
            <a:spAutoFit/>
          </a:bodyPr>
          <a:lstStyle/>
          <a:p>
            <a:pPr marL="514350" indent="-514350">
              <a:buAutoNum type="arabicPeriod"/>
            </a:pPr>
            <a:r>
              <a:rPr lang="en-US" sz="2200" b="1" dirty="0" err="1" smtClean="0">
                <a:solidFill>
                  <a:srgbClr val="FF0000"/>
                </a:solidFill>
                <a:latin typeface="Times New Roman" panose="02020603050405020304" pitchFamily="18" charset="0"/>
                <a:cs typeface="Times New Roman" panose="02020603050405020304" pitchFamily="18" charset="0"/>
              </a:rPr>
              <a:t>Khởi</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Hai </a:t>
            </a:r>
            <a:r>
              <a:rPr lang="fr-FR" sz="2200" b="1" dirty="0" err="1" smtClean="0">
                <a:solidFill>
                  <a:srgbClr val="FF0000"/>
                </a:solidFill>
                <a:latin typeface="Times New Roman" panose="02020603050405020304" pitchFamily="18" charset="0"/>
                <a:cs typeface="Times New Roman" panose="02020603050405020304" pitchFamily="18" charset="0"/>
              </a:rPr>
              <a:t>Bà</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Trưng</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fr-FR" sz="2200" b="1" dirty="0" err="1" smtClean="0">
                <a:solidFill>
                  <a:srgbClr val="FF0000"/>
                </a:solidFill>
                <a:latin typeface="Times New Roman" panose="02020603050405020304" pitchFamily="18" charset="0"/>
                <a:cs typeface="Times New Roman" panose="02020603050405020304" pitchFamily="18" charset="0"/>
              </a:rPr>
              <a:t>Khởi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nghĩa</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Bà</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Triệu</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fr-FR" sz="2200" b="1" dirty="0" err="1" smtClean="0">
                <a:solidFill>
                  <a:srgbClr val="FF0000"/>
                </a:solidFill>
                <a:latin typeface="Times New Roman" panose="02020603050405020304" pitchFamily="18" charset="0"/>
                <a:cs typeface="Times New Roman" panose="02020603050405020304" pitchFamily="18" charset="0"/>
              </a:rPr>
              <a:t>Khởi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nghĩa</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Lý</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Bí</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và</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nước</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Vạn</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Xuân</a:t>
            </a:r>
            <a:endParaRPr lang="en-US" sz="22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endParaRPr lang="en-US" sz="2200" dirty="0">
              <a:solidFill>
                <a:srgbClr val="FF0000"/>
              </a:solidFill>
              <a:latin typeface="Times New Roman" panose="02020603050405020304" pitchFamily="18" charset="0"/>
              <a:cs typeface="Times New Roman" panose="02020603050405020304" pitchFamily="18" charset="0"/>
            </a:endParaRPr>
          </a:p>
          <a:p>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3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CÁC 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X</a:t>
            </a:r>
            <a:r>
              <a:rPr lang="fr-FR" sz="2400" b="1" dirty="0" smtClean="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endParaRPr>
          </a:p>
        </p:txBody>
      </p:sp>
      <p:sp>
        <p:nvSpPr>
          <p:cNvPr id="8" name="Rectangle 7"/>
          <p:cNvSpPr/>
          <p:nvPr/>
        </p:nvSpPr>
        <p:spPr>
          <a:xfrm>
            <a:off x="381000" y="1428929"/>
            <a:ext cx="7791748" cy="830997"/>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Mai </a:t>
            </a:r>
            <a:r>
              <a:rPr lang="en-US" sz="2400" b="1" dirty="0" err="1" smtClean="0">
                <a:solidFill>
                  <a:srgbClr val="FF0000"/>
                </a:solidFill>
                <a:latin typeface="Times New Roman" panose="02020603050405020304" pitchFamily="18" charset="0"/>
                <a:cs typeface="Times New Roman" panose="02020603050405020304" pitchFamily="18" charset="0"/>
              </a:rPr>
              <a:t>Thúc</a:t>
            </a:r>
            <a:r>
              <a:rPr lang="en-US" sz="2400" b="1" dirty="0" smtClean="0">
                <a:solidFill>
                  <a:srgbClr val="FF0000"/>
                </a:solidFill>
                <a:latin typeface="Times New Roman" panose="02020603050405020304" pitchFamily="18" charset="0"/>
                <a:cs typeface="Times New Roman" panose="02020603050405020304" pitchFamily="18" charset="0"/>
              </a:rPr>
              <a:t> Loan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Khởi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nghĩa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Hưng</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76600" y="1868554"/>
            <a:ext cx="5595432" cy="3170099"/>
          </a:xfrm>
          <a:prstGeom prst="rect">
            <a:avLst/>
          </a:prstGeom>
          <a:solidFill>
            <a:schemeClr val="accent2">
              <a:lumMod val="20000"/>
              <a:lumOff val="80000"/>
            </a:schemeClr>
          </a:solidFill>
        </p:spPr>
        <p:txBody>
          <a:bodyPr wrap="square">
            <a:spAutoFit/>
          </a:bodyPr>
          <a:lstStyle/>
          <a:p>
            <a:pPr algn="just"/>
            <a:r>
              <a:rPr lang="nl-NL" sz="2000" dirty="0" smtClean="0">
                <a:latin typeface="Times New Roman" panose="02020603050405020304" pitchFamily="18" charset="0"/>
                <a:cs typeface="Times New Roman" panose="02020603050405020304" pitchFamily="18" charset="0"/>
              </a:rPr>
              <a:t>MTL: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làng</a:t>
            </a:r>
            <a:r>
              <a:rPr lang="en-US" sz="2000" dirty="0" smtClean="0">
                <a:latin typeface="Times New Roman" panose="02020603050405020304" pitchFamily="18" charset="0"/>
                <a:cs typeface="Times New Roman" panose="02020603050405020304" pitchFamily="18" charset="0"/>
              </a:rPr>
              <a:t> Mai </a:t>
            </a:r>
            <a:r>
              <a:rPr lang="en-US" sz="2000" dirty="0" err="1" smtClean="0">
                <a:latin typeface="Times New Roman" panose="02020603050405020304" pitchFamily="18" charset="0"/>
                <a:cs typeface="Times New Roman" panose="02020603050405020304" pitchFamily="18" charset="0"/>
              </a:rPr>
              <a:t>Phụ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Mỏm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Tĩnh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nhỏ</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giàu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kiếm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mùa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cống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vải</a:t>
            </a:r>
            <a:r>
              <a:rPr lang="en-US" sz="2000" dirty="0" smtClean="0">
                <a:latin typeface="Times New Roman" panose="02020603050405020304" pitchFamily="18" charset="0"/>
                <a:cs typeface="Times New Roman" panose="02020603050405020304" pitchFamily="18" charset="0"/>
              </a:rPr>
              <a:t> sang </a:t>
            </a:r>
            <a:r>
              <a:rPr lang="en-US" sz="2000" dirty="0" err="1" smtClean="0">
                <a:latin typeface="Times New Roman" panose="02020603050405020304" pitchFamily="18" charset="0"/>
                <a:cs typeface="Times New Roman" panose="02020603050405020304" pitchFamily="18" charset="0"/>
              </a:rPr>
              <a:t>cống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đầu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hè</a:t>
            </a:r>
            <a:r>
              <a:rPr lang="en-US" sz="2000" dirty="0" smtClean="0">
                <a:latin typeface="Times New Roman" panose="02020603050405020304" pitchFamily="18" charset="0"/>
                <a:cs typeface="Times New Roman" panose="02020603050405020304" pitchFamily="18" charset="0"/>
              </a:rPr>
              <a:t> oi ả, </a:t>
            </a:r>
            <a:r>
              <a:rPr lang="en-US" sz="2000" dirty="0" err="1" smtClean="0">
                <a:latin typeface="Times New Roman" panose="02020603050405020304" pitchFamily="18" charset="0"/>
                <a:cs typeface="Times New Roman" panose="02020603050405020304" pitchFamily="18" charset="0"/>
              </a:rPr>
              <a:t>MTL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mệt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MTL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mọi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nữa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chuẩn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khởi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mọi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pic>
        <p:nvPicPr>
          <p:cNvPr id="10" name="Picture 9" descr="mai thúc lo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6295"/>
            <a:ext cx="2667000" cy="3477875"/>
          </a:xfrm>
          <a:prstGeom prst="rect">
            <a:avLst/>
          </a:prstGeom>
          <a:noFill/>
          <a:ln>
            <a:noFill/>
          </a:ln>
        </p:spPr>
      </p:pic>
      <p:sp>
        <p:nvSpPr>
          <p:cNvPr id="6" name="Rectangle 5"/>
          <p:cNvSpPr/>
          <p:nvPr/>
        </p:nvSpPr>
        <p:spPr>
          <a:xfrm>
            <a:off x="3276600" y="1866209"/>
            <a:ext cx="5595432" cy="3477875"/>
          </a:xfrm>
          <a:prstGeom prst="rect">
            <a:avLst/>
          </a:prstGeom>
          <a:solidFill>
            <a:schemeClr val="accent3">
              <a:lumMod val="40000"/>
              <a:lumOff val="60000"/>
            </a:schemeClr>
          </a:solidFill>
        </p:spPr>
        <p:txBody>
          <a:bodyPr wrap="square">
            <a:spAutoFit/>
          </a:bodyPr>
          <a:lstStyle/>
          <a:p>
            <a:pPr algn="just"/>
            <a:r>
              <a:rPr lang="nl-NL" sz="2200" dirty="0">
                <a:solidFill>
                  <a:srgbClr val="0070C0"/>
                </a:solidFill>
                <a:latin typeface="Times New Roman" panose="02020603050405020304" pitchFamily="18" charset="0"/>
                <a:cs typeface="Times New Roman" panose="02020603050405020304" pitchFamily="18" charset="0"/>
              </a:rPr>
              <a:t>Phùng Hưng: </a:t>
            </a:r>
            <a:r>
              <a:rPr lang="en-US" sz="2200" dirty="0" err="1">
                <a:solidFill>
                  <a:srgbClr val="0070C0"/>
                </a:solidFill>
                <a:latin typeface="Times New Roman" panose="02020603050405020304" pitchFamily="18" charset="0"/>
                <a:cs typeface="Times New Roman" panose="02020603050405020304" pitchFamily="18" charset="0"/>
              </a:rPr>
              <a:t>quê</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làng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Đường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Lâm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Sơn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Tây</a:t>
            </a:r>
            <a:r>
              <a:rPr lang="en-US" sz="2200" dirty="0">
                <a:solidFill>
                  <a:srgbClr val="0070C0"/>
                </a:solidFill>
                <a:latin typeface="Times New Roman" panose="02020603050405020304" pitchFamily="18" charset="0"/>
                <a:cs typeface="Times New Roman" panose="02020603050405020304" pitchFamily="18" charset="0"/>
              </a:rPr>
              <a:t>, nay </a:t>
            </a:r>
            <a:r>
              <a:rPr lang="en-US" sz="2200" dirty="0" err="1">
                <a:solidFill>
                  <a:srgbClr val="0070C0"/>
                </a:solidFill>
                <a:latin typeface="Times New Roman" panose="02020603050405020304" pitchFamily="18" charset="0"/>
                <a:cs typeface="Times New Roman" panose="02020603050405020304" pitchFamily="18" charset="0"/>
              </a:rPr>
              <a:t>thuộc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Hà</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Nội</a:t>
            </a:r>
            <a:r>
              <a:rPr lang="en-US" sz="2200" dirty="0">
                <a:solidFill>
                  <a:srgbClr val="0070C0"/>
                </a:solidFill>
                <a:latin typeface="Times New Roman" panose="02020603050405020304" pitchFamily="18" charset="0"/>
                <a:cs typeface="Times New Roman" panose="02020603050405020304" pitchFamily="18" charset="0"/>
              </a:rPr>
              <a:t>). </a:t>
            </a:r>
            <a:r>
              <a:rPr lang="nl-NL" sz="2200" dirty="0">
                <a:solidFill>
                  <a:srgbClr val="0070C0"/>
                </a:solidFill>
                <a:latin typeface="Times New Roman" panose="02020603050405020304" pitchFamily="18" charset="0"/>
                <a:cs typeface="Times New Roman" panose="02020603050405020304" pitchFamily="18" charset="0"/>
              </a:rPr>
              <a:t>Phùng Hưng là con nhà hào phú, sức khoẻ phi thường, có thể vật trâu, đánh hổ. </a:t>
            </a:r>
            <a:r>
              <a:rPr lang="en-US" sz="2200" dirty="0" err="1">
                <a:solidFill>
                  <a:srgbClr val="0070C0"/>
                </a:solidFill>
                <a:latin typeface="Times New Roman" panose="02020603050405020304" pitchFamily="18" charset="0"/>
                <a:cs typeface="Times New Roman" panose="02020603050405020304" pitchFamily="18" charset="0"/>
              </a:rPr>
              <a:t>Ông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nối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nghiệp</a:t>
            </a:r>
            <a:r>
              <a:rPr lang="en-US" sz="2200" dirty="0">
                <a:solidFill>
                  <a:srgbClr val="0070C0"/>
                </a:solidFill>
                <a:latin typeface="Times New Roman" panose="02020603050405020304" pitchFamily="18" charset="0"/>
                <a:cs typeface="Times New Roman" panose="02020603050405020304" pitchFamily="18" charset="0"/>
              </a:rPr>
              <a:t> cha </a:t>
            </a:r>
            <a:r>
              <a:rPr lang="en-US" sz="2200" dirty="0" err="1">
                <a:solidFill>
                  <a:srgbClr val="0070C0"/>
                </a:solidFill>
                <a:latin typeface="Times New Roman" panose="02020603050405020304" pitchFamily="18" charset="0"/>
                <a:cs typeface="Times New Roman" panose="02020603050405020304" pitchFamily="18" charset="0"/>
              </a:rPr>
              <a:t>làm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quan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lang</a:t>
            </a:r>
            <a:r>
              <a:rPr lang="en-US" sz="2200" dirty="0">
                <a:solidFill>
                  <a:srgbClr val="0070C0"/>
                </a:solidFill>
                <a:latin typeface="Times New Roman" panose="02020603050405020304" pitchFamily="18" charset="0"/>
                <a:cs typeface="Times New Roman" panose="02020603050405020304" pitchFamily="18" charset="0"/>
              </a:rPr>
              <a:t> ở </a:t>
            </a:r>
            <a:r>
              <a:rPr lang="en-US" sz="2200" dirty="0" err="1">
                <a:solidFill>
                  <a:srgbClr val="0070C0"/>
                </a:solidFill>
                <a:latin typeface="Times New Roman" panose="02020603050405020304" pitchFamily="18" charset="0"/>
                <a:cs typeface="Times New Roman" panose="02020603050405020304" pitchFamily="18" charset="0"/>
              </a:rPr>
              <a:t>Đường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Lâm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Ông</a:t>
            </a:r>
            <a:r>
              <a:rPr lang="en-US" sz="2200" dirty="0">
                <a:solidFill>
                  <a:srgbClr val="0070C0"/>
                </a:solidFill>
                <a:latin typeface="Times New Roman" panose="02020603050405020304" pitchFamily="18" charset="0"/>
                <a:cs typeface="Times New Roman" panose="02020603050405020304" pitchFamily="18" charset="0"/>
              </a:rPr>
              <a:t> hay </a:t>
            </a:r>
            <a:r>
              <a:rPr lang="en-US" sz="2200" dirty="0" err="1">
                <a:solidFill>
                  <a:srgbClr val="0070C0"/>
                </a:solidFill>
                <a:latin typeface="Times New Roman" panose="02020603050405020304" pitchFamily="18" charset="0"/>
                <a:cs typeface="Times New Roman" panose="02020603050405020304" pitchFamily="18" charset="0"/>
              </a:rPr>
              <a:t>giúp</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đỡ</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người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nghèo</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ai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cũng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mến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phục</a:t>
            </a:r>
            <a:r>
              <a:rPr lang="en-US" sz="2200" dirty="0">
                <a:solidFill>
                  <a:srgbClr val="0070C0"/>
                </a:solidFill>
                <a:latin typeface="Times New Roman" panose="02020603050405020304" pitchFamily="18" charset="0"/>
                <a:cs typeface="Times New Roman" panose="02020603050405020304" pitchFamily="18" charset="0"/>
              </a:rPr>
              <a:t>. </a:t>
            </a:r>
            <a:endParaRPr lang="vi-VN" sz="2200" dirty="0">
              <a:solidFill>
                <a:srgbClr val="0070C0"/>
              </a:solidFill>
              <a:latin typeface="Times New Roman" panose="02020603050405020304" pitchFamily="18" charset="0"/>
              <a:cs typeface="Times New Roman" panose="02020603050405020304" pitchFamily="18" charset="0"/>
            </a:endParaRPr>
          </a:p>
          <a:p>
            <a:pPr algn="just"/>
            <a:r>
              <a:rPr lang="nl-NL" sz="2200" dirty="0">
                <a:solidFill>
                  <a:srgbClr val="0070C0"/>
                </a:solidFill>
                <a:latin typeface="Times New Roman" panose="02020603050405020304" pitchFamily="18" charset="0"/>
                <a:cs typeface="Times New Roman" panose="02020603050405020304" pitchFamily="18" charset="0"/>
              </a:rPr>
              <a:t>Hiện nay, về quê hương của Phùng Hưng ở Đường Lâm vẫn còn có ý kiến chưa thống nhất. Đa số ý kiến vẫn mặc định Đường Lâm thuộc Sơn Tây ngày nay.</a:t>
            </a:r>
            <a:endParaRPr lang="vi-VN" sz="22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phùng hưng"/>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1299"/>
            <a:ext cx="2590800" cy="3522786"/>
          </a:xfrm>
          <a:prstGeom prst="rect">
            <a:avLst/>
          </a:prstGeom>
          <a:noFill/>
          <a:ln>
            <a:noFill/>
          </a:ln>
        </p:spPr>
      </p:pic>
    </p:spTree>
    <p:extLst>
      <p:ext uri="{BB962C8B-B14F-4D97-AF65-F5344CB8AC3E}">
        <p14:creationId xmlns:p14="http://schemas.microsoft.com/office/powerpoint/2010/main" val="35145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1" presetClass="exit" presetSubtype="0" fill="hold" nodeType="after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5883" y="616018"/>
            <a:ext cx="849373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45883" y="1179518"/>
            <a:ext cx="8441241" cy="1984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45883" y="616018"/>
            <a:ext cx="0" cy="586324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a:off x="1619289" y="553254"/>
            <a:ext cx="22666" cy="6076146"/>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916637" y="694481"/>
            <a:ext cx="0" cy="5784782"/>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239000" y="655249"/>
            <a:ext cx="12830" cy="597415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8877300" y="616017"/>
            <a:ext cx="9824" cy="6089583"/>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45883" y="6705600"/>
            <a:ext cx="8441241" cy="0"/>
          </a:xfrm>
          <a:prstGeom prst="line">
            <a:avLst/>
          </a:prstGeom>
        </p:spPr>
        <p:style>
          <a:lnRef idx="2">
            <a:schemeClr val="dk1"/>
          </a:lnRef>
          <a:fillRef idx="0">
            <a:schemeClr val="dk1"/>
          </a:fillRef>
          <a:effectRef idx="1">
            <a:schemeClr val="dk1"/>
          </a:effectRef>
          <a:fontRef idx="minor">
            <a:schemeClr val="tx1"/>
          </a:fontRef>
        </p:style>
      </p:cxnSp>
      <p:sp>
        <p:nvSpPr>
          <p:cNvPr id="18" name="Rectangle 1"/>
          <p:cNvSpPr>
            <a:spLocks noChangeArrowheads="1"/>
          </p:cNvSpPr>
          <p:nvPr/>
        </p:nvSpPr>
        <p:spPr bwMode="auto">
          <a:xfrm>
            <a:off x="2235283" y="122367"/>
            <a:ext cx="4103247" cy="430887"/>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2200" b="1"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PHIẾU HỌC TẬP</a:t>
            </a:r>
            <a:endParaRPr kumimoji="0" lang="fr-FR" altLang="en-US" sz="22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1673607" y="709159"/>
            <a:ext cx="1925523" cy="415498"/>
          </a:xfrm>
          <a:prstGeom prst="rect">
            <a:avLst/>
          </a:prstGeom>
          <a:solidFill>
            <a:schemeClr val="bg1"/>
          </a:solidFill>
        </p:spPr>
        <p:txBody>
          <a:bodyPr wrap="square">
            <a:spAutoFit/>
          </a:bodyPr>
          <a:lstStyle/>
          <a:p>
            <a:pPr algn="ctr">
              <a:spcAft>
                <a:spcPts val="0"/>
              </a:spcAft>
            </a:pPr>
            <a:r>
              <a:rPr lang="fr-FR" sz="2100" b="1" dirty="0" err="1">
                <a:latin typeface="Times New Roman" panose="02020603050405020304" pitchFamily="18" charset="0"/>
                <a:cs typeface="Times New Roman" panose="02020603050405020304" pitchFamily="18" charset="0"/>
              </a:rPr>
              <a:t>Nguyên</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nhân</a:t>
            </a:r>
            <a:endParaRPr lang="en-US" sz="2100" b="1" dirty="0">
              <a:latin typeface="Times New Roman" panose="02020603050405020304" pitchFamily="18" charset="0"/>
              <a:ea typeface="Times New Roman"/>
              <a:cs typeface="Times New Roman" panose="02020603050405020304" pitchFamily="18" charset="0"/>
            </a:endParaRPr>
          </a:p>
        </p:txBody>
      </p:sp>
      <p:sp>
        <p:nvSpPr>
          <p:cNvPr id="26" name="Rectangle 25"/>
          <p:cNvSpPr/>
          <p:nvPr/>
        </p:nvSpPr>
        <p:spPr>
          <a:xfrm>
            <a:off x="6003387" y="694481"/>
            <a:ext cx="1159413" cy="430887"/>
          </a:xfrm>
          <a:prstGeom prst="rect">
            <a:avLst/>
          </a:prstGeom>
          <a:solidFill>
            <a:schemeClr val="bg1"/>
          </a:solidFill>
        </p:spPr>
        <p:txBody>
          <a:bodyPr wrap="square">
            <a:spAutoFit/>
          </a:bodyPr>
          <a:lstStyle/>
          <a:p>
            <a:pPr algn="ctr">
              <a:spcAft>
                <a:spcPts val="0"/>
              </a:spcAft>
            </a:pPr>
            <a:r>
              <a:rPr lang="fr-FR" sz="2200" b="1" dirty="0" err="1">
                <a:latin typeface="Times New Roman" panose="02020603050405020304" pitchFamily="18" charset="0"/>
                <a:cs typeface="Times New Roman" panose="02020603050405020304" pitchFamily="18" charset="0"/>
              </a:rPr>
              <a:t>Kết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quả</a:t>
            </a:r>
            <a:endParaRPr lang="en-US" sz="2200" b="1" dirty="0">
              <a:latin typeface="Times New Roman" panose="02020603050405020304" pitchFamily="18" charset="0"/>
              <a:ea typeface="Times New Roman"/>
              <a:cs typeface="Times New Roman" panose="02020603050405020304" pitchFamily="18" charset="0"/>
            </a:endParaRPr>
          </a:p>
        </p:txBody>
      </p:sp>
      <p:sp>
        <p:nvSpPr>
          <p:cNvPr id="27" name="Rectangle 26"/>
          <p:cNvSpPr/>
          <p:nvPr/>
        </p:nvSpPr>
        <p:spPr>
          <a:xfrm>
            <a:off x="7239000" y="686907"/>
            <a:ext cx="1648124" cy="430887"/>
          </a:xfrm>
          <a:prstGeom prst="rect">
            <a:avLst/>
          </a:prstGeom>
          <a:solidFill>
            <a:schemeClr val="bg1"/>
          </a:solidFill>
        </p:spPr>
        <p:txBody>
          <a:bodyPr wrap="square">
            <a:spAutoFit/>
          </a:bodyPr>
          <a:lstStyle/>
          <a:p>
            <a:pPr algn="ctr">
              <a:spcAft>
                <a:spcPts val="0"/>
              </a:spcAft>
            </a:pPr>
            <a:r>
              <a:rPr lang="fr-FR" sz="2200" b="1" dirty="0">
                <a:latin typeface="Times New Roman" panose="02020603050405020304" pitchFamily="18" charset="0"/>
                <a:cs typeface="Times New Roman" panose="02020603050405020304" pitchFamily="18" charset="0"/>
              </a:rPr>
              <a:t>Ý </a:t>
            </a:r>
            <a:r>
              <a:rPr lang="fr-FR" sz="2200" b="1" dirty="0" err="1">
                <a:latin typeface="Times New Roman" panose="02020603050405020304" pitchFamily="18" charset="0"/>
                <a:cs typeface="Times New Roman" panose="02020603050405020304" pitchFamily="18" charset="0"/>
              </a:rPr>
              <a:t>nghĩa</a:t>
            </a:r>
            <a:endParaRPr lang="en-US" sz="2200" b="1" dirty="0">
              <a:latin typeface="Times New Roman" panose="02020603050405020304" pitchFamily="18" charset="0"/>
              <a:ea typeface="Times New Roman"/>
              <a:cs typeface="Times New Roman" panose="02020603050405020304" pitchFamily="18" charset="0"/>
            </a:endParaRPr>
          </a:p>
        </p:txBody>
      </p:sp>
      <p:cxnSp>
        <p:nvCxnSpPr>
          <p:cNvPr id="23" name="Straight Connector 22"/>
          <p:cNvCxnSpPr/>
          <p:nvPr/>
        </p:nvCxnSpPr>
        <p:spPr>
          <a:xfrm>
            <a:off x="3621256" y="694481"/>
            <a:ext cx="0" cy="5934919"/>
          </a:xfrm>
          <a:prstGeom prst="line">
            <a:avLst/>
          </a:prstGeom>
        </p:spPr>
        <p:style>
          <a:lnRef idx="2">
            <a:schemeClr val="dk1"/>
          </a:lnRef>
          <a:fillRef idx="0">
            <a:schemeClr val="dk1"/>
          </a:fillRef>
          <a:effectRef idx="1">
            <a:schemeClr val="dk1"/>
          </a:effectRef>
          <a:fontRef idx="minor">
            <a:schemeClr val="tx1"/>
          </a:fontRef>
        </p:style>
      </p:cxnSp>
      <p:sp>
        <p:nvSpPr>
          <p:cNvPr id="46" name="Rectangle 45"/>
          <p:cNvSpPr/>
          <p:nvPr/>
        </p:nvSpPr>
        <p:spPr>
          <a:xfrm>
            <a:off x="496032" y="709159"/>
            <a:ext cx="1143000" cy="415498"/>
          </a:xfrm>
          <a:prstGeom prst="rect">
            <a:avLst/>
          </a:prstGeom>
          <a:solidFill>
            <a:schemeClr val="bg1"/>
          </a:solidFill>
        </p:spPr>
        <p:txBody>
          <a:bodyPr wrap="square">
            <a:spAutoFit/>
          </a:bodyPr>
          <a:lstStyle/>
          <a:p>
            <a:pPr algn="ctr">
              <a:spcAft>
                <a:spcPts val="0"/>
              </a:spcAft>
            </a:pPr>
            <a:r>
              <a:rPr lang="fr-FR" sz="2100" b="1" dirty="0" err="1" smtClean="0">
                <a:latin typeface="Times New Roman" panose="02020603050405020304" pitchFamily="18" charset="0"/>
                <a:cs typeface="Times New Roman" panose="02020603050405020304" pitchFamily="18" charset="0"/>
              </a:rPr>
              <a:t>Tên</a:t>
            </a:r>
            <a:r>
              <a:rPr lang="fr-FR" sz="2100" b="1" dirty="0" smtClean="0">
                <a:latin typeface="Times New Roman" panose="02020603050405020304" pitchFamily="18" charset="0"/>
                <a:cs typeface="Times New Roman" panose="02020603050405020304" pitchFamily="18" charset="0"/>
              </a:rPr>
              <a:t> KN</a:t>
            </a:r>
            <a:endParaRPr lang="en-US" sz="2100" b="1" dirty="0">
              <a:latin typeface="Times New Roman" panose="02020603050405020304" pitchFamily="18" charset="0"/>
              <a:ea typeface="Times New Roman"/>
              <a:cs typeface="Times New Roman" panose="02020603050405020304" pitchFamily="18" charset="0"/>
            </a:endParaRPr>
          </a:p>
        </p:txBody>
      </p:sp>
      <p:cxnSp>
        <p:nvCxnSpPr>
          <p:cNvPr id="47" name="Straight Connector 46"/>
          <p:cNvCxnSpPr/>
          <p:nvPr/>
        </p:nvCxnSpPr>
        <p:spPr>
          <a:xfrm>
            <a:off x="476289" y="5045758"/>
            <a:ext cx="1143000" cy="0"/>
          </a:xfrm>
          <a:prstGeom prst="line">
            <a:avLst/>
          </a:prstGeom>
        </p:spPr>
        <p:style>
          <a:lnRef idx="2">
            <a:schemeClr val="dk1"/>
          </a:lnRef>
          <a:fillRef idx="0">
            <a:schemeClr val="dk1"/>
          </a:fillRef>
          <a:effectRef idx="1">
            <a:schemeClr val="dk1"/>
          </a:effectRef>
          <a:fontRef idx="minor">
            <a:schemeClr val="tx1"/>
          </a:fontRef>
        </p:style>
      </p:cxnSp>
      <p:sp>
        <p:nvSpPr>
          <p:cNvPr id="49" name="Rectangle 48"/>
          <p:cNvSpPr/>
          <p:nvPr/>
        </p:nvSpPr>
        <p:spPr>
          <a:xfrm>
            <a:off x="492369" y="1981200"/>
            <a:ext cx="955431" cy="1446550"/>
          </a:xfrm>
          <a:prstGeom prst="rect">
            <a:avLst/>
          </a:prstGeom>
        </p:spPr>
        <p:txBody>
          <a:bodyPr wrap="square">
            <a:spAutoFit/>
          </a:bodyPr>
          <a:lstStyle/>
          <a:p>
            <a:r>
              <a:rPr lang="nl-NL" sz="2200" dirty="0" smtClean="0">
                <a:latin typeface="Times New Roman" panose="02020603050405020304" pitchFamily="18" charset="0"/>
                <a:cs typeface="Times New Roman" panose="02020603050405020304" pitchFamily="18" charset="0"/>
              </a:rPr>
              <a:t>KN Mai Thúc Loan</a:t>
            </a:r>
            <a:endParaRPr lang="vi-VN" sz="2200" dirty="0">
              <a:latin typeface="Times New Roman" panose="02020603050405020304" pitchFamily="18" charset="0"/>
              <a:cs typeface="Times New Roman" panose="02020603050405020304" pitchFamily="18" charset="0"/>
            </a:endParaRPr>
          </a:p>
        </p:txBody>
      </p:sp>
      <p:sp>
        <p:nvSpPr>
          <p:cNvPr id="50" name="Rectangle 49"/>
          <p:cNvSpPr/>
          <p:nvPr/>
        </p:nvSpPr>
        <p:spPr>
          <a:xfrm>
            <a:off x="500201" y="5219929"/>
            <a:ext cx="1078117" cy="1107996"/>
          </a:xfrm>
          <a:prstGeom prst="rect">
            <a:avLst/>
          </a:prstGeom>
        </p:spPr>
        <p:txBody>
          <a:bodyPr wrap="square">
            <a:spAutoFit/>
          </a:bodyPr>
          <a:lstStyle/>
          <a:p>
            <a:r>
              <a:rPr lang="nl-NL" sz="2200" dirty="0" smtClean="0">
                <a:latin typeface="Times New Roman" panose="02020603050405020304" pitchFamily="18" charset="0"/>
                <a:cs typeface="Times New Roman" panose="02020603050405020304" pitchFamily="18" charset="0"/>
              </a:rPr>
              <a:t>KN Phùng Hưng</a:t>
            </a:r>
            <a:endParaRPr lang="vi-VN" sz="2200" dirty="0">
              <a:latin typeface="Times New Roman" panose="02020603050405020304" pitchFamily="18" charset="0"/>
              <a:cs typeface="Times New Roman" panose="02020603050405020304" pitchFamily="18" charset="0"/>
            </a:endParaRPr>
          </a:p>
        </p:txBody>
      </p:sp>
      <p:cxnSp>
        <p:nvCxnSpPr>
          <p:cNvPr id="52" name="Straight Connector 51"/>
          <p:cNvCxnSpPr/>
          <p:nvPr/>
        </p:nvCxnSpPr>
        <p:spPr>
          <a:xfrm>
            <a:off x="3624774" y="5014049"/>
            <a:ext cx="2242626" cy="0"/>
          </a:xfrm>
          <a:prstGeom prst="line">
            <a:avLst/>
          </a:prstGeom>
        </p:spPr>
        <p:style>
          <a:lnRef idx="2">
            <a:schemeClr val="dk1"/>
          </a:lnRef>
          <a:fillRef idx="0">
            <a:schemeClr val="dk1"/>
          </a:fillRef>
          <a:effectRef idx="1">
            <a:schemeClr val="dk1"/>
          </a:effectRef>
          <a:fontRef idx="minor">
            <a:schemeClr val="tx1"/>
          </a:fontRef>
        </p:style>
      </p:cxnSp>
      <p:sp>
        <p:nvSpPr>
          <p:cNvPr id="54" name="Rectangle 53"/>
          <p:cNvSpPr/>
          <p:nvPr/>
        </p:nvSpPr>
        <p:spPr>
          <a:xfrm>
            <a:off x="1673607" y="1199359"/>
            <a:ext cx="1925523" cy="4154984"/>
          </a:xfrm>
          <a:prstGeom prst="rect">
            <a:avLst/>
          </a:prstGeom>
        </p:spPr>
        <p:txBody>
          <a:bodyPr wrap="square">
            <a:spAutoFit/>
          </a:bodyPr>
          <a:lstStyle/>
          <a:p>
            <a:pPr algn="just"/>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nề</a:t>
            </a:r>
            <a:r>
              <a:rPr lang="en-US" sz="2200" dirty="0">
                <a:latin typeface="Times New Roman" panose="02020603050405020304" pitchFamily="18" charset="0"/>
                <a:cs typeface="Times New Roman" panose="02020603050405020304" pitchFamily="18" charset="0"/>
              </a:rPr>
              <a:t> =&gt;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MTL</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Hưng</a:t>
            </a:r>
            <a:endParaRPr lang="vi-VN" sz="2200" dirty="0">
              <a:latin typeface="Times New Roman" panose="02020603050405020304" pitchFamily="18" charset="0"/>
              <a:cs typeface="Times New Roman" panose="02020603050405020304" pitchFamily="18" charset="0"/>
            </a:endParaRPr>
          </a:p>
        </p:txBody>
      </p:sp>
      <p:sp>
        <p:nvSpPr>
          <p:cNvPr id="55" name="Rectangle 54"/>
          <p:cNvSpPr/>
          <p:nvPr/>
        </p:nvSpPr>
        <p:spPr>
          <a:xfrm>
            <a:off x="5940016" y="1371600"/>
            <a:ext cx="1311814" cy="1785104"/>
          </a:xfrm>
          <a:prstGeom prst="rect">
            <a:avLst/>
          </a:prstGeom>
        </p:spPr>
        <p:txBody>
          <a:bodyPr wrap="square">
            <a:spAutoFit/>
          </a:bodyPr>
          <a:lstStyle/>
          <a:p>
            <a:pPr algn="just"/>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
        <p:nvSpPr>
          <p:cNvPr id="56" name="Rectangle 55"/>
          <p:cNvSpPr/>
          <p:nvPr/>
        </p:nvSpPr>
        <p:spPr>
          <a:xfrm>
            <a:off x="7239001" y="1199359"/>
            <a:ext cx="1700618" cy="4832092"/>
          </a:xfrm>
          <a:prstGeom prst="rect">
            <a:avLst/>
          </a:prstGeom>
        </p:spPr>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- 2 </a:t>
            </a:r>
            <a:r>
              <a:rPr lang="en-US" sz="2200" dirty="0" err="1" smtClean="0">
                <a:latin typeface="Times New Roman" panose="02020603050405020304" pitchFamily="18" charset="0"/>
                <a:cs typeface="Times New Roman" panose="02020603050405020304" pitchFamily="18" charset="0"/>
              </a:rPr>
              <a:t>cuộc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khởi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Việt</a:t>
            </a:r>
            <a:r>
              <a:rPr lang="en-US" sz="2200" dirty="0" smtClean="0">
                <a:latin typeface="Times New Roman" panose="02020603050405020304" pitchFamily="18" charset="0"/>
                <a:cs typeface="Times New Roman" panose="02020603050405020304" pitchFamily="18" charset="0"/>
              </a:rPr>
              <a:t>; </a:t>
            </a:r>
          </a:p>
          <a:p>
            <a:pPr algn="just"/>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Cổ</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trực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p:txBody>
      </p:sp>
      <p:sp>
        <p:nvSpPr>
          <p:cNvPr id="57" name="Rectangle 56"/>
          <p:cNvSpPr/>
          <p:nvPr/>
        </p:nvSpPr>
        <p:spPr>
          <a:xfrm>
            <a:off x="3659489" y="1267680"/>
            <a:ext cx="2257147" cy="3785652"/>
          </a:xfrm>
          <a:prstGeom prst="rect">
            <a:avLst/>
          </a:prstGeom>
        </p:spPr>
        <p:txBody>
          <a:bodyPr wrap="square">
            <a:spAutoFit/>
          </a:bodyPr>
          <a:lstStyle/>
          <a:p>
            <a:pPr algn="just"/>
            <a:r>
              <a:rPr lang="nl-NL" sz="1600" dirty="0">
                <a:latin typeface="Times New Roman" panose="02020603050405020304" pitchFamily="18" charset="0"/>
                <a:cs typeface="Times New Roman" panose="02020603050405020304" pitchFamily="18" charset="0"/>
              </a:rPr>
              <a:t>+ Năm 713, nhân dân Hoan Châu  vùng lên </a:t>
            </a:r>
            <a:r>
              <a:rPr lang="nl-NL" sz="1600" dirty="0" smtClean="0">
                <a:latin typeface="Times New Roman" panose="02020603050405020304" pitchFamily="18" charset="0"/>
                <a:cs typeface="Times New Roman" panose="02020603050405020304" pitchFamily="18" charset="0"/>
              </a:rPr>
              <a:t>dưới </a:t>
            </a:r>
            <a:r>
              <a:rPr lang="nl-NL" sz="1600" dirty="0">
                <a:latin typeface="Times New Roman" panose="02020603050405020304" pitchFamily="18" charset="0"/>
                <a:cs typeface="Times New Roman" panose="02020603050405020304" pitchFamily="18" charset="0"/>
              </a:rPr>
              <a:t>sự lãnh đạo của </a:t>
            </a:r>
            <a:r>
              <a:rPr lang="nl-NL" sz="1600" dirty="0" smtClean="0">
                <a:latin typeface="Times New Roman" panose="02020603050405020304" pitchFamily="18" charset="0"/>
                <a:cs typeface="Times New Roman" panose="02020603050405020304" pitchFamily="18" charset="0"/>
              </a:rPr>
              <a:t>MTL.</a:t>
            </a:r>
            <a:endParaRPr lang="vi-VN" sz="1600" dirty="0">
              <a:latin typeface="Times New Roman" panose="02020603050405020304" pitchFamily="18" charset="0"/>
              <a:cs typeface="Times New Roman" panose="02020603050405020304" pitchFamily="18" charset="0"/>
            </a:endParaRPr>
          </a:p>
          <a:p>
            <a:pPr algn="just"/>
            <a:r>
              <a:rPr lang="nl-NL" sz="1600" dirty="0">
                <a:latin typeface="Times New Roman" panose="02020603050405020304" pitchFamily="18" charset="0"/>
                <a:cs typeface="Times New Roman" panose="02020603050405020304" pitchFamily="18" charset="0"/>
              </a:rPr>
              <a:t>+ </a:t>
            </a:r>
            <a:r>
              <a:rPr lang="nl-NL" sz="1600" dirty="0" smtClean="0">
                <a:latin typeface="Times New Roman" panose="02020603050405020304" pitchFamily="18" charset="0"/>
                <a:cs typeface="Times New Roman" panose="02020603050405020304" pitchFamily="18" charset="0"/>
              </a:rPr>
              <a:t>MTL chọn </a:t>
            </a:r>
            <a:r>
              <a:rPr lang="nl-NL" sz="1600" dirty="0">
                <a:latin typeface="Times New Roman" panose="02020603050405020304" pitchFamily="18" charset="0"/>
                <a:cs typeface="Times New Roman" panose="02020603050405020304" pitchFamily="18" charset="0"/>
              </a:rPr>
              <a:t>vùng Sa Nam (Nam Đàn, Nghệ An) để xây thành Vạn An. Ông xưng </a:t>
            </a:r>
            <a:r>
              <a:rPr lang="nl-NL" sz="1600" dirty="0" smtClean="0">
                <a:latin typeface="Times New Roman" panose="02020603050405020304" pitchFamily="18" charset="0"/>
                <a:cs typeface="Times New Roman" panose="02020603050405020304" pitchFamily="18" charset="0"/>
              </a:rPr>
              <a:t>đế (Mai </a:t>
            </a:r>
            <a:r>
              <a:rPr lang="nl-NL" sz="1600" dirty="0">
                <a:latin typeface="Times New Roman" panose="02020603050405020304" pitchFamily="18" charset="0"/>
                <a:cs typeface="Times New Roman" panose="02020603050405020304" pitchFamily="18" charset="0"/>
              </a:rPr>
              <a:t>Hắc </a:t>
            </a:r>
            <a:r>
              <a:rPr lang="nl-NL" sz="1600" dirty="0" smtClean="0">
                <a:latin typeface="Times New Roman" panose="02020603050405020304" pitchFamily="18" charset="0"/>
                <a:cs typeface="Times New Roman" panose="02020603050405020304" pitchFamily="18" charset="0"/>
              </a:rPr>
              <a:t>Đế)</a:t>
            </a:r>
            <a:endParaRPr lang="vi-VN" sz="1600" dirty="0">
              <a:latin typeface="Times New Roman" panose="02020603050405020304" pitchFamily="18" charset="0"/>
              <a:cs typeface="Times New Roman" panose="02020603050405020304" pitchFamily="18" charset="0"/>
            </a:endParaRPr>
          </a:p>
          <a:p>
            <a:pPr algn="just"/>
            <a:r>
              <a:rPr lang="nl-NL" sz="1600" dirty="0">
                <a:latin typeface="Times New Roman" panose="02020603050405020304" pitchFamily="18" charset="0"/>
                <a:cs typeface="Times New Roman" panose="02020603050405020304" pitchFamily="18" charset="0"/>
              </a:rPr>
              <a:t>+ </a:t>
            </a:r>
            <a:r>
              <a:rPr lang="nl-NL" sz="1600" dirty="0" smtClean="0">
                <a:latin typeface="Times New Roman" panose="02020603050405020304" pitchFamily="18" charset="0"/>
                <a:cs typeface="Times New Roman" panose="02020603050405020304" pitchFamily="18" charset="0"/>
              </a:rPr>
              <a:t>Tiến ra </a:t>
            </a:r>
            <a:r>
              <a:rPr lang="nl-NL" sz="1600" dirty="0">
                <a:latin typeface="Times New Roman" panose="02020603050405020304" pitchFamily="18" charset="0"/>
                <a:cs typeface="Times New Roman" panose="02020603050405020304" pitchFamily="18" charset="0"/>
              </a:rPr>
              <a:t>Bắc, đánh chiếm thành Tống Bình (Hà </a:t>
            </a:r>
            <a:r>
              <a:rPr lang="nl-NL" sz="1600" dirty="0" smtClean="0">
                <a:latin typeface="Times New Roman" panose="02020603050405020304" pitchFamily="18" charset="0"/>
                <a:cs typeface="Times New Roman" panose="02020603050405020304" pitchFamily="18" charset="0"/>
              </a:rPr>
              <a:t>Nội).</a:t>
            </a:r>
            <a:endParaRPr lang="vi-VN" sz="1600" dirty="0">
              <a:latin typeface="Times New Roman" panose="02020603050405020304" pitchFamily="18" charset="0"/>
              <a:cs typeface="Times New Roman" panose="02020603050405020304" pitchFamily="18" charset="0"/>
            </a:endParaRPr>
          </a:p>
          <a:p>
            <a:pPr algn="just"/>
            <a:r>
              <a:rPr lang="nl-NL" sz="1600" dirty="0">
                <a:latin typeface="Times New Roman" panose="02020603050405020304" pitchFamily="18" charset="0"/>
                <a:cs typeface="Times New Roman" panose="02020603050405020304" pitchFamily="18" charset="0"/>
              </a:rPr>
              <a:t>+ Năm 722, nhà Đường đưa 10 vạn quân sang đàn áp, </a:t>
            </a:r>
            <a:r>
              <a:rPr lang="nl-NL" sz="1600" dirty="0" smtClean="0">
                <a:latin typeface="Times New Roman" panose="02020603050405020304" pitchFamily="18" charset="0"/>
                <a:cs typeface="Times New Roman" panose="02020603050405020304" pitchFamily="18" charset="0"/>
              </a:rPr>
              <a:t>KN bị </a:t>
            </a:r>
            <a:r>
              <a:rPr lang="nl-NL" sz="1600" dirty="0">
                <a:latin typeface="Times New Roman" panose="02020603050405020304" pitchFamily="18" charset="0"/>
                <a:cs typeface="Times New Roman" panose="02020603050405020304" pitchFamily="18" charset="0"/>
              </a:rPr>
              <a:t>dập tắt</a:t>
            </a:r>
            <a:r>
              <a:rPr lang="nl-NL" sz="1600" dirty="0" smtClean="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p:txBody>
      </p:sp>
      <p:pic>
        <p:nvPicPr>
          <p:cNvPr id="58" name="Picture 57" descr="C:\Users\ADMIN\OneDrive\Desktop\KN MT Loan.jpg"/>
          <p:cNvPicPr/>
          <p:nvPr/>
        </p:nvPicPr>
        <p:blipFill>
          <a:blip r:embed="rId2">
            <a:extLst>
              <a:ext uri="{28A0092B-C50C-407E-A947-70E740481C1C}">
                <a14:useLocalDpi xmlns:a14="http://schemas.microsoft.com/office/drawing/2010/main" val="0"/>
              </a:ext>
            </a:extLst>
          </a:blip>
          <a:srcRect/>
          <a:stretch>
            <a:fillRect/>
          </a:stretch>
        </p:blipFill>
        <p:spPr bwMode="auto">
          <a:xfrm>
            <a:off x="126056" y="616017"/>
            <a:ext cx="8572500" cy="6803807"/>
          </a:xfrm>
          <a:prstGeom prst="rect">
            <a:avLst/>
          </a:prstGeom>
          <a:noFill/>
          <a:ln>
            <a:noFill/>
          </a:ln>
        </p:spPr>
      </p:pic>
      <p:sp>
        <p:nvSpPr>
          <p:cNvPr id="59" name="Rectangle 58"/>
          <p:cNvSpPr/>
          <p:nvPr/>
        </p:nvSpPr>
        <p:spPr>
          <a:xfrm>
            <a:off x="126057" y="276029"/>
            <a:ext cx="8941744" cy="6370975"/>
          </a:xfrm>
          <a:prstGeom prst="rect">
            <a:avLst/>
          </a:prstGeom>
          <a:solidFill>
            <a:schemeClr val="bg1">
              <a:lumMod val="95000"/>
            </a:schemeClr>
          </a:solidFill>
        </p:spPr>
        <p:txBody>
          <a:bodyPr wrap="square">
            <a:spAutoFit/>
          </a:bodyPr>
          <a:lstStyle/>
          <a:p>
            <a:pPr algn="just"/>
            <a:r>
              <a:rPr lang="nl-NL" sz="3400" dirty="0" smtClean="0">
                <a:solidFill>
                  <a:srgbClr val="0000FF"/>
                </a:solidFill>
                <a:latin typeface="Times New Roman" panose="02020603050405020304" pitchFamily="18" charset="0"/>
                <a:cs typeface="Times New Roman" panose="02020603050405020304" pitchFamily="18" charset="0"/>
              </a:rPr>
              <a:t>+ Năm 713, nhân dân Hoan Châu  vùng lên khởi nghĩa dưới sự lãnh đạo của Mai Thúc Loan.</a:t>
            </a:r>
            <a:endParaRPr lang="vi-VN" sz="3400" dirty="0" smtClean="0">
              <a:solidFill>
                <a:srgbClr val="0000FF"/>
              </a:solidFill>
              <a:latin typeface="Times New Roman" panose="02020603050405020304" pitchFamily="18" charset="0"/>
              <a:cs typeface="Times New Roman" panose="02020603050405020304" pitchFamily="18" charset="0"/>
            </a:endParaRPr>
          </a:p>
          <a:p>
            <a:pPr algn="just"/>
            <a:r>
              <a:rPr lang="nl-NL" sz="3400" dirty="0" smtClean="0">
                <a:solidFill>
                  <a:srgbClr val="0000FF"/>
                </a:solidFill>
                <a:latin typeface="Times New Roman" panose="02020603050405020304" pitchFamily="18" charset="0"/>
                <a:cs typeface="Times New Roman" panose="02020603050405020304" pitchFamily="18" charset="0"/>
              </a:rPr>
              <a:t>+ Mai Thúc Loạn chọn vùng Sa Nam (Nam Đàn, Nghệ An) để xây thành Vạn An. Ông xưng đế, nhân dân thường gọi là Mai Hắc Đế.</a:t>
            </a:r>
            <a:endParaRPr lang="vi-VN" sz="3400" dirty="0" smtClean="0">
              <a:solidFill>
                <a:srgbClr val="0000FF"/>
              </a:solidFill>
              <a:latin typeface="Times New Roman" panose="02020603050405020304" pitchFamily="18" charset="0"/>
              <a:cs typeface="Times New Roman" panose="02020603050405020304" pitchFamily="18" charset="0"/>
            </a:endParaRPr>
          </a:p>
          <a:p>
            <a:pPr algn="just"/>
            <a:r>
              <a:rPr lang="nl-NL" sz="3400" dirty="0" smtClean="0">
                <a:solidFill>
                  <a:srgbClr val="0000FF"/>
                </a:solidFill>
                <a:latin typeface="Times New Roman" panose="02020603050405020304" pitchFamily="18" charset="0"/>
                <a:cs typeface="Times New Roman" panose="02020603050405020304" pitchFamily="18" charset="0"/>
              </a:rPr>
              <a:t>+ Từ thành Vạn An, nghĩa quân tiến ra Bắc, đánh chiếm thành Tống Bình (Hà Nội ngày nay).</a:t>
            </a:r>
            <a:endParaRPr lang="vi-VN" sz="3400" dirty="0" smtClean="0">
              <a:solidFill>
                <a:srgbClr val="0000FF"/>
              </a:solidFill>
              <a:latin typeface="Times New Roman" panose="02020603050405020304" pitchFamily="18" charset="0"/>
              <a:cs typeface="Times New Roman" panose="02020603050405020304" pitchFamily="18" charset="0"/>
            </a:endParaRPr>
          </a:p>
          <a:p>
            <a:pPr algn="just"/>
            <a:r>
              <a:rPr lang="nl-NL" sz="3400" dirty="0" smtClean="0">
                <a:solidFill>
                  <a:srgbClr val="0000FF"/>
                </a:solidFill>
                <a:latin typeface="Times New Roman" panose="02020603050405020304" pitchFamily="18" charset="0"/>
                <a:cs typeface="Times New Roman" panose="02020603050405020304" pitchFamily="18" charset="0"/>
              </a:rPr>
              <a:t>+ Năm 722, nhà Đường đưa 10 vạn quân sang đàn áp, khởi nghĩa bị dập tắt.</a:t>
            </a:r>
            <a:endParaRPr lang="vi-VN" sz="3400" dirty="0" smtClean="0">
              <a:solidFill>
                <a:srgbClr val="0000FF"/>
              </a:solidFill>
              <a:latin typeface="Times New Roman" panose="02020603050405020304" pitchFamily="18" charset="0"/>
              <a:cs typeface="Times New Roman" panose="02020603050405020304" pitchFamily="18" charset="0"/>
            </a:endParaRPr>
          </a:p>
          <a:p>
            <a:pPr algn="just"/>
            <a:r>
              <a:rPr lang="nl-NL" sz="3400" dirty="0" smtClean="0">
                <a:solidFill>
                  <a:srgbClr val="0000FF"/>
                </a:solidFill>
                <a:latin typeface="Times New Roman" panose="02020603050405020304" pitchFamily="18" charset="0"/>
                <a:cs typeface="Times New Roman" panose="02020603050405020304" pitchFamily="18" charset="0"/>
              </a:rPr>
              <a:t>+ Khởi nghia Mai Thúc Loạn đã giành và giữ chính quyền độc lập trong gần 10 năm (713 - 722). </a:t>
            </a:r>
            <a:endParaRPr lang="vi-VN" sz="3400" dirty="0">
              <a:solidFill>
                <a:srgbClr val="0000FF"/>
              </a:solidFill>
              <a:latin typeface="Times New Roman" panose="02020603050405020304" pitchFamily="18" charset="0"/>
              <a:cs typeface="Times New Roman" panose="02020603050405020304" pitchFamily="18" charset="0"/>
            </a:endParaRPr>
          </a:p>
        </p:txBody>
      </p:sp>
      <p:sp>
        <p:nvSpPr>
          <p:cNvPr id="69" name="Rectangle 68"/>
          <p:cNvSpPr/>
          <p:nvPr/>
        </p:nvSpPr>
        <p:spPr>
          <a:xfrm>
            <a:off x="3742468" y="712255"/>
            <a:ext cx="2197548" cy="415498"/>
          </a:xfrm>
          <a:prstGeom prst="rect">
            <a:avLst/>
          </a:prstGeom>
          <a:solidFill>
            <a:schemeClr val="bg1"/>
          </a:solidFill>
        </p:spPr>
        <p:txBody>
          <a:bodyPr wrap="square">
            <a:spAutoFit/>
          </a:bodyPr>
          <a:lstStyle/>
          <a:p>
            <a:r>
              <a:rPr lang="nl-NL" sz="2100" b="1" dirty="0" smtClean="0">
                <a:latin typeface="Times New Roman" panose="02020603050405020304" pitchFamily="18" charset="0"/>
                <a:cs typeface="Times New Roman" panose="02020603050405020304" pitchFamily="18" charset="0"/>
              </a:rPr>
              <a:t>Diễn biến</a:t>
            </a:r>
            <a:endParaRPr lang="vi-VN" sz="2100" b="1" dirty="0"/>
          </a:p>
        </p:txBody>
      </p:sp>
    </p:spTree>
    <p:extLst>
      <p:ext uri="{BB962C8B-B14F-4D97-AF65-F5344CB8AC3E}">
        <p14:creationId xmlns:p14="http://schemas.microsoft.com/office/powerpoint/2010/main" val="39489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42" presetClass="entr" presetSubtype="0"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arn(inVertical)">
                                      <p:cBhvr>
                                        <p:cTn id="73" dur="500"/>
                                        <p:tgtEl>
                                          <p:spTgt spid="46"/>
                                        </p:tgtEl>
                                      </p:cBhvr>
                                    </p:animEffect>
                                  </p:childTnLst>
                                </p:cTn>
                              </p:par>
                            </p:childTnLst>
                          </p:cTn>
                        </p:par>
                        <p:par>
                          <p:cTn id="74" fill="hold">
                            <p:stCondLst>
                              <p:cond delay="500"/>
                            </p:stCondLst>
                            <p:childTnLst>
                              <p:par>
                                <p:cTn id="75" presetID="16" presetClass="entr" presetSubtype="21"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childTnLst>
                          </p:cTn>
                        </p:par>
                        <p:par>
                          <p:cTn id="82" fill="hold">
                            <p:stCondLst>
                              <p:cond delay="1500"/>
                            </p:stCondLst>
                            <p:childTnLst>
                              <p:par>
                                <p:cTn id="83" presetID="22" presetClass="entr" presetSubtype="4"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00"/>
                                        <p:tgtEl>
                                          <p:spTgt spid="26"/>
                                        </p:tgtEl>
                                      </p:cBhvr>
                                    </p:animEffect>
                                  </p:childTnLst>
                                </p:cTn>
                              </p:par>
                            </p:childTnLst>
                          </p:cTn>
                        </p:par>
                        <p:par>
                          <p:cTn id="86" fill="hold">
                            <p:stCondLst>
                              <p:cond delay="2000"/>
                            </p:stCondLst>
                            <p:childTnLst>
                              <p:par>
                                <p:cTn id="87" presetID="22" presetClass="entr" presetSubtype="4"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down)">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barn(inVertical)">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barn(inVertical)">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500" fill="hold"/>
                                        <p:tgtEl>
                                          <p:spTgt spid="54"/>
                                        </p:tgtEl>
                                        <p:attrNameLst>
                                          <p:attrName>ppt_x</p:attrName>
                                        </p:attrNameLst>
                                      </p:cBhvr>
                                      <p:tavLst>
                                        <p:tav tm="0">
                                          <p:val>
                                            <p:strVal val="#ppt_x"/>
                                          </p:val>
                                        </p:tav>
                                        <p:tav tm="100000">
                                          <p:val>
                                            <p:strVal val="#ppt_x"/>
                                          </p:val>
                                        </p:tav>
                                      </p:tavLst>
                                    </p:anim>
                                    <p:anim calcmode="lin" valueType="num">
                                      <p:cBhvr additive="base">
                                        <p:cTn id="10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xit" presetSubtype="21" fill="hold" grpId="1" nodeType="clickEffect">
                                  <p:stCondLst>
                                    <p:cond delay="0"/>
                                  </p:stCondLst>
                                  <p:childTnLst>
                                    <p:animEffect transition="out" filter="barn(inVertical)">
                                      <p:cBhvr>
                                        <p:cTn id="109" dur="500"/>
                                        <p:tgtEl>
                                          <p:spTgt spid="69"/>
                                        </p:tgtEl>
                                      </p:cBhvr>
                                    </p:animEffect>
                                    <p:set>
                                      <p:cBhvr>
                                        <p:cTn id="110" dur="1" fill="hold">
                                          <p:stCondLst>
                                            <p:cond delay="499"/>
                                          </p:stCondLst>
                                        </p:cTn>
                                        <p:tgtEl>
                                          <p:spTgt spid="6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circle(in)">
                                      <p:cBhvr>
                                        <p:cTn id="115" dur="20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58"/>
                                        </p:tgtEl>
                                      </p:cBhvr>
                                    </p:animEffect>
                                    <p:set>
                                      <p:cBhvr>
                                        <p:cTn id="120" dur="1" fill="hold">
                                          <p:stCondLst>
                                            <p:cond delay="499"/>
                                          </p:stCondLst>
                                        </p:cTn>
                                        <p:tgtEl>
                                          <p:spTgt spid="5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500"/>
                                        <p:tgtEl>
                                          <p:spTgt spid="59"/>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1" nodeType="clickEffect">
                                  <p:stCondLst>
                                    <p:cond delay="0"/>
                                  </p:stCondLst>
                                  <p:childTnLst>
                                    <p:anim calcmode="lin" valueType="num">
                                      <p:cBhvr additive="base">
                                        <p:cTn id="129" dur="500"/>
                                        <p:tgtEl>
                                          <p:spTgt spid="59"/>
                                        </p:tgtEl>
                                        <p:attrNameLst>
                                          <p:attrName>ppt_x</p:attrName>
                                        </p:attrNameLst>
                                      </p:cBhvr>
                                      <p:tavLst>
                                        <p:tav tm="0">
                                          <p:val>
                                            <p:strVal val="ppt_x"/>
                                          </p:val>
                                        </p:tav>
                                        <p:tav tm="100000">
                                          <p:val>
                                            <p:strVal val="ppt_x"/>
                                          </p:val>
                                        </p:tav>
                                      </p:tavLst>
                                    </p:anim>
                                    <p:anim calcmode="lin" valueType="num">
                                      <p:cBhvr additive="base">
                                        <p:cTn id="130" dur="500"/>
                                        <p:tgtEl>
                                          <p:spTgt spid="59"/>
                                        </p:tgtEl>
                                        <p:attrNameLst>
                                          <p:attrName>ppt_y</p:attrName>
                                        </p:attrNameLst>
                                      </p:cBhvr>
                                      <p:tavLst>
                                        <p:tav tm="0">
                                          <p:val>
                                            <p:strVal val="ppt_y"/>
                                          </p:val>
                                        </p:tav>
                                        <p:tav tm="100000">
                                          <p:val>
                                            <p:strVal val="1+ppt_h/2"/>
                                          </p:val>
                                        </p:tav>
                                      </p:tavLst>
                                    </p:anim>
                                    <p:set>
                                      <p:cBhvr>
                                        <p:cTn id="131" dur="1" fill="hold">
                                          <p:stCondLst>
                                            <p:cond delay="499"/>
                                          </p:stCondLst>
                                        </p:cTn>
                                        <p:tgtEl>
                                          <p:spTgt spid="5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2" nodeType="click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down)">
                                      <p:cBhvr>
                                        <p:cTn id="136" dur="500"/>
                                        <p:tgtEl>
                                          <p:spTgt spid="6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barn(inVertical)">
                                      <p:cBhvr>
                                        <p:cTn id="141" dur="500"/>
                                        <p:tgtEl>
                                          <p:spTgt spid="57"/>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wipe(down)">
                                      <p:cBhvr>
                                        <p:cTn id="146" dur="500"/>
                                        <p:tgtEl>
                                          <p:spTgt spid="55"/>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ntr" presetSubtype="16" fill="hold" grpId="0" nodeType="click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circle(in)">
                                      <p:cBhvr>
                                        <p:cTn id="151"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6" grpId="0" animBg="1"/>
      <p:bldP spid="27" grpId="0" animBg="1"/>
      <p:bldP spid="46" grpId="0" animBg="1"/>
      <p:bldP spid="49" grpId="0"/>
      <p:bldP spid="50" grpId="0"/>
      <p:bldP spid="54" grpId="0"/>
      <p:bldP spid="55" grpId="0"/>
      <p:bldP spid="56" grpId="0"/>
      <p:bldP spid="57" grpId="0"/>
      <p:bldP spid="59" grpId="0" animBg="1"/>
      <p:bldP spid="59" grpId="1" animBg="1"/>
      <p:bldP spid="69" grpId="0" animBg="1"/>
      <p:bldP spid="69" grpId="1" animBg="1"/>
      <p:bldP spid="69"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CÁC 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X</a:t>
            </a:r>
            <a:r>
              <a:rPr lang="fr-FR" sz="2400" b="1" dirty="0" smtClean="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endParaRPr>
          </a:p>
        </p:txBody>
      </p:sp>
      <p:sp>
        <p:nvSpPr>
          <p:cNvPr id="8" name="Rectangle 7"/>
          <p:cNvSpPr/>
          <p:nvPr/>
        </p:nvSpPr>
        <p:spPr>
          <a:xfrm>
            <a:off x="431408" y="2449020"/>
            <a:ext cx="6429004" cy="830997"/>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MTL</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Khởi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nghĩa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Hưng</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57200" y="1437718"/>
            <a:ext cx="5123262" cy="1785104"/>
          </a:xfrm>
          <a:prstGeom prst="rect">
            <a:avLst/>
          </a:prstGeom>
        </p:spPr>
        <p:txBody>
          <a:bodyPr wrap="none">
            <a:spAutoFit/>
          </a:bodyPr>
          <a:lstStyle/>
          <a:p>
            <a:pPr marL="514350" indent="-514350">
              <a:buAutoNum type="arabicPeriod"/>
            </a:pPr>
            <a:r>
              <a:rPr lang="en-US" sz="2200" b="1" dirty="0" err="1" smtClean="0">
                <a:solidFill>
                  <a:srgbClr val="FF0000"/>
                </a:solidFill>
                <a:latin typeface="Times New Roman" panose="02020603050405020304" pitchFamily="18" charset="0"/>
                <a:cs typeface="Times New Roman" panose="02020603050405020304" pitchFamily="18" charset="0"/>
              </a:rPr>
              <a:t>Khởi</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Hai </a:t>
            </a:r>
            <a:r>
              <a:rPr lang="fr-FR" sz="2200" b="1" dirty="0" err="1" smtClean="0">
                <a:solidFill>
                  <a:srgbClr val="FF0000"/>
                </a:solidFill>
                <a:latin typeface="Times New Roman" panose="02020603050405020304" pitchFamily="18" charset="0"/>
                <a:cs typeface="Times New Roman" panose="02020603050405020304" pitchFamily="18" charset="0"/>
              </a:rPr>
              <a:t>Bà</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Trưng</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fr-FR" sz="2200" b="1" dirty="0" err="1" smtClean="0">
                <a:solidFill>
                  <a:srgbClr val="FF0000"/>
                </a:solidFill>
                <a:latin typeface="Times New Roman" panose="02020603050405020304" pitchFamily="18" charset="0"/>
                <a:cs typeface="Times New Roman" panose="02020603050405020304" pitchFamily="18" charset="0"/>
              </a:rPr>
              <a:t>Khởi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nghĩa</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Bà</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Triệu</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fr-FR" sz="2200" b="1" dirty="0" err="1" smtClean="0">
                <a:solidFill>
                  <a:srgbClr val="FF0000"/>
                </a:solidFill>
                <a:latin typeface="Times New Roman" panose="02020603050405020304" pitchFamily="18" charset="0"/>
                <a:cs typeface="Times New Roman" panose="02020603050405020304" pitchFamily="18" charset="0"/>
              </a:rPr>
              <a:t>Khởi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nghĩa</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Lý</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Bí</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và</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nước</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Vạn</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Xuân</a:t>
            </a:r>
            <a:endParaRPr lang="en-US" sz="22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endParaRPr lang="en-US" sz="2200" dirty="0">
              <a:solidFill>
                <a:srgbClr val="FF0000"/>
              </a:solidFill>
              <a:latin typeface="Times New Roman" panose="02020603050405020304" pitchFamily="18" charset="0"/>
              <a:cs typeface="Times New Roman" panose="02020603050405020304" pitchFamily="18" charset="0"/>
            </a:endParaRPr>
          </a:p>
          <a:p>
            <a:endParaRPr lang="en-US" sz="2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25327236"/>
              </p:ext>
            </p:extLst>
          </p:nvPr>
        </p:nvGraphicFramePr>
        <p:xfrm>
          <a:off x="381000" y="3048000"/>
          <a:ext cx="8153400" cy="2560320"/>
        </p:xfrm>
        <a:graphic>
          <a:graphicData uri="http://schemas.openxmlformats.org/drawingml/2006/table">
            <a:tbl>
              <a:tblPr firstRow="1" firstCol="1" bandRow="1">
                <a:tableStyleId>{5C22544A-7EE6-4342-B048-85BDC9FD1C3A}</a:tableStyleId>
              </a:tblPr>
              <a:tblGrid>
                <a:gridCol w="8153400">
                  <a:extLst>
                    <a:ext uri="{9D8B030D-6E8A-4147-A177-3AD203B41FA5}">
                      <a16:colId xmlns:a16="http://schemas.microsoft.com/office/drawing/2014/main" val="20000"/>
                    </a:ext>
                  </a:extLst>
                </a:gridCol>
              </a:tblGrid>
              <a:tr h="2484120">
                <a:tc>
                  <a:txBody>
                    <a:bodyPr/>
                    <a:lstStyle/>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Nguyên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Đường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cai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trị</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khắc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đặt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thuế</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khóa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lao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dịch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nặng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nề</a:t>
                      </a:r>
                      <a:r>
                        <a:rPr lang="en-US" sz="2400" b="0" dirty="0">
                          <a:solidFill>
                            <a:schemeClr val="tx1"/>
                          </a:solidFill>
                          <a:effectLst/>
                          <a:latin typeface="Times New Roman" panose="02020603050405020304" pitchFamily="18" charset="0"/>
                          <a:cs typeface="Times New Roman" panose="02020603050405020304" pitchFamily="18" charset="0"/>
                        </a:rPr>
                        <a:t> =&gt; </a:t>
                      </a:r>
                      <a:r>
                        <a:rPr lang="en-US" sz="2400" b="0" dirty="0" err="1">
                          <a:solidFill>
                            <a:schemeClr val="tx1"/>
                          </a:solidFill>
                          <a:effectLst/>
                          <a:latin typeface="Times New Roman" panose="02020603050405020304" pitchFamily="18" charset="0"/>
                          <a:cs typeface="Times New Roman" panose="02020603050405020304" pitchFamily="18" charset="0"/>
                        </a:rPr>
                        <a:t>Nhiều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nổ</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tiêu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smtClean="0">
                          <a:solidFill>
                            <a:schemeClr val="tx1"/>
                          </a:solidFill>
                          <a:effectLst/>
                          <a:latin typeface="Times New Roman" panose="02020603050405020304" pitchFamily="18" charset="0"/>
                          <a:cs typeface="Times New Roman" panose="02020603050405020304" pitchFamily="18" charset="0"/>
                        </a:rPr>
                        <a:t>MTL</a:t>
                      </a:r>
                      <a:r>
                        <a:rPr lang="en-US" sz="2400" b="0" dirty="0" smtClean="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Phùng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Hưng</a:t>
                      </a:r>
                      <a:endParaRPr lang="en-US" sz="2400" b="0" dirty="0">
                        <a:solidFill>
                          <a:schemeClr val="tx1"/>
                        </a:solidFill>
                        <a:effectLst/>
                        <a:latin typeface="Times New Roman" panose="02020603050405020304" pitchFamily="18" charset="0"/>
                        <a:cs typeface="Times New Roman" panose="02020603050405020304" pitchFamily="18" charset="0"/>
                      </a:endParaRP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hai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bị</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đàn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thất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bại</a:t>
                      </a:r>
                      <a:r>
                        <a:rPr lang="en-US" sz="2400" b="0" dirty="0">
                          <a:solidFill>
                            <a:schemeClr val="tx1"/>
                          </a:solidFill>
                          <a:effectLst/>
                          <a:latin typeface="Times New Roman" panose="02020603050405020304" pitchFamily="18" charset="0"/>
                          <a:cs typeface="Times New Roman" panose="02020603050405020304" pitchFamily="18" charset="0"/>
                        </a:rPr>
                        <a:t>.</a:t>
                      </a:r>
                    </a:p>
                    <a:p>
                      <a:pPr indent="291465" algn="just">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Ý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cuộc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khởi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tiếp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nối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truyền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thống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đấu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tranh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kiên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cường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cổ</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vũ</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trực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tiếp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thần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đấu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tranh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giành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lập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Việt</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020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382000" cy="1384995"/>
          </a:xfrm>
          <a:prstGeom prst="rect">
            <a:avLst/>
          </a:prstGeom>
          <a:solidFill>
            <a:schemeClr val="accent3">
              <a:lumMod val="20000"/>
              <a:lumOff val="80000"/>
            </a:schemeClr>
          </a:solidFill>
        </p:spPr>
        <p:txBody>
          <a:bodyPr wrap="square">
            <a:spAutoFit/>
          </a:bodyPr>
          <a:lstStyle/>
          <a:p>
            <a:pPr algn="just"/>
            <a:r>
              <a:rPr lang="nl-NL" sz="2800" b="1" dirty="0">
                <a:solidFill>
                  <a:srgbClr val="FF0000"/>
                </a:solidFill>
                <a:latin typeface="Times New Roman" panose="02020603050405020304" pitchFamily="18" charset="0"/>
                <a:cs typeface="Times New Roman" panose="02020603050405020304" pitchFamily="18" charset="0"/>
              </a:rPr>
              <a:t>? Em hãy so sánh khởi nghĩa của Mai Thúc Loan với các cuộc khởi nghĩa của Hai Bà Trưng và Lý Bí trước đó về phạm vi, quy mô và thời gian tồn tại.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9100" y="1981200"/>
            <a:ext cx="8382000" cy="2246769"/>
          </a:xfrm>
          <a:prstGeom prst="rect">
            <a:avLst/>
          </a:prstGeom>
        </p:spPr>
        <p:txBody>
          <a:bodyPr wrap="square">
            <a:spAutoFit/>
          </a:bodyPr>
          <a:lstStyle/>
          <a:p>
            <a:pPr algn="just"/>
            <a:r>
              <a:rPr lang="nl-NL" sz="2800" dirty="0">
                <a:latin typeface="Times New Roman" panose="02020603050405020304" pitchFamily="18" charset="0"/>
                <a:cs typeface="Times New Roman" panose="02020603050405020304" pitchFamily="18" charset="0"/>
              </a:rPr>
              <a:t>- Khác nhau: Khởi nghĩa Mai Thúc Loan giành chính quyển trong 10 năm, Hai Bà Trưng trong 3 năm, Lý Bí trong 58 năm; phạm vi và quy mô khởi nghĩa Mai Thúc Loan rộng lớn hơn, thu hút cả sự hưởng ứng của nhân dân Chăm-pa và Chân Lạp.</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443243" y="4569261"/>
            <a:ext cx="8305800" cy="1384995"/>
          </a:xfrm>
          <a:prstGeom prst="rect">
            <a:avLst/>
          </a:prstGeom>
        </p:spPr>
        <p:txBody>
          <a:bodyPr wrap="square">
            <a:spAutoFit/>
          </a:bodyPr>
          <a:lstStyle/>
          <a:p>
            <a:pPr algn="just"/>
            <a:r>
              <a:rPr lang="nl-NL" sz="2800" dirty="0">
                <a:latin typeface="Times New Roman" panose="02020603050405020304" pitchFamily="18" charset="0"/>
                <a:cs typeface="Times New Roman" panose="02020603050405020304" pitchFamily="18" charset="0"/>
              </a:rPr>
              <a:t>- Giống nhau: đều là những cuộc khởi nghĩa lớn có quy mô vượt ra phạm vi một địa phương cụ thể, thành lập được chính quyền tự chủ trong một thời gian.</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5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107996"/>
          </a:xfrm>
          <a:prstGeom prst="rect">
            <a:avLst/>
          </a:prstGeom>
        </p:spPr>
        <p:txBody>
          <a:bodyPr wrap="square">
            <a:spAutoFit/>
          </a:bodyPr>
          <a:lstStyle/>
          <a:p>
            <a:pPr algn="ctr"/>
            <a:r>
              <a:rPr lang="fr-FR" sz="2200" b="1" dirty="0" err="1" smtClean="0">
                <a:solidFill>
                  <a:srgbClr val="FF0000"/>
                </a:solidFill>
                <a:latin typeface="Times New Roman" panose="02020603050405020304" pitchFamily="18" charset="0"/>
                <a:cs typeface="Times New Roman" panose="02020603050405020304" pitchFamily="18" charset="0"/>
              </a:rPr>
              <a:t>Bài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15. CÁC CUỘC</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X</a:t>
            </a:r>
            <a:r>
              <a:rPr lang="fr-FR" sz="2200" b="1" dirty="0" smtClean="0">
                <a:solidFill>
                  <a:srgbClr val="FF0000"/>
                </a:solidFill>
                <a:latin typeface="Times New Roman" panose="02020603050405020304" pitchFamily="18" charset="0"/>
                <a:cs typeface="Times New Roman" panose="02020603050405020304" pitchFamily="18" charset="0"/>
              </a:rPr>
              <a:t>)</a:t>
            </a:r>
            <a:endParaRPr lang="vi-VN" sz="2200" b="1" dirty="0">
              <a:solidFill>
                <a:srgbClr val="FF0000"/>
              </a:solidFill>
            </a:endParaRPr>
          </a:p>
        </p:txBody>
      </p:sp>
      <p:sp>
        <p:nvSpPr>
          <p:cNvPr id="8" name="Rectangle 7"/>
          <p:cNvSpPr/>
          <p:nvPr/>
        </p:nvSpPr>
        <p:spPr>
          <a:xfrm>
            <a:off x="621176" y="2971800"/>
            <a:ext cx="3884397" cy="492443"/>
          </a:xfrm>
          <a:prstGeom prst="rect">
            <a:avLst/>
          </a:prstGeom>
        </p:spPr>
        <p:txBody>
          <a:bodyPr wrap="none">
            <a:spAutoFit/>
          </a:bodyPr>
          <a:lstStyle/>
          <a:p>
            <a:r>
              <a:rPr lang="en-US" sz="2600" b="1" dirty="0" smtClean="0">
                <a:solidFill>
                  <a:srgbClr val="FF0000"/>
                </a:solidFill>
                <a:latin typeface="Times New Roman" panose="02020603050405020304" pitchFamily="18" charset="0"/>
                <a:cs typeface="Times New Roman" panose="02020603050405020304" pitchFamily="18" charset="0"/>
              </a:rPr>
              <a:t>5.</a:t>
            </a:r>
            <a:r>
              <a:rPr lang="vi-VN" sz="2600" b="1" dirty="0" smtClean="0">
                <a:solidFill>
                  <a:srgbClr val="FF0000"/>
                </a:solidFill>
                <a:latin typeface="Times New Roman" panose="02020603050405020304" pitchFamily="18" charset="0"/>
                <a:cs typeface="Times New Roman" panose="02020603050405020304" pitchFamily="18" charset="0"/>
              </a:rPr>
              <a:t> Luyện tập và vận dụng</a:t>
            </a:r>
            <a:r>
              <a:rPr lang="en-US" sz="2600" b="1" dirty="0" smtClean="0">
                <a:solidFill>
                  <a:srgbClr val="FF0000"/>
                </a:solidFill>
                <a:latin typeface="Times New Roman" panose="02020603050405020304" pitchFamily="18" charset="0"/>
                <a:cs typeface="Times New Roman" panose="02020603050405020304" pitchFamily="18" charset="0"/>
              </a:rPr>
              <a:t> </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74552" y="1447800"/>
            <a:ext cx="6549935" cy="2123658"/>
          </a:xfrm>
          <a:prstGeom prst="rect">
            <a:avLst/>
          </a:prstGeom>
        </p:spPr>
        <p:txBody>
          <a:bodyPr wrap="none">
            <a:spAutoFit/>
          </a:bodyPr>
          <a:lstStyle/>
          <a:p>
            <a:pPr marL="514350" indent="-514350">
              <a:buAutoNum type="arabicPeriod"/>
            </a:pPr>
            <a:r>
              <a:rPr lang="en-US" sz="2200" b="1" dirty="0" err="1" smtClean="0">
                <a:solidFill>
                  <a:srgbClr val="FF0000"/>
                </a:solidFill>
                <a:latin typeface="Times New Roman" panose="02020603050405020304" pitchFamily="18" charset="0"/>
                <a:cs typeface="Times New Roman" panose="02020603050405020304" pitchFamily="18" charset="0"/>
              </a:rPr>
              <a:t>Khởi</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Hai </a:t>
            </a:r>
            <a:r>
              <a:rPr lang="fr-FR" sz="2200" b="1" dirty="0" err="1" smtClean="0">
                <a:solidFill>
                  <a:srgbClr val="FF0000"/>
                </a:solidFill>
                <a:latin typeface="Times New Roman" panose="02020603050405020304" pitchFamily="18" charset="0"/>
                <a:cs typeface="Times New Roman" panose="02020603050405020304" pitchFamily="18" charset="0"/>
              </a:rPr>
              <a:t>Bà</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Trưng</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fr-FR" sz="2200" b="1" dirty="0" err="1" smtClean="0">
                <a:solidFill>
                  <a:srgbClr val="FF0000"/>
                </a:solidFill>
                <a:latin typeface="Times New Roman" panose="02020603050405020304" pitchFamily="18" charset="0"/>
                <a:cs typeface="Times New Roman" panose="02020603050405020304" pitchFamily="18" charset="0"/>
              </a:rPr>
              <a:t>Khởi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nghĩa</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Bà</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Triệu</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2200" b="1" dirty="0" err="1">
                <a:solidFill>
                  <a:srgbClr val="FF0000"/>
                </a:solidFill>
                <a:latin typeface="Times New Roman" panose="02020603050405020304" pitchFamily="18" charset="0"/>
                <a:cs typeface="Times New Roman" panose="02020603050405020304" pitchFamily="18" charset="0"/>
              </a:rPr>
              <a:t>Khởi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Khởi</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nghĩa</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Lý</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Bí</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và</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nước</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a:solidFill>
                  <a:srgbClr val="FF0000"/>
                </a:solidFill>
                <a:latin typeface="Times New Roman" panose="02020603050405020304" pitchFamily="18" charset="0"/>
                <a:cs typeface="Times New Roman" panose="02020603050405020304" pitchFamily="18" charset="0"/>
              </a:rPr>
              <a:t>Vạn</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err="1" smtClean="0">
                <a:solidFill>
                  <a:srgbClr val="FF0000"/>
                </a:solidFill>
                <a:latin typeface="Times New Roman" panose="02020603050405020304" pitchFamily="18" charset="0"/>
                <a:cs typeface="Times New Roman" panose="02020603050405020304" pitchFamily="18" charset="0"/>
              </a:rPr>
              <a:t>Xuân</a:t>
            </a:r>
            <a:endParaRPr lang="fr-FR" sz="2200" b="1" dirty="0" smtClean="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2200" b="1" dirty="0" err="1">
                <a:solidFill>
                  <a:srgbClr val="FF0000"/>
                </a:solidFill>
                <a:latin typeface="Times New Roman" panose="02020603050405020304" pitchFamily="18" charset="0"/>
                <a:cs typeface="Times New Roman" panose="02020603050405020304" pitchFamily="18" charset="0"/>
              </a:rPr>
              <a:t>Khởi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MTL</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Khởi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Phùng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Hưng</a:t>
            </a:r>
            <a:endParaRPr lang="en-US" sz="22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endParaRPr lang="en-US" sz="2200" dirty="0">
              <a:solidFill>
                <a:srgbClr val="FF0000"/>
              </a:solidFill>
              <a:latin typeface="Times New Roman" panose="02020603050405020304" pitchFamily="18" charset="0"/>
              <a:cs typeface="Times New Roman" panose="02020603050405020304" pitchFamily="18" charset="0"/>
            </a:endParaRPr>
          </a:p>
          <a:p>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0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à triệu"/>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150927" cy="4953000"/>
          </a:xfrm>
          <a:prstGeom prst="rect">
            <a:avLst/>
          </a:prstGeom>
          <a:noFill/>
          <a:ln>
            <a:noFill/>
          </a:ln>
        </p:spPr>
      </p:pic>
      <p:sp>
        <p:nvSpPr>
          <p:cNvPr id="3" name="Rectangle 2"/>
          <p:cNvSpPr/>
          <p:nvPr/>
        </p:nvSpPr>
        <p:spPr>
          <a:xfrm>
            <a:off x="1447800" y="4953000"/>
            <a:ext cx="6629400" cy="1815882"/>
          </a:xfrm>
          <a:prstGeom prst="rect">
            <a:avLst/>
          </a:prstGeom>
        </p:spPr>
        <p:txBody>
          <a:bodyPr wrap="square">
            <a:spAutoFit/>
          </a:bodyPr>
          <a:lstStyle/>
          <a:p>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Lướt</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kình</a:t>
            </a:r>
            <a:r>
              <a:rPr lang="en-US" sz="2800" i="1" dirty="0">
                <a:latin typeface="Times New Roman" panose="02020603050405020304" pitchFamily="18" charset="0"/>
                <a:cs typeface="Times New Roman" panose="02020603050405020304" pitchFamily="18" charset="0"/>
              </a:rPr>
              <a:t/>
            </a:r>
            <a:br>
              <a:rPr lang="en-US" sz="2800" i="1" dirty="0">
                <a:latin typeface="Times New Roman" panose="02020603050405020304" pitchFamily="18" charset="0"/>
                <a:cs typeface="Times New Roman" panose="02020603050405020304" pitchFamily="18" charset="0"/>
              </a:rPr>
            </a:br>
            <a:r>
              <a:rPr lang="en-US" sz="2800" i="1" dirty="0" err="1">
                <a:latin typeface="Times New Roman" panose="02020603050405020304" pitchFamily="18" charset="0"/>
                <a:cs typeface="Times New Roman" panose="02020603050405020304" pitchFamily="18" charset="0"/>
              </a:rPr>
              <a:t>Cưỡi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voi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r>
              <a:rPr lang="en-US" sz="2800" i="1" dirty="0">
                <a:latin typeface="Times New Roman" panose="02020603050405020304" pitchFamily="18" charset="0"/>
                <a:cs typeface="Times New Roman" panose="02020603050405020304" pitchFamily="18" charset="0"/>
              </a:rPr>
              <a:t/>
            </a:r>
            <a:br>
              <a:rPr lang="en-US"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Xứ</a:t>
            </a:r>
            <a:r>
              <a:rPr lang="en-US" sz="2800" i="1" dirty="0">
                <a:latin typeface="Times New Roman" panose="02020603050405020304" pitchFamily="18" charset="0"/>
                <a:cs typeface="Times New Roman" panose="02020603050405020304" pitchFamily="18" charset="0"/>
              </a:rPr>
              <a:t> Thanh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316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382000" cy="769441"/>
          </a:xfrm>
          <a:prstGeom prst="rect">
            <a:avLst/>
          </a:prstGeom>
        </p:spPr>
        <p:txBody>
          <a:bodyPr wrap="square">
            <a:spAutoFit/>
          </a:bodyPr>
          <a:lstStyle/>
          <a:p>
            <a:pPr algn="ctr"/>
            <a:r>
              <a:rPr lang="fr-FR" sz="2200" b="1" dirty="0" err="1" smtClean="0">
                <a:solidFill>
                  <a:srgbClr val="FF0000"/>
                </a:solidFill>
                <a:latin typeface="Times New Roman" panose="02020603050405020304" pitchFamily="18" charset="0"/>
                <a:cs typeface="Times New Roman" panose="02020603050405020304" pitchFamily="18" charset="0"/>
              </a:rPr>
              <a:t>Bài</a:t>
            </a:r>
            <a:r>
              <a:rPr lang="fr-FR" sz="2200" b="1" dirty="0" smtClean="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15. CÁC CUỘC</a:t>
            </a:r>
            <a:r>
              <a:rPr lang="fr-FR" sz="2200" b="1" dirty="0">
                <a:solidFill>
                  <a:srgbClr val="FF0000"/>
                </a:solidFill>
                <a:latin typeface="Times New Roman" panose="02020603050405020304" pitchFamily="18" charset="0"/>
                <a:cs typeface="Times New Roman" panose="02020603050405020304" pitchFamily="18" charset="0"/>
              </a:rPr>
              <a:t> </a:t>
            </a:r>
            <a:r>
              <a:rPr lang="fr-FR" sz="2200" b="1" dirty="0" smtClean="0">
                <a:solidFill>
                  <a:srgbClr val="FF0000"/>
                </a:solidFill>
                <a:latin typeface="Times New Roman" panose="02020603050405020304" pitchFamily="18" charset="0"/>
                <a:cs typeface="Times New Roman" panose="02020603050405020304" pitchFamily="18" charset="0"/>
              </a:rPr>
              <a:t>KHỞI NGHĨA TIÊU BIỂU DÀNH ĐỘC LẬP TỰ CHỦ (TỪ ĐẦU CÔNG NGUYÊN ĐẾN TRƯỚC THẾ KỈ X</a:t>
            </a:r>
            <a:r>
              <a:rPr lang="fr-FR" sz="2200" b="1" dirty="0" smtClean="0">
                <a:solidFill>
                  <a:srgbClr val="FF0000"/>
                </a:solidFill>
                <a:latin typeface="Times New Roman" panose="02020603050405020304" pitchFamily="18" charset="0"/>
                <a:cs typeface="Times New Roman" panose="02020603050405020304" pitchFamily="18" charset="0"/>
              </a:rPr>
              <a:t>)</a:t>
            </a:r>
            <a:endParaRPr lang="vi-VN" sz="2200" b="1" dirty="0">
              <a:solidFill>
                <a:srgbClr val="FF0000"/>
              </a:solidFill>
            </a:endParaRPr>
          </a:p>
        </p:txBody>
      </p:sp>
      <p:sp>
        <p:nvSpPr>
          <p:cNvPr id="8" name="Rectangle 7"/>
          <p:cNvSpPr/>
          <p:nvPr/>
        </p:nvSpPr>
        <p:spPr>
          <a:xfrm>
            <a:off x="563223" y="1338859"/>
            <a:ext cx="3995004" cy="492443"/>
          </a:xfrm>
          <a:prstGeom prst="rect">
            <a:avLst/>
          </a:prstGeom>
        </p:spPr>
        <p:txBody>
          <a:bodyPr wrap="none">
            <a:spAutoFit/>
          </a:bodyPr>
          <a:lstStyle/>
          <a:p>
            <a:r>
              <a:rPr lang="en-US" sz="2600" b="1" dirty="0" smtClean="0">
                <a:solidFill>
                  <a:srgbClr val="FF0000"/>
                </a:solidFill>
                <a:latin typeface="Times New Roman" panose="02020603050405020304" pitchFamily="18" charset="0"/>
                <a:cs typeface="Times New Roman" panose="02020603050405020304" pitchFamily="18" charset="0"/>
              </a:rPr>
              <a:t>5.</a:t>
            </a:r>
            <a:r>
              <a:rPr lang="vi-VN" sz="2600" b="1" dirty="0" smtClean="0">
                <a:solidFill>
                  <a:srgbClr val="FF0000"/>
                </a:solidFill>
                <a:latin typeface="Times New Roman" panose="02020603050405020304" pitchFamily="18" charset="0"/>
                <a:cs typeface="Times New Roman" panose="02020603050405020304" pitchFamily="18" charset="0"/>
              </a:rPr>
              <a:t> Luyện tập và vận dụng</a:t>
            </a:r>
            <a:r>
              <a:rPr lang="en-US" sz="2600" b="1" dirty="0" smtClean="0">
                <a:solidFill>
                  <a:srgbClr val="FF0000"/>
                </a:solidFill>
                <a:latin typeface="Times New Roman" panose="02020603050405020304" pitchFamily="18" charset="0"/>
                <a:cs typeface="Times New Roman" panose="02020603050405020304" pitchFamily="18" charset="0"/>
              </a:rPr>
              <a:t>: </a:t>
            </a:r>
            <a:endParaRPr lang="en-US" sz="26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74685831"/>
              </p:ext>
            </p:extLst>
          </p:nvPr>
        </p:nvGraphicFramePr>
        <p:xfrm>
          <a:off x="457200" y="2895600"/>
          <a:ext cx="8229601" cy="3195130"/>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1852943">
                  <a:extLst>
                    <a:ext uri="{9D8B030D-6E8A-4147-A177-3AD203B41FA5}">
                      <a16:colId xmlns:a16="http://schemas.microsoft.com/office/drawing/2014/main" val="20001"/>
                    </a:ext>
                  </a:extLst>
                </a:gridCol>
                <a:gridCol w="1728457">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566230">
                <a:tc>
                  <a:txBody>
                    <a:bodyPr/>
                    <a:lstStyle/>
                    <a:p>
                      <a:pPr marL="0" marR="0" algn="ctr">
                        <a:lnSpc>
                          <a:spcPct val="150000"/>
                        </a:lnSpc>
                        <a:spcBef>
                          <a:spcPts val="0"/>
                        </a:spcBef>
                        <a:spcAft>
                          <a:spcPts val="0"/>
                        </a:spcAft>
                      </a:pPr>
                      <a:r>
                        <a:rPr lang="fr-FR" sz="2300" kern="900" spc="-100" dirty="0" err="1" smtClean="0">
                          <a:solidFill>
                            <a:schemeClr val="tx1"/>
                          </a:solidFill>
                          <a:effectLst/>
                          <a:latin typeface="Times New Roman" panose="02020603050405020304" pitchFamily="18" charset="0"/>
                          <a:cs typeface="Times New Roman" panose="02020603050405020304" pitchFamily="18" charset="0"/>
                        </a:rPr>
                        <a:t>Tên</a:t>
                      </a:r>
                      <a:r>
                        <a:rPr lang="fr-FR" sz="2300" kern="900" spc="-100" dirty="0" smtClean="0">
                          <a:solidFill>
                            <a:schemeClr val="tx1"/>
                          </a:solidFill>
                          <a:effectLst/>
                          <a:latin typeface="Times New Roman" panose="02020603050405020304" pitchFamily="18" charset="0"/>
                          <a:cs typeface="Times New Roman" panose="02020603050405020304" pitchFamily="18" charset="0"/>
                        </a:rPr>
                        <a:t> </a:t>
                      </a:r>
                      <a:r>
                        <a:rPr lang="fr-FR" sz="2300" kern="900" spc="-100" dirty="0" err="1" smtClean="0">
                          <a:solidFill>
                            <a:schemeClr val="tx1"/>
                          </a:solidFill>
                          <a:effectLst/>
                          <a:latin typeface="Times New Roman" panose="02020603050405020304" pitchFamily="18" charset="0"/>
                          <a:cs typeface="Times New Roman" panose="02020603050405020304" pitchFamily="18" charset="0"/>
                        </a:rPr>
                        <a:t>cuộc</a:t>
                      </a:r>
                      <a:r>
                        <a:rPr lang="fr-FR" sz="2300" kern="900" spc="-100" dirty="0" smtClean="0">
                          <a:solidFill>
                            <a:schemeClr val="tx1"/>
                          </a:solidFill>
                          <a:effectLst/>
                          <a:latin typeface="Times New Roman" panose="02020603050405020304" pitchFamily="18" charset="0"/>
                          <a:cs typeface="Times New Roman" panose="02020603050405020304" pitchFamily="18" charset="0"/>
                        </a:rPr>
                        <a:t> </a:t>
                      </a:r>
                      <a:r>
                        <a:rPr lang="vi-VN" sz="2300" kern="900" spc="-100" dirty="0" smtClean="0">
                          <a:solidFill>
                            <a:schemeClr val="tx1"/>
                          </a:solidFill>
                          <a:effectLst/>
                          <a:latin typeface="Times New Roman" panose="02020603050405020304" pitchFamily="18" charset="0"/>
                          <a:cs typeface="Times New Roman" panose="02020603050405020304" pitchFamily="18" charset="0"/>
                        </a:rPr>
                        <a:t>KN</a:t>
                      </a:r>
                      <a:endParaRPr lang="vi-VN" sz="2300" kern="900" spc="-1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fr-FR" sz="2300" dirty="0" err="1">
                          <a:solidFill>
                            <a:schemeClr val="tx1"/>
                          </a:solidFill>
                          <a:effectLst/>
                          <a:latin typeface="Times New Roman" panose="02020603050405020304" pitchFamily="18" charset="0"/>
                          <a:cs typeface="Times New Roman" panose="02020603050405020304" pitchFamily="18" charset="0"/>
                        </a:rPr>
                        <a:t>Nguyên</a:t>
                      </a:r>
                      <a:r>
                        <a:rPr lang="fr-FR" sz="2300" dirty="0">
                          <a:solidFill>
                            <a:schemeClr val="tx1"/>
                          </a:solidFill>
                          <a:effectLst/>
                          <a:latin typeface="Times New Roman" panose="02020603050405020304" pitchFamily="18" charset="0"/>
                          <a:cs typeface="Times New Roman" panose="02020603050405020304" pitchFamily="18" charset="0"/>
                        </a:rPr>
                        <a:t> </a:t>
                      </a:r>
                      <a:r>
                        <a:rPr lang="fr-FR" sz="2300" dirty="0" err="1">
                          <a:solidFill>
                            <a:schemeClr val="tx1"/>
                          </a:solidFill>
                          <a:effectLst/>
                          <a:latin typeface="Times New Roman" panose="02020603050405020304" pitchFamily="18" charset="0"/>
                          <a:cs typeface="Times New Roman" panose="02020603050405020304" pitchFamily="18" charset="0"/>
                        </a:rPr>
                        <a:t>nhân</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fr-FR" sz="2300" dirty="0" err="1">
                          <a:solidFill>
                            <a:schemeClr val="tx1"/>
                          </a:solidFill>
                          <a:effectLst/>
                          <a:latin typeface="Times New Roman" panose="02020603050405020304" pitchFamily="18" charset="0"/>
                          <a:cs typeface="Times New Roman" panose="02020603050405020304" pitchFamily="18" charset="0"/>
                        </a:rPr>
                        <a:t>Diễn</a:t>
                      </a:r>
                      <a:r>
                        <a:rPr lang="fr-FR" sz="2300" dirty="0">
                          <a:solidFill>
                            <a:schemeClr val="tx1"/>
                          </a:solidFill>
                          <a:effectLst/>
                          <a:latin typeface="Times New Roman" panose="02020603050405020304" pitchFamily="18" charset="0"/>
                          <a:cs typeface="Times New Roman" panose="02020603050405020304" pitchFamily="18" charset="0"/>
                        </a:rPr>
                        <a:t> </a:t>
                      </a:r>
                      <a:r>
                        <a:rPr lang="fr-FR" sz="2300" dirty="0" err="1">
                          <a:solidFill>
                            <a:schemeClr val="tx1"/>
                          </a:solidFill>
                          <a:effectLst/>
                          <a:latin typeface="Times New Roman" panose="02020603050405020304" pitchFamily="18" charset="0"/>
                          <a:cs typeface="Times New Roman" panose="02020603050405020304" pitchFamily="18" charset="0"/>
                        </a:rPr>
                        <a:t>biến</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fr-FR" sz="2300" dirty="0" err="1">
                          <a:solidFill>
                            <a:schemeClr val="tx1"/>
                          </a:solidFill>
                          <a:effectLst/>
                          <a:latin typeface="Times New Roman" panose="02020603050405020304" pitchFamily="18" charset="0"/>
                          <a:cs typeface="Times New Roman" panose="02020603050405020304" pitchFamily="18" charset="0"/>
                        </a:rPr>
                        <a:t>Kết</a:t>
                      </a:r>
                      <a:r>
                        <a:rPr lang="fr-FR" sz="2300" dirty="0">
                          <a:solidFill>
                            <a:schemeClr val="tx1"/>
                          </a:solidFill>
                          <a:effectLst/>
                          <a:latin typeface="Times New Roman" panose="02020603050405020304" pitchFamily="18" charset="0"/>
                          <a:cs typeface="Times New Roman" panose="02020603050405020304" pitchFamily="18" charset="0"/>
                        </a:rPr>
                        <a:t> </a:t>
                      </a:r>
                      <a:r>
                        <a:rPr lang="fr-FR" sz="2300" dirty="0" err="1">
                          <a:solidFill>
                            <a:schemeClr val="tx1"/>
                          </a:solidFill>
                          <a:effectLst/>
                          <a:latin typeface="Times New Roman" panose="02020603050405020304" pitchFamily="18" charset="0"/>
                          <a:cs typeface="Times New Roman" panose="02020603050405020304" pitchFamily="18" charset="0"/>
                        </a:rPr>
                        <a:t>quả</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Ý </a:t>
                      </a:r>
                      <a:r>
                        <a:rPr lang="fr-FR" sz="2300" dirty="0" err="1">
                          <a:solidFill>
                            <a:schemeClr val="tx1"/>
                          </a:solidFill>
                          <a:effectLst/>
                          <a:latin typeface="Times New Roman" panose="02020603050405020304" pitchFamily="18" charset="0"/>
                          <a:cs typeface="Times New Roman" panose="02020603050405020304" pitchFamily="18" charset="0"/>
                        </a:rPr>
                        <a:t>nghĩa</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marL="0" marR="0" algn="just">
                        <a:lnSpc>
                          <a:spcPct val="150000"/>
                        </a:lnSpc>
                        <a:spcBef>
                          <a:spcPts val="0"/>
                        </a:spcBef>
                        <a:spcAft>
                          <a:spcPts val="0"/>
                        </a:spcAft>
                      </a:pPr>
                      <a:r>
                        <a:rPr lang="fr-FR" sz="2300" kern="900" spc="-100" dirty="0" smtClean="0">
                          <a:solidFill>
                            <a:schemeClr val="tx1"/>
                          </a:solidFill>
                          <a:effectLst/>
                          <a:latin typeface="Times New Roman" panose="02020603050405020304" pitchFamily="18" charset="0"/>
                          <a:cs typeface="Times New Roman" panose="02020603050405020304" pitchFamily="18" charset="0"/>
                        </a:rPr>
                        <a:t>Hai </a:t>
                      </a:r>
                      <a:r>
                        <a:rPr lang="fr-FR" sz="2300" kern="900" spc="-100" dirty="0" err="1" smtClean="0">
                          <a:solidFill>
                            <a:schemeClr val="tx1"/>
                          </a:solidFill>
                          <a:effectLst/>
                          <a:latin typeface="Times New Roman" panose="02020603050405020304" pitchFamily="18" charset="0"/>
                          <a:cs typeface="Times New Roman" panose="02020603050405020304" pitchFamily="18" charset="0"/>
                        </a:rPr>
                        <a:t>Bà</a:t>
                      </a:r>
                      <a:r>
                        <a:rPr lang="fr-FR" sz="2300" kern="900" spc="-100" baseline="0" dirty="0" smtClean="0">
                          <a:solidFill>
                            <a:schemeClr val="tx1"/>
                          </a:solidFill>
                          <a:effectLst/>
                          <a:latin typeface="Times New Roman" panose="02020603050405020304" pitchFamily="18" charset="0"/>
                          <a:cs typeface="Times New Roman" panose="02020603050405020304" pitchFamily="18" charset="0"/>
                        </a:rPr>
                        <a:t> </a:t>
                      </a:r>
                      <a:r>
                        <a:rPr lang="fr-FR" sz="2300" kern="900" spc="-100" baseline="0" dirty="0" err="1" smtClean="0">
                          <a:solidFill>
                            <a:schemeClr val="tx1"/>
                          </a:solidFill>
                          <a:effectLst/>
                          <a:latin typeface="Times New Roman" panose="02020603050405020304" pitchFamily="18" charset="0"/>
                          <a:cs typeface="Times New Roman" panose="02020603050405020304" pitchFamily="18" charset="0"/>
                        </a:rPr>
                        <a:t>Trưng</a:t>
                      </a:r>
                      <a:endParaRPr lang="vi-VN" sz="2300" kern="900" spc="-1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0">
                <a:tc>
                  <a:txBody>
                    <a:bodyPr/>
                    <a:lstStyle/>
                    <a:p>
                      <a:pPr marL="0" marR="0" algn="just">
                        <a:lnSpc>
                          <a:spcPct val="150000"/>
                        </a:lnSpc>
                        <a:spcBef>
                          <a:spcPts val="0"/>
                        </a:spcBef>
                        <a:spcAft>
                          <a:spcPts val="0"/>
                        </a:spcAft>
                      </a:pPr>
                      <a:r>
                        <a:rPr lang="fr-FR" sz="2300" kern="900" spc="-100" dirty="0">
                          <a:solidFill>
                            <a:schemeClr val="tx1"/>
                          </a:solidFill>
                          <a:effectLst/>
                          <a:latin typeface="Times New Roman" panose="02020603050405020304" pitchFamily="18" charset="0"/>
                          <a:cs typeface="Times New Roman" panose="02020603050405020304" pitchFamily="18" charset="0"/>
                        </a:rPr>
                        <a:t> </a:t>
                      </a:r>
                      <a:r>
                        <a:rPr lang="fr-FR" sz="2300" kern="900" spc="-100" dirty="0" err="1" smtClean="0">
                          <a:solidFill>
                            <a:schemeClr val="tx1"/>
                          </a:solidFill>
                          <a:effectLst/>
                          <a:latin typeface="Times New Roman" panose="02020603050405020304" pitchFamily="18" charset="0"/>
                          <a:cs typeface="Times New Roman" panose="02020603050405020304" pitchFamily="18" charset="0"/>
                        </a:rPr>
                        <a:t>Bà</a:t>
                      </a:r>
                      <a:r>
                        <a:rPr lang="fr-FR" sz="2300" kern="900" spc="-100" baseline="0" dirty="0" smtClean="0">
                          <a:solidFill>
                            <a:schemeClr val="tx1"/>
                          </a:solidFill>
                          <a:effectLst/>
                          <a:latin typeface="Times New Roman" panose="02020603050405020304" pitchFamily="18" charset="0"/>
                          <a:cs typeface="Times New Roman" panose="02020603050405020304" pitchFamily="18" charset="0"/>
                        </a:rPr>
                        <a:t> </a:t>
                      </a:r>
                      <a:r>
                        <a:rPr lang="fr-FR" sz="2300" kern="900" spc="-100" baseline="0" dirty="0" err="1" smtClean="0">
                          <a:solidFill>
                            <a:schemeClr val="tx1"/>
                          </a:solidFill>
                          <a:effectLst/>
                          <a:latin typeface="Times New Roman" panose="02020603050405020304" pitchFamily="18" charset="0"/>
                          <a:cs typeface="Times New Roman" panose="02020603050405020304" pitchFamily="18" charset="0"/>
                        </a:rPr>
                        <a:t>Triệu</a:t>
                      </a:r>
                      <a:endParaRPr lang="vi-VN" sz="2300" kern="900" spc="-1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fr-FR"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0">
                <a:tc>
                  <a:txBody>
                    <a:bodyPr/>
                    <a:lstStyle/>
                    <a:p>
                      <a:pPr marL="0" marR="0" algn="just">
                        <a:lnSpc>
                          <a:spcPct val="150000"/>
                        </a:lnSpc>
                        <a:spcBef>
                          <a:spcPts val="0"/>
                        </a:spcBef>
                        <a:spcAft>
                          <a:spcPts val="0"/>
                        </a:spcAft>
                      </a:pPr>
                      <a:r>
                        <a:rPr lang="en-US" sz="2300" kern="900" spc="-100" dirty="0" err="1" smtClean="0">
                          <a:solidFill>
                            <a:schemeClr val="tx1"/>
                          </a:solidFill>
                          <a:effectLst/>
                          <a:latin typeface="Times New Roman" panose="02020603050405020304" pitchFamily="18" charset="0"/>
                          <a:ea typeface="Times New Roman"/>
                          <a:cs typeface="Times New Roman" panose="02020603050405020304" pitchFamily="18" charset="0"/>
                        </a:rPr>
                        <a:t>Lý</a:t>
                      </a:r>
                      <a:r>
                        <a:rPr lang="en-US" sz="2300" kern="900" spc="-100" baseline="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2300" kern="900" spc="-100" baseline="0" dirty="0" err="1" smtClean="0">
                          <a:solidFill>
                            <a:schemeClr val="tx1"/>
                          </a:solidFill>
                          <a:effectLst/>
                          <a:latin typeface="Times New Roman" panose="02020603050405020304" pitchFamily="18" charset="0"/>
                          <a:ea typeface="Times New Roman"/>
                          <a:cs typeface="Times New Roman" panose="02020603050405020304" pitchFamily="18" charset="0"/>
                        </a:rPr>
                        <a:t>Bí</a:t>
                      </a:r>
                      <a:endParaRPr lang="vi-VN" sz="2300" kern="900" spc="-1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0">
                <a:tc>
                  <a:txBody>
                    <a:bodyPr/>
                    <a:lstStyle/>
                    <a:p>
                      <a:pPr marL="0" marR="0" algn="just">
                        <a:lnSpc>
                          <a:spcPct val="150000"/>
                        </a:lnSpc>
                        <a:spcBef>
                          <a:spcPts val="0"/>
                        </a:spcBef>
                        <a:spcAft>
                          <a:spcPts val="0"/>
                        </a:spcAft>
                      </a:pPr>
                      <a:r>
                        <a:rPr lang="en-US" sz="2200" kern="800" spc="-100" dirty="0" smtClean="0">
                          <a:solidFill>
                            <a:schemeClr val="tx1"/>
                          </a:solidFill>
                          <a:effectLst/>
                          <a:latin typeface="Times New Roman" panose="02020603050405020304" pitchFamily="18" charset="0"/>
                          <a:ea typeface="Times New Roman"/>
                          <a:cs typeface="Times New Roman" panose="02020603050405020304" pitchFamily="18" charset="0"/>
                        </a:rPr>
                        <a:t>Mai </a:t>
                      </a:r>
                      <a:r>
                        <a:rPr lang="en-US" sz="2200" kern="800" spc="-100" dirty="0" err="1" smtClean="0">
                          <a:solidFill>
                            <a:schemeClr val="tx1"/>
                          </a:solidFill>
                          <a:effectLst/>
                          <a:latin typeface="Times New Roman" panose="02020603050405020304" pitchFamily="18" charset="0"/>
                          <a:ea typeface="Times New Roman"/>
                          <a:cs typeface="Times New Roman" panose="02020603050405020304" pitchFamily="18" charset="0"/>
                        </a:rPr>
                        <a:t>Thúc</a:t>
                      </a:r>
                      <a:r>
                        <a:rPr lang="en-US" sz="2200" kern="800" spc="-100" baseline="0" dirty="0" smtClean="0">
                          <a:solidFill>
                            <a:schemeClr val="tx1"/>
                          </a:solidFill>
                          <a:effectLst/>
                          <a:latin typeface="Times New Roman" panose="02020603050405020304" pitchFamily="18" charset="0"/>
                          <a:ea typeface="Times New Roman"/>
                          <a:cs typeface="Times New Roman" panose="02020603050405020304" pitchFamily="18" charset="0"/>
                        </a:rPr>
                        <a:t> Loan</a:t>
                      </a:r>
                      <a:endParaRPr lang="vi-VN" sz="2200" kern="800" spc="-1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0">
                <a:tc>
                  <a:txBody>
                    <a:bodyPr/>
                    <a:lstStyle/>
                    <a:p>
                      <a:pPr marL="0" marR="0" algn="just">
                        <a:lnSpc>
                          <a:spcPct val="150000"/>
                        </a:lnSpc>
                        <a:spcBef>
                          <a:spcPts val="0"/>
                        </a:spcBef>
                        <a:spcAft>
                          <a:spcPts val="0"/>
                        </a:spcAft>
                      </a:pPr>
                      <a:r>
                        <a:rPr lang="en-US" sz="2300" kern="900" spc="-100" dirty="0" err="1" smtClean="0">
                          <a:solidFill>
                            <a:schemeClr val="tx1"/>
                          </a:solidFill>
                          <a:effectLst/>
                          <a:latin typeface="Times New Roman" panose="02020603050405020304" pitchFamily="18" charset="0"/>
                          <a:ea typeface="Times New Roman"/>
                          <a:cs typeface="Times New Roman" panose="02020603050405020304" pitchFamily="18" charset="0"/>
                        </a:rPr>
                        <a:t>Phùng</a:t>
                      </a:r>
                      <a:r>
                        <a:rPr lang="en-US" sz="2300" kern="900" spc="-100" baseline="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2300" kern="900" spc="-100" baseline="0" dirty="0" err="1" smtClean="0">
                          <a:solidFill>
                            <a:schemeClr val="tx1"/>
                          </a:solidFill>
                          <a:effectLst/>
                          <a:latin typeface="Times New Roman" panose="02020603050405020304" pitchFamily="18" charset="0"/>
                          <a:ea typeface="Times New Roman"/>
                          <a:cs typeface="Times New Roman" panose="02020603050405020304" pitchFamily="18" charset="0"/>
                        </a:rPr>
                        <a:t>Hưng</a:t>
                      </a:r>
                      <a:endParaRPr lang="vi-VN" sz="2300" kern="900" spc="-1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algn="just">
                        <a:lnSpc>
                          <a:spcPct val="150000"/>
                        </a:lnSpc>
                        <a:spcBef>
                          <a:spcPts val="0"/>
                        </a:spcBef>
                        <a:spcAft>
                          <a:spcPts val="0"/>
                        </a:spcAft>
                      </a:pPr>
                      <a:endParaRPr lang="vi-VN" sz="23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596419" y="1869502"/>
            <a:ext cx="8340745" cy="892552"/>
          </a:xfrm>
          <a:prstGeom prst="rect">
            <a:avLst/>
          </a:prstGeom>
        </p:spPr>
        <p:txBody>
          <a:bodyPr wrap="none">
            <a:spAutoFit/>
          </a:bodyPr>
          <a:lstStyle/>
          <a:p>
            <a:r>
              <a:rPr lang="en-US" sz="2600" b="1" i="1" dirty="0" err="1" smtClean="0">
                <a:latin typeface="Times New Roman" panose="02020603050405020304" pitchFamily="18" charset="0"/>
                <a:cs typeface="Times New Roman" panose="02020603050405020304" pitchFamily="18" charset="0"/>
              </a:rPr>
              <a:t>Câu</a:t>
            </a:r>
            <a:r>
              <a:rPr lang="en-US" sz="2600" b="1" i="1" dirty="0" smtClean="0">
                <a:latin typeface="Times New Roman" panose="02020603050405020304" pitchFamily="18" charset="0"/>
                <a:cs typeface="Times New Roman" panose="02020603050405020304" pitchFamily="18" charset="0"/>
              </a:rPr>
              <a:t> 1: </a:t>
            </a:r>
            <a:r>
              <a:rPr lang="en-US" sz="2600" b="1" i="1" dirty="0" err="1" smtClean="0">
                <a:latin typeface="Times New Roman" panose="02020603050405020304" pitchFamily="18" charset="0"/>
                <a:cs typeface="Times New Roman" panose="02020603050405020304" pitchFamily="18" charset="0"/>
              </a:rPr>
              <a:t>Hoàn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thành</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bảng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thống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kê</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các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cuộc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khởi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nghĩa</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lớn</a:t>
            </a:r>
            <a:endParaRPr lang="en-US" sz="2600" b="1" i="1" dirty="0">
              <a:latin typeface="Times New Roman" panose="02020603050405020304" pitchFamily="18" charset="0"/>
              <a:cs typeface="Times New Roman" panose="02020603050405020304" pitchFamily="18" charset="0"/>
            </a:endParaRPr>
          </a:p>
          <a:p>
            <a:r>
              <a:rPr lang="en-US" sz="2600" b="1" i="1" dirty="0" err="1" smtClean="0">
                <a:latin typeface="Times New Roman" panose="02020603050405020304" pitchFamily="18" charset="0"/>
                <a:cs typeface="Times New Roman" panose="02020603050405020304" pitchFamily="18" charset="0"/>
              </a:rPr>
              <a:t>Bắc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thuộc</a:t>
            </a:r>
            <a:endParaRPr lang="en-US" sz="2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0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3223" y="1447325"/>
            <a:ext cx="370165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5.</a:t>
            </a:r>
            <a:r>
              <a:rPr lang="vi-VN" sz="2400" b="1" dirty="0" smtClean="0">
                <a:solidFill>
                  <a:srgbClr val="FF0000"/>
                </a:solidFill>
                <a:latin typeface="Times New Roman" panose="02020603050405020304" pitchFamily="18" charset="0"/>
                <a:cs typeface="Times New Roman" panose="02020603050405020304" pitchFamily="18" charset="0"/>
              </a:rPr>
              <a:t> Luyện tập và vận dụng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6419" y="1908042"/>
            <a:ext cx="7705956" cy="830997"/>
          </a:xfrm>
          <a:prstGeom prst="rect">
            <a:avLst/>
          </a:prstGeom>
        </p:spPr>
        <p:txBody>
          <a:bodyPr wrap="none">
            <a:spAutoFit/>
          </a:bodyPr>
          <a:lstStyle/>
          <a:p>
            <a:r>
              <a:rPr lang="en-US" sz="2400" b="1" i="1" dirty="0" err="1" smtClean="0">
                <a:latin typeface="Times New Roman" panose="02020603050405020304" pitchFamily="18" charset="0"/>
                <a:cs typeface="Times New Roman" panose="02020603050405020304" pitchFamily="18" charset="0"/>
              </a:rPr>
              <a:t>Câu</a:t>
            </a:r>
            <a:r>
              <a:rPr lang="en-US" sz="2400" b="1" i="1" dirty="0" smtClean="0">
                <a:latin typeface="Times New Roman" panose="02020603050405020304" pitchFamily="18" charset="0"/>
                <a:cs typeface="Times New Roman" panose="02020603050405020304" pitchFamily="18" charset="0"/>
              </a:rPr>
              <a:t> 1: </a:t>
            </a:r>
            <a:r>
              <a:rPr lang="en-US" sz="2400" b="1" i="1" dirty="0" err="1" smtClean="0">
                <a:latin typeface="Times New Roman" panose="02020603050405020304" pitchFamily="18" charset="0"/>
                <a:cs typeface="Times New Roman" panose="02020603050405020304" pitchFamily="18" charset="0"/>
              </a:rPr>
              <a:t>Hoàn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thống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kê</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cuộc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khởi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nghĩa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lớn</a:t>
            </a:r>
            <a:endParaRPr lang="en-US" sz="2400" b="1" i="1" dirty="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Bắc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thuộc</a:t>
            </a:r>
            <a:endParaRPr lang="en-US" sz="2400"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2767567"/>
            <a:ext cx="4645824" cy="461665"/>
          </a:xfrm>
          <a:prstGeom prst="rect">
            <a:avLst/>
          </a:prstGeom>
        </p:spPr>
        <p:txBody>
          <a:bodyPr wrap="non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2. </a:t>
            </a:r>
            <a:r>
              <a:rPr lang="en-US" sz="2400" b="1" i="1" dirty="0" err="1">
                <a:latin typeface="Times New Roman" panose="02020603050405020304" pitchFamily="18" charset="0"/>
                <a:cs typeface="Times New Roman" panose="02020603050405020304" pitchFamily="18" charset="0"/>
              </a:rPr>
              <a:t>Lựa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đúng</a:t>
            </a:r>
            <a:r>
              <a:rPr lang="en-US" sz="2400" b="1" i="1" dirty="0">
                <a:latin typeface="Times New Roman" panose="02020603050405020304" pitchFamily="18" charset="0"/>
                <a:cs typeface="Times New Roman" panose="02020603050405020304" pitchFamily="18" charset="0"/>
              </a:rPr>
              <a:t>:</a:t>
            </a:r>
            <a:endParaRPr lang="vi-VN" sz="24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596419" y="3262259"/>
            <a:ext cx="8166581" cy="83099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endParaRPr lang="vi-VN"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95877" y="4299466"/>
            <a:ext cx="2424062"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endParaRPr lang="vi-V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876800" y="4302659"/>
            <a:ext cx="243970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a:t>
            </a:r>
            <a:endParaRPr lang="vi-V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990600" y="5061466"/>
            <a:ext cx="248978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4911511" y="4953000"/>
            <a:ext cx="238398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4910010" y="4950643"/>
            <a:ext cx="2383986"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D.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chủ</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6" grpId="0"/>
      <p:bldP spid="7" grpId="0"/>
      <p:bldP spid="9" grpId="0"/>
      <p:bldP spid="11"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3223" y="1447325"/>
            <a:ext cx="370165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5.</a:t>
            </a:r>
            <a:r>
              <a:rPr lang="vi-VN" sz="2400" b="1" dirty="0" smtClean="0">
                <a:solidFill>
                  <a:srgbClr val="FF0000"/>
                </a:solidFill>
                <a:latin typeface="Times New Roman" panose="02020603050405020304" pitchFamily="18" charset="0"/>
                <a:cs typeface="Times New Roman" panose="02020603050405020304" pitchFamily="18" charset="0"/>
              </a:rPr>
              <a:t> Luyện tập và vận dụng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6419" y="1908042"/>
            <a:ext cx="7705956" cy="830997"/>
          </a:xfrm>
          <a:prstGeom prst="rect">
            <a:avLst/>
          </a:prstGeom>
        </p:spPr>
        <p:txBody>
          <a:bodyPr wrap="none">
            <a:spAutoFit/>
          </a:bodyPr>
          <a:lstStyle/>
          <a:p>
            <a:r>
              <a:rPr lang="en-US" sz="2400" b="1" i="1" dirty="0" err="1" smtClean="0">
                <a:latin typeface="Times New Roman" panose="02020603050405020304" pitchFamily="18" charset="0"/>
                <a:cs typeface="Times New Roman" panose="02020603050405020304" pitchFamily="18" charset="0"/>
              </a:rPr>
              <a:t>Câu</a:t>
            </a:r>
            <a:r>
              <a:rPr lang="en-US" sz="2400" b="1" i="1" dirty="0" smtClean="0">
                <a:latin typeface="Times New Roman" panose="02020603050405020304" pitchFamily="18" charset="0"/>
                <a:cs typeface="Times New Roman" panose="02020603050405020304" pitchFamily="18" charset="0"/>
              </a:rPr>
              <a:t> 1: </a:t>
            </a:r>
            <a:r>
              <a:rPr lang="en-US" sz="2400" b="1" i="1" dirty="0" err="1" smtClean="0">
                <a:latin typeface="Times New Roman" panose="02020603050405020304" pitchFamily="18" charset="0"/>
                <a:cs typeface="Times New Roman" panose="02020603050405020304" pitchFamily="18" charset="0"/>
              </a:rPr>
              <a:t>Hoàn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thống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kê</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cuộc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khởi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nghĩa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lớn</a:t>
            </a:r>
            <a:endParaRPr lang="en-US" sz="2400" b="1" i="1" dirty="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Bắc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thuộc</a:t>
            </a:r>
            <a:endParaRPr lang="en-US" sz="2400"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2767567"/>
            <a:ext cx="4645824" cy="461665"/>
          </a:xfrm>
          <a:prstGeom prst="rect">
            <a:avLst/>
          </a:prstGeom>
        </p:spPr>
        <p:txBody>
          <a:bodyPr wrap="non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2. </a:t>
            </a:r>
            <a:r>
              <a:rPr lang="en-US" sz="2400" b="1" i="1" dirty="0" err="1">
                <a:latin typeface="Times New Roman" panose="02020603050405020304" pitchFamily="18" charset="0"/>
                <a:cs typeface="Times New Roman" panose="02020603050405020304" pitchFamily="18" charset="0"/>
              </a:rPr>
              <a:t>Lựa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đúng</a:t>
            </a:r>
            <a:r>
              <a:rPr lang="en-US" sz="2400" b="1" i="1" dirty="0">
                <a:latin typeface="Times New Roman" panose="02020603050405020304" pitchFamily="18" charset="0"/>
                <a:cs typeface="Times New Roman" panose="02020603050405020304" pitchFamily="18" charset="0"/>
              </a:rPr>
              <a:t>:</a:t>
            </a:r>
            <a:endParaRPr lang="vi-VN" sz="24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596419" y="3262259"/>
            <a:ext cx="8166581" cy="830997"/>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95877" y="4299466"/>
            <a:ext cx="162858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Bà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Triệu</a:t>
            </a:r>
            <a:endParaRPr lang="vi-V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876800" y="4302659"/>
            <a:ext cx="223131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Bà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Trưng</a:t>
            </a:r>
            <a:endParaRPr lang="vi-V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990600" y="5061466"/>
            <a:ext cx="125226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Bí</a:t>
            </a:r>
            <a:endParaRPr lang="vi-VN"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4911511" y="4953000"/>
            <a:ext cx="246817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D. </a:t>
            </a:r>
            <a:r>
              <a:rPr lang="en-US" sz="2400" dirty="0" smtClean="0">
                <a:latin typeface="Times New Roman" panose="02020603050405020304" pitchFamily="18" charset="0"/>
                <a:cs typeface="Times New Roman" panose="02020603050405020304" pitchFamily="18" charset="0"/>
              </a:rPr>
              <a:t>Mai </a:t>
            </a:r>
            <a:r>
              <a:rPr lang="en-US" sz="2400" dirty="0" err="1" smtClean="0">
                <a:latin typeface="Times New Roman" panose="02020603050405020304" pitchFamily="18" charset="0"/>
                <a:cs typeface="Times New Roman" panose="02020603050405020304" pitchFamily="18" charset="0"/>
              </a:rPr>
              <a:t>Thúc</a:t>
            </a:r>
            <a:r>
              <a:rPr lang="en-US" sz="2400" dirty="0" smtClean="0">
                <a:latin typeface="Times New Roman" panose="02020603050405020304" pitchFamily="18" charset="0"/>
                <a:cs typeface="Times New Roman" panose="02020603050405020304" pitchFamily="18" charset="0"/>
              </a:rPr>
              <a:t> Loan</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4874365" y="4295868"/>
            <a:ext cx="2231316"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B</a:t>
            </a:r>
            <a:r>
              <a:rPr lang="en-US" sz="2400" dirty="0" smtClean="0">
                <a:solidFill>
                  <a:srgbClr val="FF0000"/>
                </a:solidFill>
                <a:latin typeface="Times New Roman" panose="02020603050405020304" pitchFamily="18" charset="0"/>
                <a:cs typeface="Times New Roman" panose="02020603050405020304" pitchFamily="18" charset="0"/>
              </a:rPr>
              <a:t>. Hai </a:t>
            </a:r>
            <a:r>
              <a:rPr lang="en-US" sz="2400" dirty="0" err="1" smtClean="0">
                <a:solidFill>
                  <a:srgbClr val="FF0000"/>
                </a:solidFill>
                <a:latin typeface="Times New Roman" panose="02020603050405020304" pitchFamily="18" charset="0"/>
                <a:cs typeface="Times New Roman" panose="02020603050405020304" pitchFamily="18" charset="0"/>
              </a:rPr>
              <a:t>Bà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Trưng</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9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6" grpId="0"/>
      <p:bldP spid="7" grpId="0"/>
      <p:bldP spid="9" grpId="0"/>
      <p:bldP spid="11"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3223" y="1447325"/>
            <a:ext cx="370165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5.</a:t>
            </a:r>
            <a:r>
              <a:rPr lang="vi-VN" sz="2400" b="1" dirty="0" smtClean="0">
                <a:solidFill>
                  <a:srgbClr val="FF0000"/>
                </a:solidFill>
                <a:latin typeface="Times New Roman" panose="02020603050405020304" pitchFamily="18" charset="0"/>
                <a:cs typeface="Times New Roman" panose="02020603050405020304" pitchFamily="18" charset="0"/>
              </a:rPr>
              <a:t> Luyện tập và vận dụng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6419" y="1908042"/>
            <a:ext cx="7705956" cy="830997"/>
          </a:xfrm>
          <a:prstGeom prst="rect">
            <a:avLst/>
          </a:prstGeom>
        </p:spPr>
        <p:txBody>
          <a:bodyPr wrap="none">
            <a:spAutoFit/>
          </a:bodyPr>
          <a:lstStyle/>
          <a:p>
            <a:r>
              <a:rPr lang="en-US" sz="2400" b="1" i="1" dirty="0" err="1" smtClean="0">
                <a:latin typeface="Times New Roman" panose="02020603050405020304" pitchFamily="18" charset="0"/>
                <a:cs typeface="Times New Roman" panose="02020603050405020304" pitchFamily="18" charset="0"/>
              </a:rPr>
              <a:t>Câu</a:t>
            </a:r>
            <a:r>
              <a:rPr lang="en-US" sz="2400" b="1" i="1" dirty="0" smtClean="0">
                <a:latin typeface="Times New Roman" panose="02020603050405020304" pitchFamily="18" charset="0"/>
                <a:cs typeface="Times New Roman" panose="02020603050405020304" pitchFamily="18" charset="0"/>
              </a:rPr>
              <a:t> 1: </a:t>
            </a:r>
            <a:r>
              <a:rPr lang="en-US" sz="2400" b="1" i="1" dirty="0" err="1" smtClean="0">
                <a:latin typeface="Times New Roman" panose="02020603050405020304" pitchFamily="18" charset="0"/>
                <a:cs typeface="Times New Roman" panose="02020603050405020304" pitchFamily="18" charset="0"/>
              </a:rPr>
              <a:t>Hoàn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bảng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thống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kê</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cuộc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khởi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nghĩa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lớn</a:t>
            </a:r>
            <a:endParaRPr lang="en-US" sz="2400" b="1" i="1" dirty="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Bắc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thuộc</a:t>
            </a:r>
            <a:endParaRPr lang="en-US" sz="2400"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2767567"/>
            <a:ext cx="4645824" cy="461665"/>
          </a:xfrm>
          <a:prstGeom prst="rect">
            <a:avLst/>
          </a:prstGeom>
        </p:spPr>
        <p:txBody>
          <a:bodyPr wrap="non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2. </a:t>
            </a:r>
            <a:r>
              <a:rPr lang="en-US" sz="2400" b="1" i="1" dirty="0" err="1">
                <a:latin typeface="Times New Roman" panose="02020603050405020304" pitchFamily="18" charset="0"/>
                <a:cs typeface="Times New Roman" panose="02020603050405020304" pitchFamily="18" charset="0"/>
              </a:rPr>
              <a:t>Lựa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đúng</a:t>
            </a:r>
            <a:r>
              <a:rPr lang="en-US" sz="2400" b="1" i="1" dirty="0">
                <a:latin typeface="Times New Roman" panose="02020603050405020304" pitchFamily="18" charset="0"/>
                <a:cs typeface="Times New Roman" panose="02020603050405020304" pitchFamily="18" charset="0"/>
              </a:rPr>
              <a:t>:</a:t>
            </a:r>
            <a:endParaRPr lang="vi-VN" sz="24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596419" y="3262259"/>
            <a:ext cx="8166581" cy="830997"/>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c)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endParaRPr lang="vi-VN"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95877" y="4299466"/>
            <a:ext cx="2248949"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Hai </a:t>
            </a:r>
            <a:r>
              <a:rPr lang="en-US" sz="2400" dirty="0" err="1" smtClean="0">
                <a:latin typeface="Times New Roman" panose="02020603050405020304" pitchFamily="18" charset="0"/>
                <a:cs typeface="Times New Roman" panose="02020603050405020304" pitchFamily="18" charset="0"/>
              </a:rPr>
              <a:t>Bà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Trưng</a:t>
            </a:r>
            <a:endParaRPr lang="vi-V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876800" y="4302659"/>
            <a:ext cx="161095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Triệu</a:t>
            </a:r>
            <a:endParaRPr lang="vi-V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990600" y="5061466"/>
            <a:ext cx="125226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Bí</a:t>
            </a:r>
            <a:endParaRPr lang="vi-VN"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4911511" y="4953000"/>
            <a:ext cx="212269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D. </a:t>
            </a:r>
            <a:r>
              <a:rPr lang="en-US" sz="2400" dirty="0" err="1" smtClean="0">
                <a:latin typeface="Times New Roman" panose="02020603050405020304" pitchFamily="18" charset="0"/>
                <a:cs typeface="Times New Roman" panose="02020603050405020304" pitchFamily="18" charset="0"/>
              </a:rPr>
              <a:t>Phùng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995877" y="5057090"/>
            <a:ext cx="1252266"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C. </a:t>
            </a:r>
            <a:r>
              <a:rPr lang="en-US" sz="2400" dirty="0" err="1" smtClean="0">
                <a:solidFill>
                  <a:srgbClr val="FF0000"/>
                </a:solidFill>
                <a:latin typeface="Times New Roman" panose="02020603050405020304" pitchFamily="18" charset="0"/>
                <a:cs typeface="Times New Roman" panose="02020603050405020304" pitchFamily="18" charset="0"/>
              </a:rPr>
              <a:t>Lý</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Bí</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3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6" grpId="0"/>
      <p:bldP spid="7" grpId="0"/>
      <p:bldP spid="9" grpId="0"/>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37066"/>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TIẾT</a:t>
            </a:r>
            <a:r>
              <a:rPr lang="fr-FR" sz="2400" b="1" dirty="0" smtClean="0">
                <a:solidFill>
                  <a:srgbClr val="FF0000"/>
                </a:solidFill>
                <a:latin typeface="Times New Roman" panose="02020603050405020304" pitchFamily="18" charset="0"/>
                <a:cs typeface="Times New Roman" panose="02020603050405020304" pitchFamily="18" charset="0"/>
              </a:rPr>
              <a:t> 4</a:t>
            </a:r>
            <a:r>
              <a:rPr lang="vi-VN" sz="2400" b="1" dirty="0" smtClean="0">
                <a:solidFill>
                  <a:srgbClr val="FF0000"/>
                </a:solidFill>
                <a:latin typeface="Times New Roman" panose="02020603050405020304" pitchFamily="18" charset="0"/>
                <a:cs typeface="Times New Roman" panose="02020603050405020304" pitchFamily="18" charset="0"/>
              </a:rPr>
              <a:t>2</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15. </a:t>
            </a:r>
            <a:r>
              <a:rPr lang="fr-FR" sz="2400" b="1" dirty="0" err="1" smtClean="0">
                <a:solidFill>
                  <a:srgbClr val="FF0000"/>
                </a:solidFill>
                <a:latin typeface="Times New Roman" panose="02020603050405020304" pitchFamily="18" charset="0"/>
                <a:cs typeface="Times New Roman" panose="02020603050405020304" pitchFamily="18" charset="0"/>
              </a:rPr>
              <a:t>CÁC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KHỞI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NGHĨA</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TIÊU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BIỂU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DÀNH</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ĐỘC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LẬP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TỰ</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CHỦ</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TỪ</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ĐẦU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CÔNG</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NGUYÊN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ĐẾN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TRƯỚC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THẾ</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KỈ</a:t>
            </a:r>
            <a:r>
              <a:rPr lang="fr-FR" sz="2400" b="1" dirty="0" smtClean="0">
                <a:solidFill>
                  <a:srgbClr val="FF0000"/>
                </a:solidFill>
                <a:latin typeface="Times New Roman" panose="02020603050405020304" pitchFamily="18" charset="0"/>
                <a:cs typeface="Times New Roman" panose="02020603050405020304" pitchFamily="18" charset="0"/>
              </a:rPr>
              <a:t> X)      -- </a:t>
            </a:r>
            <a:r>
              <a:rPr lang="fr-FR" sz="2400" b="1" dirty="0" err="1" smtClean="0">
                <a:solidFill>
                  <a:srgbClr val="FF0000"/>
                </a:solidFill>
                <a:latin typeface="Times New Roman" panose="02020603050405020304" pitchFamily="18" charset="0"/>
                <a:cs typeface="Times New Roman" panose="02020603050405020304" pitchFamily="18" charset="0"/>
              </a:rPr>
              <a:t>tiếp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theo</a:t>
            </a:r>
            <a:r>
              <a:rPr lang="fr-FR" sz="2400" b="1" dirty="0" smtClean="0">
                <a:solidFill>
                  <a:srgbClr val="FF0000"/>
                </a:solidFill>
                <a:latin typeface="Times New Roman" panose="02020603050405020304" pitchFamily="18" charset="0"/>
                <a:cs typeface="Times New Roman" panose="02020603050405020304" pitchFamily="18" charset="0"/>
              </a:rPr>
              <a:t> --</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3223" y="1447325"/>
            <a:ext cx="370165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5.</a:t>
            </a:r>
            <a:r>
              <a:rPr lang="vi-VN" sz="2400" b="1" dirty="0" smtClean="0">
                <a:solidFill>
                  <a:srgbClr val="FF0000"/>
                </a:solidFill>
                <a:latin typeface="Times New Roman" panose="02020603050405020304" pitchFamily="18" charset="0"/>
                <a:cs typeface="Times New Roman" panose="02020603050405020304" pitchFamily="18" charset="0"/>
              </a:rPr>
              <a:t> Luyện tập và vận dụng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63222" y="1828800"/>
            <a:ext cx="8275977" cy="2308324"/>
          </a:xfrm>
          <a:prstGeom prst="rect">
            <a:avLst/>
          </a:prstGeom>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59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file4.batdongsan.com.vn/2019/06/04/20190604134140-94c9_wm.jpg"/>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1"/>
            <a:ext cx="4076065" cy="2666999"/>
          </a:xfrm>
          <a:prstGeom prst="rect">
            <a:avLst/>
          </a:prstGeom>
          <a:noFill/>
          <a:ln>
            <a:noFill/>
          </a:ln>
        </p:spPr>
      </p:pic>
      <p:pic>
        <p:nvPicPr>
          <p:cNvPr id="5" name="Picture 4" descr="Trường THPT Mai Hắc Đế | Nhà đất 24h - Đăng tin rao vặt mua bán, cho thuê  bất động sản miễn phí"/>
          <p:cNvPicPr/>
          <p:nvPr/>
        </p:nvPicPr>
        <p:blipFill>
          <a:blip r:embed="rId3">
            <a:extLst>
              <a:ext uri="{28A0092B-C50C-407E-A947-70E740481C1C}">
                <a14:useLocalDpi xmlns:a14="http://schemas.microsoft.com/office/drawing/2010/main" val="0"/>
              </a:ext>
            </a:extLst>
          </a:blip>
          <a:srcRect/>
          <a:stretch>
            <a:fillRect/>
          </a:stretch>
        </p:blipFill>
        <p:spPr bwMode="auto">
          <a:xfrm>
            <a:off x="506994" y="3505200"/>
            <a:ext cx="3392371" cy="2667000"/>
          </a:xfrm>
          <a:prstGeom prst="rect">
            <a:avLst/>
          </a:prstGeom>
          <a:noFill/>
          <a:ln>
            <a:noFill/>
          </a:ln>
        </p:spPr>
      </p:pic>
      <p:pic>
        <p:nvPicPr>
          <p:cNvPr id="6" name="Picture 5" descr="http://www.thtg.vn/wp-content/uploads/2016/03/123.jpg"/>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5568"/>
            <a:ext cx="3657599" cy="2630031"/>
          </a:xfrm>
          <a:prstGeom prst="rect">
            <a:avLst/>
          </a:prstGeom>
          <a:noFill/>
          <a:ln>
            <a:noFill/>
          </a:ln>
        </p:spPr>
      </p:pic>
      <p:pic>
        <p:nvPicPr>
          <p:cNvPr id="7" name="Picture 6" descr="phùng hưng"/>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505200"/>
            <a:ext cx="3408218" cy="2590800"/>
          </a:xfrm>
          <a:prstGeom prst="rect">
            <a:avLst/>
          </a:prstGeom>
          <a:noFill/>
          <a:ln>
            <a:noFill/>
          </a:ln>
        </p:spPr>
      </p:pic>
      <p:sp>
        <p:nvSpPr>
          <p:cNvPr id="8" name="Rectangle 7"/>
          <p:cNvSpPr/>
          <p:nvPr/>
        </p:nvSpPr>
        <p:spPr>
          <a:xfrm>
            <a:off x="1674829" y="2895600"/>
            <a:ext cx="577402" cy="461665"/>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H1</a:t>
            </a:r>
            <a:endParaRPr lang="vi-VN" sz="2400" b="1" dirty="0"/>
          </a:p>
        </p:txBody>
      </p:sp>
      <p:sp>
        <p:nvSpPr>
          <p:cNvPr id="10" name="Rectangle 9"/>
          <p:cNvSpPr/>
          <p:nvPr/>
        </p:nvSpPr>
        <p:spPr>
          <a:xfrm>
            <a:off x="6292208" y="6158620"/>
            <a:ext cx="577402" cy="461665"/>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H4</a:t>
            </a:r>
            <a:endParaRPr lang="vi-VN" sz="2400" b="1" dirty="0"/>
          </a:p>
        </p:txBody>
      </p:sp>
      <p:sp>
        <p:nvSpPr>
          <p:cNvPr id="11" name="Rectangle 10"/>
          <p:cNvSpPr/>
          <p:nvPr/>
        </p:nvSpPr>
        <p:spPr>
          <a:xfrm>
            <a:off x="1784797" y="6248400"/>
            <a:ext cx="577402" cy="461665"/>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H3</a:t>
            </a:r>
            <a:endParaRPr lang="vi-VN" sz="2400" b="1" dirty="0"/>
          </a:p>
        </p:txBody>
      </p:sp>
      <p:sp>
        <p:nvSpPr>
          <p:cNvPr id="12" name="Rectangle 11"/>
          <p:cNvSpPr/>
          <p:nvPr/>
        </p:nvSpPr>
        <p:spPr>
          <a:xfrm>
            <a:off x="5943600" y="2966487"/>
            <a:ext cx="577402" cy="461665"/>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H2</a:t>
            </a:r>
            <a:endParaRPr lang="vi-VN" sz="2400" b="1" dirty="0"/>
          </a:p>
        </p:txBody>
      </p:sp>
    </p:spTree>
    <p:extLst>
      <p:ext uri="{BB962C8B-B14F-4D97-AF65-F5344CB8AC3E}">
        <p14:creationId xmlns:p14="http://schemas.microsoft.com/office/powerpoint/2010/main" val="16616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3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5000"/>
                            </p:stCondLst>
                            <p:childTnLst>
                              <p:par>
                                <p:cTn id="29" presetID="6"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par>
                          <p:cTn id="32" fill="hold">
                            <p:stCondLst>
                              <p:cond delay="7000"/>
                            </p:stCondLst>
                            <p:childTnLst>
                              <p:par>
                                <p:cTn id="33" presetID="6"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par>
                          <p:cTn id="36" fill="hold">
                            <p:stCondLst>
                              <p:cond delay="9000"/>
                            </p:stCondLst>
                            <p:childTnLst>
                              <p:par>
                                <p:cTn id="37" presetID="6"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5791200"/>
            <a:ext cx="6781800" cy="954107"/>
          </a:xfrm>
          <a:prstGeom prst="rect">
            <a:avLst/>
          </a:prstGeom>
        </p:spPr>
        <p:txBody>
          <a:bodyPr wrap="square">
            <a:spAutoFit/>
          </a:bodyPr>
          <a:lstStyle/>
          <a:p>
            <a:r>
              <a:rPr lang="fr-FR"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Nổi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Picture 4" descr="phùng hưng"/>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047018" cy="5791200"/>
          </a:xfrm>
          <a:prstGeom prst="rect">
            <a:avLst/>
          </a:prstGeom>
          <a:noFill/>
          <a:ln>
            <a:noFill/>
          </a:ln>
        </p:spPr>
      </p:pic>
    </p:spTree>
    <p:extLst>
      <p:ext uri="{BB962C8B-B14F-4D97-AF65-F5344CB8AC3E}">
        <p14:creationId xmlns:p14="http://schemas.microsoft.com/office/powerpoint/2010/main" val="404131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6096000"/>
            <a:ext cx="6781800" cy="523220"/>
          </a:xfrm>
          <a:prstGeom prst="rect">
            <a:avLst/>
          </a:prstGeom>
        </p:spPr>
        <p:txBody>
          <a:bodyPr wrap="square">
            <a:spAutoFit/>
          </a:bodyPr>
          <a:lstStyle/>
          <a:p>
            <a:r>
              <a:rPr lang="fr-FR"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đen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Picture 4" descr="mai thúc lo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 y="0"/>
            <a:ext cx="9137073" cy="5943600"/>
          </a:xfrm>
          <a:prstGeom prst="rect">
            <a:avLst/>
          </a:prstGeom>
          <a:noFill/>
          <a:ln>
            <a:noFill/>
          </a:ln>
        </p:spPr>
      </p:pic>
    </p:spTree>
    <p:extLst>
      <p:ext uri="{BB962C8B-B14F-4D97-AF65-F5344CB8AC3E}">
        <p14:creationId xmlns:p14="http://schemas.microsoft.com/office/powerpoint/2010/main" val="4041316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7980840" cy="1200329"/>
          </a:xfrm>
          <a:prstGeom prst="rect">
            <a:avLst/>
          </a:prstGeom>
        </p:spPr>
        <p:txBody>
          <a:bodyPr wrap="square">
            <a:spAutoFit/>
          </a:bodyPr>
          <a:lstStyle/>
          <a:p>
            <a:pPr algn="ctr"/>
            <a:r>
              <a:rPr lang="fr-FR" sz="2400" b="1" dirty="0" err="1" smtClean="0">
                <a:solidFill>
                  <a:srgbClr val="FF0000"/>
                </a:solidFill>
                <a:latin typeface="Times New Roman" panose="02020603050405020304" pitchFamily="18" charset="0"/>
                <a:cs typeface="Times New Roman" panose="02020603050405020304" pitchFamily="18" charset="0"/>
              </a:rPr>
              <a:t>Bài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15. </a:t>
            </a:r>
            <a:r>
              <a:rPr lang="fr-FR" sz="2400" b="1" dirty="0" err="1" smtClean="0">
                <a:solidFill>
                  <a:srgbClr val="FF0000"/>
                </a:solidFill>
                <a:latin typeface="Times New Roman" panose="02020603050405020304" pitchFamily="18" charset="0"/>
                <a:cs typeface="Times New Roman" panose="02020603050405020304" pitchFamily="18" charset="0"/>
              </a:rPr>
              <a:t>CÁC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CUỘC</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KHỞI</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NGHĨA</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TIÊU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BIỂU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DÀNH</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ĐỘC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LẬP</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TỰ</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CHỦ</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TỪ</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ĐẦU</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CÔNG</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NGUYÊN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ĐẾN</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TRƯỚC</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THẾ</a:t>
            </a:r>
            <a:r>
              <a:rPr lang="fr-FR" sz="2400" b="1" dirty="0" smtClean="0">
                <a:solidFill>
                  <a:srgbClr val="FF0000"/>
                </a:solidFill>
                <a:latin typeface="Times New Roman" panose="02020603050405020304" pitchFamily="18" charset="0"/>
                <a:cs typeface="Times New Roman" panose="02020603050405020304" pitchFamily="18" charset="0"/>
              </a:rPr>
              <a:t> </a:t>
            </a:r>
            <a:r>
              <a:rPr lang="fr-FR" sz="2400" b="1" dirty="0" err="1" smtClean="0">
                <a:solidFill>
                  <a:srgbClr val="FF0000"/>
                </a:solidFill>
                <a:latin typeface="Times New Roman" panose="02020603050405020304" pitchFamily="18" charset="0"/>
                <a:cs typeface="Times New Roman" panose="02020603050405020304" pitchFamily="18" charset="0"/>
              </a:rPr>
              <a:t>KỈ</a:t>
            </a:r>
            <a:r>
              <a:rPr lang="fr-FR" sz="2400" b="1" dirty="0" smtClean="0">
                <a:solidFill>
                  <a:srgbClr val="FF0000"/>
                </a:solidFill>
                <a:latin typeface="Times New Roman" panose="02020603050405020304" pitchFamily="18" charset="0"/>
                <a:cs typeface="Times New Roman" panose="02020603050405020304" pitchFamily="18" charset="0"/>
              </a:rPr>
              <a:t> X)</a:t>
            </a:r>
            <a:endParaRPr lang="vi-VN" sz="2400" b="1" dirty="0">
              <a:solidFill>
                <a:srgbClr val="FF0000"/>
              </a:solidFill>
            </a:endParaRPr>
          </a:p>
        </p:txBody>
      </p:sp>
      <p:sp>
        <p:nvSpPr>
          <p:cNvPr id="8" name="Rectangle 7"/>
          <p:cNvSpPr/>
          <p:nvPr/>
        </p:nvSpPr>
        <p:spPr>
          <a:xfrm>
            <a:off x="152400" y="1524000"/>
            <a:ext cx="4474815"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Hai </a:t>
            </a:r>
            <a:r>
              <a:rPr lang="en-US" sz="2800" b="1" dirty="0" err="1">
                <a:solidFill>
                  <a:srgbClr val="FF0000"/>
                </a:solidFill>
                <a:latin typeface="Times New Roman" panose="02020603050405020304" pitchFamily="18" charset="0"/>
                <a:cs typeface="Times New Roman" panose="02020603050405020304" pitchFamily="18" charset="0"/>
              </a:rPr>
              <a:t>Bà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6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0942" y="276508"/>
            <a:ext cx="2590800" cy="59828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latin typeface="Times New Roman" panose="02020603050405020304" pitchFamily="18" charset="0"/>
                <a:cs typeface="Times New Roman" panose="02020603050405020304" pitchFamily="18" charset="0"/>
              </a:rPr>
              <a:t>THẢO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LUẬN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NHÓM</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Vertical Scroll 2"/>
          <p:cNvSpPr/>
          <p:nvPr/>
        </p:nvSpPr>
        <p:spPr>
          <a:xfrm>
            <a:off x="143347" y="1066800"/>
            <a:ext cx="8763000" cy="2667000"/>
          </a:xfrm>
          <a:prstGeom prst="verticalScroll">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2000" y="2514600"/>
            <a:ext cx="7467600" cy="830997"/>
          </a:xfrm>
          <a:prstGeom prst="rect">
            <a:avLst/>
          </a:prstGeom>
        </p:spPr>
        <p:txBody>
          <a:bodyPr wrap="square">
            <a:spAutoFit/>
          </a:bodyPr>
          <a:lstStyle/>
          <a:p>
            <a:pPr algn="just"/>
            <a:r>
              <a:rPr lang="en-US" sz="2400" b="1" i="1" dirty="0" err="1">
                <a:solidFill>
                  <a:srgbClr val="FF0000"/>
                </a:solidFill>
                <a:latin typeface="Times New Roman" panose="02020603050405020304" pitchFamily="18" charset="0"/>
                <a:cs typeface="Times New Roman" panose="02020603050405020304" pitchFamily="18" charset="0"/>
              </a:rPr>
              <a:t>Câu</a:t>
            </a:r>
            <a:r>
              <a:rPr lang="en-US" sz="2400" b="1" i="1" dirty="0">
                <a:solidFill>
                  <a:srgbClr val="FF0000"/>
                </a:solidFill>
                <a:latin typeface="Times New Roman" panose="02020603050405020304" pitchFamily="18" charset="0"/>
                <a:cs typeface="Times New Roman" panose="02020603050405020304" pitchFamily="18" charset="0"/>
              </a:rPr>
              <a:t> 2. </a:t>
            </a:r>
            <a:r>
              <a:rPr lang="en-US" sz="2400" b="1" i="1" dirty="0" err="1">
                <a:solidFill>
                  <a:srgbClr val="FF0000"/>
                </a:solidFill>
                <a:latin typeface="Times New Roman" panose="02020603050405020304" pitchFamily="18" charset="0"/>
                <a:cs typeface="Times New Roman" panose="02020603050405020304" pitchFamily="18" charset="0"/>
              </a:rPr>
              <a:t>Hãy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biết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nguyên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mục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cuộc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khởi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nghĩa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Hai </a:t>
            </a:r>
            <a:r>
              <a:rPr lang="en-US" sz="2400" b="1" i="1" dirty="0" err="1">
                <a:solidFill>
                  <a:srgbClr val="FF0000"/>
                </a:solidFill>
                <a:latin typeface="Times New Roman" panose="02020603050405020304" pitchFamily="18" charset="0"/>
                <a:cs typeface="Times New Roman" panose="02020603050405020304" pitchFamily="18" charset="0"/>
              </a:rPr>
              <a:t>Bà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Trưng</a:t>
            </a:r>
            <a:r>
              <a:rPr lang="vi-VN"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62000" y="1510982"/>
            <a:ext cx="7696200"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Câu</a:t>
            </a:r>
            <a:r>
              <a:rPr lang="en-US" sz="2400" b="1" i="1" dirty="0">
                <a:solidFill>
                  <a:srgbClr val="FF0000"/>
                </a:solidFill>
                <a:latin typeface="Times New Roman" panose="02020603050405020304" pitchFamily="18" charset="0"/>
                <a:cs typeface="Times New Roman" panose="02020603050405020304" pitchFamily="18" charset="0"/>
              </a:rPr>
              <a:t> 1.</a:t>
            </a:r>
            <a:r>
              <a:rPr lang="vi-VN" sz="2400" b="1" i="1" dirty="0">
                <a:solidFill>
                  <a:srgbClr val="FF0000"/>
                </a:solidFill>
                <a:latin typeface="Times New Roman" panose="02020603050405020304" pitchFamily="18" charset="0"/>
                <a:cs typeface="Times New Roman" panose="02020603050405020304" pitchFamily="18" charset="0"/>
              </a:rPr>
              <a:t> Lãnh đạo của cuộc khởi nghĩa là ai? Chia sẻ hiểu biết của em về </a:t>
            </a:r>
            <a:r>
              <a:rPr lang="en-US" sz="2400" b="1" i="1" dirty="0" err="1">
                <a:solidFill>
                  <a:srgbClr val="FF0000"/>
                </a:solidFill>
                <a:latin typeface="Times New Roman" panose="02020603050405020304" pitchFamily="18" charset="0"/>
                <a:cs typeface="Times New Roman" panose="02020603050405020304" pitchFamily="18" charset="0"/>
              </a:rPr>
              <a:t>lãnh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đạo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cuộc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khởi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nghĩa</a:t>
            </a:r>
            <a:r>
              <a:rPr lang="vi-VN" sz="2400" b="1" i="1"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endParaRPr>
          </a:p>
        </p:txBody>
      </p:sp>
    </p:spTree>
    <p:extLst>
      <p:ext uri="{BB962C8B-B14F-4D97-AF65-F5344CB8AC3E}">
        <p14:creationId xmlns:p14="http://schemas.microsoft.com/office/powerpoint/2010/main" val="33605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81000"/>
            <a:ext cx="8991600" cy="954107"/>
          </a:xfrm>
          <a:prstGeom prst="rect">
            <a:avLst/>
          </a:prstGeom>
        </p:spPr>
        <p:txBody>
          <a:bodyPr wrap="square">
            <a:spAutoFit/>
          </a:bodyPr>
          <a:lstStyle/>
          <a:p>
            <a:pPr algn="just"/>
            <a:r>
              <a:rPr lang="en-US" sz="2800" b="1" i="1" dirty="0" err="1" smtClean="0">
                <a:latin typeface="Times New Roman" panose="02020603050405020304" pitchFamily="18" charset="0"/>
                <a:cs typeface="Times New Roman" panose="02020603050405020304" pitchFamily="18" charset="0"/>
              </a:rPr>
              <a:t>Câu</a:t>
            </a:r>
            <a:r>
              <a:rPr lang="en-US" sz="2800" b="1" i="1" dirty="0" smtClean="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1.</a:t>
            </a:r>
            <a:r>
              <a:rPr lang="vi-VN" sz="2800" b="1" i="1" dirty="0">
                <a:latin typeface="Times New Roman" panose="02020603050405020304" pitchFamily="18" charset="0"/>
                <a:cs typeface="Times New Roman" panose="02020603050405020304" pitchFamily="18" charset="0"/>
              </a:rPr>
              <a:t> Lãnh đạo của cuộc khởi nghĩa là ai? Chia sẻ hiểu biết của em về </a:t>
            </a:r>
            <a:r>
              <a:rPr lang="en-US" sz="2800" b="1" i="1" dirty="0" err="1">
                <a:latin typeface="Times New Roman" panose="02020603050405020304" pitchFamily="18" charset="0"/>
                <a:cs typeface="Times New Roman" panose="02020603050405020304" pitchFamily="18" charset="0"/>
              </a:rPr>
              <a:t>lãnh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khởi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r>
              <a:rPr lang="vi-VN" sz="2800" b="1"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90500" y="1447800"/>
            <a:ext cx="8763000" cy="2246769"/>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a:t>
            </a:r>
            <a:r>
              <a:rPr lang="en-US" sz="2800" dirty="0">
                <a:latin typeface="Times New Roman" panose="02020603050405020304" pitchFamily="18" charset="0"/>
                <a:cs typeface="Times New Roman" panose="02020603050405020304" pitchFamily="18" charset="0"/>
              </a:rPr>
              <a:t>.</a:t>
            </a:r>
          </a:p>
          <a:p>
            <a:pPr algn="just"/>
            <a:r>
              <a:rPr lang="pt-BR" sz="2800" dirty="0" smtClean="0">
                <a:latin typeface="Times New Roman" panose="02020603050405020304" pitchFamily="18" charset="0"/>
                <a:cs typeface="Times New Roman" panose="02020603050405020304" pitchFamily="18" charset="0"/>
              </a:rPr>
              <a:t>- Hai </a:t>
            </a:r>
            <a:r>
              <a:rPr lang="pt-BR" sz="2800" dirty="0">
                <a:latin typeface="Times New Roman" panose="02020603050405020304" pitchFamily="18" charset="0"/>
                <a:cs typeface="Times New Roman" panose="02020603050405020304" pitchFamily="18" charset="0"/>
              </a:rPr>
              <a:t>chị em Trưng Trắc, Trưng Nhị là con gái Lạc tướng huyện Mê Linh, chồng bà Trưng Trắc là Thi Sách, con trai Lạc tướng huyện Chu Diên (vùng Đan Phượng và Từ Liêm – Hà Nội ngày nay).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2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222" y="381000"/>
            <a:ext cx="8991600" cy="954107"/>
          </a:xfrm>
          <a:prstGeom prst="rect">
            <a:avLst/>
          </a:prstGeom>
        </p:spPr>
        <p:txBody>
          <a:bodyPr wrap="square">
            <a:spAutoFit/>
          </a:bodyPr>
          <a:lstStyle/>
          <a:p>
            <a:pPr algn="ctr"/>
            <a:r>
              <a:rPr lang="en-US" sz="2800" b="1" i="1" dirty="0" err="1" smtClean="0">
                <a:latin typeface="Times New Roman" panose="02020603050405020304" pitchFamily="18" charset="0"/>
                <a:cs typeface="Times New Roman" panose="02020603050405020304" pitchFamily="18" charset="0"/>
              </a:rPr>
              <a:t>Câu</a:t>
            </a:r>
            <a:r>
              <a:rPr lang="en-US" sz="2800" b="1" i="1" dirty="0" smtClean="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2. </a:t>
            </a:r>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mục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khởi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Hai </a:t>
            </a:r>
            <a:r>
              <a:rPr lang="en-US" sz="2800" b="1" i="1" dirty="0" err="1">
                <a:latin typeface="Times New Roman" panose="02020603050405020304" pitchFamily="18" charset="0"/>
                <a:cs typeface="Times New Roman" panose="02020603050405020304" pitchFamily="18" charset="0"/>
              </a:rPr>
              <a:t>Bà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Trưng</a:t>
            </a:r>
            <a:r>
              <a:rPr lang="vi-VN" sz="2800" b="1"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04800" y="1463842"/>
            <a:ext cx="8763000" cy="224676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endParaRPr lang="en-US" sz="2800" dirty="0">
              <a:latin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cs typeface="Times New Roman" panose="02020603050405020304" pitchFamily="18" charset="0"/>
              </a:rPr>
              <a:t>* Mục đích của cuộc khởi nghĩa: giành lại độc lập cho Tổ quốc, nối tiếp sự nghiệp của các vua Hùng.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2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1415</TotalTime>
  <Words>2979</Words>
  <Application>Microsoft Office PowerPoint</Application>
  <PresentationFormat>On-screen Show (4:3)</PresentationFormat>
  <Paragraphs>245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Anh Dell 1440</dc:creator>
  <cp:lastModifiedBy>Dell</cp:lastModifiedBy>
  <cp:revision>88</cp:revision>
  <dcterms:created xsi:type="dcterms:W3CDTF">2006-08-16T00:00:00Z</dcterms:created>
  <dcterms:modified xsi:type="dcterms:W3CDTF">2025-05-19T13:34:59Z</dcterms:modified>
</cp:coreProperties>
</file>