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0"/>
  </p:notesMasterIdLst>
  <p:sldIdLst>
    <p:sldId id="499" r:id="rId2"/>
    <p:sldId id="490" r:id="rId3"/>
    <p:sldId id="511" r:id="rId4"/>
    <p:sldId id="491" r:id="rId5"/>
    <p:sldId id="523" r:id="rId6"/>
    <p:sldId id="493" r:id="rId7"/>
    <p:sldId id="503" r:id="rId8"/>
    <p:sldId id="500" r:id="rId9"/>
    <p:sldId id="520" r:id="rId10"/>
    <p:sldId id="521" r:id="rId11"/>
    <p:sldId id="524" r:id="rId12"/>
    <p:sldId id="525" r:id="rId13"/>
    <p:sldId id="537" r:id="rId14"/>
    <p:sldId id="526" r:id="rId15"/>
    <p:sldId id="529" r:id="rId16"/>
    <p:sldId id="535" r:id="rId17"/>
    <p:sldId id="528" r:id="rId18"/>
    <p:sldId id="530" r:id="rId19"/>
    <p:sldId id="534" r:id="rId20"/>
    <p:sldId id="527" r:id="rId21"/>
    <p:sldId id="531" r:id="rId22"/>
    <p:sldId id="532" r:id="rId23"/>
    <p:sldId id="533" r:id="rId24"/>
    <p:sldId id="505" r:id="rId25"/>
    <p:sldId id="494" r:id="rId26"/>
    <p:sldId id="495" r:id="rId27"/>
    <p:sldId id="496" r:id="rId28"/>
    <p:sldId id="512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3883" autoAdjust="0"/>
  </p:normalViewPr>
  <p:slideViewPr>
    <p:cSldViewPr snapToGrid="0" snapToObjects="1">
      <p:cViewPr varScale="1">
        <p:scale>
          <a:sx n="68" d="100"/>
          <a:sy n="68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B9EE-AED6-427D-8424-0535FE63BE0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2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3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763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153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35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3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8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20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24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06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479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86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5/19/2025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79844" y="0"/>
            <a:ext cx="11375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THỜI BẮC THUỘC VÀ CHỐNG BẮC THUỘC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TCN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CHÍNH SÁCH CAI TRỊ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CÁC TRIỀU ĐẠI PHONG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PHƯƠNG BẮC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SỰ CHUYỂN BIẾN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KINH TẾ, XÃ HỘI, VĂN HÓA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CỦA VIỆT NAM THỜI KÌ BẮC THUỘC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Đứng đầu chính quyền đô hộ của nhà Hán ở các quận Giao Chỉ, Cửu Chân, Nhật Nam là </a:t>
            </a:r>
            <a:endParaRPr lang="vi-VN" sz="24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Thứ sử.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Thái thú.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Huyện lệnh.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Tiết độ sứ.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8265" y="1953129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Chính quyền đô hộ của người Hán được thiết lập tới tận cấp huyện từ thời kì nào?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Triệu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Hán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Ngô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Nhà Đường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35988" y="509362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775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2" y="202862"/>
            <a:ext cx="1135293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2.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Những chuyển biến về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thời kì Bắc thuộc.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" y="1691640"/>
            <a:ext cx="377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616" y="380364"/>
            <a:ext cx="29530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Nông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nghiệp: </a:t>
            </a:r>
          </a:p>
        </p:txBody>
      </p:sp>
      <p:pic>
        <p:nvPicPr>
          <p:cNvPr id="1026" name="Picture 2" descr="cay lua cau t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9251"/>
            <a:ext cx="3717758" cy="26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y trình nuôi gà thả vườn theo tiêu chuẩn VietGA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71" y="1342599"/>
            <a:ext cx="4162756" cy="25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616" y="4451230"/>
            <a:ext cx="1092384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616" y="5537600"/>
            <a:ext cx="109238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Phụ nữ đi c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316720"/>
            <a:ext cx="4286250" cy="26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ỹ thuật nhân giống cây ăn quả bằng phương pháp chiết cành - Báo Nam Định 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8" y="359479"/>
            <a:ext cx="10510886" cy="62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50" y="414870"/>
            <a:ext cx="46287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công nghiệp: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856" y="1155788"/>
            <a:ext cx="1065288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Rèn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sắt, đúc đồng, làm gốm, làm mộc, làm đồ trang sức, … được duy trì và phát triển.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Nghề mới: làm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giấy,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thủy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ạn sử 6 bài 14 Chính sách cai trị của các triều đại phong kiến phương  Bắ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67" y="938772"/>
            <a:ext cx="8627082" cy="48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ề xưa,nghề nghiệp ngày xưa của ông 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6" y="238725"/>
            <a:ext cx="9531927" cy="4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6689" y="5294256"/>
            <a:ext cx="939125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Ảnh chụp những người thợ trong một xưởng làm giấy. Thời xưa, giấy được làm từ vỏ cây,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ngâm, giã, ép,... qua nhiều công đoạn.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9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ấy dó hay giấy gió? - Tác dụng của giấy d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34" y="545824"/>
            <a:ext cx="5941332" cy="45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9169" y="5638799"/>
            <a:ext cx="301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Tuyển Tập Những Mẫu Tranh Đông Hồ Đẹp, Ấn Tượng Nhất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297699"/>
            <a:ext cx="4001721" cy="55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ải tơ chuối - đỉnh cao kĩ thuật dệt vải của người Việt – Mẹ Tự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9" y="160337"/>
            <a:ext cx="5958498" cy="44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775" y="5224790"/>
            <a:ext cx="38686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Vải tơ chuối của người Việt Vải tơ... - Đại Việt Sử Quá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ải tơ chuối của người Việt Vải tơ... - Đại Việt Sử Quán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Design | |Bản đồ chất liệu| Những sợi vải sinh ra từ phụ phẩm nông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5" y="160337"/>
            <a:ext cx="4955687" cy="47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1355" y="5029200"/>
            <a:ext cx="7819292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37" y="191833"/>
            <a:ext cx="7046085" cy="5722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9569" y="6203787"/>
            <a:ext cx="53446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Nghề chế tạo đồ thủy tinh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6215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5490" y="2365560"/>
            <a:ext cx="5924263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5491" y="3038999"/>
            <a:ext cx="634629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490" y="3742744"/>
            <a:ext cx="7858571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5491" y="1517481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5491" y="4581443"/>
            <a:ext cx="9619164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chuyển biến về kinh tế - xã hội trong thời kì Bắc thuộc.</a:t>
            </a:r>
            <a:endParaRPr lang="vi-V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5490" y="5316399"/>
            <a:ext cx="4035783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 biến về kinh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5491" y="6051355"/>
            <a:ext cx="6264232" cy="459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 biến về xã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616" y="380364"/>
            <a:ext cx="327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 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863" y="1133599"/>
            <a:ext cx="1211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05" y="1595264"/>
            <a:ext cx="1095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485" y="3308845"/>
            <a:ext cx="9781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Rèn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sắt, đúc đồng, làm gốm, làm mộc, làm đồ trang sức, … được duy trì và phát triển.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Nghề mới: làm giấy, thủy tinh.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485" y="2758625"/>
            <a:ext cx="62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92" y="0"/>
            <a:ext cx="693579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+mj-lt"/>
              </a:rPr>
              <a:t>b) Chuyển biến về xã </a:t>
            </a:r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hội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61642"/>
              </p:ext>
            </p:extLst>
          </p:nvPr>
        </p:nvGraphicFramePr>
        <p:xfrm>
          <a:off x="1000369" y="1459392"/>
          <a:ext cx="9245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Lang-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hầu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tướng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tì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4091" y="4991072"/>
            <a:ext cx="1068953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- Xã hội bị phân hoá, hình thành một số tầng </a:t>
            </a:r>
            <a:r>
              <a:rPr lang="en-US" sz="2800" dirty="0">
                <a:latin typeface="+mj-lt"/>
              </a:rPr>
              <a:t>l</a:t>
            </a:r>
            <a:r>
              <a:rPr lang="vi-VN" sz="2800" dirty="0">
                <a:latin typeface="+mj-lt"/>
              </a:rPr>
              <a:t>ớp mới</a:t>
            </a:r>
            <a:r>
              <a:rPr lang="vi-VN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091" y="5807612"/>
            <a:ext cx="10689537" cy="887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- Mâu thuẫn giữa nhân dân Âu Lạc với chính quyền đô hộ phương Bắc ngày càng sâu sắc.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216" y="747986"/>
            <a:ext cx="38217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12" y="117231"/>
            <a:ext cx="5404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Phật giáo là gì? Hiểu đúng về đạo Phật để tu tập đúng chánh ph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4" y="1006223"/>
            <a:ext cx="3721588" cy="51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Nho Gia &quot; Đạo Nho '' - &quot; Nho giáo &quot;, còn gọi là đạo Nho hay đạo Khổng là  một hệ thống đạo đức, triết học xã hội, triết lý gi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Nho giáo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12" y="1004261"/>
            <a:ext cx="2908235" cy="51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Đạo giáo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1006223"/>
            <a:ext cx="3631218" cy="51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12" y="117231"/>
            <a:ext cx="5404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12" y="1922584"/>
            <a:ext cx="10756411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Ý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thể hiện đúng chính sách cai trị kinh tế của các triều đại phong kiến ​​phương Bắc?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Chiếm ruộng của Âu Lạc lập thành ấp, trại. 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B. </a:t>
            </a:r>
            <a:r>
              <a:rPr lang="vi-VN" sz="2400" dirty="0">
                <a:latin typeface="+mj-lt"/>
              </a:rPr>
              <a:t>Áp đặt chính sách, tô thuế nặng nề. 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latin typeface="+mj-lt"/>
              </a:rPr>
              <a:t>C. Cho phép nhân dân bản địa sản xuất muối và sắt. 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D. </a:t>
            </a:r>
            <a:r>
              <a:rPr lang="vi-VN" sz="2400" dirty="0">
                <a:latin typeface="+mj-lt"/>
              </a:rPr>
              <a:t>Bắt nhân dân ta cống nạp các sản vật quý trên rừng dưới biển.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7036" y="2330654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Câu 5: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Tầng lớp nào trong xã hội sẽ đóng vai trò lãnh đạo người Việt đấu tranh giành lại quyền độc lập, tự chủ trong thời kì Bắc thuộc?</a:t>
            </a:r>
          </a:p>
          <a:p>
            <a:r>
              <a:rPr lang="vi-VN" sz="2400" dirty="0">
                <a:latin typeface="+mj-lt"/>
              </a:rPr>
              <a:t>A. Quan lại, địa chủ người Hán đã Việt hóa.</a:t>
            </a:r>
          </a:p>
          <a:p>
            <a:r>
              <a:rPr lang="vi-VN" sz="2400" dirty="0">
                <a:latin typeface="+mj-lt"/>
              </a:rPr>
              <a:t>B. Địa chủ người Việt. </a:t>
            </a:r>
          </a:p>
          <a:p>
            <a:r>
              <a:rPr lang="vi-VN" sz="2400" dirty="0">
                <a:latin typeface="+mj-lt"/>
              </a:rPr>
              <a:t>C. Nông dân làng xã.</a:t>
            </a:r>
          </a:p>
          <a:p>
            <a:r>
              <a:rPr lang="vi-VN" sz="2400" dirty="0">
                <a:latin typeface="+mj-lt"/>
              </a:rPr>
              <a:t>D. Hào trưởng bản địa.</a:t>
            </a:r>
          </a:p>
          <a:p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49359" y="5693557"/>
            <a:ext cx="476597" cy="374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327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166" y="201876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luận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Tại sao chính quyền phong kiến phương Bắc thực hiện chính sách đồng hóa dân tộc Việt?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605" y="2571202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quyền phong kiến phương Bắc thực hiện chính sách đồng hóa dân tộc Việt nhằm mục đích: 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Khiến người Việt lãng quên nguồn gốc tổ tiên; lãng quên bản sắc văn hóa dân tộc của mình mà học theo các phong tục – tập quán của người Hán; từ đó làm thui chột ý chí đấu tranh của người Việt.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945" y="277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944" y="541654"/>
            <a:ext cx="1084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Bài 2: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Em hãy cho biết hậu quả chính sách bóc lột kinh tế của các triều đại phong kiến phương Bắc đối với nước ta (theo bảng dưới đây)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41824"/>
              </p:ext>
            </p:extLst>
          </p:nvPr>
        </p:nvGraphicFramePr>
        <p:xfrm>
          <a:off x="443345" y="1495761"/>
          <a:ext cx="11374581" cy="4936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5526">
                  <a:extLst>
                    <a:ext uri="{9D8B030D-6E8A-4147-A177-3AD203B41FA5}">
                      <a16:colId xmlns:a16="http://schemas.microsoft.com/office/drawing/2014/main" val="2232523855"/>
                    </a:ext>
                  </a:extLst>
                </a:gridCol>
                <a:gridCol w="5327527">
                  <a:extLst>
                    <a:ext uri="{9D8B030D-6E8A-4147-A177-3AD203B41FA5}">
                      <a16:colId xmlns:a16="http://schemas.microsoft.com/office/drawing/2014/main" val="1766603497"/>
                    </a:ext>
                  </a:extLst>
                </a:gridCol>
                <a:gridCol w="3791528">
                  <a:extLst>
                    <a:ext uri="{9D8B030D-6E8A-4147-A177-3AD203B41FA5}">
                      <a16:colId xmlns:a16="http://schemas.microsoft.com/office/drawing/2014/main" val="2625041315"/>
                    </a:ext>
                  </a:extLst>
                </a:gridCol>
              </a:tblGrid>
              <a:tr h="637839">
                <a:tc>
                  <a:txBody>
                    <a:bodyPr/>
                    <a:lstStyle/>
                    <a:p>
                      <a:pPr indent="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phản ánh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 quả</a:t>
                      </a:r>
                      <a:endParaRPr lang="vi-VN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3070"/>
                  </a:ext>
                </a:extLst>
              </a:tr>
              <a:tr h="1312916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Chiếm ruộng đất, lập thành ấp, trại để bắt dân ta cày cấy.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Việt mất ruộng, bị biến thành nông nô của chính quyền đô hộ.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04540"/>
                  </a:ext>
                </a:extLst>
              </a:tr>
              <a:tr h="1901339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Thuế khoá – Cống nạp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Thực thi chính sách tô thuế nặng nề như tô, dung, điệu, lưỡng thuế.</a:t>
                      </a:r>
                    </a:p>
                    <a:p>
                      <a:pPr marL="0" marR="0" indent="2540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Bắt cống nạp nhiều vải vóc, hương liệu và sản vật quý để đưa vế Trung Quốc.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99173"/>
                  </a:ext>
                </a:extLst>
              </a:tr>
              <a:tr h="1084732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vi-VN" sz="2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công nghiệp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3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16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khởi nghĩa tiêu biểu giành độc lập trước TK X.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10FC0-B92F-C44C-AFE9-05F517EE88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Rounded Rectangle 3"/>
          <p:cNvSpPr/>
          <p:nvPr/>
        </p:nvSpPr>
        <p:spPr>
          <a:xfrm>
            <a:off x="2493818" y="2426999"/>
            <a:ext cx="6844146" cy="745692"/>
          </a:xfrm>
          <a:prstGeom prst="roundRect">
            <a:avLst>
              <a:gd name="adj" fmla="val 261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1177549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4510" y="1718239"/>
            <a:ext cx="436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cai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trị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6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-53425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510" y="722418"/>
            <a:ext cx="511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a)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cai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80" y="1308932"/>
            <a:ext cx="5999019" cy="1039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nhập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nước ta vào lãnh thổ Trung 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Quốc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463" y="914077"/>
            <a:ext cx="44149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Sơ đồ tổ chức chính quyền đô hộ của nhà Hán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48105" y="2191571"/>
            <a:ext cx="2662842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Châu </a:t>
            </a:r>
          </a:p>
          <a:p>
            <a:pPr algn="ctr"/>
            <a:r>
              <a:rPr lang="vi-VN" dirty="0">
                <a:latin typeface="+mj-lt"/>
              </a:rPr>
              <a:t>(Thứ sử – người Hán)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06542" y="3411355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Quận</a:t>
            </a:r>
          </a:p>
          <a:p>
            <a:pPr algn="ctr"/>
            <a:r>
              <a:rPr lang="vi-VN" dirty="0">
                <a:latin typeface="+mj-lt"/>
              </a:rPr>
              <a:t>(Thái thú – người Hán)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6542" y="464516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Huyện. </a:t>
            </a:r>
          </a:p>
          <a:p>
            <a:pPr algn="ctr"/>
            <a:r>
              <a:rPr lang="vi-VN" sz="1600" dirty="0">
                <a:latin typeface="+mj-lt"/>
              </a:rPr>
              <a:t>(Huyện lệnh – người Hán)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48105" y="5846446"/>
            <a:ext cx="2745968" cy="852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Làng, xã.</a:t>
            </a:r>
          </a:p>
          <a:p>
            <a:pPr algn="ctr"/>
            <a:r>
              <a:rPr lang="vi-VN" sz="1600" dirty="0">
                <a:latin typeface="+mj-lt"/>
              </a:rPr>
              <a:t>(Hào trưởng – người Việt)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30806" y="3043784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230805" y="5496306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230806" y="4277595"/>
            <a:ext cx="297439" cy="38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63" y="3019352"/>
            <a:ext cx="6583683" cy="1317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+mj-lt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</a:rPr>
              <a:t>p</a:t>
            </a:r>
            <a:r>
              <a:rPr lang="vi-VN" sz="2400" dirty="0" smtClean="0">
                <a:latin typeface="+mj-lt"/>
              </a:rPr>
              <a:t>háp hà </a:t>
            </a:r>
            <a:r>
              <a:rPr lang="vi-VN" sz="2400" dirty="0">
                <a:latin typeface="+mj-lt"/>
              </a:rPr>
              <a:t>khắc, thẳng tay đàn áp các cuộc đấu tranh của nhân dân 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81" y="4856108"/>
            <a:ext cx="61247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La,..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1" grpId="0" animBg="1"/>
      <p:bldP spid="18" grpId="0" animBg="1"/>
      <p:bldP spid="19" grpId="0" animBg="1"/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ôn tạo thành cổ Luy Lâu – trung tâm Phật giáo cổ xưa nhất của người Việt 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" y="82062"/>
            <a:ext cx="4990854" cy="37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 tức, sự kiện liên quan đến Tống Bình | Dân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82" y="82061"/>
            <a:ext cx="5881809" cy="367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ại La là thắng địa, xứng là kinh đô của đế vương muôn đời - Viết đoạn văn  làm sáng tỏ luận điểm &quot;Đại La xứng là kinh đô của đế v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960842"/>
            <a:ext cx="5518394" cy="28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19098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479" y="1542462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Chiếm ruộng đất của nhân dân Âu Lạc để lập thành ấp, trại và bắt dân ta cày cấy.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66" y="2724183"/>
            <a:ext cx="631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Áp đặt chính sách tô thuế nặng nề.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22418"/>
            <a:ext cx="536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b)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bóc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lột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kinh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tế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066" y="3467103"/>
            <a:ext cx="612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Nắm độc quyến vế sắt và muối, bắt dân ta cống nạp nhiều vải vóc, hương liệu, sản vật quý.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56764" y="1392115"/>
            <a:ext cx="4835236" cy="49809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1882" y="2341742"/>
            <a:ext cx="3380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+mj-lt"/>
              </a:rPr>
              <a:t>1. 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Em biết điều gì về chính sách bóc lột kinh tế của các triều đại phong kiến phương Bắc.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chemeClr val="bg1"/>
                </a:solidFill>
                <a:latin typeface="+mj-lt"/>
              </a:rPr>
              <a:t>2. Vì 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sao các triều đại phong kiến phương Bắc lại nắm độc quyền về muối và sắt ?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03965" y="677420"/>
            <a:ext cx="361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latin typeface="+mj-lt"/>
              </a:rPr>
              <a:t>Sản vật cống nạp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651162" y="1288474"/>
            <a:ext cx="3879273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6567920" y="1315710"/>
            <a:ext cx="4267200" cy="20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651162" y="4152900"/>
            <a:ext cx="3879273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b="7143"/>
          <a:stretch>
            <a:fillRect/>
          </a:stretch>
        </p:blipFill>
        <p:spPr bwMode="auto">
          <a:xfrm>
            <a:off x="6536170" y="4152900"/>
            <a:ext cx="4298950" cy="21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1. Chính sách cai trị của các triều đại phong kiến phương Bắc.</a:t>
            </a:r>
            <a:endParaRPr lang="vi-VN" sz="2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655" y="351214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Ngọc trai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6909" y="6449250"/>
            <a:ext cx="252759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Con đồi mồi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56764" y="6445807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Ngà voi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56764" y="3477491"/>
            <a:ext cx="2923310" cy="353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Sừng tê giác</a:t>
            </a:r>
          </a:p>
        </p:txBody>
      </p:sp>
    </p:spTree>
    <p:extLst>
      <p:ext uri="{BB962C8B-B14F-4D97-AF65-F5344CB8AC3E}">
        <p14:creationId xmlns:p14="http://schemas.microsoft.com/office/powerpoint/2010/main" val="14164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25278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19098" y="136921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6240" y="1424433"/>
            <a:ext cx="587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hiện chính sách đồng hoá dân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163" y="202862"/>
            <a:ext cx="87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1. Chính sách cai trị của các triều đại phong kiến phương Bắc.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722418"/>
            <a:ext cx="502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/>
                </a:solidFill>
                <a:latin typeface="+mj-lt"/>
              </a:rPr>
              <a:t>c)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cai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văn hó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a: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356764" y="1392116"/>
            <a:ext cx="4835236" cy="37202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i="1" dirty="0">
                <a:latin typeface="+mj-lt"/>
              </a:rPr>
              <a:t>1. Chỉ ra chính sách cai trị về văn hoá - xã hội của chính quyền phương Bắc đối với nước ta?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i="1" dirty="0">
                <a:latin typeface="+mj-lt"/>
              </a:rPr>
              <a:t>2. Mục đích của những chính sách đó?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03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1220312" y="776427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1366837"/>
            <a:ext cx="10172700" cy="31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Địa danh nào dưới đây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không phải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là trị sở của các triều đại phong kiến phương Bắc trong thời kỳ Bắc thuộc?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A. Thành Cổ Loa.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B. Thành Luy Lâu.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C. Thành Tống Bình.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D. Thành Đại La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2411706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0037" y="152400"/>
            <a:ext cx="1981200" cy="5264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797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2953</TotalTime>
  <Words>1449</Words>
  <Application>Microsoft Office PowerPoint</Application>
  <PresentationFormat>Widescreen</PresentationFormat>
  <Paragraphs>151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Dell</cp:lastModifiedBy>
  <cp:revision>104</cp:revision>
  <dcterms:created xsi:type="dcterms:W3CDTF">2021-07-16T02:46:11Z</dcterms:created>
  <dcterms:modified xsi:type="dcterms:W3CDTF">2025-05-19T13:29:05Z</dcterms:modified>
</cp:coreProperties>
</file>