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media/image11.jpg" ContentType="image/jpg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68" r:id="rId2"/>
    <p:sldMasterId id="2147483689" r:id="rId3"/>
    <p:sldMasterId id="2147483702" r:id="rId4"/>
    <p:sldMasterId id="2147483710" r:id="rId5"/>
  </p:sldMasterIdLst>
  <p:notesMasterIdLst>
    <p:notesMasterId r:id="rId33"/>
  </p:notesMasterIdLst>
  <p:sldIdLst>
    <p:sldId id="757" r:id="rId6"/>
    <p:sldId id="635" r:id="rId7"/>
    <p:sldId id="276" r:id="rId8"/>
    <p:sldId id="743" r:id="rId9"/>
    <p:sldId id="727" r:id="rId10"/>
    <p:sldId id="748" r:id="rId11"/>
    <p:sldId id="728" r:id="rId12"/>
    <p:sldId id="749" r:id="rId13"/>
    <p:sldId id="703" r:id="rId14"/>
    <p:sldId id="321" r:id="rId15"/>
    <p:sldId id="731" r:id="rId16"/>
    <p:sldId id="742" r:id="rId17"/>
    <p:sldId id="732" r:id="rId18"/>
    <p:sldId id="313" r:id="rId19"/>
    <p:sldId id="744" r:id="rId20"/>
    <p:sldId id="316" r:id="rId21"/>
    <p:sldId id="745" r:id="rId22"/>
    <p:sldId id="747" r:id="rId23"/>
    <p:sldId id="322" r:id="rId24"/>
    <p:sldId id="751" r:id="rId25"/>
    <p:sldId id="736" r:id="rId26"/>
    <p:sldId id="753" r:id="rId27"/>
    <p:sldId id="754" r:id="rId28"/>
    <p:sldId id="648" r:id="rId29"/>
    <p:sldId id="755" r:id="rId30"/>
    <p:sldId id="324" r:id="rId31"/>
    <p:sldId id="756" r:id="rId32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10"/>
    <p:restoredTop sz="96341"/>
  </p:normalViewPr>
  <p:slideViewPr>
    <p:cSldViewPr snapToGrid="0" snapToObjects="1" showGuides="1">
      <p:cViewPr varScale="1">
        <p:scale>
          <a:sx n="68" d="100"/>
          <a:sy n="68" d="100"/>
        </p:scale>
        <p:origin x="592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CA3382-9DC9-4E43-9622-72C548E6F501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B95E98-296C-0C4A-8DDE-67DBD9803B41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457400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7EAB487F-3271-BA4E-9B5E-8CC89840DBBB}" type="slidenum">
              <a:rPr lang="x-none" smtClean="0"/>
              <a:t>1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282849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4359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" name="Google Shape;1505;ga9179a95dd_0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6" name="Google Shape;1506;ga9179a95dd_0_3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1575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幻灯片图像占位符 1">
            <a:extLst>
              <a:ext uri="{FF2B5EF4-FFF2-40B4-BE49-F238E27FC236}">
                <a16:creationId xmlns:a16="http://schemas.microsoft.com/office/drawing/2014/main" id="{3566E039-23A3-46E8-9AB2-47FC97524943}"/>
              </a:ext>
            </a:extLst>
          </p:cNvPr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xfrm>
            <a:off x="381000" y="685800"/>
            <a:ext cx="6096000" cy="3429000"/>
          </a:xfrm>
          <a:ln>
            <a:miter lim="800000"/>
          </a:ln>
        </p:spPr>
      </p:sp>
      <p:sp>
        <p:nvSpPr>
          <p:cNvPr id="26627" name="备注占位符 2">
            <a:extLst>
              <a:ext uri="{FF2B5EF4-FFF2-40B4-BE49-F238E27FC236}">
                <a16:creationId xmlns:a16="http://schemas.microsoft.com/office/drawing/2014/main" id="{7D60929B-5804-4F44-BCE7-ACA055EF449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27651" name="灯片编号占位符 3">
            <a:extLst>
              <a:ext uri="{FF2B5EF4-FFF2-40B4-BE49-F238E27FC236}">
                <a16:creationId xmlns:a16="http://schemas.microsoft.com/office/drawing/2014/main" id="{99F7C53A-32E0-4DF9-A2DA-A87A348ADF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3E3241-70BF-4D4F-A1E8-CFA7130B03AB}" type="slidenum"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00340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11" Type="http://schemas.openxmlformats.org/officeDocument/2006/relationships/image" Target="../media/image11.jp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83298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2745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4839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4959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49917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6410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3288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462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62091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5457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22095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326241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12194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37110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66219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1" name="Google Shape;111;p2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2764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3237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5/19/2025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34196605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8158501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15505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4D7D22-BB0F-4FA0-B81B-F027038B53E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835C1BC4-99BF-4CA1-8B47-1A5610CC4C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457AE7E-FDBB-4A05-A59C-46E736D2BF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649A579-C4CD-4176-AF76-BF3DFB765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BD92661-83EF-4BE3-B286-71C6EEE1C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79727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66164E-6AAC-4CE5-8119-585716E0C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AE9FB00-18B7-4BEF-A9A7-0FF7E76172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337A34C-C251-46CD-98DA-42116FCB09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37FCD62-9402-4C1D-B3BF-F2DF92F514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46E5CE8-30A7-47FC-A39B-3BC37BD65F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68329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" name="Google Shape;217;p1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" name="Google Shape;218;p1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5"/>
          <p:cNvSpPr txBox="1">
            <a:spLocks noGrp="1"/>
          </p:cNvSpPr>
          <p:nvPr>
            <p:ph type="subTitle" idx="1"/>
          </p:nvPr>
        </p:nvSpPr>
        <p:spPr>
          <a:xfrm>
            <a:off x="1415467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0" name="Google Shape;220;p15"/>
          <p:cNvSpPr txBox="1">
            <a:spLocks noGrp="1"/>
          </p:cNvSpPr>
          <p:nvPr>
            <p:ph type="subTitle" idx="2"/>
          </p:nvPr>
        </p:nvSpPr>
        <p:spPr>
          <a:xfrm>
            <a:off x="1415467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1" name="Google Shape;221;p15"/>
          <p:cNvSpPr txBox="1">
            <a:spLocks noGrp="1"/>
          </p:cNvSpPr>
          <p:nvPr>
            <p:ph type="subTitle" idx="3"/>
          </p:nvPr>
        </p:nvSpPr>
        <p:spPr>
          <a:xfrm>
            <a:off x="4602000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2" name="Google Shape;222;p15"/>
          <p:cNvSpPr txBox="1">
            <a:spLocks noGrp="1"/>
          </p:cNvSpPr>
          <p:nvPr>
            <p:ph type="subTitle" idx="4"/>
          </p:nvPr>
        </p:nvSpPr>
        <p:spPr>
          <a:xfrm>
            <a:off x="4602000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3" name="Google Shape;223;p15"/>
          <p:cNvSpPr txBox="1">
            <a:spLocks noGrp="1"/>
          </p:cNvSpPr>
          <p:nvPr>
            <p:ph type="subTitle" idx="5"/>
          </p:nvPr>
        </p:nvSpPr>
        <p:spPr>
          <a:xfrm>
            <a:off x="7834067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4" name="Google Shape;224;p15"/>
          <p:cNvSpPr txBox="1">
            <a:spLocks noGrp="1"/>
          </p:cNvSpPr>
          <p:nvPr>
            <p:ph type="subTitle" idx="6"/>
          </p:nvPr>
        </p:nvSpPr>
        <p:spPr>
          <a:xfrm>
            <a:off x="7834067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5" name="Google Shape;225;p15"/>
          <p:cNvSpPr txBox="1">
            <a:spLocks noGrp="1"/>
          </p:cNvSpPr>
          <p:nvPr>
            <p:ph type="subTitle" idx="7"/>
          </p:nvPr>
        </p:nvSpPr>
        <p:spPr>
          <a:xfrm>
            <a:off x="1415451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6" name="Google Shape;226;p15"/>
          <p:cNvSpPr txBox="1">
            <a:spLocks noGrp="1"/>
          </p:cNvSpPr>
          <p:nvPr>
            <p:ph type="subTitle" idx="8"/>
          </p:nvPr>
        </p:nvSpPr>
        <p:spPr>
          <a:xfrm>
            <a:off x="4601984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15"/>
          <p:cNvSpPr txBox="1">
            <a:spLocks noGrp="1"/>
          </p:cNvSpPr>
          <p:nvPr>
            <p:ph type="subTitle" idx="9"/>
          </p:nvPr>
        </p:nvSpPr>
        <p:spPr>
          <a:xfrm>
            <a:off x="7834051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8" name="Google Shape;228;p15"/>
          <p:cNvSpPr txBox="1">
            <a:spLocks noGrp="1"/>
          </p:cNvSpPr>
          <p:nvPr>
            <p:ph type="subTitle" idx="13"/>
          </p:nvPr>
        </p:nvSpPr>
        <p:spPr>
          <a:xfrm>
            <a:off x="1415451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9" name="Google Shape;229;p15"/>
          <p:cNvSpPr txBox="1">
            <a:spLocks noGrp="1"/>
          </p:cNvSpPr>
          <p:nvPr>
            <p:ph type="subTitle" idx="14"/>
          </p:nvPr>
        </p:nvSpPr>
        <p:spPr>
          <a:xfrm>
            <a:off x="4601984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15"/>
          <p:cNvSpPr txBox="1">
            <a:spLocks noGrp="1"/>
          </p:cNvSpPr>
          <p:nvPr>
            <p:ph type="subTitle" idx="15"/>
          </p:nvPr>
        </p:nvSpPr>
        <p:spPr>
          <a:xfrm>
            <a:off x="7834051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044922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3BFCD9C-9079-452A-BA79-C6582FD76E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FCDB2E2-45B4-4B04-B914-878BC44B15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40D7CD1-72BA-4BA0-8187-86BB7A2191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E0966AB-A325-41E3-A3A2-FE881EE702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75B2F0D-A11F-4F24-B7E0-CC010DABFF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49820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02EA79A-ADA1-4E74-8FCB-BF4831490E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180998A-C2C3-4AD8-ABF9-C8CEC39886B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EE6C1B4-8B26-4800-A34D-389956FA2C1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0DCA17F-AB61-43B8-B5DF-0ADB274D9D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A071BF1-C035-4502-B90B-6CB8E5A5BB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7B1E20A-AFA5-4751-AD2D-7DB22E35DD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28932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C9E6CC0-3946-4CC5-8355-C4A057928E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7371D51-CD1E-4874-B03A-15B67B7864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9323F5-8ABC-4B71-BA0F-A825274CEAD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F2D3167D-CCB0-44D1-BAA6-864555F4E2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07C81713-26D8-4A05-9445-2FC2F80278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E1667C64-0F7C-48CA-B082-83EFF68FB1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C9A20D3-522B-4846-B4BC-FE86D715AD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C0AF0A32-9D24-4D3C-8A20-5B693474F1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58034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9F4812A-1555-42F1-A398-E0B9568DCC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1188E62-9E37-4E2C-A226-36A9AA2E34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9F9EEB84-440E-46A5-B428-E1B8C678C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6C10BB91-9EB3-42CA-931F-31608FAFA0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37242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A59B76ED-EF2C-4745-9A24-9412C16FD9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4AB03D3D-E82E-4C66-97B7-90BD982D9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54A86E4C-31DC-4226-A4F2-A5768D3CB6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67168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2C60DCC-8E4C-4700-8E4D-50BFA9E99B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C4A3DEC-7623-499C-AFCA-B0655D6A11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5CD366A-D11F-4228-84AA-C3CC067B69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91BE113-400E-41DF-B57C-EBD71DCBA2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CE620DE-6FB3-48F3-A98E-9D24CBC3F3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F3FCD93-F50C-432E-8F12-919516CDF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211096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0D5CABE-391B-4B51-AB49-A42BE9C0BB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0891AE2E-BE27-429E-96DC-87437BD8CF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67C82D87-106C-43EA-AC84-AC3F0E8D91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A9A0959-77AC-41EE-AB25-2627C58258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EB71FB4-29EF-46AA-A513-E8011FEDEA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BEC95FC-5686-484E-A00E-B36593CD2A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163757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91DFB81-DAFD-4852-B978-B230BB2B7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1544F614-C74E-48F9-BA56-04931AFDE9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3FA06BE-7D7A-457C-A132-BC15D7413E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DBAECDA-2A48-4513-9B3B-B4CB1AB533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3DEEF92-A238-4B49-AED7-0E03D3387D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164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9D7CA4DF-3AAB-43DF-B36F-8165912BEDE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897353E-4E30-4FE9-98E8-D5CA84DFBE6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27CE751-308D-4047-BF9F-2A1ECD67F6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EB5BF2D-2CCE-4E13-AC2A-F9F06851A9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F1AC858-B379-490B-BC97-05D9AB09E6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461310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0279752"/>
      </p:ext>
    </p:extLst>
  </p:cSld>
  <p:clrMapOvr>
    <a:masterClrMapping/>
  </p:clrMapOvr>
  <p:transition spd="slow" advTm="500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40"/>
            <a:fld id="{00000000-1234-1234-1234-123412341234}" type="slidenum">
              <a:rPr lang="en-GB" smtClean="0">
                <a:solidFill>
                  <a:srgbClr val="A01127"/>
                </a:solidFill>
              </a:rPr>
              <a:pPr defTabSz="1219140"/>
              <a:t>‹#›</a:t>
            </a:fld>
            <a:endParaRPr lang="en-GB">
              <a:solidFill>
                <a:srgbClr val="A011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9040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1661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3926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036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5392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40296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30747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0666028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33275980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473298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872774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874257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155589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73261557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8937122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03186254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1873072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9620421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391404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7B39DB-A8BE-4DEF-8F91-6803369A27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05EF8F-A3B8-413E-BE3E-13640A52AC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B418AE-60A1-4DDB-89AC-438B41A565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CFBB3E6A-01BE-4C8E-B7EA-50058A8AE0C9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5/19/2025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18D8B6-C871-47B5-A2D3-092F6F7F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0C6222-DE59-499D-8499-4C43A46C4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FC7CA6F3-9DB0-4F59-9CE2-036EC47F4A04}" type="slidenum">
              <a:rPr lang="en-US" kern="0" smtClean="0">
                <a:solidFill>
                  <a:srgbClr val="A01127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kern="0">
              <a:solidFill>
                <a:srgbClr val="A01127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4709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53072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40224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7222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0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image" Target="../media/image1.jp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5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673587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32955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3B4799D3-EFBE-46A1-A2D1-B493A1F6F7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7411394-5658-4568-9274-6A248D8AE4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E892E70-FF30-4552-839F-C2F0E05B6E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CC4B3A-BC68-4D23-84B5-E1F9DDC4A6DA}" type="datetimeFigureOut">
              <a:rPr lang="zh-CN" altLang="en-US" smtClean="0"/>
              <a:t>2025/5/19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C97F177-FA89-4C22-85B9-9B0533D380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C62318B-2DC6-4340-A721-E30C052F90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0951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5/19/2025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9976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en-VN" smtClean="0"/>
              <a:t>05/19/2025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572498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gi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5.png"/><Relationship Id="rId4" Type="http://schemas.openxmlformats.org/officeDocument/2006/relationships/image" Target="../media/image34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39.jpe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3.jpeg"/><Relationship Id="rId4" Type="http://schemas.openxmlformats.org/officeDocument/2006/relationships/image" Target="../media/image42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7.png"/><Relationship Id="rId5" Type="http://schemas.openxmlformats.org/officeDocument/2006/relationships/image" Target="../media/image46.jpeg"/><Relationship Id="rId4" Type="http://schemas.openxmlformats.org/officeDocument/2006/relationships/image" Target="../media/image45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0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gif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g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gif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19.jpg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23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B29FE40-BF3B-4264-856C-A94C53BA86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78722" y="-1044936"/>
            <a:ext cx="13941287" cy="784197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4829AF1-FD3B-4C7A-B163-FB00A3E618B0}"/>
              </a:ext>
            </a:extLst>
          </p:cNvPr>
          <p:cNvSpPr/>
          <p:nvPr/>
        </p:nvSpPr>
        <p:spPr>
          <a:xfrm>
            <a:off x="1516969" y="1178169"/>
            <a:ext cx="9158067" cy="41675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endParaRPr lang="en-US" sz="4533" dirty="0">
              <a:solidFill>
                <a:srgbClr val="FF0000"/>
              </a:solidFill>
            </a:endParaRPr>
          </a:p>
        </p:txBody>
      </p:sp>
      <p:sp>
        <p:nvSpPr>
          <p:cNvPr id="6" name="WordArt 3">
            <a:extLst>
              <a:ext uri="{FF2B5EF4-FFF2-40B4-BE49-F238E27FC236}">
                <a16:creationId xmlns:a16="http://schemas.microsoft.com/office/drawing/2014/main" id="{D09FCC8D-6CF9-4EC2-8943-25E113300B2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26975" y="1002463"/>
            <a:ext cx="7938052" cy="1639405"/>
          </a:xfrm>
          <a:prstGeom prst="rect">
            <a:avLst/>
          </a:prstGeom>
        </p:spPr>
        <p:txBody>
          <a:bodyPr wrap="none" lIns="91440" tIns="45720" rIns="91440" bIns="45720" numCol="1" fromWordArt="1">
            <a:prstTxWarp prst="textDeflate">
              <a:avLst>
                <a:gd name="adj" fmla="val 26227"/>
              </a:avLst>
            </a:prstTxWarp>
          </a:bodyPr>
          <a:lstStyle/>
          <a:p>
            <a:r>
              <a:rPr lang="en-US" sz="3600" b="1" kern="10" dirty="0">
                <a:ln w="9525">
                  <a:solidFill>
                    <a:srgbClr val="800000"/>
                  </a:solidFill>
                  <a:round/>
                  <a:headEnd/>
                  <a:tailEnd/>
                </a:ln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CHÀO MỪNG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96CC2C1-BDBD-4EB7-A500-FAC10632BD7A}"/>
              </a:ext>
            </a:extLst>
          </p:cNvPr>
          <p:cNvSpPr/>
          <p:nvPr/>
        </p:nvSpPr>
        <p:spPr>
          <a:xfrm>
            <a:off x="1859263" y="2700690"/>
            <a:ext cx="8815772" cy="830997"/>
          </a:xfrm>
          <a:prstGeom prst="rect">
            <a:avLst/>
          </a:prstGeom>
          <a:ln>
            <a:noFill/>
          </a:ln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4800" b="1" dirty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endParaRPr lang="en-US" sz="4800" b="1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WordArt 3">
            <a:extLst>
              <a:ext uri="{FF2B5EF4-FFF2-40B4-BE49-F238E27FC236}">
                <a16:creationId xmlns:a16="http://schemas.microsoft.com/office/drawing/2014/main" id="{BBC8E77E-0BF1-4B26-9D45-D5A778600F8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050090" y="3782930"/>
            <a:ext cx="7623025" cy="1698924"/>
          </a:xfrm>
          <a:prstGeom prst="rect">
            <a:avLst/>
          </a:prstGeom>
        </p:spPr>
        <p:txBody>
          <a:bodyPr wrap="none" lIns="91440" tIns="45720" rIns="91440" bIns="45720" numCol="1" fromWordArt="1">
            <a:prstTxWarp prst="textFadeLeft">
              <a:avLst>
                <a:gd name="adj" fmla="val 35417"/>
              </a:avLst>
            </a:prstTxWarp>
          </a:bodyPr>
          <a:lstStyle/>
          <a:p>
            <a:pPr algn="ctr"/>
            <a:r>
              <a:rPr lang="en-US" sz="28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7030A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cs typeface="Times New Roman" panose="02020603050405020304" pitchFamily="18" charset="0"/>
              </a:rPr>
              <a:t>LỊCH SỬ </a:t>
            </a:r>
            <a:r>
              <a:rPr lang="en-US" sz="2800" b="1" kern="10" dirty="0" smtClean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7030A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cs typeface="Times New Roman" panose="02020603050405020304" pitchFamily="18" charset="0"/>
              </a:rPr>
              <a:t>6</a:t>
            </a:r>
            <a:endParaRPr lang="en-US" sz="28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solidFill>
                <a:srgbClr val="7030A0"/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476973" y="5847059"/>
            <a:ext cx="35067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Thị</a:t>
            </a:r>
            <a:r>
              <a:rPr lang="en-GB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0948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03200" y="-228600"/>
            <a:ext cx="4775200" cy="2188131"/>
          </a:xfrm>
        </p:spPr>
        <p:txBody>
          <a:bodyPr/>
          <a:lstStyle/>
          <a:p>
            <a:pPr algn="ctr"/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Ai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6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218" name="Picture 2">
            <a:extLst>
              <a:ext uri="{FF2B5EF4-FFF2-40B4-BE49-F238E27FC236}">
                <a16:creationId xmlns:a16="http://schemas.microsoft.com/office/drawing/2014/main" id="{CC5103D1-8C70-E347-BFF3-ED478CEBD6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4" t="3613" r="3039" b="5090"/>
          <a:stretch/>
        </p:blipFill>
        <p:spPr bwMode="auto">
          <a:xfrm>
            <a:off x="5892800" y="1600200"/>
            <a:ext cx="6299200" cy="525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D0E0ACDD-BE8E-7149-AA54-6BAC146D9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9" y="2108200"/>
            <a:ext cx="5683251" cy="474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65110C-D1DC-1A4E-A611-DE095E50354F}"/>
              </a:ext>
            </a:extLst>
          </p:cNvPr>
          <p:cNvSpPr txBox="1"/>
          <p:nvPr/>
        </p:nvSpPr>
        <p:spPr>
          <a:xfrm>
            <a:off x="5486400" y="76200"/>
            <a:ext cx="67056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các phép tính theo hệ đếm thập phân</a:t>
            </a:r>
          </a:p>
        </p:txBody>
      </p:sp>
    </p:spTree>
    <p:extLst>
      <p:ext uri="{BB962C8B-B14F-4D97-AF65-F5344CB8AC3E}">
        <p14:creationId xmlns:p14="http://schemas.microsoft.com/office/powerpoint/2010/main" val="17419287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03200" y="-228600"/>
            <a:ext cx="4775200" cy="2188131"/>
          </a:xfrm>
        </p:spPr>
        <p:txBody>
          <a:bodyPr/>
          <a:lstStyle/>
          <a:p>
            <a:pPr algn="ctr"/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Lưỡng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6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65110C-D1DC-1A4E-A611-DE095E50354F}"/>
              </a:ext>
            </a:extLst>
          </p:cNvPr>
          <p:cNvSpPr txBox="1"/>
          <p:nvPr/>
        </p:nvSpPr>
        <p:spPr>
          <a:xfrm>
            <a:off x="5486400" y="76201"/>
            <a:ext cx="67056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Theo hệ đếm 60, tính được diện tích các hình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AEF5D9-FEFB-3E46-AE66-28231AE63F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3179" y="1371600"/>
            <a:ext cx="7058821" cy="54864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EB0D497-C5A0-9443-9A46-8E66E3F8D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700" y="2026154"/>
            <a:ext cx="5145879" cy="483184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385C91F1-D35A-A74C-8975-2DFF8EEF280C}"/>
              </a:ext>
            </a:extLst>
          </p:cNvPr>
          <p:cNvGrpSpPr/>
          <p:nvPr/>
        </p:nvGrpSpPr>
        <p:grpSpPr>
          <a:xfrm>
            <a:off x="0" y="-12699"/>
            <a:ext cx="12293600" cy="6870700"/>
            <a:chOff x="0" y="-9525"/>
            <a:chExt cx="9220200" cy="5153025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09D31DD9-10DA-DB4A-9555-02EEE387A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5410200" cy="51435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E00C7B0-6D2F-6146-801E-89BA9AFDB2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-1" r="-1492"/>
            <a:stretch/>
          </p:blipFill>
          <p:spPr>
            <a:xfrm>
              <a:off x="5410200" y="-9525"/>
              <a:ext cx="3810000" cy="5153025"/>
            </a:xfrm>
            <a:prstGeom prst="rect">
              <a:avLst/>
            </a:prstGeom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0D0B6E3-176E-B645-91B2-7F8441C0E2A1}"/>
                </a:ext>
              </a:extLst>
            </p:cNvPr>
            <p:cNvSpPr/>
            <p:nvPr/>
          </p:nvSpPr>
          <p:spPr>
            <a:xfrm>
              <a:off x="5410200" y="4705350"/>
              <a:ext cx="3352800" cy="43815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VN" sz="2667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rPr>
                <a:t>Tính được diện tích các hình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42179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26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1D196F8F-95A1-2E47-A90A-9B8AD8230F7F}"/>
              </a:ext>
            </a:extLst>
          </p:cNvPr>
          <p:cNvSpPr/>
          <p:nvPr/>
        </p:nvSpPr>
        <p:spPr>
          <a:xfrm>
            <a:off x="6096000" y="3565087"/>
            <a:ext cx="3149600" cy="105409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3</a:t>
            </a:r>
          </a:p>
        </p:txBody>
      </p:sp>
    </p:spTree>
    <p:extLst>
      <p:ext uri="{BB962C8B-B14F-4D97-AF65-F5344CB8AC3E}">
        <p14:creationId xmlns:p14="http://schemas.microsoft.com/office/powerpoint/2010/main" val="38261237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F8103DE4-651B-034E-BC76-38B6F83381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106" y="0"/>
            <a:ext cx="1232070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59494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Google Shape;1503;p48">
            <a:extLst>
              <a:ext uri="{FF2B5EF4-FFF2-40B4-BE49-F238E27FC236}">
                <a16:creationId xmlns:a16="http://schemas.microsoft.com/office/drawing/2014/main" id="{405B7B9E-42B9-C646-8C8B-75A7D58FAA4B}"/>
              </a:ext>
            </a:extLst>
          </p:cNvPr>
          <p:cNvCxnSpPr>
            <a:cxnSpLocks/>
          </p:cNvCxnSpPr>
          <p:nvPr/>
        </p:nvCxnSpPr>
        <p:spPr>
          <a:xfrm flipV="1">
            <a:off x="1422400" y="659768"/>
            <a:ext cx="2438400" cy="31433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7170" name="Picture 2">
            <a:extLst>
              <a:ext uri="{FF2B5EF4-FFF2-40B4-BE49-F238E27FC236}">
                <a16:creationId xmlns:a16="http://schemas.microsoft.com/office/drawing/2014/main" id="{D3A48472-1AC7-E64C-9502-830819A75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881867"/>
            <a:ext cx="6127751" cy="5493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Những phát minh giúp xem giờ trước khi có đồng hồ - Ảnh 1.">
            <a:extLst>
              <a:ext uri="{FF2B5EF4-FFF2-40B4-BE49-F238E27FC236}">
                <a16:creationId xmlns:a16="http://schemas.microsoft.com/office/drawing/2014/main" id="{3A5FD3FC-F49A-7047-9118-3163BC0F7D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6" t="3128" r="26450" b="20157"/>
          <a:stretch/>
        </p:blipFill>
        <p:spPr bwMode="auto">
          <a:xfrm>
            <a:off x="6299200" y="1193800"/>
            <a:ext cx="5892800" cy="5689601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99F3A0-08A2-364B-B121-BCF9D4FDB982}"/>
              </a:ext>
            </a:extLst>
          </p:cNvPr>
          <p:cNvSpPr txBox="1"/>
          <p:nvPr/>
        </p:nvSpPr>
        <p:spPr>
          <a:xfrm>
            <a:off x="0" y="-88026"/>
            <a:ext cx="6705600" cy="666786"/>
          </a:xfrm>
          <a:prstGeom prst="rect">
            <a:avLst/>
          </a:prstGeom>
          <a:solidFill>
            <a:srgbClr val="FFFDE3"/>
          </a:solidFill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</a:t>
            </a: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ịch cổ đại của người Ai Cập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AD1DBB8-AF20-B84E-82AF-46E36316CD8F}"/>
              </a:ext>
            </a:extLst>
          </p:cNvPr>
          <p:cNvSpPr txBox="1"/>
          <p:nvPr/>
        </p:nvSpPr>
        <p:spPr>
          <a:xfrm>
            <a:off x="7112000" y="132512"/>
            <a:ext cx="4673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Đồng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trời</a:t>
            </a:r>
            <a:endParaRPr kumimoji="0" lang="en-VN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7176" name="Picture 8" descr="How did ancient Egyptians measure Time? - YouTube">
            <a:extLst>
              <a:ext uri="{FF2B5EF4-FFF2-40B4-BE49-F238E27FC236}">
                <a16:creationId xmlns:a16="http://schemas.microsoft.com/office/drawing/2014/main" id="{F3849E4D-70EA-1C44-AFE7-30B185908F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378"/>
            <a:ext cx="12192000" cy="6977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62498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1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29" dur="750"/>
                                            <p:tgtEl>
                                              <p:spTgt spid="7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1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3" dur="750"/>
                                            <p:tgtEl>
                                              <p:spTgt spid="7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08" grpId="0"/>
          <p:bldP spid="3" grpId="0"/>
          <p:bldP spid="10" grpId="0"/>
          <p:bldP spid="13" grpId="0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</p:spTree>
    <p:extLst>
      <p:ext uri="{BB962C8B-B14F-4D97-AF65-F5344CB8AC3E}">
        <p14:creationId xmlns:p14="http://schemas.microsoft.com/office/powerpoint/2010/main" val="42391355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921" y="23013"/>
            <a:ext cx="5308279" cy="826760"/>
          </a:xfrm>
          <a:solidFill>
            <a:srgbClr val="FFFDE3"/>
          </a:solidFill>
        </p:spPr>
        <p:txBody>
          <a:bodyPr/>
          <a:lstStyle/>
          <a:p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ướp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endParaRPr lang="en-US"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6" name="Google Shape;1503;p48">
            <a:extLst>
              <a:ext uri="{FF2B5EF4-FFF2-40B4-BE49-F238E27FC236}">
                <a16:creationId xmlns:a16="http://schemas.microsoft.com/office/drawing/2014/main" id="{DA6BABCC-2B16-E14A-88BE-7B34BB413CB9}"/>
              </a:ext>
            </a:extLst>
          </p:cNvPr>
          <p:cNvCxnSpPr>
            <a:cxnSpLocks/>
          </p:cNvCxnSpPr>
          <p:nvPr/>
        </p:nvCxnSpPr>
        <p:spPr>
          <a:xfrm flipV="1">
            <a:off x="762643" y="1065350"/>
            <a:ext cx="2386957" cy="9324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5122" name="Picture 2" descr="Tục ướp xác động vật của người Ai Cập cổ đại - VnExpress">
            <a:extLst>
              <a:ext uri="{FF2B5EF4-FFF2-40B4-BE49-F238E27FC236}">
                <a16:creationId xmlns:a16="http://schemas.microsoft.com/office/drawing/2014/main" id="{91CE62D9-EB3F-2C49-88EC-07DD045BF3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6" t="17522" r="8048"/>
          <a:stretch/>
        </p:blipFill>
        <p:spPr bwMode="auto">
          <a:xfrm>
            <a:off x="-25400" y="1173688"/>
            <a:ext cx="6096000" cy="5697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F035161-ACD5-7A4D-9BE1-397E0E133A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46481" y="-15289"/>
            <a:ext cx="6121400" cy="6886780"/>
          </a:xfrm>
          <a:prstGeom prst="rect">
            <a:avLst/>
          </a:prstGeom>
        </p:spPr>
      </p:pic>
      <p:pic>
        <p:nvPicPr>
          <p:cNvPr id="5126" name="Picture 6" descr="Khám phá quy trình ướp xác bí ẩn của người Ai Cập cổ đại - QuanTriMang.com">
            <a:extLst>
              <a:ext uri="{FF2B5EF4-FFF2-40B4-BE49-F238E27FC236}">
                <a16:creationId xmlns:a16="http://schemas.microsoft.com/office/drawing/2014/main" id="{380A44D0-B6AF-B943-BAEC-6A51724CE2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51"/>
          <a:stretch/>
        </p:blipFill>
        <p:spPr bwMode="auto">
          <a:xfrm>
            <a:off x="-94917" y="23013"/>
            <a:ext cx="12262169" cy="696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8" descr="Nghệ thuật thất truyền: Người Ai Cập ướp xác người đã khuất như thế nào?">
            <a:extLst>
              <a:ext uri="{FF2B5EF4-FFF2-40B4-BE49-F238E27FC236}">
                <a16:creationId xmlns:a16="http://schemas.microsoft.com/office/drawing/2014/main" id="{FE4F7DC2-C039-FB4C-95A9-34E66006F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484" y="0"/>
            <a:ext cx="12262168" cy="696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353479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5" dur="125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25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25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112AE7-C1A5-E448-B93F-D708585A5CF6}"/>
              </a:ext>
            </a:extLst>
          </p:cNvPr>
          <p:cNvSpPr txBox="1"/>
          <p:nvPr/>
        </p:nvSpPr>
        <p:spPr>
          <a:xfrm>
            <a:off x="2705768" y="431774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35ECEC9-B5A1-9D43-8CB8-A905D2601202}"/>
              </a:ext>
            </a:extLst>
          </p:cNvPr>
          <p:cNvSpPr/>
          <p:nvPr/>
        </p:nvSpPr>
        <p:spPr>
          <a:xfrm>
            <a:off x="6063916" y="5810533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4</a:t>
            </a:r>
          </a:p>
        </p:txBody>
      </p:sp>
    </p:spTree>
    <p:extLst>
      <p:ext uri="{BB962C8B-B14F-4D97-AF65-F5344CB8AC3E}">
        <p14:creationId xmlns:p14="http://schemas.microsoft.com/office/powerpoint/2010/main" val="505873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112AE7-C1A5-E448-B93F-D708585A5CF6}"/>
              </a:ext>
            </a:extLst>
          </p:cNvPr>
          <p:cNvSpPr txBox="1"/>
          <p:nvPr/>
        </p:nvSpPr>
        <p:spPr>
          <a:xfrm>
            <a:off x="2705768" y="431774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EC72216-E702-FB42-8F3C-5B3D5AE464A0}"/>
              </a:ext>
            </a:extLst>
          </p:cNvPr>
          <p:cNvSpPr txBox="1"/>
          <p:nvPr/>
        </p:nvSpPr>
        <p:spPr>
          <a:xfrm>
            <a:off x="2705768" y="5384678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Kim tự tháp và tượng nhân sư.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F1114FC-358D-4644-BFD7-CCD51E09C81D}"/>
              </a:ext>
            </a:extLst>
          </p:cNvPr>
          <p:cNvSpPr txBox="1"/>
          <p:nvPr/>
        </p:nvSpPr>
        <p:spPr>
          <a:xfrm>
            <a:off x="7593265" y="5481450"/>
            <a:ext cx="4711031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Vườn treo Ba-bi-lon.</a:t>
            </a:r>
          </a:p>
        </p:txBody>
      </p:sp>
    </p:spTree>
    <p:extLst>
      <p:ext uri="{BB962C8B-B14F-4D97-AF65-F5344CB8AC3E}">
        <p14:creationId xmlns:p14="http://schemas.microsoft.com/office/powerpoint/2010/main" val="28141989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6">
            <a:extLst>
              <a:ext uri="{FF2B5EF4-FFF2-40B4-BE49-F238E27FC236}">
                <a16:creationId xmlns:a16="http://schemas.microsoft.com/office/drawing/2014/main" id="{3C531D3A-85ED-4CAD-9121-D767B497B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0231" y="3639785"/>
            <a:ext cx="49725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</a:t>
            </a:r>
          </a:p>
        </p:txBody>
      </p:sp>
      <p:sp>
        <p:nvSpPr>
          <p:cNvPr id="37" name="Rectangle 37">
            <a:extLst>
              <a:ext uri="{FF2B5EF4-FFF2-40B4-BE49-F238E27FC236}">
                <a16:creationId xmlns:a16="http://schemas.microsoft.com/office/drawing/2014/main" id="{81E76798-35B3-4760-BE64-1C5518BF5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090" y="3639785"/>
            <a:ext cx="52129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</a:t>
            </a:r>
          </a:p>
        </p:txBody>
      </p:sp>
      <p:sp>
        <p:nvSpPr>
          <p:cNvPr id="39" name="Rectangle 39">
            <a:extLst>
              <a:ext uri="{FF2B5EF4-FFF2-40B4-BE49-F238E27FC236}">
                <a16:creationId xmlns:a16="http://schemas.microsoft.com/office/drawing/2014/main" id="{4021B199-E11F-4E72-B745-92C9458EA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4420" y="3639785"/>
            <a:ext cx="52129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EFEFE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</a:t>
            </a:r>
          </a:p>
        </p:txBody>
      </p:sp>
      <p:sp>
        <p:nvSpPr>
          <p:cNvPr id="40" name="Rectangle 40">
            <a:extLst>
              <a:ext uri="{FF2B5EF4-FFF2-40B4-BE49-F238E27FC236}">
                <a16:creationId xmlns:a16="http://schemas.microsoft.com/office/drawing/2014/main" id="{A31CF104-A2F2-4331-A232-E4743C70A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5932" y="3655175"/>
            <a:ext cx="502061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3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</a:t>
            </a:r>
          </a:p>
        </p:txBody>
      </p:sp>
      <p:pic>
        <p:nvPicPr>
          <p:cNvPr id="10" name="Picture 9" descr="A picture containing text, sarcophagus&#10;&#10;Description automatically generated">
            <a:extLst>
              <a:ext uri="{FF2B5EF4-FFF2-40B4-BE49-F238E27FC236}">
                <a16:creationId xmlns:a16="http://schemas.microsoft.com/office/drawing/2014/main" id="{52F71F5A-BA44-491D-AF7E-EC444777D1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3490" y="883493"/>
            <a:ext cx="2542045" cy="26924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 descr="A close-up of some currency&#10;&#10;Description automatically generated with medium confidence">
            <a:extLst>
              <a:ext uri="{FF2B5EF4-FFF2-40B4-BE49-F238E27FC236}">
                <a16:creationId xmlns:a16="http://schemas.microsoft.com/office/drawing/2014/main" id="{05BA80A9-6B3C-4D0D-ABEB-0470CC2850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7337" y="2278577"/>
            <a:ext cx="2499695" cy="252552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2" descr="BÁO SÀI GÒN GIẢI PHÓNG">
            <a:extLst>
              <a:ext uri="{FF2B5EF4-FFF2-40B4-BE49-F238E27FC236}">
                <a16:creationId xmlns:a16="http://schemas.microsoft.com/office/drawing/2014/main" id="{9D7FCE4C-FACB-4F0C-9D4F-EC8B4368B1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2" r="11426"/>
          <a:stretch/>
        </p:blipFill>
        <p:spPr bwMode="auto">
          <a:xfrm>
            <a:off x="8488364" y="4334620"/>
            <a:ext cx="2833635" cy="2555117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Box 7">
            <a:extLst>
              <a:ext uri="{FF2B5EF4-FFF2-40B4-BE49-F238E27FC236}">
                <a16:creationId xmlns:a16="http://schemas.microsoft.com/office/drawing/2014/main" id="{3D87F6DF-3281-49C8-9D0B-6255A2A5C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"/>
            <a:ext cx="12192000" cy="477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marL="0" marR="0" lvl="0" indent="0" algn="ctr" defTabSz="10877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800" b="1" i="0" u="none" strike="noStrike" kern="1200" cap="none" spc="400" normalizeH="0" baseline="0" noProof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3. NHỮNG THÀNH TỰU VĂN HÓA TIÊU BIỂU</a:t>
            </a:r>
          </a:p>
        </p:txBody>
      </p:sp>
      <p:pic>
        <p:nvPicPr>
          <p:cNvPr id="14" name="Picture 13" descr="Diagram&#10;&#10;Description automatically generated">
            <a:extLst>
              <a:ext uri="{FF2B5EF4-FFF2-40B4-BE49-F238E27FC236}">
                <a16:creationId xmlns:a16="http://schemas.microsoft.com/office/drawing/2014/main" id="{5CF1F2B8-62F2-F243-BF67-8A559DC864F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77053"/>
            <a:ext cx="7863489" cy="638094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6B994F7-6687-7E4F-97A8-3128E4E5060E}"/>
              </a:ext>
            </a:extLst>
          </p:cNvPr>
          <p:cNvSpPr txBox="1"/>
          <p:nvPr/>
        </p:nvSpPr>
        <p:spPr>
          <a:xfrm>
            <a:off x="484109" y="3175555"/>
            <a:ext cx="30786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2AE171-CD43-294A-9766-74DB07D52B1F}"/>
              </a:ext>
            </a:extLst>
          </p:cNvPr>
          <p:cNvSpPr txBox="1"/>
          <p:nvPr/>
        </p:nvSpPr>
        <p:spPr>
          <a:xfrm>
            <a:off x="4068261" y="3011408"/>
            <a:ext cx="340306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667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9045F68-47D3-A544-BDF8-3E698340EE3E}"/>
              </a:ext>
            </a:extLst>
          </p:cNvPr>
          <p:cNvSpPr txBox="1"/>
          <p:nvPr/>
        </p:nvSpPr>
        <p:spPr>
          <a:xfrm>
            <a:off x="734719" y="5140255"/>
            <a:ext cx="2577432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667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Kim tự tháp và tượng nhân sư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803A3FC-77BE-3B49-B1FB-DF0F71BF0CD1}"/>
              </a:ext>
            </a:extLst>
          </p:cNvPr>
          <p:cNvSpPr txBox="1"/>
          <p:nvPr/>
        </p:nvSpPr>
        <p:spPr>
          <a:xfrm>
            <a:off x="4034255" y="5468549"/>
            <a:ext cx="34127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</a:t>
            </a:r>
          </a:p>
        </p:txBody>
      </p:sp>
    </p:spTree>
    <p:extLst>
      <p:ext uri="{BB962C8B-B14F-4D97-AF65-F5344CB8AC3E}">
        <p14:creationId xmlns:p14="http://schemas.microsoft.com/office/powerpoint/2010/main" val="27748471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9" grpId="0"/>
      <p:bldP spid="40" grpId="0"/>
      <p:bldP spid="15" grpId="0"/>
      <p:bldP spid="16" grpId="0"/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2101" y="0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4843840" y="2016300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5132026" y="931904"/>
            <a:ext cx="2576347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BÀI 6</a:t>
            </a:r>
            <a:r>
              <a:rPr kumimoji="0" lang="en-US" sz="6600" b="1" i="0" u="none" strike="noStrike" kern="1200" cap="none" spc="0" normalizeH="0" baseline="0" noProof="0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SVN-Gotham Bold" panose="02000604040000020004" pitchFamily="2" charset="0"/>
                <a:ea typeface="+mn-ea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17551" y="2267794"/>
            <a:ext cx="6931884" cy="1846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5400" dirty="0">
                <a:solidFill>
                  <a:srgbClr val="A01127"/>
                </a:solidFill>
                <a:latin typeface="PT Serif"/>
                <a:sym typeface="PT Serif"/>
              </a:rPr>
              <a:t>AI CẬP VÀ LƯỠNG HÀ CỔ ĐẠI (t2)</a:t>
            </a:r>
            <a:endParaRPr lang="en-VN" sz="5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p:transition spd="med">
    <p:wheel spokes="1"/>
  </p:transition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9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20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21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22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23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9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20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21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22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23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DE09F6B-C862-23C3-587C-AFABE04B823B}"/>
              </a:ext>
            </a:extLst>
          </p:cNvPr>
          <p:cNvSpPr/>
          <p:nvPr/>
        </p:nvSpPr>
        <p:spPr>
          <a:xfrm>
            <a:off x="3476049" y="2314192"/>
            <a:ext cx="7242880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56606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-147360"/>
            <a:ext cx="64008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5791200" y="177800"/>
            <a:ext cx="5791200" cy="2062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F3ECAB78-665E-E54C-93E1-447765CA64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4" t="3613" r="3039" b="5090"/>
          <a:stretch/>
        </p:blipFill>
        <p:spPr bwMode="auto">
          <a:xfrm>
            <a:off x="16933" y="-33061"/>
            <a:ext cx="5791200" cy="6891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79C900E-91BC-8A4E-AF76-79EEAD2C47E1}"/>
              </a:ext>
            </a:extLst>
          </p:cNvPr>
          <p:cNvSpPr txBox="1"/>
          <p:nvPr/>
        </p:nvSpPr>
        <p:spPr>
          <a:xfrm>
            <a:off x="6096000" y="2981580"/>
            <a:ext cx="477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124 + 312 =  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59B830-B478-DE42-A8EF-2FC3C070663B}"/>
              </a:ext>
            </a:extLst>
          </p:cNvPr>
          <p:cNvSpPr txBox="1"/>
          <p:nvPr/>
        </p:nvSpPr>
        <p:spPr>
          <a:xfrm>
            <a:off x="6129867" y="4749800"/>
            <a:ext cx="477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1565 + 1243 = 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55997517-2F02-7E46-9264-522223E29E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4401" y="5867401"/>
            <a:ext cx="1338975" cy="1205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090484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47360"/>
            <a:ext cx="122936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101600" y="177802"/>
            <a:ext cx="11480800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79C900E-91BC-8A4E-AF76-79EEAD2C47E1}"/>
              </a:ext>
            </a:extLst>
          </p:cNvPr>
          <p:cNvSpPr txBox="1"/>
          <p:nvPr/>
        </p:nvSpPr>
        <p:spPr>
          <a:xfrm>
            <a:off x="617583" y="2259880"/>
            <a:ext cx="11887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8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124     +     312 =  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55997517-2F02-7E46-9264-522223E29E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4402" y="5867402"/>
            <a:ext cx="1338975" cy="1205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92AD598A-5CB6-2E40-A730-99CA2150BD74}"/>
              </a:ext>
            </a:extLst>
          </p:cNvPr>
          <p:cNvGrpSpPr/>
          <p:nvPr/>
        </p:nvGrpSpPr>
        <p:grpSpPr>
          <a:xfrm>
            <a:off x="1139892" y="4259883"/>
            <a:ext cx="3587043" cy="2598119"/>
            <a:chOff x="76200" y="2643124"/>
            <a:chExt cx="2209800" cy="1659719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4B23222F-BDC3-984C-BA99-25D3C92E0CB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76200" y="2774151"/>
              <a:ext cx="762000" cy="7991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4">
              <a:extLst>
                <a:ext uri="{FF2B5EF4-FFF2-40B4-BE49-F238E27FC236}">
                  <a16:creationId xmlns:a16="http://schemas.microsoft.com/office/drawing/2014/main" id="{9BBEA9CC-A78C-904E-A498-DCA4D91F06F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359" t="-1387" r="28490" b="55921"/>
            <a:stretch/>
          </p:blipFill>
          <p:spPr bwMode="auto">
            <a:xfrm>
              <a:off x="1981200" y="2683191"/>
              <a:ext cx="304800" cy="16196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FF465395-275A-8240-AA9F-2BB1B861FC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824375" y="2643124"/>
              <a:ext cx="1000956" cy="9850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D5194D3-DEAF-E847-AA9E-2A11F2A414E2}"/>
              </a:ext>
            </a:extLst>
          </p:cNvPr>
          <p:cNvSpPr txBox="1"/>
          <p:nvPr/>
        </p:nvSpPr>
        <p:spPr>
          <a:xfrm>
            <a:off x="5462265" y="4545684"/>
            <a:ext cx="609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6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2C3ED2-F767-5245-999E-F35EDB341EB8}"/>
              </a:ext>
            </a:extLst>
          </p:cNvPr>
          <p:cNvGrpSpPr/>
          <p:nvPr/>
        </p:nvGrpSpPr>
        <p:grpSpPr>
          <a:xfrm>
            <a:off x="7416801" y="4001384"/>
            <a:ext cx="3359807" cy="2170817"/>
            <a:chOff x="1794390" y="2859183"/>
            <a:chExt cx="1257810" cy="865661"/>
          </a:xfrm>
        </p:grpSpPr>
        <p:pic>
          <p:nvPicPr>
            <p:cNvPr id="13" name="Picture 4">
              <a:extLst>
                <a:ext uri="{FF2B5EF4-FFF2-40B4-BE49-F238E27FC236}">
                  <a16:creationId xmlns:a16="http://schemas.microsoft.com/office/drawing/2014/main" id="{E5B3E135-D270-CF41-AE0F-80096A65A18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1794390" y="2859183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5D169446-301C-BB44-B105-90273376C33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2201165" y="3020714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4">
              <a:extLst>
                <a:ext uri="{FF2B5EF4-FFF2-40B4-BE49-F238E27FC236}">
                  <a16:creationId xmlns:a16="http://schemas.microsoft.com/office/drawing/2014/main" id="{3728B258-836F-2F4B-BD0A-2CDE427538E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1820468" y="3292077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4">
              <a:extLst>
                <a:ext uri="{FF2B5EF4-FFF2-40B4-BE49-F238E27FC236}">
                  <a16:creationId xmlns:a16="http://schemas.microsoft.com/office/drawing/2014/main" id="{D01CB7EB-E4A4-CA44-9A68-3DCB523CEE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24" t="56786" r="52550" b="20781"/>
            <a:stretch/>
          </p:blipFill>
          <p:spPr bwMode="auto">
            <a:xfrm>
              <a:off x="2607940" y="2967231"/>
              <a:ext cx="265147" cy="4327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AD7F5836-71BF-E24A-AEF2-AAC1A965096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359" t="2223" r="28728" b="75344"/>
            <a:stretch/>
          </p:blipFill>
          <p:spPr bwMode="auto">
            <a:xfrm>
              <a:off x="2899799" y="2992561"/>
              <a:ext cx="152401" cy="4327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165234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47360"/>
            <a:ext cx="122936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101600" y="177802"/>
            <a:ext cx="11480800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59B830-B478-DE42-A8EF-2FC3C070663B}"/>
              </a:ext>
            </a:extLst>
          </p:cNvPr>
          <p:cNvSpPr txBox="1"/>
          <p:nvPr/>
        </p:nvSpPr>
        <p:spPr>
          <a:xfrm>
            <a:off x="64168" y="2387731"/>
            <a:ext cx="1158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7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1565              +       1243 = ?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C0ADC9B-79FB-AA44-905D-F7651ED031EC}"/>
              </a:ext>
            </a:extLst>
          </p:cNvPr>
          <p:cNvGrpSpPr/>
          <p:nvPr/>
        </p:nvGrpSpPr>
        <p:grpSpPr>
          <a:xfrm>
            <a:off x="-62135" y="3387557"/>
            <a:ext cx="6024397" cy="3429000"/>
            <a:chOff x="4575261" y="2698666"/>
            <a:chExt cx="2848431" cy="1431819"/>
          </a:xfrm>
        </p:grpSpPr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B668C4B4-D92F-2C4A-9376-BC58E94AC88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836876" y="27820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>
              <a:extLst>
                <a:ext uri="{FF2B5EF4-FFF2-40B4-BE49-F238E27FC236}">
                  <a16:creationId xmlns:a16="http://schemas.microsoft.com/office/drawing/2014/main" id="{6ABCCCC8-89AB-2343-9335-3CBA80A98A2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82972" y="269866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4">
              <a:extLst>
                <a:ext uri="{FF2B5EF4-FFF2-40B4-BE49-F238E27FC236}">
                  <a16:creationId xmlns:a16="http://schemas.microsoft.com/office/drawing/2014/main" id="{B82C70B7-8B23-6F4E-8AFF-A61BA354E26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637" b="54049"/>
            <a:stretch/>
          </p:blipFill>
          <p:spPr bwMode="auto">
            <a:xfrm>
              <a:off x="4575261" y="2733014"/>
              <a:ext cx="282087" cy="8762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4">
              <a:extLst>
                <a:ext uri="{FF2B5EF4-FFF2-40B4-BE49-F238E27FC236}">
                  <a16:creationId xmlns:a16="http://schemas.microsoft.com/office/drawing/2014/main" id="{D39AF2D7-6598-254A-9E45-BDA8C6888F1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915443" y="31747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" name="Picture 4">
              <a:extLst>
                <a:ext uri="{FF2B5EF4-FFF2-40B4-BE49-F238E27FC236}">
                  <a16:creationId xmlns:a16="http://schemas.microsoft.com/office/drawing/2014/main" id="{EA0AA354-5F4E-7440-8C0E-5F28C1F314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257174" y="2749018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6" name="Picture 4">
              <a:extLst>
                <a:ext uri="{FF2B5EF4-FFF2-40B4-BE49-F238E27FC236}">
                  <a16:creationId xmlns:a16="http://schemas.microsoft.com/office/drawing/2014/main" id="{D9F54CFC-ACBE-AF42-B891-AFC794EDC6A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720893" y="2923512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" name="Picture 4">
              <a:extLst>
                <a:ext uri="{FF2B5EF4-FFF2-40B4-BE49-F238E27FC236}">
                  <a16:creationId xmlns:a16="http://schemas.microsoft.com/office/drawing/2014/main" id="{B6D2D4EC-1377-2348-B470-9BE34214AD7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377891" y="3187069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4">
              <a:extLst>
                <a:ext uri="{FF2B5EF4-FFF2-40B4-BE49-F238E27FC236}">
                  <a16:creationId xmlns:a16="http://schemas.microsoft.com/office/drawing/2014/main" id="{B594DF9B-E4D6-264F-B71D-F6CA87A57C6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71133" y="3147841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88B4B88B-F073-7D4F-AFCD-F7364A84762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59294" y="359701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FD8C3DE-0AAB-084F-AFD2-DC3BFAEEB361}"/>
                </a:ext>
              </a:extLst>
            </p:cNvPr>
            <p:cNvGrpSpPr/>
            <p:nvPr/>
          </p:nvGrpSpPr>
          <p:grpSpPr>
            <a:xfrm>
              <a:off x="6906514" y="2733014"/>
              <a:ext cx="517178" cy="895233"/>
              <a:chOff x="6906514" y="2733014"/>
              <a:chExt cx="517178" cy="895233"/>
            </a:xfrm>
          </p:grpSpPr>
          <p:pic>
            <p:nvPicPr>
              <p:cNvPr id="21" name="Picture 4">
                <a:extLst>
                  <a:ext uri="{FF2B5EF4-FFF2-40B4-BE49-F238E27FC236}">
                    <a16:creationId xmlns:a16="http://schemas.microsoft.com/office/drawing/2014/main" id="{7C692880-071E-0040-A76B-867B0C58CE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28490" b="55921"/>
              <a:stretch/>
            </p:blipFill>
            <p:spPr bwMode="auto">
              <a:xfrm>
                <a:off x="6906514" y="2751125"/>
                <a:ext cx="385452" cy="877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0" name="Picture 4">
                <a:extLst>
                  <a:ext uri="{FF2B5EF4-FFF2-40B4-BE49-F238E27FC236}">
                    <a16:creationId xmlns:a16="http://schemas.microsoft.com/office/drawing/2014/main" id="{E6E4F8EE-C7C7-954D-9E88-BD5D7A307A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32066" b="78184"/>
              <a:stretch/>
            </p:blipFill>
            <p:spPr bwMode="auto">
              <a:xfrm>
                <a:off x="7221789" y="2733014"/>
                <a:ext cx="201903" cy="4689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CE866D5-D8DB-E94C-B05B-C3E045C18380}"/>
              </a:ext>
            </a:extLst>
          </p:cNvPr>
          <p:cNvGrpSpPr/>
          <p:nvPr/>
        </p:nvGrpSpPr>
        <p:grpSpPr>
          <a:xfrm>
            <a:off x="6638018" y="3613104"/>
            <a:ext cx="5187689" cy="3067096"/>
            <a:chOff x="4575261" y="2724697"/>
            <a:chExt cx="1975956" cy="942168"/>
          </a:xfrm>
        </p:grpSpPr>
        <p:pic>
          <p:nvPicPr>
            <p:cNvPr id="34" name="Picture 4">
              <a:extLst>
                <a:ext uri="{FF2B5EF4-FFF2-40B4-BE49-F238E27FC236}">
                  <a16:creationId xmlns:a16="http://schemas.microsoft.com/office/drawing/2014/main" id="{E358C5AA-15BF-514B-97DA-5A73B29D4BB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836876" y="27820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5" name="Picture 4">
              <a:extLst>
                <a:ext uri="{FF2B5EF4-FFF2-40B4-BE49-F238E27FC236}">
                  <a16:creationId xmlns:a16="http://schemas.microsoft.com/office/drawing/2014/main" id="{76430AD7-1813-2A49-90E1-FBD121A67E9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5454220" y="2724697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" name="Picture 4">
              <a:extLst>
                <a:ext uri="{FF2B5EF4-FFF2-40B4-BE49-F238E27FC236}">
                  <a16:creationId xmlns:a16="http://schemas.microsoft.com/office/drawing/2014/main" id="{931B1D82-8D26-8E44-AF50-45BA857979C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637" b="54049"/>
            <a:stretch/>
          </p:blipFill>
          <p:spPr bwMode="auto">
            <a:xfrm>
              <a:off x="4575261" y="2733014"/>
              <a:ext cx="282087" cy="8762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7" name="Picture 4">
              <a:extLst>
                <a:ext uri="{FF2B5EF4-FFF2-40B4-BE49-F238E27FC236}">
                  <a16:creationId xmlns:a16="http://schemas.microsoft.com/office/drawing/2014/main" id="{5501E120-B1FD-8642-A4B3-9464831E599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915443" y="31747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" name="Picture 4">
              <a:extLst>
                <a:ext uri="{FF2B5EF4-FFF2-40B4-BE49-F238E27FC236}">
                  <a16:creationId xmlns:a16="http://schemas.microsoft.com/office/drawing/2014/main" id="{309BFA21-35CE-904C-9CC7-89C21BB7E5A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5464784" y="313339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9BF566C-E2E5-054E-9EE4-67083CBCCC28}"/>
                </a:ext>
              </a:extLst>
            </p:cNvPr>
            <p:cNvGrpSpPr/>
            <p:nvPr/>
          </p:nvGrpSpPr>
          <p:grpSpPr>
            <a:xfrm>
              <a:off x="6040917" y="2775159"/>
              <a:ext cx="510300" cy="515273"/>
              <a:chOff x="6040917" y="2775159"/>
              <a:chExt cx="510300" cy="515273"/>
            </a:xfrm>
          </p:grpSpPr>
          <p:pic>
            <p:nvPicPr>
              <p:cNvPr id="44" name="Picture 4">
                <a:extLst>
                  <a:ext uri="{FF2B5EF4-FFF2-40B4-BE49-F238E27FC236}">
                    <a16:creationId xmlns:a16="http://schemas.microsoft.com/office/drawing/2014/main" id="{9C1A5D17-895B-0E47-9C2B-80181D6881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8" r="29494" b="76018"/>
              <a:stretch/>
            </p:blipFill>
            <p:spPr bwMode="auto">
              <a:xfrm>
                <a:off x="6040917" y="2801011"/>
                <a:ext cx="331343" cy="48942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5" name="Picture 4">
                <a:extLst>
                  <a:ext uri="{FF2B5EF4-FFF2-40B4-BE49-F238E27FC236}">
                    <a16:creationId xmlns:a16="http://schemas.microsoft.com/office/drawing/2014/main" id="{700CFAE5-536D-B341-9F1F-F76E0AB3DA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32066" b="78184"/>
              <a:stretch/>
            </p:blipFill>
            <p:spPr bwMode="auto">
              <a:xfrm>
                <a:off x="6349314" y="2775159"/>
                <a:ext cx="201903" cy="4689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B0816A9C-76FE-CD43-9AEF-D38E71323BD1}"/>
              </a:ext>
            </a:extLst>
          </p:cNvPr>
          <p:cNvSpPr/>
          <p:nvPr/>
        </p:nvSpPr>
        <p:spPr>
          <a:xfrm>
            <a:off x="5817258" y="4485102"/>
            <a:ext cx="769763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8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</a:t>
            </a:r>
            <a:endParaRPr kumimoji="0" lang="en-VN" sz="373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81216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92045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5577D64-64DB-7E4D-889D-B5B4E567603A}"/>
              </a:ext>
            </a:extLst>
          </p:cNvPr>
          <p:cNvGrpSpPr/>
          <p:nvPr/>
        </p:nvGrpSpPr>
        <p:grpSpPr>
          <a:xfrm>
            <a:off x="285749" y="1"/>
            <a:ext cx="5505451" cy="6608048"/>
            <a:chOff x="214312" y="0"/>
            <a:chExt cx="4129088" cy="4956036"/>
          </a:xfrm>
          <a:solidFill>
            <a:schemeClr val="bg1"/>
          </a:solidFill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0DD62178-947A-8F46-9086-9D8F7C86E151}"/>
                </a:ext>
              </a:extLst>
            </p:cNvPr>
            <p:cNvSpPr/>
            <p:nvPr/>
          </p:nvSpPr>
          <p:spPr>
            <a:xfrm>
              <a:off x="214312" y="0"/>
              <a:ext cx="4129088" cy="4956036"/>
            </a:xfrm>
            <a:prstGeom prst="roundRect">
              <a:avLst/>
            </a:prstGeom>
            <a:grpFill/>
            <a:ln w="76200">
              <a:solidFill>
                <a:schemeClr val="accent2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CF6874-FBDB-B04C-8C4C-CB27929FAC8B}"/>
                </a:ext>
              </a:extLst>
            </p:cNvPr>
            <p:cNvSpPr/>
            <p:nvPr/>
          </p:nvSpPr>
          <p:spPr>
            <a:xfrm>
              <a:off x="373856" y="419784"/>
              <a:ext cx="3810000" cy="40091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Giả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sư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̉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học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có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3m,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hãy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cùng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các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bạnt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rong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tìm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hiểu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xem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kim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tư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̣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tháp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Ke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̂-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ốp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gấp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bao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nhiêu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lần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học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?</a:t>
              </a:r>
              <a:r>
                <a:rPr kumimoji="0" lang="en-US" sz="4267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endPara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292" name="Picture 4">
            <a:extLst>
              <a:ext uri="{FF2B5EF4-FFF2-40B4-BE49-F238E27FC236}">
                <a16:creationId xmlns:a16="http://schemas.microsoft.com/office/drawing/2014/main" id="{3D3093A7-89ED-1348-BF75-0C2DD45402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12" b="22963"/>
          <a:stretch/>
        </p:blipFill>
        <p:spPr bwMode="auto">
          <a:xfrm>
            <a:off x="6219827" y="249953"/>
            <a:ext cx="5810251" cy="5600700"/>
          </a:xfrm>
          <a:prstGeom prst="rect">
            <a:avLst/>
          </a:prstGeom>
          <a:noFill/>
          <a:ln w="762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77F43C9-DEB5-E342-BD34-5F78B521C6E4}"/>
              </a:ext>
            </a:extLst>
          </p:cNvPr>
          <p:cNvSpPr/>
          <p:nvPr/>
        </p:nvSpPr>
        <p:spPr>
          <a:xfrm>
            <a:off x="6219827" y="5850652"/>
            <a:ext cx="568642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Kim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tư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̣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tháp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Ke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̂-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ốp</a:t>
            </a:r>
            <a:endParaRPr kumimoji="0" lang="en-VN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C3B44E3-BC30-294B-8A5D-A4BEDFD58AB5}"/>
              </a:ext>
            </a:extLst>
          </p:cNvPr>
          <p:cNvSpPr/>
          <p:nvPr/>
        </p:nvSpPr>
        <p:spPr>
          <a:xfrm>
            <a:off x="6219828" y="145574"/>
            <a:ext cx="298831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Cao 147 m</a:t>
            </a:r>
            <a:endParaRPr kumimoji="0" lang="en-VN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7352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6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3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7068790-7538-6C71-B0BD-73682397AFB1}"/>
              </a:ext>
            </a:extLst>
          </p:cNvPr>
          <p:cNvSpPr/>
          <p:nvPr/>
        </p:nvSpPr>
        <p:spPr>
          <a:xfrm>
            <a:off x="3224489" y="1859340"/>
            <a:ext cx="5351145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9600" b="1" cap="none" spc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b="1" cap="none" spc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9600" b="1" cap="none" spc="0" dirty="0">
              <a:ln w="0"/>
              <a:solidFill>
                <a:srgbClr val="0070C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8116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CD93B49-1F75-3E42-801C-0D3830969F48}"/>
              </a:ext>
            </a:extLst>
          </p:cNvPr>
          <p:cNvGrpSpPr/>
          <p:nvPr/>
        </p:nvGrpSpPr>
        <p:grpSpPr>
          <a:xfrm>
            <a:off x="5588000" y="990601"/>
            <a:ext cx="5791200" cy="5529500"/>
            <a:chOff x="4191000" y="742950"/>
            <a:chExt cx="4343400" cy="4147125"/>
          </a:xfrm>
        </p:grpSpPr>
        <p:sp>
          <p:nvSpPr>
            <p:cNvPr id="3" name="Google Shape;305;p35">
              <a:extLst>
                <a:ext uri="{FF2B5EF4-FFF2-40B4-BE49-F238E27FC236}">
                  <a16:creationId xmlns:a16="http://schemas.microsoft.com/office/drawing/2014/main" id="{8F045E48-FDC0-6C42-828A-80B89FE753A6}"/>
                </a:ext>
              </a:extLst>
            </p:cNvPr>
            <p:cNvSpPr/>
            <p:nvPr/>
          </p:nvSpPr>
          <p:spPr>
            <a:xfrm>
              <a:off x="4191000" y="742950"/>
              <a:ext cx="4343400" cy="4110588"/>
            </a:xfrm>
            <a:custGeom>
              <a:avLst/>
              <a:gdLst/>
              <a:ahLst/>
              <a:cxnLst/>
              <a:rect l="l" t="t" r="r" b="b"/>
              <a:pathLst>
                <a:path w="143434" h="111665" extrusionOk="0">
                  <a:moveTo>
                    <a:pt x="71751" y="2308"/>
                  </a:moveTo>
                  <a:lnTo>
                    <a:pt x="71887" y="2376"/>
                  </a:lnTo>
                  <a:lnTo>
                    <a:pt x="72091" y="2444"/>
                  </a:lnTo>
                  <a:lnTo>
                    <a:pt x="72159" y="2647"/>
                  </a:lnTo>
                  <a:lnTo>
                    <a:pt x="72226" y="2783"/>
                  </a:lnTo>
                  <a:lnTo>
                    <a:pt x="72159" y="2987"/>
                  </a:lnTo>
                  <a:lnTo>
                    <a:pt x="72091" y="3190"/>
                  </a:lnTo>
                  <a:lnTo>
                    <a:pt x="71887" y="3258"/>
                  </a:lnTo>
                  <a:lnTo>
                    <a:pt x="71751" y="3326"/>
                  </a:lnTo>
                  <a:lnTo>
                    <a:pt x="71548" y="3258"/>
                  </a:lnTo>
                  <a:lnTo>
                    <a:pt x="71344" y="3190"/>
                  </a:lnTo>
                  <a:lnTo>
                    <a:pt x="71276" y="2987"/>
                  </a:lnTo>
                  <a:lnTo>
                    <a:pt x="71208" y="2783"/>
                  </a:lnTo>
                  <a:lnTo>
                    <a:pt x="71276" y="2647"/>
                  </a:lnTo>
                  <a:lnTo>
                    <a:pt x="71344" y="2444"/>
                  </a:lnTo>
                  <a:lnTo>
                    <a:pt x="71548" y="2376"/>
                  </a:lnTo>
                  <a:lnTo>
                    <a:pt x="71751" y="2308"/>
                  </a:lnTo>
                  <a:close/>
                  <a:moveTo>
                    <a:pt x="137528" y="5906"/>
                  </a:moveTo>
                  <a:lnTo>
                    <a:pt x="137596" y="5974"/>
                  </a:lnTo>
                  <a:lnTo>
                    <a:pt x="137596" y="89604"/>
                  </a:lnTo>
                  <a:lnTo>
                    <a:pt x="5906" y="89604"/>
                  </a:lnTo>
                  <a:lnTo>
                    <a:pt x="5906" y="5974"/>
                  </a:lnTo>
                  <a:lnTo>
                    <a:pt x="5906" y="5906"/>
                  </a:lnTo>
                  <a:close/>
                  <a:moveTo>
                    <a:pt x="3530" y="0"/>
                  </a:moveTo>
                  <a:lnTo>
                    <a:pt x="3191" y="68"/>
                  </a:lnTo>
                  <a:lnTo>
                    <a:pt x="2444" y="339"/>
                  </a:lnTo>
                  <a:lnTo>
                    <a:pt x="1766" y="679"/>
                  </a:lnTo>
                  <a:lnTo>
                    <a:pt x="1155" y="1154"/>
                  </a:lnTo>
                  <a:lnTo>
                    <a:pt x="679" y="1765"/>
                  </a:lnTo>
                  <a:lnTo>
                    <a:pt x="272" y="2444"/>
                  </a:lnTo>
                  <a:lnTo>
                    <a:pt x="69" y="3190"/>
                  </a:lnTo>
                  <a:lnTo>
                    <a:pt x="1" y="3598"/>
                  </a:lnTo>
                  <a:lnTo>
                    <a:pt x="1" y="4005"/>
                  </a:lnTo>
                  <a:lnTo>
                    <a:pt x="1" y="91572"/>
                  </a:lnTo>
                  <a:lnTo>
                    <a:pt x="1" y="91979"/>
                  </a:lnTo>
                  <a:lnTo>
                    <a:pt x="69" y="92319"/>
                  </a:lnTo>
                  <a:lnTo>
                    <a:pt x="272" y="93065"/>
                  </a:lnTo>
                  <a:lnTo>
                    <a:pt x="679" y="93744"/>
                  </a:lnTo>
                  <a:lnTo>
                    <a:pt x="1155" y="94355"/>
                  </a:lnTo>
                  <a:lnTo>
                    <a:pt x="1766" y="94830"/>
                  </a:lnTo>
                  <a:lnTo>
                    <a:pt x="2444" y="95238"/>
                  </a:lnTo>
                  <a:lnTo>
                    <a:pt x="3191" y="95441"/>
                  </a:lnTo>
                  <a:lnTo>
                    <a:pt x="3530" y="95509"/>
                  </a:lnTo>
                  <a:lnTo>
                    <a:pt x="139904" y="95509"/>
                  </a:lnTo>
                  <a:lnTo>
                    <a:pt x="140311" y="95441"/>
                  </a:lnTo>
                  <a:lnTo>
                    <a:pt x="141058" y="95238"/>
                  </a:lnTo>
                  <a:lnTo>
                    <a:pt x="141737" y="94830"/>
                  </a:lnTo>
                  <a:lnTo>
                    <a:pt x="142280" y="94355"/>
                  </a:lnTo>
                  <a:lnTo>
                    <a:pt x="142755" y="93744"/>
                  </a:lnTo>
                  <a:lnTo>
                    <a:pt x="143162" y="93065"/>
                  </a:lnTo>
                  <a:lnTo>
                    <a:pt x="143366" y="92319"/>
                  </a:lnTo>
                  <a:lnTo>
                    <a:pt x="143434" y="91979"/>
                  </a:lnTo>
                  <a:lnTo>
                    <a:pt x="143434" y="91572"/>
                  </a:lnTo>
                  <a:lnTo>
                    <a:pt x="143434" y="4005"/>
                  </a:lnTo>
                  <a:lnTo>
                    <a:pt x="143434" y="3598"/>
                  </a:lnTo>
                  <a:lnTo>
                    <a:pt x="143366" y="3190"/>
                  </a:lnTo>
                  <a:lnTo>
                    <a:pt x="143162" y="2444"/>
                  </a:lnTo>
                  <a:lnTo>
                    <a:pt x="142755" y="1765"/>
                  </a:lnTo>
                  <a:lnTo>
                    <a:pt x="142280" y="1154"/>
                  </a:lnTo>
                  <a:lnTo>
                    <a:pt x="141737" y="679"/>
                  </a:lnTo>
                  <a:lnTo>
                    <a:pt x="141058" y="339"/>
                  </a:lnTo>
                  <a:lnTo>
                    <a:pt x="140311" y="68"/>
                  </a:lnTo>
                  <a:lnTo>
                    <a:pt x="139904" y="0"/>
                  </a:lnTo>
                  <a:close/>
                  <a:moveTo>
                    <a:pt x="55324" y="95713"/>
                  </a:moveTo>
                  <a:lnTo>
                    <a:pt x="55052" y="98971"/>
                  </a:lnTo>
                  <a:lnTo>
                    <a:pt x="54713" y="102297"/>
                  </a:lnTo>
                  <a:lnTo>
                    <a:pt x="54374" y="105284"/>
                  </a:lnTo>
                  <a:lnTo>
                    <a:pt x="53966" y="107388"/>
                  </a:lnTo>
                  <a:lnTo>
                    <a:pt x="53763" y="108203"/>
                  </a:lnTo>
                  <a:lnTo>
                    <a:pt x="53627" y="108746"/>
                  </a:lnTo>
                  <a:lnTo>
                    <a:pt x="53423" y="109153"/>
                  </a:lnTo>
                  <a:lnTo>
                    <a:pt x="53220" y="109357"/>
                  </a:lnTo>
                  <a:lnTo>
                    <a:pt x="52677" y="109493"/>
                  </a:lnTo>
                  <a:lnTo>
                    <a:pt x="51794" y="109696"/>
                  </a:lnTo>
                  <a:lnTo>
                    <a:pt x="49690" y="110036"/>
                  </a:lnTo>
                  <a:lnTo>
                    <a:pt x="48061" y="110307"/>
                  </a:lnTo>
                  <a:lnTo>
                    <a:pt x="47450" y="110443"/>
                  </a:lnTo>
                  <a:lnTo>
                    <a:pt x="47110" y="110511"/>
                  </a:lnTo>
                  <a:lnTo>
                    <a:pt x="47042" y="110579"/>
                  </a:lnTo>
                  <a:lnTo>
                    <a:pt x="47042" y="110783"/>
                  </a:lnTo>
                  <a:lnTo>
                    <a:pt x="47110" y="110850"/>
                  </a:lnTo>
                  <a:lnTo>
                    <a:pt x="47585" y="110918"/>
                  </a:lnTo>
                  <a:lnTo>
                    <a:pt x="48400" y="110986"/>
                  </a:lnTo>
                  <a:lnTo>
                    <a:pt x="51387" y="111054"/>
                  </a:lnTo>
                  <a:lnTo>
                    <a:pt x="56071" y="111122"/>
                  </a:lnTo>
                  <a:lnTo>
                    <a:pt x="87092" y="111122"/>
                  </a:lnTo>
                  <a:lnTo>
                    <a:pt x="91708" y="111054"/>
                  </a:lnTo>
                  <a:lnTo>
                    <a:pt x="94695" y="110986"/>
                  </a:lnTo>
                  <a:lnTo>
                    <a:pt x="95578" y="110918"/>
                  </a:lnTo>
                  <a:lnTo>
                    <a:pt x="96053" y="110850"/>
                  </a:lnTo>
                  <a:lnTo>
                    <a:pt x="96121" y="110783"/>
                  </a:lnTo>
                  <a:lnTo>
                    <a:pt x="96121" y="110579"/>
                  </a:lnTo>
                  <a:lnTo>
                    <a:pt x="96053" y="110511"/>
                  </a:lnTo>
                  <a:lnTo>
                    <a:pt x="95713" y="110443"/>
                  </a:lnTo>
                  <a:lnTo>
                    <a:pt x="95102" y="110307"/>
                  </a:lnTo>
                  <a:lnTo>
                    <a:pt x="93473" y="110036"/>
                  </a:lnTo>
                  <a:lnTo>
                    <a:pt x="91369" y="109696"/>
                  </a:lnTo>
                  <a:lnTo>
                    <a:pt x="90487" y="109493"/>
                  </a:lnTo>
                  <a:lnTo>
                    <a:pt x="89943" y="109357"/>
                  </a:lnTo>
                  <a:lnTo>
                    <a:pt x="89740" y="109153"/>
                  </a:lnTo>
                  <a:lnTo>
                    <a:pt x="89536" y="108746"/>
                  </a:lnTo>
                  <a:lnTo>
                    <a:pt x="89333" y="108203"/>
                  </a:lnTo>
                  <a:lnTo>
                    <a:pt x="89197" y="107388"/>
                  </a:lnTo>
                  <a:lnTo>
                    <a:pt x="88789" y="105284"/>
                  </a:lnTo>
                  <a:lnTo>
                    <a:pt x="88382" y="102297"/>
                  </a:lnTo>
                  <a:lnTo>
                    <a:pt x="88043" y="98971"/>
                  </a:lnTo>
                  <a:lnTo>
                    <a:pt x="87839" y="95713"/>
                  </a:lnTo>
                  <a:close/>
                  <a:moveTo>
                    <a:pt x="47450" y="111054"/>
                  </a:moveTo>
                  <a:lnTo>
                    <a:pt x="47450" y="111122"/>
                  </a:lnTo>
                  <a:lnTo>
                    <a:pt x="47450" y="111393"/>
                  </a:lnTo>
                  <a:lnTo>
                    <a:pt x="47518" y="111461"/>
                  </a:lnTo>
                  <a:lnTo>
                    <a:pt x="48807" y="111529"/>
                  </a:lnTo>
                  <a:lnTo>
                    <a:pt x="52473" y="111597"/>
                  </a:lnTo>
                  <a:lnTo>
                    <a:pt x="62384" y="111665"/>
                  </a:lnTo>
                  <a:lnTo>
                    <a:pt x="80779" y="111665"/>
                  </a:lnTo>
                  <a:lnTo>
                    <a:pt x="90622" y="111597"/>
                  </a:lnTo>
                  <a:lnTo>
                    <a:pt x="94356" y="111529"/>
                  </a:lnTo>
                  <a:lnTo>
                    <a:pt x="95646" y="111461"/>
                  </a:lnTo>
                  <a:lnTo>
                    <a:pt x="95713" y="111393"/>
                  </a:lnTo>
                  <a:lnTo>
                    <a:pt x="95713" y="111122"/>
                  </a:lnTo>
                  <a:lnTo>
                    <a:pt x="95646" y="111054"/>
                  </a:lnTo>
                  <a:lnTo>
                    <a:pt x="94084" y="111122"/>
                  </a:lnTo>
                  <a:lnTo>
                    <a:pt x="91233" y="111190"/>
                  </a:lnTo>
                  <a:lnTo>
                    <a:pt x="80847" y="111258"/>
                  </a:lnTo>
                  <a:lnTo>
                    <a:pt x="62316" y="111258"/>
                  </a:lnTo>
                  <a:lnTo>
                    <a:pt x="51930" y="111190"/>
                  </a:lnTo>
                  <a:lnTo>
                    <a:pt x="49079" y="111122"/>
                  </a:lnTo>
                  <a:lnTo>
                    <a:pt x="47518" y="111054"/>
                  </a:ln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F337A21-FF54-4A4E-BA59-EBE58E44E40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19800" y="4251900"/>
              <a:ext cx="638175" cy="638175"/>
            </a:xfrm>
            <a:prstGeom prst="rect">
              <a:avLst/>
            </a:prstGeom>
          </p:spPr>
        </p:pic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94DE396C-0313-5347-9E6D-060B7B559B85}"/>
              </a:ext>
            </a:extLst>
          </p:cNvPr>
          <p:cNvSpPr/>
          <p:nvPr/>
        </p:nvSpPr>
        <p:spPr>
          <a:xfrm>
            <a:off x="5657849" y="1421686"/>
            <a:ext cx="5588001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4800" b="1" i="0" u="none" strike="noStrike" kern="0" cap="none" spc="0" normalizeH="0" baseline="0" noProof="0" dirty="0">
                <a:ln>
                  <a:noFill/>
                </a:ln>
                <a:solidFill>
                  <a:srgbClr val="A01127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PT Serif"/>
              </a:rPr>
              <a:t>Những thành tựu văn hóa Ai Cập cổ đại có giá trị như thế nào đối với cuộc sống hiện tại?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130E840-E55E-F646-A685-1930081D1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015999" y="685800"/>
            <a:ext cx="4359836" cy="5740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406318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9515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48"/>
          <p:cNvSpPr txBox="1">
            <a:spLocks noGrp="1"/>
          </p:cNvSpPr>
          <p:nvPr>
            <p:ph type="title"/>
          </p:nvPr>
        </p:nvSpPr>
        <p:spPr>
          <a:xfrm>
            <a:off x="823557" y="1491368"/>
            <a:ext cx="10544885" cy="1354667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 eaLnBrk="0" fontAlgn="base" hangingPunct="0"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3.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Những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thành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tựu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văn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hoá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chủ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en-US" altLang="vi-VN" kern="1200" dirty="0" err="1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yếu</a:t>
            </a:r>
            <a:r>
              <a:rPr lang="en-US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lang="vi-VN" altLang="vi-VN" kern="1200" dirty="0">
                <a:solidFill>
                  <a:srgbClr val="0000FF"/>
                </a:solidFill>
                <a:latin typeface="Times New Roman" panose="02020603050405020304" pitchFamily="18" charset="0"/>
                <a:cs typeface="Arial"/>
                <a:sym typeface="Arial"/>
              </a:rPr>
              <a:t>của Ai Cập và Lưỡng Hà.</a:t>
            </a:r>
            <a:endParaRPr lang="en-US" altLang="vi-VN" kern="1200" dirty="0">
              <a:solidFill>
                <a:srgbClr val="0000FF"/>
              </a:solidFill>
              <a:latin typeface="Times New Roman" panose="02020603050405020304" pitchFamily="18" charset="0"/>
              <a:cs typeface="Arial"/>
              <a:sym typeface="Arial"/>
            </a:endParaRPr>
          </a:p>
        </p:txBody>
      </p:sp>
      <p:sp>
        <p:nvSpPr>
          <p:cNvPr id="34" name="Google Shape;1477;p48">
            <a:extLst>
              <a:ext uri="{FF2B5EF4-FFF2-40B4-BE49-F238E27FC236}">
                <a16:creationId xmlns:a16="http://schemas.microsoft.com/office/drawing/2014/main" id="{6374F985-E2AD-B742-8C7F-A0E9D40F649C}"/>
              </a:ext>
            </a:extLst>
          </p:cNvPr>
          <p:cNvSpPr txBox="1">
            <a:spLocks/>
          </p:cNvSpPr>
          <p:nvPr/>
        </p:nvSpPr>
        <p:spPr>
          <a:xfrm>
            <a:off x="508000" y="334021"/>
            <a:ext cx="11379200" cy="13146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127"/>
              </a:buClr>
              <a:buSzPts val="3600"/>
              <a:buFont typeface="PT Serif"/>
              <a:buNone/>
              <a:tabLst/>
              <a:defRPr/>
            </a:pPr>
            <a:r>
              <a:rPr kumimoji="0" lang="vi-VN" sz="5333" b="1" i="0" u="none" strike="noStrike" kern="0" cap="none" spc="0" normalizeH="0" baseline="0" noProof="0" dirty="0">
                <a:ln>
                  <a:noFill/>
                </a:ln>
                <a:solidFill>
                  <a:srgbClr val="A01127"/>
                </a:solidFill>
                <a:effectLst/>
                <a:uLnTx/>
                <a:uFillTx/>
                <a:sym typeface="PT Serif"/>
              </a:rPr>
              <a:t>Bài 6: Ai Cập và Lưỡng Hà cổ đại</a:t>
            </a: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19DB0417-1EEC-7C47-A32C-CDC3CD589CF7}"/>
              </a:ext>
            </a:extLst>
          </p:cNvPr>
          <p:cNvSpPr/>
          <p:nvPr/>
        </p:nvSpPr>
        <p:spPr>
          <a:xfrm>
            <a:off x="33869" y="2726266"/>
            <a:ext cx="3860800" cy="3251199"/>
          </a:xfrm>
          <a:prstGeom prst="diamond">
            <a:avLst/>
          </a:prstGeom>
          <a:blipFill dpi="0" rotWithShape="1">
            <a:blip r:embed="rId3"/>
            <a:srcRect/>
            <a:stretch>
              <a:fillRect b="4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Diamond 35">
            <a:extLst>
              <a:ext uri="{FF2B5EF4-FFF2-40B4-BE49-F238E27FC236}">
                <a16:creationId xmlns:a16="http://schemas.microsoft.com/office/drawing/2014/main" id="{109F3732-0AC8-2742-B381-50B23FE1D307}"/>
              </a:ext>
            </a:extLst>
          </p:cNvPr>
          <p:cNvSpPr/>
          <p:nvPr/>
        </p:nvSpPr>
        <p:spPr>
          <a:xfrm>
            <a:off x="5892800" y="3022600"/>
            <a:ext cx="3657597" cy="3174997"/>
          </a:xfrm>
          <a:prstGeom prst="diamond">
            <a:avLst/>
          </a:prstGeom>
          <a:blipFill dpi="0" rotWithShape="1">
            <a:blip r:embed="rId4"/>
            <a:srcRect/>
            <a:stretch>
              <a:fillRect t="14000" b="16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7" name="Diamond 36">
            <a:extLst>
              <a:ext uri="{FF2B5EF4-FFF2-40B4-BE49-F238E27FC236}">
                <a16:creationId xmlns:a16="http://schemas.microsoft.com/office/drawing/2014/main" id="{8F9DAFFF-D32D-1042-8817-62BA169A499D}"/>
              </a:ext>
            </a:extLst>
          </p:cNvPr>
          <p:cNvSpPr/>
          <p:nvPr/>
        </p:nvSpPr>
        <p:spPr>
          <a:xfrm>
            <a:off x="2844800" y="3606800"/>
            <a:ext cx="3657597" cy="3174997"/>
          </a:xfrm>
          <a:prstGeom prst="diamond">
            <a:avLst/>
          </a:prstGeom>
          <a:blipFill dpi="0" rotWithShape="1">
            <a:blip r:embed="rId5"/>
            <a:srcRect/>
            <a:stretch>
              <a:fillRect t="18000" b="1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Diamond 37">
            <a:extLst>
              <a:ext uri="{FF2B5EF4-FFF2-40B4-BE49-F238E27FC236}">
                <a16:creationId xmlns:a16="http://schemas.microsoft.com/office/drawing/2014/main" id="{C4A6717C-B98F-8E49-B60A-BD0FA4B86F02}"/>
              </a:ext>
            </a:extLst>
          </p:cNvPr>
          <p:cNvSpPr/>
          <p:nvPr/>
        </p:nvSpPr>
        <p:spPr>
          <a:xfrm flipH="1">
            <a:off x="8839200" y="3613483"/>
            <a:ext cx="3352800" cy="3174997"/>
          </a:xfrm>
          <a:prstGeom prst="diamond">
            <a:avLst/>
          </a:prstGeom>
          <a:blipFill dpi="0" rotWithShape="1">
            <a:blip r:embed="rId6"/>
            <a:srcRect/>
            <a:stretch>
              <a:fillRect l="17000" r="-9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7" grpId="0"/>
      <p:bldP spid="34" grpId="0"/>
      <p:bldP spid="4" grpId="0" animBg="1"/>
      <p:bldP spid="36" grpId="0" animBg="1"/>
      <p:bldP spid="37" grpId="0" animBg="1"/>
      <p:bldP spid="3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1"/>
          <a:ext cx="12191999" cy="686853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33527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114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72160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1042537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064163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14348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3078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5332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C129F3D-AC2F-FA48-8487-4C4C89B18FE7}"/>
              </a:ext>
            </a:extLst>
          </p:cNvPr>
          <p:cNvSpPr/>
          <p:nvPr/>
        </p:nvSpPr>
        <p:spPr>
          <a:xfrm>
            <a:off x="6015789" y="9906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1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50E6A42-652C-0146-BDDB-A14D3FE12651}"/>
              </a:ext>
            </a:extLst>
          </p:cNvPr>
          <p:cNvSpPr/>
          <p:nvPr/>
        </p:nvSpPr>
        <p:spPr>
          <a:xfrm>
            <a:off x="6015789" y="2055729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2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4B62623-AF94-314D-A289-C5D0BF0D5A7F}"/>
              </a:ext>
            </a:extLst>
          </p:cNvPr>
          <p:cNvSpPr/>
          <p:nvPr/>
        </p:nvSpPr>
        <p:spPr>
          <a:xfrm>
            <a:off x="6015789" y="3382880"/>
            <a:ext cx="3149600" cy="105409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3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6BDA0CD-4000-6D4D-882E-EBFA3A67D070}"/>
              </a:ext>
            </a:extLst>
          </p:cNvPr>
          <p:cNvSpPr/>
          <p:nvPr/>
        </p:nvSpPr>
        <p:spPr>
          <a:xfrm>
            <a:off x="6015789" y="56642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4</a:t>
            </a:r>
          </a:p>
        </p:txBody>
      </p:sp>
    </p:spTree>
    <p:extLst>
      <p:ext uri="{BB962C8B-B14F-4D97-AF65-F5344CB8AC3E}">
        <p14:creationId xmlns:p14="http://schemas.microsoft.com/office/powerpoint/2010/main" val="37099450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01600" y="-172779"/>
            <a:ext cx="6088912" cy="1905000"/>
          </a:xfrm>
          <a:noFill/>
        </p:spPr>
        <p:txBody>
          <a:bodyPr/>
          <a:lstStyle/>
          <a:p>
            <a:pPr algn="ctr"/>
            <a:r>
              <a:rPr lang="en-US" sz="5333" dirty="0"/>
              <a:t> </a:t>
            </a:r>
            <a:r>
              <a:rPr lang="en-US" sz="5333" dirty="0" err="1"/>
              <a:t>Chữ</a:t>
            </a:r>
            <a:r>
              <a:rPr lang="en-US" sz="5333" dirty="0"/>
              <a:t> </a:t>
            </a:r>
            <a:r>
              <a:rPr lang="en-US" sz="5333" dirty="0" err="1"/>
              <a:t>tượng</a:t>
            </a:r>
            <a:r>
              <a:rPr lang="en-US" sz="5333" dirty="0"/>
              <a:t> </a:t>
            </a:r>
            <a:r>
              <a:rPr lang="en-US" sz="5333" dirty="0" err="1"/>
              <a:t>hình</a:t>
            </a:r>
            <a:r>
              <a:rPr lang="en-US" sz="5333" dirty="0"/>
              <a:t> </a:t>
            </a:r>
            <a:br>
              <a:rPr lang="en-US" sz="5333" dirty="0"/>
            </a:br>
            <a:r>
              <a:rPr lang="en-US" sz="5333" dirty="0"/>
              <a:t>Ai </a:t>
            </a:r>
            <a:r>
              <a:rPr lang="en-US" sz="5333" dirty="0" err="1"/>
              <a:t>Cập</a:t>
            </a:r>
            <a:r>
              <a:rPr lang="en-US" sz="5333" dirty="0"/>
              <a:t> </a:t>
            </a:r>
            <a:r>
              <a:rPr lang="en-US" sz="5333" dirty="0" err="1"/>
              <a:t>cổ</a:t>
            </a:r>
            <a:r>
              <a:rPr lang="en-US" sz="5333" dirty="0"/>
              <a:t> </a:t>
            </a:r>
            <a:r>
              <a:rPr lang="en-US" sz="5333" dirty="0" err="1"/>
              <a:t>đại</a:t>
            </a:r>
            <a:endParaRPr lang="en-US" sz="5333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838D9E-9F6D-B144-9C06-20F2FA9FB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0"/>
            <a:ext cx="6096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F7AEFDF-59E0-8A46-A6F6-E982B0BB77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91" y="1676400"/>
            <a:ext cx="6096000" cy="51816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8A950B2-FC96-3C49-99C3-F637455F9B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5997" y="0"/>
            <a:ext cx="6088912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D958A-B964-6E45-90F9-4FAC463046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676400"/>
            <a:ext cx="5987312" cy="51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7570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u Lịch Ở Ai Cập Tìm Về Lịch Sử 15 Thế Kỉ Của Một Tờ Giấy | Blog Du Lịch Ai  Cập | Offtrack Travel">
            <a:extLst>
              <a:ext uri="{FF2B5EF4-FFF2-40B4-BE49-F238E27FC236}">
                <a16:creationId xmlns:a16="http://schemas.microsoft.com/office/drawing/2014/main" id="{0BFE5FD8-FCC9-F44F-AF41-76AF43C3BB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6801" y="1"/>
            <a:ext cx="4813300" cy="62424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F68034B-5B8E-8F4C-914C-7F1FE77521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"/>
            <a:ext cx="7416800" cy="624244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599F3BF-4CDF-6C45-A1A5-F003131ABB72}"/>
              </a:ext>
            </a:extLst>
          </p:cNvPr>
          <p:cNvSpPr/>
          <p:nvPr/>
        </p:nvSpPr>
        <p:spPr>
          <a:xfrm>
            <a:off x="0" y="6242447"/>
            <a:ext cx="12192000" cy="646331"/>
          </a:xfrm>
          <a:prstGeom prst="rect">
            <a:avLst/>
          </a:prstGeom>
          <a:solidFill>
            <a:srgbClr val="FFFDE3"/>
          </a:solidFill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3600" b="0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Giấy papyrus đã được người Ai Cập cổ đại sản xuất và sử dụng</a:t>
            </a:r>
            <a:endParaRPr kumimoji="0" lang="en-VN" sz="3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8187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7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01600" y="0"/>
            <a:ext cx="6088912" cy="1905000"/>
          </a:xfrm>
          <a:noFill/>
        </p:spPr>
        <p:txBody>
          <a:bodyPr/>
          <a:lstStyle/>
          <a:p>
            <a:pPr algn="ctr"/>
            <a:r>
              <a:rPr lang="en-US" sz="5333" dirty="0"/>
              <a:t> </a:t>
            </a:r>
            <a:r>
              <a:rPr lang="en-US" sz="5333" dirty="0" err="1"/>
              <a:t>Chữ</a:t>
            </a:r>
            <a:r>
              <a:rPr lang="en-US" sz="5333" dirty="0"/>
              <a:t> </a:t>
            </a:r>
            <a:r>
              <a:rPr lang="en-US" sz="5333" dirty="0" err="1"/>
              <a:t>nêm</a:t>
            </a:r>
            <a:r>
              <a:rPr lang="en-US" sz="5333" dirty="0"/>
              <a:t> </a:t>
            </a:r>
            <a:br>
              <a:rPr lang="en-US" sz="5333" dirty="0"/>
            </a:br>
            <a:r>
              <a:rPr lang="en-US" sz="5333" dirty="0" err="1"/>
              <a:t>Lưỡng</a:t>
            </a:r>
            <a:r>
              <a:rPr lang="en-US" sz="5333" dirty="0"/>
              <a:t> </a:t>
            </a:r>
            <a:r>
              <a:rPr lang="en-US" sz="5333" dirty="0" err="1"/>
              <a:t>Hà</a:t>
            </a:r>
            <a:r>
              <a:rPr lang="en-US" sz="5333" dirty="0"/>
              <a:t> </a:t>
            </a:r>
            <a:r>
              <a:rPr lang="en-US" sz="5333" dirty="0" err="1"/>
              <a:t>cổ</a:t>
            </a:r>
            <a:r>
              <a:rPr lang="en-US" sz="5333" dirty="0"/>
              <a:t> </a:t>
            </a:r>
            <a:r>
              <a:rPr lang="en-US" sz="5333" dirty="0" err="1"/>
              <a:t>đại</a:t>
            </a:r>
            <a:endParaRPr lang="en-US" sz="5333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71C1B60E-9037-8B4C-B288-244F34E444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9944" y="2311400"/>
            <a:ext cx="6705600" cy="4605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B243371-E6A5-9A4B-9152-E36E2E9487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786" r="3719"/>
          <a:stretch/>
        </p:blipFill>
        <p:spPr>
          <a:xfrm>
            <a:off x="5953445" y="0"/>
            <a:ext cx="6088912" cy="5969000"/>
          </a:xfrm>
          <a:prstGeom prst="flowChartAlternateProcess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F18DBC8-EDBF-E943-8276-39AE6073A64D}"/>
              </a:ext>
            </a:extLst>
          </p:cNvPr>
          <p:cNvSpPr/>
          <p:nvPr/>
        </p:nvSpPr>
        <p:spPr>
          <a:xfrm>
            <a:off x="6318891" y="5969001"/>
            <a:ext cx="5358021" cy="913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khắc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trên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bộ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luật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Hammurabi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ở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 </a:t>
            </a:r>
            <a:endParaRPr kumimoji="0" lang="en-VN" sz="2667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29218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1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DC608899-D7AA-094D-9149-1A71D72B1C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333" b="7072"/>
          <a:stretch/>
        </p:blipFill>
        <p:spPr bwMode="auto">
          <a:xfrm>
            <a:off x="0" y="33867"/>
            <a:ext cx="12192000" cy="6824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DDD8FA-695C-5E47-BE37-CAA0AF84BA93}"/>
              </a:ext>
            </a:extLst>
          </p:cNvPr>
          <p:cNvSpPr txBox="1"/>
          <p:nvPr/>
        </p:nvSpPr>
        <p:spPr>
          <a:xfrm>
            <a:off x="6705600" y="33867"/>
            <a:ext cx="5283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viết của người Lưỡng Hà được viết trên đất sét</a:t>
            </a:r>
          </a:p>
        </p:txBody>
      </p:sp>
    </p:spTree>
    <p:extLst>
      <p:ext uri="{BB962C8B-B14F-4D97-AF65-F5344CB8AC3E}">
        <p14:creationId xmlns:p14="http://schemas.microsoft.com/office/powerpoint/2010/main" val="1782860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1"/>
          <a:ext cx="12191999" cy="685799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13828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3989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856E96D8-F817-584D-93E9-EBED677C76F0}"/>
              </a:ext>
            </a:extLst>
          </p:cNvPr>
          <p:cNvSpPr/>
          <p:nvPr/>
        </p:nvSpPr>
        <p:spPr>
          <a:xfrm>
            <a:off x="6058568" y="20066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2</a:t>
            </a:r>
          </a:p>
        </p:txBody>
      </p:sp>
    </p:spTree>
    <p:extLst>
      <p:ext uri="{BB962C8B-B14F-4D97-AF65-F5344CB8AC3E}">
        <p14:creationId xmlns:p14="http://schemas.microsoft.com/office/powerpoint/2010/main" val="35530121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animBg="1"/>
    </p:bldLst>
  </p:timing>
</p:sld>
</file>

<file path=ppt/theme/theme1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593</Words>
  <Application>Microsoft Office PowerPoint</Application>
  <PresentationFormat>Widescreen</PresentationFormat>
  <Paragraphs>130</Paragraphs>
  <Slides>27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27</vt:i4>
      </vt:variant>
    </vt:vector>
  </HeadingPairs>
  <TitlesOfParts>
    <vt:vector size="48" baseType="lpstr">
      <vt:lpstr>Arial</vt:lpstr>
      <vt:lpstr>Calibri</vt:lpstr>
      <vt:lpstr>Calibri Light</vt:lpstr>
      <vt:lpstr>Cambria</vt:lpstr>
      <vt:lpstr>等线</vt:lpstr>
      <vt:lpstr>等线 Light</vt:lpstr>
      <vt:lpstr>Livvic</vt:lpstr>
      <vt:lpstr>Lucida Sans Unicode</vt:lpstr>
      <vt:lpstr>Open Sans</vt:lpstr>
      <vt:lpstr>PT Serif</vt:lpstr>
      <vt:lpstr>Roboto Condensed</vt:lpstr>
      <vt:lpstr>Roboto Condensed Light</vt:lpstr>
      <vt:lpstr>Roboto Slab</vt:lpstr>
      <vt:lpstr>SVN-Gotham Bold</vt:lpstr>
      <vt:lpstr>Times New Roman</vt:lpstr>
      <vt:lpstr>康煕字典體(Demo)</vt:lpstr>
      <vt:lpstr>Lección de Historia de España by Slidesgo</vt:lpstr>
      <vt:lpstr>Simple Light</vt:lpstr>
      <vt:lpstr>Office 主题​​</vt:lpstr>
      <vt:lpstr>3_Office Theme</vt:lpstr>
      <vt:lpstr>Office Theme</vt:lpstr>
      <vt:lpstr>PowerPoint Presentation</vt:lpstr>
      <vt:lpstr>AI CẬP VÀ LƯỠNG HÀ CỔ ĐẠI (t2)</vt:lpstr>
      <vt:lpstr>3. Những thành tựu văn hoá chủ yếu của Ai Cập và Lưỡng Hà.</vt:lpstr>
      <vt:lpstr>PowerPoint Presentation</vt:lpstr>
      <vt:lpstr> Chữ tượng hình  Ai Cập cổ đại</vt:lpstr>
      <vt:lpstr>PowerPoint Presentation</vt:lpstr>
      <vt:lpstr> Chữ nêm  Lưỡng Hà cổ đại</vt:lpstr>
      <vt:lpstr>PowerPoint Presentation</vt:lpstr>
      <vt:lpstr>PowerPoint Presentation</vt:lpstr>
      <vt:lpstr>Ai Cập: Toán học </vt:lpstr>
      <vt:lpstr>Lưỡng Hà: Toán học </vt:lpstr>
      <vt:lpstr>PowerPoint Presentation</vt:lpstr>
      <vt:lpstr>PowerPoint Presentation</vt:lpstr>
      <vt:lpstr>PowerPoint Presentation</vt:lpstr>
      <vt:lpstr>PowerPoint Presentation</vt:lpstr>
      <vt:lpstr>Kĩ thuật ướp xác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AI CẬP, LƯỠNG HÀ CỔ ĐẠI (t2)</dc:title>
  <dc:creator>Nguyễn hướng đức</dc:creator>
  <cp:lastModifiedBy>Dell</cp:lastModifiedBy>
  <cp:revision>3</cp:revision>
  <dcterms:created xsi:type="dcterms:W3CDTF">2022-05-07T11:57:44Z</dcterms:created>
  <dcterms:modified xsi:type="dcterms:W3CDTF">2025-05-19T12:49:27Z</dcterms:modified>
</cp:coreProperties>
</file>