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7" r:id="rId2"/>
    <p:sldId id="258" r:id="rId3"/>
    <p:sldId id="295" r:id="rId4"/>
    <p:sldId id="259" r:id="rId5"/>
    <p:sldId id="260" r:id="rId6"/>
    <p:sldId id="261" r:id="rId7"/>
    <p:sldId id="262" r:id="rId8"/>
    <p:sldId id="296" r:id="rId9"/>
    <p:sldId id="263" r:id="rId10"/>
    <p:sldId id="264" r:id="rId11"/>
    <p:sldId id="266" r:id="rId12"/>
    <p:sldId id="269" r:id="rId13"/>
    <p:sldId id="298" r:id="rId14"/>
    <p:sldId id="270" r:id="rId15"/>
    <p:sldId id="299" r:id="rId16"/>
    <p:sldId id="297" r:id="rId17"/>
    <p:sldId id="271" r:id="rId18"/>
    <p:sldId id="275" r:id="rId19"/>
    <p:sldId id="278" r:id="rId20"/>
    <p:sldId id="300" r:id="rId21"/>
  </p:sldIdLst>
  <p:sldSz cx="9144000" cy="5143500" type="screen16x9"/>
  <p:notesSz cx="6858000" cy="9144000"/>
  <p:embeddedFontLst>
    <p:embeddedFont>
      <p:font typeface="Neuton" charset="0"/>
      <p:regular r:id="rId23"/>
      <p:bold r:id="rId24"/>
      <p:italic r:id="rId25"/>
    </p:embeddedFont>
    <p:embeddedFont>
      <p:font typeface="Calibri" pitchFamily="34" charset="0"/>
      <p:regular r:id="rId26"/>
      <p:bold r:id="rId27"/>
      <p:italic r:id="rId28"/>
      <p:boldItalic r:id="rId29"/>
    </p:embeddedFont>
    <p:embeddedFont>
      <p:font typeface="Yellowtail"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7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90173-FD32-4209-9485-143CF0D627B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404A73D-9C8C-4F2A-889D-8CDE4451E512}">
      <dgm:prSet phldrT="[Text]" custT="1"/>
      <dgm:spPr/>
      <dgm:t>
        <a:bodyPr/>
        <a:lstStyle/>
        <a:p>
          <a:pPr>
            <a:lnSpc>
              <a:spcPct val="150000"/>
            </a:lnSpc>
          </a:pPr>
          <a:r>
            <a:rPr lang="en-US" sz="1800" dirty="0" err="1" smtClean="0">
              <a:solidFill>
                <a:srgbClr val="002060"/>
              </a:solidFill>
            </a:rPr>
            <a:t>Hoàn</a:t>
          </a:r>
          <a:r>
            <a:rPr lang="en-US" sz="1800" dirty="0" smtClean="0">
              <a:solidFill>
                <a:srgbClr val="002060"/>
              </a:solidFill>
            </a:rPr>
            <a:t> </a:t>
          </a:r>
          <a:r>
            <a:rPr lang="en-US" sz="1800" dirty="0" err="1" smtClean="0">
              <a:solidFill>
                <a:srgbClr val="002060"/>
              </a:solidFill>
            </a:rPr>
            <a:t>thiện</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mĩ</a:t>
          </a:r>
          <a:r>
            <a:rPr lang="en-US" sz="1800" dirty="0" smtClean="0">
              <a:solidFill>
                <a:srgbClr val="002060"/>
              </a:solidFill>
            </a:rPr>
            <a:t> </a:t>
          </a:r>
          <a:r>
            <a:rPr lang="en-US" sz="1800" dirty="0" err="1" smtClean="0">
              <a:solidFill>
                <a:srgbClr val="002060"/>
              </a:solidFill>
            </a:rPr>
            <a:t>thuật</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hình</a:t>
          </a:r>
          <a:r>
            <a:rPr lang="en-US" sz="1800" dirty="0" smtClean="0">
              <a:solidFill>
                <a:srgbClr val="002060"/>
              </a:solidFill>
            </a:rPr>
            <a:t> </a:t>
          </a:r>
          <a:r>
            <a:rPr lang="en-US" sz="1800" dirty="0" err="1" smtClean="0">
              <a:solidFill>
                <a:srgbClr val="002060"/>
              </a:solidFill>
            </a:rPr>
            <a:t>nhóm</a:t>
          </a:r>
          <a:r>
            <a:rPr lang="en-US" sz="1800" dirty="0" smtClean="0">
              <a:solidFill>
                <a:srgbClr val="002060"/>
              </a:solidFill>
            </a:rPr>
            <a:t> </a:t>
          </a:r>
          <a:r>
            <a:rPr lang="en-US" sz="1800" dirty="0" err="1" smtClean="0">
              <a:solidFill>
                <a:srgbClr val="002060"/>
              </a:solidFill>
            </a:rPr>
            <a:t>nhân</a:t>
          </a:r>
          <a:r>
            <a:rPr lang="en-US" sz="1800" dirty="0" smtClean="0">
              <a:solidFill>
                <a:srgbClr val="002060"/>
              </a:solidFill>
            </a:rPr>
            <a:t> </a:t>
          </a:r>
          <a:r>
            <a:rPr lang="en-US" sz="1800" dirty="0" err="1" smtClean="0">
              <a:solidFill>
                <a:srgbClr val="002060"/>
              </a:solidFill>
            </a:rPr>
            <a:t>vật</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câu</a:t>
          </a:r>
          <a:r>
            <a:rPr lang="en-US" sz="1800" dirty="0" smtClean="0">
              <a:solidFill>
                <a:srgbClr val="002060"/>
              </a:solidFill>
            </a:rPr>
            <a:t> </a:t>
          </a:r>
          <a:r>
            <a:rPr lang="en-US" sz="1800" dirty="0" err="1" smtClean="0">
              <a:solidFill>
                <a:srgbClr val="002060"/>
              </a:solidFill>
            </a:rPr>
            <a:t>chuyện</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endParaRPr lang="en-US" sz="1800" dirty="0">
            <a:solidFill>
              <a:srgbClr val="002060"/>
            </a:solidFill>
          </a:endParaRPr>
        </a:p>
      </dgm:t>
    </dgm:pt>
    <dgm:pt modelId="{8E3357AB-9856-40B4-9E0E-86527B0A827B}" type="parTrans" cxnId="{5B311785-3186-4DCC-9D15-5C5CEE5D48F0}">
      <dgm:prSet/>
      <dgm:spPr/>
      <dgm:t>
        <a:bodyPr/>
        <a:lstStyle/>
        <a:p>
          <a:endParaRPr lang="en-US"/>
        </a:p>
      </dgm:t>
    </dgm:pt>
    <dgm:pt modelId="{2697BEF0-10C3-4DA2-A488-B417F04D65FB}" type="sibTrans" cxnId="{5B311785-3186-4DCC-9D15-5C5CEE5D48F0}">
      <dgm:prSet/>
      <dgm:spPr/>
      <dgm:t>
        <a:bodyPr/>
        <a:lstStyle/>
        <a:p>
          <a:endParaRPr lang="en-US"/>
        </a:p>
      </dgm:t>
    </dgm:pt>
    <dgm:pt modelId="{4D74B9D2-5926-4B61-84EE-1AA9065A4AE3}">
      <dgm:prSet phldrT="[Text]" custT="1"/>
      <dgm:spPr/>
      <dgm:t>
        <a:bodyPr/>
        <a:lstStyle/>
        <a:p>
          <a:pPr>
            <a:lnSpc>
              <a:spcPct val="150000"/>
            </a:lnSpc>
          </a:pPr>
          <a:r>
            <a:rPr lang="en-US" sz="2000" dirty="0" err="1" smtClean="0">
              <a:solidFill>
                <a:srgbClr val="002060"/>
              </a:solidFill>
            </a:rPr>
            <a:t>Đọc</a:t>
          </a:r>
          <a:r>
            <a:rPr lang="en-US" sz="2000" dirty="0" smtClean="0">
              <a:solidFill>
                <a:srgbClr val="002060"/>
              </a:solidFill>
            </a:rPr>
            <a:t> </a:t>
          </a:r>
          <a:r>
            <a:rPr lang="en-US" sz="2000" dirty="0" err="1" smtClean="0">
              <a:solidFill>
                <a:srgbClr val="002060"/>
              </a:solidFill>
            </a:rPr>
            <a:t>trước</a:t>
          </a:r>
          <a:r>
            <a:rPr lang="en-US" sz="2000" dirty="0" smtClean="0">
              <a:solidFill>
                <a:srgbClr val="002060"/>
              </a:solidFill>
            </a:rPr>
            <a:t> </a:t>
          </a:r>
          <a:r>
            <a:rPr lang="en-US" sz="2000" dirty="0" err="1" smtClean="0">
              <a:solidFill>
                <a:srgbClr val="002060"/>
              </a:solidFill>
            </a:rPr>
            <a:t>nội</a:t>
          </a:r>
          <a:r>
            <a:rPr lang="en-US" sz="2000" dirty="0" smtClean="0">
              <a:solidFill>
                <a:srgbClr val="002060"/>
              </a:solidFill>
            </a:rPr>
            <a:t> dung </a:t>
          </a:r>
          <a:r>
            <a:rPr lang="en-US" sz="2000" dirty="0" err="1" smtClean="0">
              <a:solidFill>
                <a:srgbClr val="002060"/>
              </a:solidFill>
            </a:rPr>
            <a:t>bài</a:t>
          </a:r>
          <a:r>
            <a:rPr lang="en-US" sz="2000" dirty="0" smtClean="0">
              <a:solidFill>
                <a:srgbClr val="002060"/>
              </a:solidFill>
            </a:rPr>
            <a:t> 3</a:t>
          </a:r>
          <a:endParaRPr lang="en-US" sz="2000" dirty="0">
            <a:solidFill>
              <a:srgbClr val="002060"/>
            </a:solidFill>
          </a:endParaRPr>
        </a:p>
      </dgm:t>
    </dgm:pt>
    <dgm:pt modelId="{1AF152B4-A64C-4A11-B36C-611BE9F3C71B}" type="parTrans" cxnId="{9279560C-2D4C-4E09-B519-1DAD88D52512}">
      <dgm:prSet/>
      <dgm:spPr/>
      <dgm:t>
        <a:bodyPr/>
        <a:lstStyle/>
        <a:p>
          <a:endParaRPr lang="en-US"/>
        </a:p>
      </dgm:t>
    </dgm:pt>
    <dgm:pt modelId="{14184AE4-A1D0-4068-B166-C2CE972E4AA5}" type="sibTrans" cxnId="{9279560C-2D4C-4E09-B519-1DAD88D52512}">
      <dgm:prSet/>
      <dgm:spPr/>
      <dgm:t>
        <a:bodyPr/>
        <a:lstStyle/>
        <a:p>
          <a:endParaRPr lang="en-US"/>
        </a:p>
      </dgm:t>
    </dgm:pt>
    <dgm:pt modelId="{B9426032-B1DD-4D7F-9086-6AA7CACDDEE4}" type="pres">
      <dgm:prSet presAssocID="{E8F90173-FD32-4209-9485-143CF0D627BE}" presName="Name0" presStyleCnt="0">
        <dgm:presLayoutVars>
          <dgm:dir/>
          <dgm:resizeHandles val="exact"/>
        </dgm:presLayoutVars>
      </dgm:prSet>
      <dgm:spPr/>
    </dgm:pt>
    <dgm:pt modelId="{72F37676-EFE7-4919-B5CB-704845D9D62C}" type="pres">
      <dgm:prSet presAssocID="{1404A73D-9C8C-4F2A-889D-8CDE4451E512}" presName="composite" presStyleCnt="0"/>
      <dgm:spPr/>
    </dgm:pt>
    <dgm:pt modelId="{1C508310-C468-47A6-81A1-55E3911B044E}" type="pres">
      <dgm:prSet presAssocID="{1404A73D-9C8C-4F2A-889D-8CDE4451E512}" presName="bgChev" presStyleLbl="node1" presStyleIdx="0" presStyleCnt="2" custScaleY="190027"/>
      <dgm:spPr/>
    </dgm:pt>
    <dgm:pt modelId="{711B27F5-3677-4EDC-9F16-440C7E6C98F2}" type="pres">
      <dgm:prSet presAssocID="{1404A73D-9C8C-4F2A-889D-8CDE4451E512}" presName="txNode" presStyleLbl="fgAcc1" presStyleIdx="0" presStyleCnt="2" custScaleY="218353" custLinFactNeighborX="1635" custLinFactNeighborY="20568">
        <dgm:presLayoutVars>
          <dgm:bulletEnabled val="1"/>
        </dgm:presLayoutVars>
      </dgm:prSet>
      <dgm:spPr/>
      <dgm:t>
        <a:bodyPr/>
        <a:lstStyle/>
        <a:p>
          <a:endParaRPr lang="en-US"/>
        </a:p>
      </dgm:t>
    </dgm:pt>
    <dgm:pt modelId="{2292D83B-1C78-4F34-84C7-AD662ED25BA0}" type="pres">
      <dgm:prSet presAssocID="{2697BEF0-10C3-4DA2-A488-B417F04D65FB}" presName="compositeSpace" presStyleCnt="0"/>
      <dgm:spPr/>
    </dgm:pt>
    <dgm:pt modelId="{CBEE5002-D26B-4A4E-A7B3-AC4790B055EB}" type="pres">
      <dgm:prSet presAssocID="{4D74B9D2-5926-4B61-84EE-1AA9065A4AE3}" presName="composite" presStyleCnt="0"/>
      <dgm:spPr/>
    </dgm:pt>
    <dgm:pt modelId="{0D4F4DBD-0A76-4345-966F-D617E7840F54}" type="pres">
      <dgm:prSet presAssocID="{4D74B9D2-5926-4B61-84EE-1AA9065A4AE3}" presName="bgChev" presStyleLbl="node1" presStyleIdx="1" presStyleCnt="2" custScaleY="179759" custLinFactNeighborX="-1381" custLinFactNeighborY="-4471"/>
      <dgm:spPr/>
    </dgm:pt>
    <dgm:pt modelId="{E5343388-ECF7-4B2D-93EB-D14A43C14821}" type="pres">
      <dgm:prSet presAssocID="{4D74B9D2-5926-4B61-84EE-1AA9065A4AE3}" presName="txNode" presStyleLbl="fgAcc1" presStyleIdx="1" presStyleCnt="2" custScaleY="214463" custLinFactNeighborX="-2861" custLinFactNeighborY="15203">
        <dgm:presLayoutVars>
          <dgm:bulletEnabled val="1"/>
        </dgm:presLayoutVars>
      </dgm:prSet>
      <dgm:spPr/>
      <dgm:t>
        <a:bodyPr/>
        <a:lstStyle/>
        <a:p>
          <a:endParaRPr lang="en-US"/>
        </a:p>
      </dgm:t>
    </dgm:pt>
  </dgm:ptLst>
  <dgm:cxnLst>
    <dgm:cxn modelId="{4048AB60-6F72-4A03-8910-A1F29271A1AE}" type="presOf" srcId="{E8F90173-FD32-4209-9485-143CF0D627BE}" destId="{B9426032-B1DD-4D7F-9086-6AA7CACDDEE4}" srcOrd="0" destOrd="0" presId="urn:microsoft.com/office/officeart/2005/8/layout/chevronAccent+Icon"/>
    <dgm:cxn modelId="{5B311785-3186-4DCC-9D15-5C5CEE5D48F0}" srcId="{E8F90173-FD32-4209-9485-143CF0D627BE}" destId="{1404A73D-9C8C-4F2A-889D-8CDE4451E512}" srcOrd="0" destOrd="0" parTransId="{8E3357AB-9856-40B4-9E0E-86527B0A827B}" sibTransId="{2697BEF0-10C3-4DA2-A488-B417F04D65FB}"/>
    <dgm:cxn modelId="{A8FDC0D3-4362-437E-8021-6C263167AB36}" type="presOf" srcId="{4D74B9D2-5926-4B61-84EE-1AA9065A4AE3}" destId="{E5343388-ECF7-4B2D-93EB-D14A43C14821}" srcOrd="0" destOrd="0" presId="urn:microsoft.com/office/officeart/2005/8/layout/chevronAccent+Icon"/>
    <dgm:cxn modelId="{9279560C-2D4C-4E09-B519-1DAD88D52512}" srcId="{E8F90173-FD32-4209-9485-143CF0D627BE}" destId="{4D74B9D2-5926-4B61-84EE-1AA9065A4AE3}" srcOrd="1" destOrd="0" parTransId="{1AF152B4-A64C-4A11-B36C-611BE9F3C71B}" sibTransId="{14184AE4-A1D0-4068-B166-C2CE972E4AA5}"/>
    <dgm:cxn modelId="{82B0CC02-FC3C-4FF5-8B6B-6DC9585834FB}" type="presOf" srcId="{1404A73D-9C8C-4F2A-889D-8CDE4451E512}" destId="{711B27F5-3677-4EDC-9F16-440C7E6C98F2}" srcOrd="0" destOrd="0" presId="urn:microsoft.com/office/officeart/2005/8/layout/chevronAccent+Icon"/>
    <dgm:cxn modelId="{C936EAEB-3DCB-4FD3-89AB-F2FC60DCCC2C}" type="presParOf" srcId="{B9426032-B1DD-4D7F-9086-6AA7CACDDEE4}" destId="{72F37676-EFE7-4919-B5CB-704845D9D62C}" srcOrd="0" destOrd="0" presId="urn:microsoft.com/office/officeart/2005/8/layout/chevronAccent+Icon"/>
    <dgm:cxn modelId="{15B70B09-EAC4-4AAB-A5D0-79903FE002A7}" type="presParOf" srcId="{72F37676-EFE7-4919-B5CB-704845D9D62C}" destId="{1C508310-C468-47A6-81A1-55E3911B044E}" srcOrd="0" destOrd="0" presId="urn:microsoft.com/office/officeart/2005/8/layout/chevronAccent+Icon"/>
    <dgm:cxn modelId="{FEBE2C79-C65F-44CB-B49C-8A644E0EDEAC}" type="presParOf" srcId="{72F37676-EFE7-4919-B5CB-704845D9D62C}" destId="{711B27F5-3677-4EDC-9F16-440C7E6C98F2}" srcOrd="1" destOrd="0" presId="urn:microsoft.com/office/officeart/2005/8/layout/chevronAccent+Icon"/>
    <dgm:cxn modelId="{E797549F-E527-464F-9CFC-C8D403AFF47F}" type="presParOf" srcId="{B9426032-B1DD-4D7F-9086-6AA7CACDDEE4}" destId="{2292D83B-1C78-4F34-84C7-AD662ED25BA0}" srcOrd="1" destOrd="0" presId="urn:microsoft.com/office/officeart/2005/8/layout/chevronAccent+Icon"/>
    <dgm:cxn modelId="{5FD4E4C2-5ADA-4942-9071-0814D1BB0F10}" type="presParOf" srcId="{B9426032-B1DD-4D7F-9086-6AA7CACDDEE4}" destId="{CBEE5002-D26B-4A4E-A7B3-AC4790B055EB}" srcOrd="2" destOrd="0" presId="urn:microsoft.com/office/officeart/2005/8/layout/chevronAccent+Icon"/>
    <dgm:cxn modelId="{AC36370C-0647-4502-8F1D-8FB83316D419}" type="presParOf" srcId="{CBEE5002-D26B-4A4E-A7B3-AC4790B055EB}" destId="{0D4F4DBD-0A76-4345-966F-D617E7840F54}" srcOrd="0" destOrd="0" presId="urn:microsoft.com/office/officeart/2005/8/layout/chevronAccent+Icon"/>
    <dgm:cxn modelId="{122D498F-CB29-4F6C-B515-83EB701E4070}" type="presParOf" srcId="{CBEE5002-D26B-4A4E-A7B3-AC4790B055EB}" destId="{E5343388-ECF7-4B2D-93EB-D14A43C1482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65285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c103ab0d1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c103ab0d1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7964874"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9"/>
          <p:cNvGrpSpPr/>
          <p:nvPr/>
        </p:nvGrpSpPr>
        <p:grpSpPr>
          <a:xfrm rot="10800000">
            <a:off x="152399"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 name="Google Shape;58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04941" y="437461"/>
            <a:ext cx="4062413" cy="4466182"/>
          </a:xfrm>
          <a:prstGeom prst="rect">
            <a:avLst/>
          </a:prstGeom>
        </p:spPr>
      </p:pic>
      <p:pic>
        <p:nvPicPr>
          <p:cNvPr id="7" name="Picture 6"/>
          <p:cNvPicPr>
            <a:picLocks noChangeAspect="1"/>
          </p:cNvPicPr>
          <p:nvPr/>
        </p:nvPicPr>
        <p:blipFill>
          <a:blip r:embed="rId4"/>
          <a:stretch>
            <a:fillRect/>
          </a:stretch>
        </p:blipFill>
        <p:spPr>
          <a:xfrm>
            <a:off x="715674" y="561975"/>
            <a:ext cx="3519624" cy="4341668"/>
          </a:xfrm>
          <a:prstGeom prst="rect">
            <a:avLst/>
          </a:prstGeom>
        </p:spPr>
      </p:pic>
      <p:pic>
        <p:nvPicPr>
          <p:cNvPr id="8" name="Picture 7"/>
          <p:cNvPicPr>
            <a:picLocks noChangeAspect="1"/>
          </p:cNvPicPr>
          <p:nvPr/>
        </p:nvPicPr>
        <p:blipFill>
          <a:blip r:embed="rId5"/>
          <a:stretch>
            <a:fillRect/>
          </a:stretch>
        </p:blipFill>
        <p:spPr>
          <a:xfrm>
            <a:off x="1463545" y="218747"/>
            <a:ext cx="6076950" cy="5067300"/>
          </a:xfrm>
          <a:prstGeom prst="rect">
            <a:avLst/>
          </a:prstGeom>
        </p:spPr>
      </p:pic>
      <p:sp>
        <p:nvSpPr>
          <p:cNvPr id="2" name="TextBox 1"/>
          <p:cNvSpPr txBox="1"/>
          <p:nvPr/>
        </p:nvSpPr>
        <p:spPr>
          <a:xfrm>
            <a:off x="2183363" y="1446245"/>
            <a:ext cx="4525347" cy="584775"/>
          </a:xfrm>
          <a:prstGeom prst="rect">
            <a:avLst/>
          </a:prstGeom>
          <a:noFill/>
        </p:spPr>
        <p:txBody>
          <a:bodyPr wrap="square" rtlCol="0">
            <a:spAutoFit/>
          </a:bodyPr>
          <a:lstStyle/>
          <a:p>
            <a:pPr algn="ctr"/>
            <a:r>
              <a:rPr lang="en-US" sz="3200" b="1" dirty="0" smtClean="0">
                <a:solidFill>
                  <a:srgbClr val="FF0000"/>
                </a:solidFill>
              </a:rPr>
              <a:t>MĨ THUẬT 6</a:t>
            </a:r>
            <a:endParaRPr lang="en-US" sz="3200" b="1" dirty="0">
              <a:solidFill>
                <a:srgbClr val="FF0000"/>
              </a:solidFill>
            </a:endParaRPr>
          </a:p>
        </p:txBody>
      </p:sp>
      <p:sp>
        <p:nvSpPr>
          <p:cNvPr id="3" name="TextBox 2"/>
          <p:cNvSpPr txBox="1"/>
          <p:nvPr/>
        </p:nvSpPr>
        <p:spPr>
          <a:xfrm>
            <a:off x="2827174" y="3974840"/>
            <a:ext cx="3237723" cy="307777"/>
          </a:xfrm>
          <a:prstGeom prst="rect">
            <a:avLst/>
          </a:prstGeom>
          <a:noFill/>
        </p:spPr>
        <p:txBody>
          <a:bodyPr wrap="square" rtlCol="0">
            <a:spAutoFit/>
          </a:bodyPr>
          <a:lstStyle/>
          <a:p>
            <a:r>
              <a:rPr lang="en-US" dirty="0" smtClean="0">
                <a:solidFill>
                  <a:srgbClr val="FF0000"/>
                </a:solidFill>
              </a:rPr>
              <a:t>GIÁO VIÊN: BÙI HOÀNG PHONG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1"/>
          <p:cNvSpPr txBox="1">
            <a:spLocks noGrp="1"/>
          </p:cNvSpPr>
          <p:nvPr>
            <p:ph type="title"/>
          </p:nvPr>
        </p:nvSpPr>
        <p:spPr>
          <a:xfrm>
            <a:off x="899138" y="607757"/>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rgbClr val="002060"/>
                </a:solidFill>
                <a:latin typeface="+mj-lt"/>
              </a:rPr>
              <a:t>Hãy tạo hình nhân vật và sáng tạo câu chuyện cho sản phẩm của mình?</a:t>
            </a:r>
            <a:endParaRPr sz="2000" b="1" dirty="0">
              <a:solidFill>
                <a:srgbClr val="002060"/>
              </a:solidFill>
              <a:latin typeface="+mj-lt"/>
            </a:endParaRPr>
          </a:p>
        </p:txBody>
      </p:sp>
      <p:sp>
        <p:nvSpPr>
          <p:cNvPr id="698" name="Google Shape;698;p21"/>
          <p:cNvSpPr txBox="1">
            <a:spLocks noGrp="1"/>
          </p:cNvSpPr>
          <p:nvPr>
            <p:ph type="body" idx="1"/>
          </p:nvPr>
        </p:nvSpPr>
        <p:spPr>
          <a:xfrm>
            <a:off x="261257" y="1465157"/>
            <a:ext cx="4142718" cy="328469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err="1" smtClean="0">
                <a:solidFill>
                  <a:schemeClr val="tx2">
                    <a:lumMod val="10000"/>
                  </a:schemeClr>
                </a:solidFill>
                <a:latin typeface="+mj-lt"/>
              </a:rPr>
              <a:t>Yêu</a:t>
            </a:r>
            <a:r>
              <a:rPr lang="en-US" b="1" dirty="0" smtClean="0">
                <a:solidFill>
                  <a:schemeClr val="tx2">
                    <a:lumMod val="10000"/>
                  </a:schemeClr>
                </a:solidFill>
                <a:latin typeface="+mj-lt"/>
              </a:rPr>
              <a:t> </a:t>
            </a:r>
            <a:r>
              <a:rPr lang="en-US" b="1" dirty="0" err="1" smtClean="0">
                <a:solidFill>
                  <a:schemeClr val="tx2">
                    <a:lumMod val="10000"/>
                  </a:schemeClr>
                </a:solidFill>
                <a:latin typeface="+mj-lt"/>
              </a:rPr>
              <a:t>cầu</a:t>
            </a:r>
            <a:r>
              <a:rPr lang="en-US" b="1" dirty="0" smtClean="0">
                <a:solidFill>
                  <a:schemeClr val="tx2">
                    <a:lumMod val="10000"/>
                  </a:schemeClr>
                </a:solidFill>
                <a:latin typeface="+mj-lt"/>
              </a:rPr>
              <a:t>:</a:t>
            </a:r>
            <a:endParaRPr b="1" dirty="0">
              <a:solidFill>
                <a:schemeClr val="tx2">
                  <a:lumMod val="10000"/>
                </a:schemeClr>
              </a:solidFill>
              <a:latin typeface="+mj-lt"/>
            </a:endParaRP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ạo hình ít nhất hai nhân vật kèm các phụ kiện khác</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X</a:t>
            </a:r>
            <a:r>
              <a:rPr lang="en" dirty="0" smtClean="0">
                <a:solidFill>
                  <a:schemeClr val="tx2">
                    <a:lumMod val="10000"/>
                  </a:schemeClr>
                </a:solidFill>
                <a:latin typeface="+mj-lt"/>
              </a:rPr>
              <a:t>ây dựng bố cục theo đề tài tự chọn</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óm tắt câu chuyện mà em muốn diễn tả.</a:t>
            </a:r>
          </a:p>
          <a:p>
            <a:pPr marL="0" lvl="0" indent="0" algn="l" rtl="0">
              <a:lnSpc>
                <a:spcPct val="150000"/>
              </a:lnSpc>
              <a:spcBef>
                <a:spcPts val="600"/>
              </a:spcBef>
              <a:spcAft>
                <a:spcPts val="0"/>
              </a:spcAft>
              <a:buNone/>
            </a:pPr>
            <a:r>
              <a:rPr lang="en" dirty="0" smtClean="0">
                <a:solidFill>
                  <a:schemeClr val="tx2">
                    <a:lumMod val="10000"/>
                  </a:schemeClr>
                </a:solidFill>
                <a:latin typeface="+mj-lt"/>
              </a:rPr>
              <a:t>- Thời gian: 15 phút</a:t>
            </a:r>
            <a:endParaRPr dirty="0">
              <a:solidFill>
                <a:schemeClr val="tx2">
                  <a:lumMod val="10000"/>
                </a:schemeClr>
              </a:solidFill>
              <a:latin typeface="+mj-lt"/>
            </a:endParaRPr>
          </a:p>
        </p:txBody>
      </p:sp>
      <p:sp>
        <p:nvSpPr>
          <p:cNvPr id="701" name="Google Shape;70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4" name="Picture 3"/>
          <p:cNvPicPr>
            <a:picLocks noChangeAspect="1"/>
          </p:cNvPicPr>
          <p:nvPr/>
        </p:nvPicPr>
        <p:blipFill>
          <a:blip r:embed="rId3"/>
          <a:stretch>
            <a:fillRect/>
          </a:stretch>
        </p:blipFill>
        <p:spPr>
          <a:xfrm>
            <a:off x="4403975" y="1607558"/>
            <a:ext cx="2616344" cy="2346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barn(inVertical)">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8">
                                            <p:txEl>
                                              <p:pRg st="0" end="0"/>
                                            </p:txEl>
                                          </p:spTgt>
                                        </p:tgtEl>
                                        <p:attrNameLst>
                                          <p:attrName>style.visibility</p:attrName>
                                        </p:attrNameLst>
                                      </p:cBhvr>
                                      <p:to>
                                        <p:strVal val="visible"/>
                                      </p:to>
                                    </p:set>
                                    <p:anim calcmode="lin" valueType="num">
                                      <p:cBhvr additive="base">
                                        <p:cTn id="12" dur="500" fill="hold"/>
                                        <p:tgtEl>
                                          <p:spTgt spid="6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8">
                                            <p:txEl>
                                              <p:pRg st="1" end="1"/>
                                            </p:txEl>
                                          </p:spTgt>
                                        </p:tgtEl>
                                        <p:attrNameLst>
                                          <p:attrName>style.visibility</p:attrName>
                                        </p:attrNameLst>
                                      </p:cBhvr>
                                      <p:to>
                                        <p:strVal val="visible"/>
                                      </p:to>
                                    </p:set>
                                    <p:anim calcmode="lin" valueType="num">
                                      <p:cBhvr additive="base">
                                        <p:cTn id="18" dur="500" fill="hold"/>
                                        <p:tgtEl>
                                          <p:spTgt spid="69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8">
                                            <p:txEl>
                                              <p:pRg st="2" end="2"/>
                                            </p:txEl>
                                          </p:spTgt>
                                        </p:tgtEl>
                                        <p:attrNameLst>
                                          <p:attrName>style.visibility</p:attrName>
                                        </p:attrNameLst>
                                      </p:cBhvr>
                                      <p:to>
                                        <p:strVal val="visible"/>
                                      </p:to>
                                    </p:set>
                                    <p:anim calcmode="lin" valueType="num">
                                      <p:cBhvr additive="base">
                                        <p:cTn id="24" dur="500" fill="hold"/>
                                        <p:tgtEl>
                                          <p:spTgt spid="6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98">
                                            <p:txEl>
                                              <p:pRg st="3" end="3"/>
                                            </p:txEl>
                                          </p:spTgt>
                                        </p:tgtEl>
                                        <p:attrNameLst>
                                          <p:attrName>style.visibility</p:attrName>
                                        </p:attrNameLst>
                                      </p:cBhvr>
                                      <p:to>
                                        <p:strVal val="visible"/>
                                      </p:to>
                                    </p:set>
                                    <p:anim calcmode="lin" valueType="num">
                                      <p:cBhvr additive="base">
                                        <p:cTn id="30" dur="500" fill="hold"/>
                                        <p:tgtEl>
                                          <p:spTgt spid="6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98">
                                            <p:txEl>
                                              <p:pRg st="4" end="4"/>
                                            </p:txEl>
                                          </p:spTgt>
                                        </p:tgtEl>
                                        <p:attrNameLst>
                                          <p:attrName>style.visibility</p:attrName>
                                        </p:attrNameLst>
                                      </p:cBhvr>
                                      <p:to>
                                        <p:strVal val="visible"/>
                                      </p:to>
                                    </p:set>
                                    <p:anim calcmode="lin" valueType="num">
                                      <p:cBhvr additive="base">
                                        <p:cTn id="36" dur="500" fill="hold"/>
                                        <p:tgtEl>
                                          <p:spTgt spid="6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p:bldP spid="6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89627" y="135080"/>
            <a:ext cx="2522400" cy="6221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smtClean="0">
                <a:solidFill>
                  <a:srgbClr val="FFFFFF"/>
                </a:solidFill>
                <a:latin typeface="+mj-lt"/>
              </a:rPr>
              <a:t>3. </a:t>
            </a:r>
            <a:r>
              <a:rPr lang="en-US" b="0" dirty="0" err="1" smtClean="0">
                <a:solidFill>
                  <a:srgbClr val="FFFFFF"/>
                </a:solidFill>
                <a:latin typeface="+mj-lt"/>
              </a:rPr>
              <a:t>Thảo</a:t>
            </a:r>
            <a:r>
              <a:rPr lang="en-US" b="0" dirty="0" smtClean="0">
                <a:solidFill>
                  <a:srgbClr val="FFFFFF"/>
                </a:solidFill>
                <a:latin typeface="+mj-lt"/>
              </a:rPr>
              <a:t> </a:t>
            </a:r>
            <a:r>
              <a:rPr lang="en-US" b="0" dirty="0" err="1" smtClean="0">
                <a:solidFill>
                  <a:srgbClr val="FFFFFF"/>
                </a:solidFill>
                <a:latin typeface="+mj-lt"/>
              </a:rPr>
              <a:t>luận</a:t>
            </a:r>
            <a:endParaRPr dirty="0">
              <a:solidFill>
                <a:srgbClr val="FFFFFF"/>
              </a:solidFill>
              <a:latin typeface="+mj-lt"/>
            </a:endParaRPr>
          </a:p>
        </p:txBody>
      </p:sp>
      <p:sp>
        <p:nvSpPr>
          <p:cNvPr id="715" name="Google Shape;7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Rounded Rectangle 2"/>
          <p:cNvSpPr/>
          <p:nvPr/>
        </p:nvSpPr>
        <p:spPr>
          <a:xfrm>
            <a:off x="1035698" y="905070"/>
            <a:ext cx="5831633" cy="371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Các nhóm trưng bày sản phẩm và </a:t>
            </a:r>
            <a:r>
              <a:rPr lang="nl-NL" sz="1800" smtClean="0">
                <a:solidFill>
                  <a:srgbClr val="002060"/>
                </a:solidFill>
                <a:ea typeface="Calibri" panose="020F0502020204030204" pitchFamily="34" charset="0"/>
                <a:cs typeface="Times New Roman" panose="02020603050405020304" pitchFamily="18" charset="0"/>
              </a:rPr>
              <a:t>chia </a:t>
            </a:r>
            <a:r>
              <a:rPr lang="nl-NL" sz="1800">
                <a:solidFill>
                  <a:srgbClr val="002060"/>
                </a:solidFill>
                <a:ea typeface="Calibri" panose="020F0502020204030204" pitchFamily="34" charset="0"/>
                <a:cs typeface="Times New Roman" panose="02020603050405020304" pitchFamily="18" charset="0"/>
              </a:rPr>
              <a:t>sẻ trước lớp:</a:t>
            </a: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Hình dáng, tư thế của nhân vật, nhóm nhân vật.</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Chỉ ra chỗ sáng tạo nhất của sản phẩm.</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Em thích phần trình bày nhóm nhân vật nào nhất, vì sao</a:t>
            </a:r>
            <a:r>
              <a:rPr lang="nl-NL" sz="1800" smtClean="0">
                <a:solidFill>
                  <a:srgbClr val="002060"/>
                </a:solidFill>
                <a:ea typeface="Calibri" panose="020F0502020204030204" pitchFamily="34" charset="0"/>
                <a:cs typeface="Times New Roman" panose="02020603050405020304" pitchFamily="18" charset="0"/>
              </a:rPr>
              <a:t>?</a:t>
            </a:r>
            <a:endParaRPr lang="en-US" sz="1800">
              <a:solidFill>
                <a:srgbClr val="00206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2396" y="280121"/>
            <a:ext cx="3086100" cy="3190875"/>
          </a:xfrm>
          <a:prstGeom prst="rect">
            <a:avLst/>
          </a:prstGeom>
        </p:spPr>
      </p:pic>
      <p:sp>
        <p:nvSpPr>
          <p:cNvPr id="4" name="TextBox 3"/>
          <p:cNvSpPr txBox="1"/>
          <p:nvPr/>
        </p:nvSpPr>
        <p:spPr>
          <a:xfrm>
            <a:off x="2005446" y="3584864"/>
            <a:ext cx="4135582" cy="400110"/>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đất</a:t>
            </a:r>
            <a:r>
              <a:rPr lang="en-US" sz="2000" dirty="0" smtClean="0"/>
              <a:t> </a:t>
            </a:r>
            <a:r>
              <a:rPr lang="en-US" sz="2000" dirty="0" err="1" smtClean="0"/>
              <a:t>nặn</a:t>
            </a:r>
            <a:endParaRPr lang="en-US" sz="2000" dirty="0"/>
          </a:p>
        </p:txBody>
      </p:sp>
      <p:pic>
        <p:nvPicPr>
          <p:cNvPr id="6" name="Picture 5"/>
          <p:cNvPicPr>
            <a:picLocks noChangeAspect="1"/>
          </p:cNvPicPr>
          <p:nvPr/>
        </p:nvPicPr>
        <p:blipFill>
          <a:blip r:embed="rId4"/>
          <a:stretch>
            <a:fillRect/>
          </a:stretch>
        </p:blipFill>
        <p:spPr>
          <a:xfrm>
            <a:off x="4291445" y="280121"/>
            <a:ext cx="4281055" cy="3176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3" name="Picture 2"/>
          <p:cNvPicPr>
            <a:picLocks noChangeAspect="1"/>
          </p:cNvPicPr>
          <p:nvPr/>
        </p:nvPicPr>
        <p:blipFill>
          <a:blip r:embed="rId2"/>
          <a:stretch>
            <a:fillRect/>
          </a:stretch>
        </p:blipFill>
        <p:spPr>
          <a:xfrm>
            <a:off x="0" y="52072"/>
            <a:ext cx="4720729" cy="2695644"/>
          </a:xfrm>
          <a:prstGeom prst="rect">
            <a:avLst/>
          </a:prstGeom>
        </p:spPr>
      </p:pic>
      <p:pic>
        <p:nvPicPr>
          <p:cNvPr id="4" name="Picture 3"/>
          <p:cNvPicPr>
            <a:picLocks noChangeAspect="1"/>
          </p:cNvPicPr>
          <p:nvPr/>
        </p:nvPicPr>
        <p:blipFill>
          <a:blip r:embed="rId3"/>
          <a:stretch>
            <a:fillRect/>
          </a:stretch>
        </p:blipFill>
        <p:spPr>
          <a:xfrm>
            <a:off x="4720729" y="1458423"/>
            <a:ext cx="4094019" cy="2578586"/>
          </a:xfrm>
          <a:prstGeom prst="rect">
            <a:avLst/>
          </a:prstGeom>
        </p:spPr>
      </p:pic>
      <p:sp>
        <p:nvSpPr>
          <p:cNvPr id="5" name="TextBox 4"/>
          <p:cNvSpPr txBox="1"/>
          <p:nvPr/>
        </p:nvSpPr>
        <p:spPr>
          <a:xfrm>
            <a:off x="682336" y="3118059"/>
            <a:ext cx="3027218" cy="707886"/>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dây</a:t>
            </a:r>
            <a:r>
              <a:rPr lang="en-US" sz="2000" dirty="0" smtClean="0"/>
              <a:t> </a:t>
            </a:r>
            <a:r>
              <a:rPr lang="en-US" sz="2000" dirty="0" err="1" smtClean="0"/>
              <a:t>thép</a:t>
            </a:r>
            <a:r>
              <a:rPr lang="en-US" sz="2000" dirty="0" smtClean="0"/>
              <a:t> </a:t>
            </a:r>
            <a:r>
              <a:rPr lang="en-US" sz="2000" dirty="0" err="1" smtClean="0"/>
              <a:t>và</a:t>
            </a:r>
            <a:r>
              <a:rPr lang="en-US" sz="2000" dirty="0" smtClean="0"/>
              <a:t> </a:t>
            </a:r>
            <a:r>
              <a:rPr lang="en-US" sz="2000" dirty="0" err="1" smtClean="0"/>
              <a:t>giấy</a:t>
            </a:r>
            <a:endParaRPr lang="en-US" sz="2000" dirty="0"/>
          </a:p>
        </p:txBody>
      </p:sp>
    </p:spTree>
    <p:extLst>
      <p:ext uri="{BB962C8B-B14F-4D97-AF65-F5344CB8AC3E}">
        <p14:creationId xmlns:p14="http://schemas.microsoft.com/office/powerpoint/2010/main" val="872974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803" y="169285"/>
            <a:ext cx="4547754" cy="2775587"/>
          </a:xfrm>
          <a:prstGeom prst="rect">
            <a:avLst/>
          </a:prstGeom>
        </p:spPr>
      </p:pic>
      <p:pic>
        <p:nvPicPr>
          <p:cNvPr id="3" name="Picture 2"/>
          <p:cNvPicPr>
            <a:picLocks noChangeAspect="1"/>
          </p:cNvPicPr>
          <p:nvPr/>
        </p:nvPicPr>
        <p:blipFill>
          <a:blip r:embed="rId4"/>
          <a:stretch>
            <a:fillRect/>
          </a:stretch>
        </p:blipFill>
        <p:spPr>
          <a:xfrm>
            <a:off x="4697557" y="2013974"/>
            <a:ext cx="4446443" cy="3129526"/>
          </a:xfrm>
          <a:prstGeom prst="rect">
            <a:avLst/>
          </a:prstGeom>
        </p:spPr>
      </p:pic>
      <p:sp>
        <p:nvSpPr>
          <p:cNvPr id="4" name="TextBox 3"/>
          <p:cNvSpPr txBox="1"/>
          <p:nvPr/>
        </p:nvSpPr>
        <p:spPr>
          <a:xfrm>
            <a:off x="5414096" y="468015"/>
            <a:ext cx="3013363" cy="1015663"/>
          </a:xfrm>
          <a:prstGeom prst="rect">
            <a:avLst/>
          </a:prstGeom>
          <a:noFill/>
        </p:spPr>
        <p:txBody>
          <a:bodyPr wrap="square" rtlCol="0">
            <a:spAutoFit/>
          </a:bodyPr>
          <a:lstStyle/>
          <a:p>
            <a:pPr algn="ctr">
              <a:lnSpc>
                <a:spcPct val="150000"/>
              </a:lnSpc>
            </a:pP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tiết</a:t>
            </a:r>
            <a:r>
              <a:rPr lang="en-US" sz="2000" dirty="0" smtClean="0"/>
              <a:t> </a:t>
            </a:r>
            <a:r>
              <a:rPr lang="en-US" sz="2000" dirty="0" err="1" smtClean="0"/>
              <a:t>mục</a:t>
            </a:r>
            <a:r>
              <a:rPr lang="en-US" sz="2000" dirty="0" smtClean="0"/>
              <a:t> </a:t>
            </a:r>
            <a:r>
              <a:rPr lang="en-US" sz="2000" dirty="0" err="1" smtClean="0"/>
              <a:t>múa</a:t>
            </a:r>
            <a:r>
              <a:rPr lang="en-US" sz="2000" dirty="0" smtClean="0"/>
              <a:t> </a:t>
            </a:r>
            <a:r>
              <a:rPr lang="en-US" sz="2000" dirty="0" err="1" smtClean="0"/>
              <a:t>rối</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endParaRPr lang="en-US" dirty="0"/>
          </a:p>
        </p:txBody>
      </p:sp>
      <p:sp>
        <p:nvSpPr>
          <p:cNvPr id="5" name="Text Placeholder 4"/>
          <p:cNvSpPr>
            <a:spLocks noGrp="1"/>
          </p:cNvSpPr>
          <p:nvPr>
            <p:ph type="body" idx="3"/>
          </p:nvPr>
        </p:nvSpPr>
        <p:spPr>
          <a:xfrm>
            <a:off x="493190" y="774701"/>
            <a:ext cx="4328191" cy="3887094"/>
          </a:xfrm>
        </p:spPr>
        <p:txBody>
          <a:bodyPr/>
          <a:lstStyle/>
          <a:p>
            <a:pPr>
              <a:lnSpc>
                <a:spcPct val="150000"/>
              </a:lnSpc>
            </a:pPr>
            <a:r>
              <a:rPr lang="vi-VN" b="1" dirty="0">
                <a:solidFill>
                  <a:srgbClr val="002060"/>
                </a:solidFill>
                <a:latin typeface="+mn-lt"/>
              </a:rPr>
              <a:t>Tượng Lực sĩ ném đĩa</a:t>
            </a:r>
            <a:r>
              <a:rPr lang="vi-VN" dirty="0">
                <a:solidFill>
                  <a:srgbClr val="002060"/>
                </a:solidFill>
                <a:latin typeface="+mn-lt"/>
              </a:rPr>
              <a:t> là một bức tượng kinh điển của Hy Lạp cổ đại. Người vận động viên đang thực hiện việc ném đĩa với một dáng vẻ hoàn hảo. Cơ bắp và biểu hiện tập trung của anh tạo ra ấn tượng như một mũi tên đang căng trên dây cung trước khi được thả ra.</a:t>
            </a:r>
            <a:endParaRPr lang="en-US" dirty="0">
              <a:solidFill>
                <a:srgbClr val="002060"/>
              </a:solidFill>
              <a:latin typeface="+mn-lt"/>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8" name="Picture 7"/>
          <p:cNvPicPr>
            <a:picLocks noChangeAspect="1"/>
          </p:cNvPicPr>
          <p:nvPr/>
        </p:nvPicPr>
        <p:blipFill>
          <a:blip r:embed="rId2"/>
          <a:stretch>
            <a:fillRect/>
          </a:stretch>
        </p:blipFill>
        <p:spPr>
          <a:xfrm>
            <a:off x="5188447" y="632273"/>
            <a:ext cx="3171825" cy="4171950"/>
          </a:xfrm>
          <a:prstGeom prst="rect">
            <a:avLst/>
          </a:prstGeom>
        </p:spPr>
      </p:pic>
    </p:spTree>
    <p:extLst>
      <p:ext uri="{BB962C8B-B14F-4D97-AF65-F5344CB8AC3E}">
        <p14:creationId xmlns:p14="http://schemas.microsoft.com/office/powerpoint/2010/main" val="27384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1251" y="369310"/>
            <a:ext cx="2828423" cy="4285817"/>
          </a:xfrm>
          <a:prstGeom prst="rect">
            <a:avLst/>
          </a:prstGeom>
        </p:spPr>
      </p:pic>
      <p:sp>
        <p:nvSpPr>
          <p:cNvPr id="10" name="Rectangle 9"/>
          <p:cNvSpPr/>
          <p:nvPr/>
        </p:nvSpPr>
        <p:spPr>
          <a:xfrm>
            <a:off x="3429000" y="250060"/>
            <a:ext cx="4042064" cy="4524315"/>
          </a:xfrm>
          <a:prstGeom prst="rect">
            <a:avLst/>
          </a:prstGeom>
        </p:spPr>
        <p:txBody>
          <a:bodyPr wrap="square">
            <a:spAutoFit/>
          </a:bodyPr>
          <a:lstStyle/>
          <a:p>
            <a:pPr algn="just"/>
            <a:r>
              <a:rPr lang="vi-VN" sz="1800" b="1" dirty="0">
                <a:latin typeface="Arial" panose="020B0604020202020204" pitchFamily="34" charset="0"/>
              </a:rPr>
              <a:t>Pho tượng Phật Đồng Dương </a:t>
            </a:r>
            <a:r>
              <a:rPr lang="vi-VN" sz="1800" dirty="0">
                <a:latin typeface="Arial" panose="020B0604020202020204" pitchFamily="34" charset="0"/>
              </a:rPr>
              <a:t>được phát hiện tại khu vực Đồng Dương (Quảng Nam), tượng Phật Thích Ca Mâu Ni cao 1m22, pho tượng có  niên đại thế kỷ thứ III, được xác  định là tượng Phật của người Chăm Pa cổ, tượng tạc theo tư thế đứng đang thuyết pháp. Tượng Phật được các nghệ nhân khắc họa với khuôn mặt phúc hậu, đôi mắt sáng đang nhìn vào cõi xa xăm, muốn giải thoát con người khỏi dục vọng trần thế, với một tay tư thế chuyển pháp luân trong dáng điệu bắt ấn, một tay cầm cà sa phủ kín một vai, đôi chân đứng trên bệ sen.</a:t>
            </a:r>
            <a:endParaRPr lang="en-US" sz="1800" dirty="0"/>
          </a:p>
        </p:txBody>
      </p:sp>
    </p:spTree>
    <p:extLst>
      <p:ext uri="{BB962C8B-B14F-4D97-AF65-F5344CB8AC3E}">
        <p14:creationId xmlns:p14="http://schemas.microsoft.com/office/powerpoint/2010/main" val="2622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8"/>
          <p:cNvSpPr txBox="1">
            <a:spLocks noGrp="1"/>
          </p:cNvSpPr>
          <p:nvPr>
            <p:ph type="ctrTitle" idx="4294967295"/>
          </p:nvPr>
        </p:nvSpPr>
        <p:spPr>
          <a:xfrm>
            <a:off x="366436" y="433084"/>
            <a:ext cx="27455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BDCC64"/>
                </a:solidFill>
                <a:latin typeface="+mj-lt"/>
              </a:rPr>
              <a:t>4. </a:t>
            </a:r>
            <a:r>
              <a:rPr lang="en-US" b="1" dirty="0" err="1" smtClean="0">
                <a:solidFill>
                  <a:srgbClr val="BDCC64"/>
                </a:solidFill>
                <a:latin typeface="+mj-lt"/>
              </a:rPr>
              <a:t>Ứng</a:t>
            </a:r>
            <a:r>
              <a:rPr lang="en-US" b="1" dirty="0" smtClean="0">
                <a:solidFill>
                  <a:srgbClr val="BDCC64"/>
                </a:solidFill>
                <a:latin typeface="+mj-lt"/>
              </a:rPr>
              <a:t> </a:t>
            </a:r>
            <a:r>
              <a:rPr lang="en-US" b="1" dirty="0" err="1" smtClean="0">
                <a:solidFill>
                  <a:srgbClr val="BDCC64"/>
                </a:solidFill>
                <a:latin typeface="+mj-lt"/>
              </a:rPr>
              <a:t>dụng</a:t>
            </a:r>
            <a:endParaRPr b="1" dirty="0">
              <a:solidFill>
                <a:srgbClr val="BDCC64"/>
              </a:solidFill>
              <a:latin typeface="+mj-lt"/>
            </a:endParaRPr>
          </a:p>
        </p:txBody>
      </p:sp>
      <p:sp>
        <p:nvSpPr>
          <p:cNvPr id="763" name="Google Shape;763;p2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9" name="Google Shape;781;p30"/>
          <p:cNvSpPr txBox="1">
            <a:spLocks/>
          </p:cNvSpPr>
          <p:nvPr/>
        </p:nvSpPr>
        <p:spPr>
          <a:xfrm>
            <a:off x="923731" y="1175905"/>
            <a:ext cx="2759705" cy="220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Hãy</a:t>
            </a:r>
            <a:r>
              <a:rPr lang="en-US" sz="1800" b="1" dirty="0" smtClean="0"/>
              <a:t> </a:t>
            </a:r>
            <a:r>
              <a:rPr lang="en-US" sz="1800" b="1" dirty="0" err="1" smtClean="0"/>
              <a:t>sáng</a:t>
            </a:r>
            <a:r>
              <a:rPr lang="en-US" sz="1800" b="1" dirty="0" smtClean="0"/>
              <a:t> </a:t>
            </a:r>
            <a:r>
              <a:rPr lang="en-US" sz="1800" b="1" dirty="0" err="1" smtClean="0"/>
              <a:t>tạo</a:t>
            </a:r>
            <a:r>
              <a:rPr lang="en-US" sz="1800" b="1" dirty="0" smtClean="0"/>
              <a:t> </a:t>
            </a:r>
            <a:r>
              <a:rPr lang="en-US" sz="1800" b="1" dirty="0" err="1" smtClean="0"/>
              <a:t>các</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điêu</a:t>
            </a:r>
            <a:r>
              <a:rPr lang="en-US" sz="1800" b="1" dirty="0" smtClean="0"/>
              <a:t> </a:t>
            </a:r>
            <a:r>
              <a:rPr lang="en-US" sz="1800" b="1" dirty="0" err="1" smtClean="0"/>
              <a:t>khắc</a:t>
            </a:r>
            <a:r>
              <a:rPr lang="en-US" sz="1800" b="1" dirty="0" smtClean="0"/>
              <a:t> </a:t>
            </a:r>
            <a:r>
              <a:rPr lang="en-US" sz="1800" b="1" dirty="0" err="1" smtClean="0"/>
              <a:t>bằng</a:t>
            </a:r>
            <a:r>
              <a:rPr lang="en-US" sz="1800" b="1" dirty="0" smtClean="0"/>
              <a:t> </a:t>
            </a:r>
            <a:r>
              <a:rPr lang="en-US" sz="1800" b="1" dirty="0" err="1" smtClean="0"/>
              <a:t>giấy</a:t>
            </a:r>
            <a:r>
              <a:rPr lang="en-US" sz="1800" b="1" dirty="0" smtClean="0"/>
              <a:t> </a:t>
            </a:r>
            <a:r>
              <a:rPr lang="en-US" sz="1800" b="1" dirty="0" err="1" smtClean="0"/>
              <a:t>và</a:t>
            </a:r>
            <a:r>
              <a:rPr lang="en-US" sz="1800" b="1" dirty="0" smtClean="0"/>
              <a:t> </a:t>
            </a:r>
            <a:r>
              <a:rPr lang="en-US" sz="1800" b="1" dirty="0" err="1" smtClean="0"/>
              <a:t>vật</a:t>
            </a:r>
            <a:r>
              <a:rPr lang="en-US" sz="1800" b="1" dirty="0" smtClean="0"/>
              <a:t> </a:t>
            </a:r>
            <a:r>
              <a:rPr lang="en-US" sz="1800" b="1" dirty="0" err="1" smtClean="0"/>
              <a:t>liệu</a:t>
            </a:r>
            <a:r>
              <a:rPr lang="en-US" sz="1800" b="1" dirty="0" smtClean="0"/>
              <a:t> </a:t>
            </a:r>
            <a:r>
              <a:rPr lang="en-US" sz="1800" b="1" dirty="0" err="1" smtClean="0"/>
              <a:t>khác</a:t>
            </a:r>
            <a:r>
              <a:rPr lang="en-US" sz="1800" b="1" dirty="0" smtClean="0"/>
              <a:t> </a:t>
            </a:r>
            <a:r>
              <a:rPr lang="en-US" sz="1800" b="1" dirty="0" err="1" smtClean="0"/>
              <a:t>để</a:t>
            </a:r>
            <a:r>
              <a:rPr lang="en-US" sz="1800" b="1" dirty="0" smtClean="0"/>
              <a:t> </a:t>
            </a:r>
            <a:r>
              <a:rPr lang="en-US" sz="1800" b="1" dirty="0" err="1" smtClean="0"/>
              <a:t>trang</a:t>
            </a:r>
            <a:r>
              <a:rPr lang="en-US" sz="1800" b="1" dirty="0" smtClean="0"/>
              <a:t> </a:t>
            </a:r>
            <a:r>
              <a:rPr lang="en-US" sz="1800" b="1" dirty="0" err="1" smtClean="0"/>
              <a:t>trí</a:t>
            </a:r>
            <a:r>
              <a:rPr lang="en-US" sz="1800" b="1" dirty="0" smtClean="0"/>
              <a:t> </a:t>
            </a:r>
            <a:r>
              <a:rPr lang="en-US" sz="1800" b="1" dirty="0" err="1" smtClean="0"/>
              <a:t>góc</a:t>
            </a:r>
            <a:r>
              <a:rPr lang="en-US" sz="1800" b="1" dirty="0" smtClean="0"/>
              <a:t> </a:t>
            </a:r>
            <a:r>
              <a:rPr lang="en-US" sz="1800" b="1" dirty="0" err="1" smtClean="0"/>
              <a:t>học</a:t>
            </a:r>
            <a:r>
              <a:rPr lang="en-US" sz="1800" b="1" dirty="0" smtClean="0"/>
              <a:t> </a:t>
            </a:r>
            <a:r>
              <a:rPr lang="en-US" sz="1800" b="1" dirty="0" err="1" smtClean="0"/>
              <a:t>tập</a:t>
            </a:r>
            <a:r>
              <a:rPr lang="en-US" sz="1800" b="1" dirty="0"/>
              <a:t> </a:t>
            </a:r>
            <a:r>
              <a:rPr lang="en-US" sz="1800" b="1" dirty="0" err="1" smtClean="0"/>
              <a:t>của</a:t>
            </a:r>
            <a:r>
              <a:rPr lang="en-US" sz="1800" b="1" dirty="0" smtClean="0"/>
              <a:t> </a:t>
            </a:r>
            <a:r>
              <a:rPr lang="en-US" sz="1800" b="1" dirty="0" err="1" smtClean="0"/>
              <a:t>mình</a:t>
            </a:r>
            <a:r>
              <a:rPr lang="en-US" sz="1800" b="1" dirty="0" smtClean="0"/>
              <a:t>.</a:t>
            </a:r>
            <a:endParaRPr lang="en-US" sz="1800" dirty="0"/>
          </a:p>
        </p:txBody>
      </p:sp>
      <p:sp>
        <p:nvSpPr>
          <p:cNvPr id="10" name="Google Shape;782;p30"/>
          <p:cNvSpPr txBox="1">
            <a:spLocks/>
          </p:cNvSpPr>
          <p:nvPr/>
        </p:nvSpPr>
        <p:spPr>
          <a:xfrm>
            <a:off x="5166911" y="1212275"/>
            <a:ext cx="1784607" cy="21335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Tạo</a:t>
            </a:r>
            <a:r>
              <a:rPr lang="en-US" sz="1800" b="1" dirty="0" smtClean="0"/>
              <a:t> </a:t>
            </a:r>
            <a:r>
              <a:rPr lang="en-US" sz="1800" b="1" dirty="0" err="1" smtClean="0"/>
              <a:t>hình</a:t>
            </a:r>
            <a:r>
              <a:rPr lang="en-US" sz="1800" b="1" dirty="0" smtClean="0"/>
              <a:t> </a:t>
            </a:r>
            <a:r>
              <a:rPr lang="en-US" sz="1800" b="1" dirty="0" err="1" smtClean="0"/>
              <a:t>một</a:t>
            </a:r>
            <a:r>
              <a:rPr lang="en-US" sz="1800" b="1" dirty="0" smtClean="0"/>
              <a:t> </a:t>
            </a:r>
            <a:r>
              <a:rPr lang="en-US" sz="1800" b="1" dirty="0" err="1" smtClean="0"/>
              <a:t>nhóm</a:t>
            </a:r>
            <a:r>
              <a:rPr lang="en-US" sz="1800" b="1" dirty="0" smtClean="0"/>
              <a:t> </a:t>
            </a:r>
            <a:r>
              <a:rPr lang="en-US" sz="1800" b="1" dirty="0" err="1" smtClean="0"/>
              <a:t>nhân</a:t>
            </a:r>
            <a:r>
              <a:rPr lang="en-US" sz="1800" b="1" dirty="0" smtClean="0"/>
              <a:t> </a:t>
            </a:r>
            <a:r>
              <a:rPr lang="en-US" sz="1800" b="1" dirty="0" err="1" smtClean="0"/>
              <a:t>vật</a:t>
            </a:r>
            <a:r>
              <a:rPr lang="en-US" sz="1800" b="1" dirty="0" smtClean="0"/>
              <a:t> </a:t>
            </a:r>
            <a:r>
              <a:rPr lang="en-US" sz="1800" b="1" dirty="0" err="1" smtClean="0"/>
              <a:t>để</a:t>
            </a:r>
            <a:r>
              <a:rPr lang="en-US" sz="1800" b="1" dirty="0" smtClean="0"/>
              <a:t> </a:t>
            </a:r>
            <a:r>
              <a:rPr lang="en-US" sz="1800" b="1" dirty="0" err="1" smtClean="0"/>
              <a:t>mô</a:t>
            </a:r>
            <a:r>
              <a:rPr lang="en-US" sz="1800" b="1" dirty="0" smtClean="0"/>
              <a:t> </a:t>
            </a:r>
            <a:r>
              <a:rPr lang="en-US" sz="1800" b="1" dirty="0" err="1" smtClean="0"/>
              <a:t>tả</a:t>
            </a:r>
            <a:r>
              <a:rPr lang="en-US" sz="1800" b="1" dirty="0" smtClean="0"/>
              <a:t> </a:t>
            </a:r>
            <a:r>
              <a:rPr lang="en-US" sz="1800" b="1" dirty="0" err="1" smtClean="0"/>
              <a:t>lại</a:t>
            </a:r>
            <a:r>
              <a:rPr lang="en-US" sz="1800" b="1" dirty="0"/>
              <a:t> </a:t>
            </a:r>
            <a:r>
              <a:rPr lang="en-US" sz="1800" b="1" dirty="0" err="1" smtClean="0"/>
              <a:t>cốt</a:t>
            </a:r>
            <a:r>
              <a:rPr lang="en-US" sz="1800" b="1" dirty="0" smtClean="0"/>
              <a:t> </a:t>
            </a:r>
            <a:r>
              <a:rPr lang="en-US" sz="1800" b="1" dirty="0" err="1" smtClean="0"/>
              <a:t>truyện</a:t>
            </a:r>
            <a:r>
              <a:rPr lang="en-US" sz="1800" b="1" dirty="0" smtClean="0"/>
              <a:t>.</a:t>
            </a:r>
            <a:endParaRPr lang="en-US" sz="1800" dirty="0"/>
          </a:p>
        </p:txBody>
      </p:sp>
      <p:sp>
        <p:nvSpPr>
          <p:cNvPr id="2" name="Right Arrow 1"/>
          <p:cNvSpPr/>
          <p:nvPr/>
        </p:nvSpPr>
        <p:spPr>
          <a:xfrm>
            <a:off x="3823855" y="1932709"/>
            <a:ext cx="1022495" cy="85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2" name="Round Diagonal Corner Rectangle 1"/>
          <p:cNvSpPr/>
          <p:nvPr/>
        </p:nvSpPr>
        <p:spPr>
          <a:xfrm>
            <a:off x="1153390" y="830001"/>
            <a:ext cx="7169515" cy="3816644"/>
          </a:xfrm>
          <a:prstGeom prst="round2Diag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800" dirty="0">
                <a:solidFill>
                  <a:schemeClr val="tx2">
                    <a:lumMod val="10000"/>
                  </a:schemeClr>
                </a:solidFill>
              </a:rPr>
              <a:t>-</a:t>
            </a:r>
            <a:r>
              <a:rPr lang="fr-FR" sz="1800" dirty="0" smtClean="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thông</a:t>
            </a:r>
            <a:r>
              <a:rPr lang="fr-FR" sz="1800" dirty="0">
                <a:solidFill>
                  <a:schemeClr val="tx2">
                    <a:lumMod val="10000"/>
                  </a:schemeClr>
                </a:solidFill>
              </a:rPr>
              <a:t> qua </a:t>
            </a:r>
            <a:r>
              <a:rPr lang="fr-FR" sz="1800" dirty="0" err="1">
                <a:solidFill>
                  <a:schemeClr val="tx2">
                    <a:lumMod val="10000"/>
                  </a:schemeClr>
                </a:solidFill>
              </a:rPr>
              <a:t>ngôn</a:t>
            </a:r>
            <a:r>
              <a:rPr lang="fr-FR" sz="1800" dirty="0">
                <a:solidFill>
                  <a:schemeClr val="tx2">
                    <a:lumMod val="10000"/>
                  </a:schemeClr>
                </a:solidFill>
              </a:rPr>
              <a:t> </a:t>
            </a:r>
            <a:r>
              <a:rPr lang="fr-FR" sz="1800" dirty="0" err="1">
                <a:solidFill>
                  <a:schemeClr val="tx2">
                    <a:lumMod val="10000"/>
                  </a:schemeClr>
                </a:solidFill>
              </a:rPr>
              <a:t>ngữ</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nên</a:t>
            </a:r>
            <a:r>
              <a:rPr lang="fr-FR" sz="1800" dirty="0">
                <a:solidFill>
                  <a:schemeClr val="tx2">
                    <a:lumMod val="10000"/>
                  </a:schemeClr>
                </a:solidFill>
              </a:rPr>
              <a:t> </a:t>
            </a:r>
            <a:r>
              <a:rPr lang="fr-FR" sz="1800" dirty="0" err="1">
                <a:solidFill>
                  <a:schemeClr val="tx2">
                    <a:lumMod val="10000"/>
                  </a:schemeClr>
                </a:solidFill>
              </a:rPr>
              <a:t>từ</a:t>
            </a:r>
            <a:r>
              <a:rPr lang="fr-FR" sz="1800" dirty="0">
                <a:solidFill>
                  <a:schemeClr val="tx2">
                    <a:lumMod val="10000"/>
                  </a:schemeClr>
                </a:solidFill>
              </a:rPr>
              <a:t> </a:t>
            </a:r>
            <a:r>
              <a:rPr lang="fr-FR" sz="1800" dirty="0" err="1">
                <a:solidFill>
                  <a:schemeClr val="tx2">
                    <a:lumMod val="10000"/>
                  </a:schemeClr>
                </a:solidFill>
              </a:rPr>
              <a:t>những</a:t>
            </a:r>
            <a:r>
              <a:rPr lang="fr-FR" sz="1800" dirty="0">
                <a:solidFill>
                  <a:schemeClr val="tx2">
                    <a:lumMod val="10000"/>
                  </a:schemeClr>
                </a:solidFill>
              </a:rPr>
              <a:t> </a:t>
            </a:r>
            <a:r>
              <a:rPr lang="fr-FR" sz="1800" dirty="0" err="1">
                <a:solidFill>
                  <a:schemeClr val="tx2">
                    <a:lumMod val="10000"/>
                  </a:schemeClr>
                </a:solidFill>
              </a:rPr>
              <a:t>chất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quen</a:t>
            </a:r>
            <a:r>
              <a:rPr lang="fr-FR" sz="1800" dirty="0">
                <a:solidFill>
                  <a:schemeClr val="tx2">
                    <a:lumMod val="10000"/>
                  </a:schemeClr>
                </a:solidFill>
              </a:rPr>
              <a:t> </a:t>
            </a:r>
            <a:r>
              <a:rPr lang="fr-FR" sz="1800" dirty="0" err="1">
                <a:solidFill>
                  <a:schemeClr val="tx2">
                    <a:lumMod val="10000"/>
                  </a:schemeClr>
                </a:solidFill>
              </a:rPr>
              <a:t>thuộc</a:t>
            </a:r>
            <a:r>
              <a:rPr lang="fr-FR" sz="1800" dirty="0">
                <a:solidFill>
                  <a:schemeClr val="tx2">
                    <a:lumMod val="10000"/>
                  </a:schemeClr>
                </a:solidFill>
              </a:rPr>
              <a:t> </a:t>
            </a:r>
            <a:r>
              <a:rPr lang="fr-FR" sz="1800" dirty="0" err="1">
                <a:solidFill>
                  <a:schemeClr val="tx2">
                    <a:lumMod val="10000"/>
                  </a:schemeClr>
                </a:solidFill>
              </a:rPr>
              <a:t>như</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a:t>
            </a:r>
            <a:r>
              <a:rPr lang="fr-FR" sz="1800" dirty="0" err="1" smtClean="0">
                <a:solidFill>
                  <a:schemeClr val="tx2">
                    <a:lumMod val="10000"/>
                  </a:schemeClr>
                </a:solidFill>
              </a:rPr>
              <a:t>bạc</a:t>
            </a:r>
            <a:r>
              <a:rPr lang="fr-FR" sz="1800" dirty="0">
                <a:solidFill>
                  <a:schemeClr val="tx2">
                    <a:lumMod val="10000"/>
                  </a:schemeClr>
                </a:solidFill>
              </a:rPr>
              <a:t>, </a:t>
            </a:r>
            <a:r>
              <a:rPr lang="fr-FR" sz="1800" dirty="0" err="1" smtClean="0">
                <a:solidFill>
                  <a:schemeClr val="tx2">
                    <a:lumMod val="10000"/>
                  </a:schemeClr>
                </a:solidFill>
              </a:rPr>
              <a:t>giấy</a:t>
            </a:r>
            <a:r>
              <a:rPr lang="fr-FR" sz="1800" dirty="0" smtClean="0">
                <a:solidFill>
                  <a:schemeClr val="tx2">
                    <a:lumMod val="10000"/>
                  </a:schemeClr>
                </a:solidFill>
              </a:rPr>
              <a:t> </a:t>
            </a:r>
            <a:r>
              <a:rPr lang="fr-FR" sz="1800" dirty="0" err="1">
                <a:solidFill>
                  <a:schemeClr val="tx2">
                    <a:lumMod val="10000"/>
                  </a:schemeClr>
                </a:solidFill>
              </a:rPr>
              <a:t>ăn</a:t>
            </a:r>
            <a:r>
              <a:rPr lang="fr-FR" sz="1800" dirty="0">
                <a:solidFill>
                  <a:schemeClr val="tx2">
                    <a:lumMod val="10000"/>
                  </a:schemeClr>
                </a:solidFill>
              </a:rPr>
              <a:t>, </a:t>
            </a:r>
            <a:r>
              <a:rPr lang="fr-FR" sz="1800" dirty="0" err="1">
                <a:solidFill>
                  <a:schemeClr val="tx2">
                    <a:lumMod val="10000"/>
                  </a:schemeClr>
                </a:solidFill>
              </a:rPr>
              <a:t>đất</a:t>
            </a:r>
            <a:r>
              <a:rPr lang="fr-FR" sz="1800" dirty="0">
                <a:solidFill>
                  <a:schemeClr val="tx2">
                    <a:lumMod val="10000"/>
                  </a:schemeClr>
                </a:solidFill>
              </a:rPr>
              <a:t> </a:t>
            </a:r>
            <a:r>
              <a:rPr lang="fr-FR" sz="1800" dirty="0" err="1">
                <a:solidFill>
                  <a:schemeClr val="tx2">
                    <a:lumMod val="10000"/>
                  </a:schemeClr>
                </a:solidFill>
              </a:rPr>
              <a:t>nặn</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dáng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đặt</a:t>
            </a:r>
            <a:r>
              <a:rPr lang="fr-FR" sz="1800" dirty="0">
                <a:solidFill>
                  <a:schemeClr val="tx2">
                    <a:lumMod val="10000"/>
                  </a:schemeClr>
                </a:solidFill>
              </a:rPr>
              <a:t> </a:t>
            </a:r>
            <a:r>
              <a:rPr lang="fr-FR" sz="1800" dirty="0" err="1">
                <a:solidFill>
                  <a:schemeClr val="tx2">
                    <a:lumMod val="10000"/>
                  </a:schemeClr>
                </a:solidFill>
              </a:rPr>
              <a:t>trong</a:t>
            </a:r>
            <a:r>
              <a:rPr lang="fr-FR" sz="1800" dirty="0">
                <a:solidFill>
                  <a:schemeClr val="tx2">
                    <a:lumMod val="10000"/>
                  </a:schemeClr>
                </a:solidFill>
              </a:rPr>
              <a:t> </a:t>
            </a:r>
            <a:r>
              <a:rPr lang="fr-FR" sz="1800" dirty="0" err="1">
                <a:solidFill>
                  <a:schemeClr val="tx2">
                    <a:lumMod val="10000"/>
                  </a:schemeClr>
                </a:solidFill>
              </a:rPr>
              <a:t>không</a:t>
            </a:r>
            <a:r>
              <a:rPr lang="fr-FR" sz="1800" dirty="0">
                <a:solidFill>
                  <a:schemeClr val="tx2">
                    <a:lumMod val="10000"/>
                  </a:schemeClr>
                </a:solidFill>
              </a:rPr>
              <a:t> </a:t>
            </a:r>
            <a:r>
              <a:rPr lang="fr-FR" sz="1800" dirty="0" err="1">
                <a:solidFill>
                  <a:schemeClr val="tx2">
                    <a:lumMod val="10000"/>
                  </a:schemeClr>
                </a:solidFill>
              </a:rPr>
              <a:t>gian</a:t>
            </a:r>
            <a:r>
              <a:rPr lang="fr-FR" sz="1800" dirty="0">
                <a:solidFill>
                  <a:schemeClr val="tx2">
                    <a:lumMod val="10000"/>
                  </a:schemeClr>
                </a:solidFill>
              </a:rPr>
              <a:t> 3 </a:t>
            </a:r>
            <a:r>
              <a:rPr lang="fr-FR" sz="1800" dirty="0" err="1">
                <a:solidFill>
                  <a:schemeClr val="tx2">
                    <a:lumMod val="10000"/>
                  </a:schemeClr>
                </a:solidFill>
              </a:rPr>
              <a:t>chiều</a:t>
            </a:r>
            <a:r>
              <a:rPr lang="fr-FR" sz="1800" dirty="0">
                <a:solidFill>
                  <a:schemeClr val="tx2">
                    <a:lumMod val="10000"/>
                  </a:schemeClr>
                </a:solidFill>
              </a:rPr>
              <a:t> </a:t>
            </a:r>
            <a:r>
              <a:rPr lang="fr-FR" sz="1800" dirty="0" err="1">
                <a:solidFill>
                  <a:schemeClr val="tx2">
                    <a:lumMod val="10000"/>
                  </a:schemeClr>
                </a:solidFill>
              </a:rPr>
              <a:t>rất</a:t>
            </a:r>
            <a:r>
              <a:rPr lang="fr-FR" sz="1800" dirty="0">
                <a:solidFill>
                  <a:schemeClr val="tx2">
                    <a:lumMod val="10000"/>
                  </a:schemeClr>
                </a:solidFill>
              </a:rPr>
              <a:t> </a:t>
            </a:r>
            <a:r>
              <a:rPr lang="fr-FR" sz="1800" dirty="0" err="1">
                <a:solidFill>
                  <a:schemeClr val="tx2">
                    <a:lumMod val="10000"/>
                  </a:schemeClr>
                </a:solidFill>
              </a:rPr>
              <a:t>sinh</a:t>
            </a:r>
            <a:r>
              <a:rPr lang="fr-FR" sz="1800" dirty="0">
                <a:solidFill>
                  <a:schemeClr val="tx2">
                    <a:lumMod val="10000"/>
                  </a:schemeClr>
                </a:solidFill>
              </a:rPr>
              <a:t> </a:t>
            </a:r>
            <a:r>
              <a:rPr lang="fr-FR" sz="1800" dirty="0" err="1">
                <a:solidFill>
                  <a:schemeClr val="tx2">
                    <a:lumMod val="10000"/>
                  </a:schemeClr>
                </a:solidFill>
              </a:rPr>
              <a:t>động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hấp</a:t>
            </a:r>
            <a:r>
              <a:rPr lang="fr-FR" sz="1800" dirty="0">
                <a:solidFill>
                  <a:schemeClr val="tx2">
                    <a:lumMod val="10000"/>
                  </a:schemeClr>
                </a:solidFill>
              </a:rPr>
              <a:t> </a:t>
            </a:r>
            <a:r>
              <a:rPr lang="fr-FR" sz="1800" dirty="0" err="1">
                <a:solidFill>
                  <a:schemeClr val="tx2">
                    <a:lumMod val="10000"/>
                  </a:schemeClr>
                </a:solidFill>
              </a:rPr>
              <a:t>dẫn</a:t>
            </a:r>
            <a:r>
              <a:rPr lang="fr-FR" sz="1800" dirty="0">
                <a:solidFill>
                  <a:schemeClr val="tx2">
                    <a:lumMod val="10000"/>
                  </a:schemeClr>
                </a:solidFill>
              </a:rPr>
              <a:t>. </a:t>
            </a:r>
            <a:endParaRPr lang="en-US" sz="1800" dirty="0">
              <a:solidFill>
                <a:schemeClr val="tx2">
                  <a:lumMod val="10000"/>
                </a:schemeClr>
              </a:solidFill>
            </a:endParaRPr>
          </a:p>
          <a:p>
            <a:pPr>
              <a:lnSpc>
                <a:spcPct val="150000"/>
              </a:lnSpc>
            </a:pPr>
            <a:r>
              <a:rPr lang="fr-FR" sz="1800" dirty="0">
                <a:solidFill>
                  <a:schemeClr val="tx2">
                    <a:lumMod val="10000"/>
                  </a:schemeClr>
                </a:solidFill>
              </a:rPr>
              <a:t>- </a:t>
            </a:r>
            <a:r>
              <a:rPr lang="fr-FR" sz="1800" dirty="0" err="1">
                <a:solidFill>
                  <a:schemeClr val="tx2">
                    <a:lumMod val="10000"/>
                  </a:schemeClr>
                </a:solidFill>
              </a:rPr>
              <a:t>Tác</a:t>
            </a:r>
            <a:r>
              <a:rPr lang="fr-FR" sz="1800" dirty="0">
                <a:solidFill>
                  <a:schemeClr val="tx2">
                    <a:lumMod val="10000"/>
                  </a:schemeClr>
                </a:solidFill>
              </a:rPr>
              <a:t> </a:t>
            </a:r>
            <a:r>
              <a:rPr lang="fr-FR" sz="1800" dirty="0" err="1">
                <a:solidFill>
                  <a:schemeClr val="tx2">
                    <a:lumMod val="10000"/>
                  </a:schemeClr>
                </a:solidFill>
              </a:rPr>
              <a:t>phẩm</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nhóm</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ngoài</a:t>
            </a:r>
            <a:r>
              <a:rPr lang="fr-FR" sz="1800" dirty="0">
                <a:solidFill>
                  <a:schemeClr val="tx2">
                    <a:lumMod val="10000"/>
                  </a:schemeClr>
                </a:solidFill>
              </a:rPr>
              <a:t> </a:t>
            </a:r>
            <a:r>
              <a:rPr lang="fr-FR" sz="1800" dirty="0" err="1">
                <a:solidFill>
                  <a:schemeClr val="tx2">
                    <a:lumMod val="10000"/>
                  </a:schemeClr>
                </a:solidFill>
              </a:rPr>
              <a:t>vẻ</a:t>
            </a:r>
            <a:r>
              <a:rPr lang="fr-FR" sz="1800" dirty="0">
                <a:solidFill>
                  <a:schemeClr val="tx2">
                    <a:lumMod val="10000"/>
                  </a:schemeClr>
                </a:solidFill>
              </a:rPr>
              <a:t> </a:t>
            </a:r>
            <a:r>
              <a:rPr lang="fr-FR" sz="1800" dirty="0" err="1">
                <a:solidFill>
                  <a:schemeClr val="tx2">
                    <a:lumMod val="10000"/>
                  </a:schemeClr>
                </a:solidFill>
              </a:rPr>
              <a:t>đẹp</a:t>
            </a:r>
            <a:r>
              <a:rPr lang="fr-FR" sz="1800" dirty="0">
                <a:solidFill>
                  <a:schemeClr val="tx2">
                    <a:lumMod val="10000"/>
                  </a:schemeClr>
                </a:solidFill>
              </a:rPr>
              <a:t> </a:t>
            </a:r>
            <a:r>
              <a:rPr lang="fr-FR" sz="1800" dirty="0" err="1">
                <a:solidFill>
                  <a:schemeClr val="tx2">
                    <a:lumMod val="10000"/>
                  </a:schemeClr>
                </a:solidFill>
              </a:rPr>
              <a:t>về</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khối</a:t>
            </a:r>
            <a:r>
              <a:rPr lang="fr-FR" sz="1800" dirty="0">
                <a:solidFill>
                  <a:schemeClr val="tx2">
                    <a:lumMod val="10000"/>
                  </a:schemeClr>
                </a:solidFill>
              </a:rPr>
              <a:t> </a:t>
            </a:r>
            <a:r>
              <a:rPr lang="fr-FR" sz="1800" dirty="0" err="1">
                <a:solidFill>
                  <a:schemeClr val="tx2">
                    <a:lumMod val="10000"/>
                  </a:schemeClr>
                </a:solidFill>
              </a:rPr>
              <a:t>còn</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nội</a:t>
            </a:r>
            <a:r>
              <a:rPr lang="fr-FR" sz="1800" dirty="0">
                <a:solidFill>
                  <a:schemeClr val="tx2">
                    <a:lumMod val="10000"/>
                  </a:schemeClr>
                </a:solidFill>
              </a:rPr>
              <a:t> </a:t>
            </a:r>
            <a:r>
              <a:rPr lang="fr-FR" sz="1800" dirty="0" err="1">
                <a:solidFill>
                  <a:schemeClr val="tx2">
                    <a:lumMod val="10000"/>
                  </a:schemeClr>
                </a:solidFill>
              </a:rPr>
              <a:t>dung</a:t>
            </a:r>
            <a:r>
              <a:rPr lang="fr-FR" sz="1800" dirty="0">
                <a:solidFill>
                  <a:schemeClr val="tx2">
                    <a:lumMod val="10000"/>
                  </a:schemeClr>
                </a:solidFill>
              </a:rPr>
              <a:t> </a:t>
            </a:r>
            <a:r>
              <a:rPr lang="fr-FR" sz="1800" dirty="0" err="1">
                <a:solidFill>
                  <a:schemeClr val="tx2">
                    <a:lumMod val="10000"/>
                  </a:schemeClr>
                </a:solidFill>
              </a:rPr>
              <a:t>chủ</a:t>
            </a:r>
            <a:r>
              <a:rPr lang="fr-FR" sz="1800" dirty="0">
                <a:solidFill>
                  <a:schemeClr val="tx2">
                    <a:lumMod val="10000"/>
                  </a:schemeClr>
                </a:solidFill>
              </a:rPr>
              <a:t> </a:t>
            </a:r>
            <a:r>
              <a:rPr lang="fr-FR" sz="1800" dirty="0" err="1">
                <a:solidFill>
                  <a:schemeClr val="tx2">
                    <a:lumMod val="10000"/>
                  </a:schemeClr>
                </a:solidFill>
              </a:rPr>
              <a:t>đề</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hiện</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đơn</a:t>
            </a:r>
            <a:r>
              <a:rPr lang="fr-FR" sz="1800" dirty="0">
                <a:solidFill>
                  <a:schemeClr val="tx2">
                    <a:lumMod val="10000"/>
                  </a:schemeClr>
                </a:solidFill>
              </a:rPr>
              <a:t> </a:t>
            </a:r>
            <a:r>
              <a:rPr lang="fr-FR" sz="1800" dirty="0" err="1">
                <a:solidFill>
                  <a:schemeClr val="tx2">
                    <a:lumMod val="10000"/>
                  </a:schemeClr>
                </a:solidFill>
              </a:rPr>
              <a:t>giản</a:t>
            </a:r>
            <a:r>
              <a:rPr lang="fr-FR" sz="1800" dirty="0">
                <a:solidFill>
                  <a:schemeClr val="tx2">
                    <a:lumMod val="10000"/>
                  </a:schemeClr>
                </a:solidFill>
              </a:rPr>
              <a:t> </a:t>
            </a:r>
            <a:r>
              <a:rPr lang="fr-FR" sz="1800" dirty="0" err="1">
                <a:solidFill>
                  <a:schemeClr val="tx2">
                    <a:lumMod val="10000"/>
                  </a:schemeClr>
                </a:solidFill>
              </a:rPr>
              <a:t>bằng</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kết</a:t>
            </a:r>
            <a:r>
              <a:rPr lang="fr-FR" sz="1800" dirty="0">
                <a:solidFill>
                  <a:schemeClr val="tx2">
                    <a:lumMod val="10000"/>
                  </a:schemeClr>
                </a:solidFill>
              </a:rPr>
              <a:t> </a:t>
            </a:r>
            <a:r>
              <a:rPr lang="fr-FR" sz="1800" dirty="0" err="1">
                <a:solidFill>
                  <a:schemeClr val="tx2">
                    <a:lumMod val="10000"/>
                  </a:schemeClr>
                </a:solidFill>
              </a:rPr>
              <a:t>hợp</a:t>
            </a:r>
            <a:r>
              <a:rPr lang="fr-FR" sz="1800" dirty="0">
                <a:solidFill>
                  <a:schemeClr val="tx2">
                    <a:lumMod val="10000"/>
                  </a:schemeClr>
                </a:solidFill>
              </a:rPr>
              <a:t> </a:t>
            </a:r>
            <a:r>
              <a:rPr lang="fr-FR" sz="1800" dirty="0" err="1">
                <a:solidFill>
                  <a:schemeClr val="tx2">
                    <a:lumMod val="10000"/>
                  </a:schemeClr>
                </a:solidFill>
              </a:rPr>
              <a:t>với</a:t>
            </a:r>
            <a:r>
              <a:rPr lang="fr-FR" sz="1800" dirty="0">
                <a:solidFill>
                  <a:schemeClr val="tx2">
                    <a:lumMod val="10000"/>
                  </a:schemeClr>
                </a:solidFill>
              </a:rPr>
              <a:t> </a:t>
            </a:r>
            <a:r>
              <a:rPr lang="fr-FR" sz="1800" dirty="0" err="1">
                <a:solidFill>
                  <a:schemeClr val="tx2">
                    <a:lumMod val="10000"/>
                  </a:schemeClr>
                </a:solidFill>
              </a:rPr>
              <a:t>dây</a:t>
            </a:r>
            <a:r>
              <a:rPr lang="fr-FR" sz="1800" dirty="0">
                <a:solidFill>
                  <a:schemeClr val="tx2">
                    <a:lumMod val="10000"/>
                  </a:schemeClr>
                </a:solidFill>
              </a:rPr>
              <a:t> </a:t>
            </a:r>
            <a:r>
              <a:rPr lang="fr-FR" sz="1800" dirty="0" err="1">
                <a:solidFill>
                  <a:schemeClr val="tx2">
                    <a:lumMod val="10000"/>
                  </a:schemeClr>
                </a:solidFill>
              </a:rPr>
              <a:t>thép</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tìm</a:t>
            </a:r>
            <a:r>
              <a:rPr lang="fr-FR" sz="1800" dirty="0">
                <a:solidFill>
                  <a:schemeClr val="tx2">
                    <a:lumMod val="10000"/>
                  </a:schemeClr>
                </a:solidFill>
              </a:rPr>
              <a:t> </a:t>
            </a:r>
            <a:r>
              <a:rPr lang="fr-FR" sz="1800" dirty="0" err="1">
                <a:solidFill>
                  <a:schemeClr val="tx2">
                    <a:lumMod val="10000"/>
                  </a:schemeClr>
                </a:solidFill>
              </a:rPr>
              <a:t>cách</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cho</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a:t>
            </a:r>
            <a:endParaRPr lang="en-US" sz="1800" dirty="0">
              <a:solidFill>
                <a:schemeClr val="tx2">
                  <a:lumMod val="10000"/>
                </a:schemeClr>
              </a:solidFill>
            </a:endParaRPr>
          </a:p>
        </p:txBody>
      </p:sp>
      <p:sp>
        <p:nvSpPr>
          <p:cNvPr id="3" name="Rounded Rectangle 2"/>
          <p:cNvSpPr/>
          <p:nvPr/>
        </p:nvSpPr>
        <p:spPr>
          <a:xfrm>
            <a:off x="1451970" y="331238"/>
            <a:ext cx="2286000" cy="4987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KẾT LUẬN</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2" name="Google Shape;862;p3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TextBox 1"/>
          <p:cNvSpPr txBox="1"/>
          <p:nvPr/>
        </p:nvSpPr>
        <p:spPr>
          <a:xfrm>
            <a:off x="3233906" y="415638"/>
            <a:ext cx="3111068" cy="461665"/>
          </a:xfrm>
          <a:prstGeom prst="rect">
            <a:avLst/>
          </a:prstGeom>
          <a:noFill/>
        </p:spPr>
        <p:txBody>
          <a:bodyPr wrap="square" rtlCol="0">
            <a:spAutoFit/>
          </a:bodyPr>
          <a:lstStyle/>
          <a:p>
            <a:r>
              <a:rPr lang="en-US" sz="2400" b="1" u="sng" dirty="0" err="1" smtClean="0">
                <a:solidFill>
                  <a:srgbClr val="002060"/>
                </a:solidFill>
              </a:rPr>
              <a:t>Hướng</a:t>
            </a:r>
            <a:r>
              <a:rPr lang="en-US" sz="2400" b="1" u="sng" dirty="0" smtClean="0">
                <a:solidFill>
                  <a:srgbClr val="002060"/>
                </a:solidFill>
              </a:rPr>
              <a:t> </a:t>
            </a:r>
            <a:r>
              <a:rPr lang="en-US" sz="2400" b="1" u="sng" dirty="0" err="1" smtClean="0">
                <a:solidFill>
                  <a:srgbClr val="002060"/>
                </a:solidFill>
              </a:rPr>
              <a:t>dẫn</a:t>
            </a:r>
            <a:r>
              <a:rPr lang="en-US" sz="2400" b="1" u="sng" dirty="0" smtClean="0">
                <a:solidFill>
                  <a:srgbClr val="002060"/>
                </a:solidFill>
              </a:rPr>
              <a:t> </a:t>
            </a:r>
            <a:r>
              <a:rPr lang="en-US" sz="2400" b="1" u="sng" dirty="0" err="1" smtClean="0">
                <a:solidFill>
                  <a:srgbClr val="002060"/>
                </a:solidFill>
              </a:rPr>
              <a:t>về</a:t>
            </a:r>
            <a:r>
              <a:rPr lang="en-US" sz="2400" b="1" u="sng" dirty="0" smtClean="0">
                <a:solidFill>
                  <a:srgbClr val="002060"/>
                </a:solidFill>
              </a:rPr>
              <a:t> </a:t>
            </a:r>
            <a:r>
              <a:rPr lang="en-US" sz="2400" b="1" u="sng" dirty="0" err="1" smtClean="0">
                <a:solidFill>
                  <a:srgbClr val="002060"/>
                </a:solidFill>
              </a:rPr>
              <a:t>nhà</a:t>
            </a:r>
            <a:endParaRPr lang="en-US" sz="2400" b="1" u="sng" dirty="0">
              <a:solidFill>
                <a:srgbClr val="002060"/>
              </a:solidFill>
            </a:endParaRPr>
          </a:p>
        </p:txBody>
      </p:sp>
      <p:graphicFrame>
        <p:nvGraphicFramePr>
          <p:cNvPr id="3" name="Diagram 2"/>
          <p:cNvGraphicFramePr/>
          <p:nvPr>
            <p:extLst>
              <p:ext uri="{D42A27DB-BD31-4B8C-83A1-F6EECF244321}">
                <p14:modId xmlns:p14="http://schemas.microsoft.com/office/powerpoint/2010/main" val="2402659499"/>
              </p:ext>
            </p:extLst>
          </p:nvPr>
        </p:nvGraphicFramePr>
        <p:xfrm>
          <a:off x="1542661" y="989045"/>
          <a:ext cx="6096000" cy="360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ctrTitle" idx="4294967295"/>
          </p:nvPr>
        </p:nvSpPr>
        <p:spPr>
          <a:xfrm>
            <a:off x="1275150" y="2094744"/>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smtClean="0">
                <a:solidFill>
                  <a:srgbClr val="002060"/>
                </a:solidFill>
                <a:latin typeface="+mj-lt"/>
              </a:rPr>
              <a:t>BÀI 2: TẠO HÌNH NHÓM NHÂN VẬT</a:t>
            </a:r>
            <a:endParaRPr sz="4400" b="1" dirty="0">
              <a:solidFill>
                <a:srgbClr val="002060"/>
              </a:solidFill>
              <a:latin typeface="+mj-lt"/>
            </a:endParaRPr>
          </a:p>
        </p:txBody>
      </p:sp>
      <p:sp>
        <p:nvSpPr>
          <p:cNvPr id="656" name="Google Shape;656;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Picture 1"/>
          <p:cNvPicPr>
            <a:picLocks noChangeAspect="1"/>
          </p:cNvPicPr>
          <p:nvPr/>
        </p:nvPicPr>
        <p:blipFill>
          <a:blip r:embed="rId3"/>
          <a:stretch>
            <a:fillRect/>
          </a:stretch>
        </p:blipFill>
        <p:spPr>
          <a:xfrm>
            <a:off x="3456276" y="187038"/>
            <a:ext cx="1880043" cy="1572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Google Shape;860;p35"/>
          <p:cNvSpPr txBox="1">
            <a:spLocks/>
          </p:cNvSpPr>
          <p:nvPr/>
        </p:nvSpPr>
        <p:spPr>
          <a:xfrm>
            <a:off x="1208066" y="1762075"/>
            <a:ext cx="7276568"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1pPr>
            <a:lvl2pPr marR="0" lvl="1"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2pPr>
            <a:lvl3pPr marR="0" lvl="2"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3pPr>
            <a:lvl4pPr marR="0" lvl="3"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4pPr>
            <a:lvl5pPr marR="0" lvl="4"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5pPr>
            <a:lvl6pPr marR="0" lvl="5"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6pPr>
            <a:lvl7pPr marR="0" lvl="6"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7pPr>
            <a:lvl8pPr marR="0" lvl="7"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8pPr>
            <a:lvl9pPr marR="0" lvl="8" algn="l" rtl="0">
              <a:lnSpc>
                <a:spcPct val="100000"/>
              </a:lnSpc>
              <a:spcBef>
                <a:spcPts val="0"/>
              </a:spcBef>
              <a:spcAft>
                <a:spcPts val="0"/>
              </a:spcAft>
              <a:buClr>
                <a:schemeClr val="dk2"/>
              </a:buClr>
              <a:buSzPts val="3000"/>
              <a:buFont typeface="Yellowtail"/>
              <a:buNone/>
              <a:defRPr sz="3000" b="0" i="0" u="none" strike="noStrike" cap="none">
                <a:solidFill>
                  <a:schemeClr val="dk2"/>
                </a:solidFill>
                <a:latin typeface="Yellowtail"/>
                <a:ea typeface="Yellowtail"/>
                <a:cs typeface="Yellowtail"/>
                <a:sym typeface="Yellowtail"/>
              </a:defRPr>
            </a:lvl9pPr>
          </a:lstStyle>
          <a:p>
            <a:pPr algn="ctr"/>
            <a:r>
              <a:rPr lang="vi-VN" sz="4800" b="1" dirty="0" smtClean="0">
                <a:solidFill>
                  <a:srgbClr val="002060"/>
                </a:solidFill>
                <a:latin typeface="+mj-lt"/>
              </a:rPr>
              <a:t>Cảm ơn quý thầy cô và các em đã lắng nghe</a:t>
            </a:r>
            <a:endParaRPr lang="vi-VN" sz="4800" b="1" dirty="0">
              <a:solidFill>
                <a:srgbClr val="002060"/>
              </a:solidFill>
              <a:latin typeface="+mj-lt"/>
            </a:endParaRPr>
          </a:p>
        </p:txBody>
      </p:sp>
    </p:spTree>
    <p:extLst>
      <p:ext uri="{BB962C8B-B14F-4D97-AF65-F5344CB8AC3E}">
        <p14:creationId xmlns:p14="http://schemas.microsoft.com/office/powerpoint/2010/main" val="27762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4"/>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Funnel</a:t>
            </a:r>
            <a:endParaRPr/>
          </a:p>
        </p:txBody>
      </p:sp>
      <p:sp>
        <p:nvSpPr>
          <p:cNvPr id="1013" name="Google Shape;1013;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014" name="Google Shape;1014;p44"/>
          <p:cNvGrpSpPr/>
          <p:nvPr/>
        </p:nvGrpSpPr>
        <p:grpSpPr>
          <a:xfrm>
            <a:off x="702892" y="1413037"/>
            <a:ext cx="3608219" cy="3096618"/>
            <a:chOff x="3778727" y="4460423"/>
            <a:chExt cx="720160" cy="457866"/>
          </a:xfrm>
        </p:grpSpPr>
        <p:sp>
          <p:nvSpPr>
            <p:cNvPr id="1017" name="Google Shape;1017;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1</a:t>
              </a:r>
              <a:endParaRPr sz="2400" b="1" i="0" u="none" strike="noStrike" cap="none" dirty="0">
                <a:solidFill>
                  <a:schemeClr val="lt1"/>
                </a:solidFill>
                <a:latin typeface="Neuton"/>
                <a:ea typeface="Neuton"/>
                <a:cs typeface="Neuton"/>
                <a:sym typeface="Neuton"/>
              </a:endParaRPr>
            </a:p>
          </p:txBody>
        </p:sp>
        <p:sp>
          <p:nvSpPr>
            <p:cNvPr id="1018" name="Google Shape;1018;p44"/>
            <p:cNvSpPr/>
            <p:nvPr/>
          </p:nvSpPr>
          <p:spPr>
            <a:xfrm>
              <a:off x="3870578" y="4711526"/>
              <a:ext cx="541875" cy="11152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3</a:t>
              </a:r>
              <a:endParaRPr sz="2400" b="1" i="0" u="none" strike="noStrike" cap="none" dirty="0">
                <a:solidFill>
                  <a:schemeClr val="lt1"/>
                </a:solidFill>
                <a:latin typeface="Neuton"/>
                <a:ea typeface="Neuton"/>
                <a:cs typeface="Neuton"/>
                <a:sym typeface="Neuton"/>
              </a:endParaRPr>
            </a:p>
          </p:txBody>
        </p:sp>
        <p:sp>
          <p:nvSpPr>
            <p:cNvPr id="1019" name="Google Shape;1019;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2</a:t>
              </a:r>
              <a:endParaRPr sz="2400" b="1" i="0" u="none" strike="noStrike" cap="none" dirty="0">
                <a:solidFill>
                  <a:schemeClr val="lt1"/>
                </a:solidFill>
                <a:latin typeface="Neuton"/>
                <a:ea typeface="Neuton"/>
                <a:cs typeface="Neuton"/>
                <a:sym typeface="Neuton"/>
              </a:endParaRPr>
            </a:p>
          </p:txBody>
        </p:sp>
        <p:sp>
          <p:nvSpPr>
            <p:cNvPr id="1020" name="Google Shape;1020;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4</a:t>
              </a:r>
              <a:endParaRPr sz="2400" b="1" i="0" u="none" strike="noStrike" cap="none" dirty="0">
                <a:solidFill>
                  <a:schemeClr val="lt1"/>
                </a:solidFill>
                <a:latin typeface="Neuton"/>
                <a:ea typeface="Neuton"/>
                <a:cs typeface="Neuton"/>
                <a:sym typeface="Neuton"/>
              </a:endParaRPr>
            </a:p>
          </p:txBody>
        </p:sp>
        <p:sp>
          <p:nvSpPr>
            <p:cNvPr id="1021" name="Google Shape;1021;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Neuton"/>
                <a:ea typeface="Neuton"/>
                <a:cs typeface="Neuton"/>
                <a:sym typeface="Neuton"/>
              </a:endParaRPr>
            </a:p>
          </p:txBody>
        </p:sp>
      </p:grpSp>
      <p:cxnSp>
        <p:nvCxnSpPr>
          <p:cNvPr id="1022" name="Google Shape;1022;p44"/>
          <p:cNvCxnSpPr/>
          <p:nvPr/>
        </p:nvCxnSpPr>
        <p:spPr>
          <a:xfrm>
            <a:off x="4033723" y="1971273"/>
            <a:ext cx="1056900" cy="0"/>
          </a:xfrm>
          <a:prstGeom prst="straightConnector1">
            <a:avLst/>
          </a:prstGeom>
          <a:noFill/>
          <a:ln w="9525" cap="flat" cmpd="sng">
            <a:solidFill>
              <a:schemeClr val="accent1"/>
            </a:solidFill>
            <a:prstDash val="solid"/>
            <a:round/>
            <a:headEnd type="oval" w="med" len="med"/>
            <a:tailEnd type="oval" w="med" len="med"/>
          </a:ln>
        </p:spPr>
      </p:cxnSp>
      <p:sp>
        <p:nvSpPr>
          <p:cNvPr id="1023" name="Google Shape;1023;p44"/>
          <p:cNvSpPr txBox="1"/>
          <p:nvPr/>
        </p:nvSpPr>
        <p:spPr>
          <a:xfrm>
            <a:off x="5152223" y="1799223"/>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K</a:t>
            </a:r>
            <a:r>
              <a:rPr lang="en" sz="2200" b="1" dirty="0" smtClean="0">
                <a:solidFill>
                  <a:srgbClr val="002060"/>
                </a:solidFill>
                <a:latin typeface="+mj-lt"/>
                <a:ea typeface="Neuton"/>
                <a:cs typeface="Neuton"/>
                <a:sym typeface="Neuton"/>
              </a:rPr>
              <a:t>hám phá</a:t>
            </a:r>
            <a:endParaRPr sz="2200" b="1" dirty="0">
              <a:solidFill>
                <a:srgbClr val="002060"/>
              </a:solidFill>
              <a:latin typeface="+mj-lt"/>
              <a:ea typeface="Neuton"/>
              <a:cs typeface="Neuton"/>
              <a:sym typeface="Neuton"/>
            </a:endParaRPr>
          </a:p>
        </p:txBody>
      </p:sp>
      <p:cxnSp>
        <p:nvCxnSpPr>
          <p:cNvPr id="1024" name="Google Shape;1024;p44"/>
          <p:cNvCxnSpPr/>
          <p:nvPr/>
        </p:nvCxnSpPr>
        <p:spPr>
          <a:xfrm>
            <a:off x="3878048" y="27601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1025" name="Google Shape;1025;p44"/>
          <p:cNvSpPr txBox="1"/>
          <p:nvPr/>
        </p:nvSpPr>
        <p:spPr>
          <a:xfrm>
            <a:off x="5152223" y="2588040"/>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S</a:t>
            </a:r>
            <a:r>
              <a:rPr lang="en" sz="2200" b="1" dirty="0" smtClean="0">
                <a:solidFill>
                  <a:srgbClr val="002060"/>
                </a:solidFill>
                <a:latin typeface="+mj-lt"/>
                <a:ea typeface="Neuton"/>
                <a:cs typeface="Neuton"/>
                <a:sym typeface="Neuton"/>
              </a:rPr>
              <a:t>áng tạo</a:t>
            </a:r>
            <a:endParaRPr sz="2200" b="1" dirty="0">
              <a:solidFill>
                <a:srgbClr val="002060"/>
              </a:solidFill>
              <a:latin typeface="+mj-lt"/>
              <a:ea typeface="Neuton"/>
              <a:cs typeface="Neuton"/>
              <a:sym typeface="Neuton"/>
            </a:endParaRPr>
          </a:p>
        </p:txBody>
      </p:sp>
      <p:cxnSp>
        <p:nvCxnSpPr>
          <p:cNvPr id="1026" name="Google Shape;1026;p44"/>
          <p:cNvCxnSpPr/>
          <p:nvPr/>
        </p:nvCxnSpPr>
        <p:spPr>
          <a:xfrm>
            <a:off x="3595073" y="3461498"/>
            <a:ext cx="1433700" cy="0"/>
          </a:xfrm>
          <a:prstGeom prst="straightConnector1">
            <a:avLst/>
          </a:prstGeom>
          <a:noFill/>
          <a:ln w="9525" cap="flat" cmpd="sng">
            <a:solidFill>
              <a:schemeClr val="accent3"/>
            </a:solidFill>
            <a:prstDash val="solid"/>
            <a:round/>
            <a:headEnd type="oval" w="med" len="med"/>
            <a:tailEnd type="oval" w="med" len="med"/>
          </a:ln>
        </p:spPr>
      </p:cxnSp>
      <p:sp>
        <p:nvSpPr>
          <p:cNvPr id="1027" name="Google Shape;1027;p44"/>
          <p:cNvSpPr txBox="1"/>
          <p:nvPr/>
        </p:nvSpPr>
        <p:spPr>
          <a:xfrm>
            <a:off x="5090473" y="3289428"/>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T</a:t>
            </a:r>
            <a:r>
              <a:rPr lang="en" sz="2200" b="1" dirty="0" smtClean="0">
                <a:solidFill>
                  <a:srgbClr val="002060"/>
                </a:solidFill>
                <a:latin typeface="+mj-lt"/>
                <a:ea typeface="Neuton"/>
                <a:cs typeface="Neuton"/>
                <a:sym typeface="Neuton"/>
              </a:rPr>
              <a:t>hảo luận</a:t>
            </a:r>
            <a:endParaRPr sz="2200" b="1" dirty="0">
              <a:solidFill>
                <a:srgbClr val="002060"/>
              </a:solidFill>
              <a:latin typeface="+mj-lt"/>
              <a:ea typeface="Neuton"/>
              <a:cs typeface="Neuton"/>
              <a:sym typeface="Neuton"/>
            </a:endParaRPr>
          </a:p>
        </p:txBody>
      </p:sp>
      <p:cxnSp>
        <p:nvCxnSpPr>
          <p:cNvPr id="1028" name="Google Shape;1028;p44"/>
          <p:cNvCxnSpPr/>
          <p:nvPr/>
        </p:nvCxnSpPr>
        <p:spPr>
          <a:xfrm>
            <a:off x="3406673" y="4122287"/>
            <a:ext cx="1622100" cy="0"/>
          </a:xfrm>
          <a:prstGeom prst="straightConnector1">
            <a:avLst/>
          </a:prstGeom>
          <a:noFill/>
          <a:ln w="9525" cap="flat" cmpd="sng">
            <a:solidFill>
              <a:schemeClr val="accent4"/>
            </a:solidFill>
            <a:prstDash val="solid"/>
            <a:round/>
            <a:headEnd type="oval" w="med" len="med"/>
            <a:tailEnd type="oval" w="med" len="med"/>
          </a:ln>
        </p:spPr>
      </p:cxnSp>
      <p:sp>
        <p:nvSpPr>
          <p:cNvPr id="1029" name="Google Shape;1029;p44"/>
          <p:cNvSpPr txBox="1"/>
          <p:nvPr/>
        </p:nvSpPr>
        <p:spPr>
          <a:xfrm>
            <a:off x="5152223" y="3939842"/>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err="1" smtClean="0">
                <a:solidFill>
                  <a:srgbClr val="002060"/>
                </a:solidFill>
                <a:latin typeface="+mj-lt"/>
                <a:ea typeface="Neuton"/>
                <a:cs typeface="Neuton"/>
                <a:sym typeface="Neuton"/>
              </a:rPr>
              <a:t>Ứng</a:t>
            </a:r>
            <a:r>
              <a:rPr lang="en-US" sz="2200" b="1" dirty="0" smtClean="0">
                <a:solidFill>
                  <a:srgbClr val="002060"/>
                </a:solidFill>
                <a:latin typeface="+mj-lt"/>
                <a:ea typeface="Neuton"/>
                <a:cs typeface="Neuton"/>
                <a:sym typeface="Neuton"/>
              </a:rPr>
              <a:t> </a:t>
            </a:r>
            <a:r>
              <a:rPr lang="en-US" sz="2200" b="1" dirty="0" err="1" smtClean="0">
                <a:solidFill>
                  <a:srgbClr val="002060"/>
                </a:solidFill>
                <a:latin typeface="+mj-lt"/>
                <a:ea typeface="Neuton"/>
                <a:cs typeface="Neuton"/>
                <a:sym typeface="Neuton"/>
              </a:rPr>
              <a:t>dụng</a:t>
            </a:r>
            <a:endParaRPr sz="2200" b="1" dirty="0">
              <a:solidFill>
                <a:srgbClr val="002060"/>
              </a:solidFill>
              <a:latin typeface="+mj-lt"/>
              <a:ea typeface="Neuton"/>
              <a:cs typeface="Neuton"/>
              <a:sym typeface="Neuton"/>
            </a:endParaRPr>
          </a:p>
        </p:txBody>
      </p:sp>
    </p:spTree>
    <p:extLst>
      <p:ext uri="{BB962C8B-B14F-4D97-AF65-F5344CB8AC3E}">
        <p14:creationId xmlns:p14="http://schemas.microsoft.com/office/powerpoint/2010/main" val="10477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additive="base">
                                        <p:cTn id="7" dur="500" fill="hold"/>
                                        <p:tgtEl>
                                          <p:spTgt spid="1023"/>
                                        </p:tgtEl>
                                        <p:attrNameLst>
                                          <p:attrName>ppt_x</p:attrName>
                                        </p:attrNameLst>
                                      </p:cBhvr>
                                      <p:tavLst>
                                        <p:tav tm="0">
                                          <p:val>
                                            <p:strVal val="#ppt_x"/>
                                          </p:val>
                                        </p:tav>
                                        <p:tav tm="100000">
                                          <p:val>
                                            <p:strVal val="#ppt_x"/>
                                          </p:val>
                                        </p:tav>
                                      </p:tavLst>
                                    </p:anim>
                                    <p:anim calcmode="lin" valueType="num">
                                      <p:cBhvr additive="base">
                                        <p:cTn id="8" dur="500" fill="hold"/>
                                        <p:tgtEl>
                                          <p:spTgt spid="10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2"/>
                                        </p:tgtEl>
                                        <p:attrNameLst>
                                          <p:attrName>style.visibility</p:attrName>
                                        </p:attrNameLst>
                                      </p:cBhvr>
                                      <p:to>
                                        <p:strVal val="visible"/>
                                      </p:to>
                                    </p:set>
                                    <p:anim calcmode="lin" valueType="num">
                                      <p:cBhvr additive="base">
                                        <p:cTn id="11" dur="500" fill="hold"/>
                                        <p:tgtEl>
                                          <p:spTgt spid="1022"/>
                                        </p:tgtEl>
                                        <p:attrNameLst>
                                          <p:attrName>ppt_x</p:attrName>
                                        </p:attrNameLst>
                                      </p:cBhvr>
                                      <p:tavLst>
                                        <p:tav tm="0">
                                          <p:val>
                                            <p:strVal val="#ppt_x"/>
                                          </p:val>
                                        </p:tav>
                                        <p:tav tm="100000">
                                          <p:val>
                                            <p:strVal val="#ppt_x"/>
                                          </p:val>
                                        </p:tav>
                                      </p:tavLst>
                                    </p:anim>
                                    <p:anim calcmode="lin" valueType="num">
                                      <p:cBhvr additive="base">
                                        <p:cTn id="12" dur="500" fill="hold"/>
                                        <p:tgtEl>
                                          <p:spTgt spid="10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
                                        </p:tgtEl>
                                        <p:attrNameLst>
                                          <p:attrName>style.visibility</p:attrName>
                                        </p:attrNameLst>
                                      </p:cBhvr>
                                      <p:to>
                                        <p:strVal val="visible"/>
                                      </p:to>
                                    </p:set>
                                    <p:anim calcmode="lin" valueType="num">
                                      <p:cBhvr additive="base">
                                        <p:cTn id="17" dur="500" fill="hold"/>
                                        <p:tgtEl>
                                          <p:spTgt spid="1024"/>
                                        </p:tgtEl>
                                        <p:attrNameLst>
                                          <p:attrName>ppt_x</p:attrName>
                                        </p:attrNameLst>
                                      </p:cBhvr>
                                      <p:tavLst>
                                        <p:tav tm="0">
                                          <p:val>
                                            <p:strVal val="#ppt_x"/>
                                          </p:val>
                                        </p:tav>
                                        <p:tav tm="100000">
                                          <p:val>
                                            <p:strVal val="#ppt_x"/>
                                          </p:val>
                                        </p:tav>
                                      </p:tavLst>
                                    </p:anim>
                                    <p:anim calcmode="lin" valueType="num">
                                      <p:cBhvr additive="base">
                                        <p:cTn id="18" dur="500" fill="hold"/>
                                        <p:tgtEl>
                                          <p:spTgt spid="10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500" fill="hold"/>
                                        <p:tgtEl>
                                          <p:spTgt spid="1025"/>
                                        </p:tgtEl>
                                        <p:attrNameLst>
                                          <p:attrName>ppt_x</p:attrName>
                                        </p:attrNameLst>
                                      </p:cBhvr>
                                      <p:tavLst>
                                        <p:tav tm="0">
                                          <p:val>
                                            <p:strVal val="#ppt_x"/>
                                          </p:val>
                                        </p:tav>
                                        <p:tav tm="100000">
                                          <p:val>
                                            <p:strVal val="#ppt_x"/>
                                          </p:val>
                                        </p:tav>
                                      </p:tavLst>
                                    </p:anim>
                                    <p:anim calcmode="lin" valueType="num">
                                      <p:cBhvr additive="base">
                                        <p:cTn id="2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5" grpId="0"/>
      <p:bldP spid="1027" grpId="0"/>
      <p:bldP spid="10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4" name="TextBox 3"/>
          <p:cNvSpPr txBox="1"/>
          <p:nvPr/>
        </p:nvSpPr>
        <p:spPr>
          <a:xfrm>
            <a:off x="145473" y="155864"/>
            <a:ext cx="2296391" cy="461665"/>
          </a:xfrm>
          <a:prstGeom prst="rect">
            <a:avLst/>
          </a:prstGeom>
          <a:noFill/>
        </p:spPr>
        <p:txBody>
          <a:bodyPr wrap="square" rtlCol="0">
            <a:spAutoFit/>
          </a:bodyPr>
          <a:lstStyle/>
          <a:p>
            <a:r>
              <a:rPr lang="en-US" sz="2400" b="1" dirty="0" smtClean="0"/>
              <a:t>1. </a:t>
            </a:r>
            <a:r>
              <a:rPr lang="en-US" sz="2400" b="1" dirty="0" err="1" smtClean="0"/>
              <a:t>Khám</a:t>
            </a:r>
            <a:r>
              <a:rPr lang="en-US" sz="2400" b="1" dirty="0" smtClean="0"/>
              <a:t> </a:t>
            </a:r>
            <a:r>
              <a:rPr lang="en-US" sz="2400" b="1" dirty="0" err="1" smtClean="0"/>
              <a:t>phá</a:t>
            </a:r>
            <a:endParaRPr lang="en-US" sz="2400" b="1" dirty="0"/>
          </a:p>
        </p:txBody>
      </p:sp>
      <p:pic>
        <p:nvPicPr>
          <p:cNvPr id="5" name="Picture 4"/>
          <p:cNvPicPr>
            <a:picLocks noChangeAspect="1"/>
          </p:cNvPicPr>
          <p:nvPr/>
        </p:nvPicPr>
        <p:blipFill>
          <a:blip r:embed="rId3"/>
          <a:stretch>
            <a:fillRect/>
          </a:stretch>
        </p:blipFill>
        <p:spPr>
          <a:xfrm>
            <a:off x="7389422" y="2050198"/>
            <a:ext cx="1678511" cy="3135332"/>
          </a:xfrm>
          <a:prstGeom prst="rect">
            <a:avLst/>
          </a:prstGeom>
        </p:spPr>
      </p:pic>
      <p:pic>
        <p:nvPicPr>
          <p:cNvPr id="6" name="Picture 5"/>
          <p:cNvPicPr>
            <a:picLocks noChangeAspect="1"/>
          </p:cNvPicPr>
          <p:nvPr/>
        </p:nvPicPr>
        <p:blipFill>
          <a:blip r:embed="rId4"/>
          <a:stretch>
            <a:fillRect/>
          </a:stretch>
        </p:blipFill>
        <p:spPr>
          <a:xfrm>
            <a:off x="4666116" y="138780"/>
            <a:ext cx="1800225" cy="2495550"/>
          </a:xfrm>
          <a:prstGeom prst="rect">
            <a:avLst/>
          </a:prstGeom>
        </p:spPr>
      </p:pic>
      <p:pic>
        <p:nvPicPr>
          <p:cNvPr id="7" name="Picture 6"/>
          <p:cNvPicPr>
            <a:picLocks noChangeAspect="1"/>
          </p:cNvPicPr>
          <p:nvPr/>
        </p:nvPicPr>
        <p:blipFill>
          <a:blip r:embed="rId5"/>
          <a:stretch>
            <a:fillRect/>
          </a:stretch>
        </p:blipFill>
        <p:spPr>
          <a:xfrm>
            <a:off x="2786607" y="90648"/>
            <a:ext cx="1869008" cy="2660041"/>
          </a:xfrm>
          <a:prstGeom prst="rect">
            <a:avLst/>
          </a:prstGeom>
        </p:spPr>
      </p:pic>
      <p:pic>
        <p:nvPicPr>
          <p:cNvPr id="8" name="Picture 7"/>
          <p:cNvPicPr>
            <a:picLocks noChangeAspect="1"/>
          </p:cNvPicPr>
          <p:nvPr/>
        </p:nvPicPr>
        <p:blipFill>
          <a:blip r:embed="rId6"/>
          <a:stretch>
            <a:fillRect/>
          </a:stretch>
        </p:blipFill>
        <p:spPr>
          <a:xfrm>
            <a:off x="6477000" y="155864"/>
            <a:ext cx="2667000" cy="1967883"/>
          </a:xfrm>
          <a:prstGeom prst="rect">
            <a:avLst/>
          </a:prstGeom>
        </p:spPr>
      </p:pic>
      <p:pic>
        <p:nvPicPr>
          <p:cNvPr id="9" name="Picture 8"/>
          <p:cNvPicPr>
            <a:picLocks noChangeAspect="1"/>
          </p:cNvPicPr>
          <p:nvPr/>
        </p:nvPicPr>
        <p:blipFill>
          <a:blip r:embed="rId7"/>
          <a:stretch>
            <a:fillRect/>
          </a:stretch>
        </p:blipFill>
        <p:spPr>
          <a:xfrm>
            <a:off x="4322026" y="2750689"/>
            <a:ext cx="3067396" cy="2369127"/>
          </a:xfrm>
          <a:prstGeom prst="rect">
            <a:avLst/>
          </a:prstGeom>
        </p:spPr>
      </p:pic>
      <p:sp>
        <p:nvSpPr>
          <p:cNvPr id="10" name="Rectangle 9"/>
          <p:cNvSpPr/>
          <p:nvPr/>
        </p:nvSpPr>
        <p:spPr>
          <a:xfrm>
            <a:off x="-33130" y="1420668"/>
            <a:ext cx="2831059" cy="33085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Thảo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luận</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theo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cặp</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và</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quan</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sát</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hình</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để</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trả</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lời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câu</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hỏi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đã</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biết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bức</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tượng</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nào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sau</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smtClean="0">
                <a:solidFill>
                  <a:schemeClr val="tx2">
                    <a:lumMod val="10000"/>
                  </a:schemeClr>
                </a:solidFill>
                <a:latin typeface="+mj-lt"/>
                <a:ea typeface="Calibri" panose="020F0502020204030204" pitchFamily="34" charset="0"/>
                <a:cs typeface="Times New Roman" panose="02020603050405020304" pitchFamily="18" charset="0"/>
              </a:rPr>
              <a:t>đây</a:t>
            </a: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a:t>
            </a:r>
            <a:endParaRPr lang="en-US" sz="1800" i="1" dirty="0">
              <a:solidFill>
                <a:schemeClr val="tx2">
                  <a:lumMod val="10000"/>
                </a:schemeClr>
              </a:solidFill>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có</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nhận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xét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gì</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về</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cách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tạo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hình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nhân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vật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endParaRPr lang="en-US" sz="1800" i="1" dirty="0">
              <a:solidFill>
                <a:schemeClr val="tx2">
                  <a:lumMod val="10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7"/>
          <p:cNvSpPr txBox="1">
            <a:spLocks noGrp="1"/>
          </p:cNvSpPr>
          <p:nvPr>
            <p:ph type="body" idx="1"/>
          </p:nvPr>
        </p:nvSpPr>
        <p:spPr>
          <a:xfrm>
            <a:off x="1297931" y="279919"/>
            <a:ext cx="6913856" cy="3086458"/>
          </a:xfrm>
          <a:prstGeom prst="rect">
            <a:avLst/>
          </a:prstGeom>
        </p:spPr>
        <p:txBody>
          <a:bodyPr spcFirstLastPara="1" wrap="square" lIns="91425" tIns="91425" rIns="91425" bIns="91425" anchor="b" anchorCtr="0">
            <a:noAutofit/>
          </a:bodyPr>
          <a:lstStyle/>
          <a:p>
            <a:pPr algn="l">
              <a:lnSpc>
                <a:spcPct val="150000"/>
              </a:lnSpc>
            </a:pPr>
            <a:r>
              <a:rPr lang="fr-FR" sz="2000" i="0" dirty="0" err="1" smtClean="0">
                <a:solidFill>
                  <a:srgbClr val="002060"/>
                </a:solidFill>
                <a:latin typeface="+mj-lt"/>
              </a:rPr>
              <a:t>Đặc</a:t>
            </a:r>
            <a:r>
              <a:rPr lang="fr-FR" sz="2000" i="0" dirty="0" smtClean="0">
                <a:solidFill>
                  <a:srgbClr val="002060"/>
                </a:solidFill>
                <a:latin typeface="+mj-lt"/>
              </a:rPr>
              <a:t> </a:t>
            </a:r>
            <a:r>
              <a:rPr lang="fr-FR" sz="2000" i="0" dirty="0" err="1">
                <a:solidFill>
                  <a:srgbClr val="002060"/>
                </a:solidFill>
                <a:latin typeface="+mj-lt"/>
              </a:rPr>
              <a:t>điểm</a:t>
            </a:r>
            <a:r>
              <a:rPr lang="fr-FR" sz="2000" i="0" dirty="0">
                <a:solidFill>
                  <a:srgbClr val="002060"/>
                </a:solidFill>
                <a:latin typeface="+mj-lt"/>
              </a:rPr>
              <a:t> </a:t>
            </a:r>
            <a:r>
              <a:rPr lang="fr-FR" sz="2000" i="0" dirty="0" err="1">
                <a:solidFill>
                  <a:srgbClr val="002060"/>
                </a:solidFill>
                <a:latin typeface="+mj-lt"/>
              </a:rPr>
              <a:t>cơ</a:t>
            </a:r>
            <a:r>
              <a:rPr lang="fr-FR" sz="2000" i="0" dirty="0">
                <a:solidFill>
                  <a:srgbClr val="002060"/>
                </a:solidFill>
                <a:latin typeface="+mj-lt"/>
              </a:rPr>
              <a:t> </a:t>
            </a:r>
            <a:r>
              <a:rPr lang="fr-FR" sz="2000" i="0" dirty="0" err="1">
                <a:solidFill>
                  <a:srgbClr val="002060"/>
                </a:solidFill>
                <a:latin typeface="+mj-lt"/>
              </a:rPr>
              <a:t>bản</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là: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bộ</a:t>
            </a:r>
            <a:r>
              <a:rPr lang="fr-FR" sz="2000" i="0" dirty="0">
                <a:solidFill>
                  <a:srgbClr val="002060"/>
                </a:solidFill>
                <a:latin typeface="+mj-lt"/>
              </a:rPr>
              <a:t> </a:t>
            </a:r>
            <a:r>
              <a:rPr lang="fr-FR" sz="2000" i="0" dirty="0" err="1">
                <a:solidFill>
                  <a:srgbClr val="002060"/>
                </a:solidFill>
                <a:latin typeface="+mj-lt"/>
              </a:rPr>
              <a:t>phận</a:t>
            </a:r>
            <a:r>
              <a:rPr lang="fr-FR" sz="2000" i="0" dirty="0">
                <a:solidFill>
                  <a:srgbClr val="002060"/>
                </a:solidFill>
                <a:latin typeface="+mj-lt"/>
              </a:rPr>
              <a:t>, </a:t>
            </a:r>
            <a:r>
              <a:rPr lang="fr-FR" sz="2000" i="0" dirty="0" err="1">
                <a:solidFill>
                  <a:srgbClr val="002060"/>
                </a:solidFill>
                <a:latin typeface="+mj-lt"/>
              </a:rPr>
              <a:t>chất</a:t>
            </a:r>
            <a:r>
              <a:rPr lang="fr-FR" sz="2000" i="0" dirty="0">
                <a:solidFill>
                  <a:srgbClr val="002060"/>
                </a:solidFill>
                <a:latin typeface="+mj-lt"/>
              </a:rPr>
              <a:t> </a:t>
            </a:r>
            <a:r>
              <a:rPr lang="fr-FR" sz="2000" i="0" dirty="0" err="1">
                <a:solidFill>
                  <a:srgbClr val="002060"/>
                </a:solidFill>
                <a:latin typeface="+mj-lt"/>
              </a:rPr>
              <a:t>liệu</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thành</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tỉ</a:t>
            </a:r>
            <a:r>
              <a:rPr lang="fr-FR" sz="2000" i="0" dirty="0">
                <a:solidFill>
                  <a:srgbClr val="002060"/>
                </a:solidFill>
                <a:latin typeface="+mj-lt"/>
              </a:rPr>
              <a:t> </a:t>
            </a:r>
            <a:r>
              <a:rPr lang="fr-FR" sz="2000" i="0" dirty="0" err="1">
                <a:solidFill>
                  <a:srgbClr val="002060"/>
                </a:solidFill>
                <a:latin typeface="+mj-lt"/>
              </a:rPr>
              <a:t>lệ</a:t>
            </a:r>
            <a:r>
              <a:rPr lang="fr-FR" sz="2000" i="0" dirty="0">
                <a:solidFill>
                  <a:srgbClr val="002060"/>
                </a:solidFill>
                <a:latin typeface="+mj-lt"/>
              </a:rPr>
              <a:t>, </a:t>
            </a:r>
            <a:r>
              <a:rPr lang="fr-FR" sz="2000" i="0" dirty="0" err="1">
                <a:solidFill>
                  <a:srgbClr val="002060"/>
                </a:solidFill>
                <a:latin typeface="+mj-lt"/>
              </a:rPr>
              <a:t>kích</a:t>
            </a:r>
            <a:r>
              <a:rPr lang="fr-FR" sz="2000" i="0" dirty="0">
                <a:solidFill>
                  <a:srgbClr val="002060"/>
                </a:solidFill>
                <a:latin typeface="+mj-lt"/>
              </a:rPr>
              <a:t> </a:t>
            </a:r>
            <a:r>
              <a:rPr lang="fr-FR" sz="2000" i="0" dirty="0" err="1">
                <a:solidFill>
                  <a:srgbClr val="002060"/>
                </a:solidFill>
                <a:latin typeface="+mj-lt"/>
              </a:rPr>
              <a:t>thước</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a:t>
            </a:r>
            <a:r>
              <a:rPr lang="fr-FR" sz="2000" i="0" dirty="0" err="1">
                <a:solidFill>
                  <a:srgbClr val="002060"/>
                </a:solidFill>
                <a:latin typeface="+mj-lt"/>
              </a:rPr>
              <a:t>rất</a:t>
            </a:r>
            <a:r>
              <a:rPr lang="fr-FR" sz="2000" i="0" dirty="0">
                <a:solidFill>
                  <a:srgbClr val="002060"/>
                </a:solidFill>
                <a:latin typeface="+mj-lt"/>
              </a:rPr>
              <a:t> </a:t>
            </a:r>
            <a:r>
              <a:rPr lang="fr-FR" sz="2000" i="0" dirty="0" err="1">
                <a:solidFill>
                  <a:srgbClr val="002060"/>
                </a:solidFill>
                <a:latin typeface="+mj-lt"/>
              </a:rPr>
              <a:t>đa</a:t>
            </a:r>
            <a:r>
              <a:rPr lang="fr-FR" sz="2000" i="0" dirty="0">
                <a:solidFill>
                  <a:srgbClr val="002060"/>
                </a:solidFill>
                <a:latin typeface="+mj-lt"/>
              </a:rPr>
              <a:t> </a:t>
            </a:r>
            <a:r>
              <a:rPr lang="fr-FR" sz="2000" i="0" dirty="0" err="1">
                <a:solidFill>
                  <a:srgbClr val="002060"/>
                </a:solidFill>
                <a:latin typeface="+mj-lt"/>
              </a:rPr>
              <a:t>dạng</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err="1" smtClean="0">
                <a:solidFill>
                  <a:srgbClr val="002060"/>
                </a:solidFill>
                <a:latin typeface="+mj-lt"/>
              </a:rPr>
              <a:t>Chú</a:t>
            </a:r>
            <a:r>
              <a:rPr lang="fr-FR" sz="2000" i="0" dirty="0" smtClean="0">
                <a:solidFill>
                  <a:srgbClr val="002060"/>
                </a:solidFill>
                <a:latin typeface="+mj-lt"/>
              </a:rPr>
              <a:t> </a:t>
            </a:r>
            <a:r>
              <a:rPr lang="fr-FR" sz="2000" i="0" dirty="0">
                <a:solidFill>
                  <a:srgbClr val="002060"/>
                </a:solidFill>
                <a:latin typeface="+mj-lt"/>
              </a:rPr>
              <a:t>ý </a:t>
            </a:r>
            <a:r>
              <a:rPr lang="fr-FR" sz="2000" i="0" dirty="0" err="1">
                <a:solidFill>
                  <a:srgbClr val="002060"/>
                </a:solidFill>
                <a:latin typeface="+mj-lt"/>
              </a:rPr>
              <a:t>những</a:t>
            </a:r>
            <a:r>
              <a:rPr lang="fr-FR" sz="2000" i="0" dirty="0">
                <a:solidFill>
                  <a:srgbClr val="002060"/>
                </a:solidFill>
                <a:latin typeface="+mj-lt"/>
              </a:rPr>
              <a:t> </a:t>
            </a:r>
            <a:r>
              <a:rPr lang="fr-FR" sz="2000" i="0" dirty="0" err="1">
                <a:solidFill>
                  <a:srgbClr val="002060"/>
                </a:solidFill>
                <a:latin typeface="+mj-lt"/>
              </a:rPr>
              <a:t>yếu</a:t>
            </a:r>
            <a:r>
              <a:rPr lang="fr-FR" sz="2000" i="0" dirty="0">
                <a:solidFill>
                  <a:srgbClr val="002060"/>
                </a:solidFill>
                <a:latin typeface="+mj-lt"/>
              </a:rPr>
              <a:t> </a:t>
            </a:r>
            <a:r>
              <a:rPr lang="fr-FR" sz="2000" i="0" dirty="0" err="1">
                <a:solidFill>
                  <a:srgbClr val="002060"/>
                </a:solidFill>
                <a:latin typeface="+mj-lt"/>
              </a:rPr>
              <a:t>tố</a:t>
            </a:r>
            <a:r>
              <a:rPr lang="fr-FR" sz="2000" i="0" dirty="0">
                <a:solidFill>
                  <a:srgbClr val="002060"/>
                </a:solidFill>
                <a:latin typeface="+mj-lt"/>
              </a:rPr>
              <a:t> </a:t>
            </a:r>
            <a:r>
              <a:rPr lang="fr-FR" sz="2000" i="0" dirty="0" err="1">
                <a:solidFill>
                  <a:srgbClr val="002060"/>
                </a:solidFill>
                <a:latin typeface="+mj-lt"/>
              </a:rPr>
              <a:t>nổi</a:t>
            </a:r>
            <a:r>
              <a:rPr lang="fr-FR" sz="2000" i="0" dirty="0">
                <a:solidFill>
                  <a:srgbClr val="002060"/>
                </a:solidFill>
                <a:latin typeface="+mj-lt"/>
              </a:rPr>
              <a:t> </a:t>
            </a:r>
            <a:r>
              <a:rPr lang="fr-FR" sz="2000" i="0" dirty="0" err="1">
                <a:solidFill>
                  <a:srgbClr val="002060"/>
                </a:solidFill>
                <a:latin typeface="+mj-lt"/>
              </a:rPr>
              <a:t>bật</a:t>
            </a:r>
            <a:r>
              <a:rPr lang="fr-FR" sz="2000" i="0" dirty="0">
                <a:solidFill>
                  <a:srgbClr val="002060"/>
                </a:solidFill>
                <a:latin typeface="+mj-lt"/>
              </a:rPr>
              <a:t>, </a:t>
            </a:r>
            <a:r>
              <a:rPr lang="fr-FR" sz="2000" i="0" dirty="0" err="1">
                <a:solidFill>
                  <a:srgbClr val="002060"/>
                </a:solidFill>
                <a:latin typeface="+mj-lt"/>
              </a:rPr>
              <a:t>tính</a:t>
            </a:r>
            <a:r>
              <a:rPr lang="fr-FR" sz="2000" i="0" dirty="0">
                <a:solidFill>
                  <a:srgbClr val="002060"/>
                </a:solidFill>
                <a:latin typeface="+mj-lt"/>
              </a:rPr>
              <a:t> </a:t>
            </a:r>
            <a:r>
              <a:rPr lang="fr-FR" sz="2000" i="0" dirty="0" err="1">
                <a:solidFill>
                  <a:srgbClr val="002060"/>
                </a:solidFill>
                <a:latin typeface="+mj-lt"/>
              </a:rPr>
              <a:t>sáng</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nghệ</a:t>
            </a:r>
            <a:r>
              <a:rPr lang="fr-FR" sz="2000" i="0" dirty="0">
                <a:solidFill>
                  <a:srgbClr val="002060"/>
                </a:solidFill>
                <a:latin typeface="+mj-lt"/>
              </a:rPr>
              <a:t> </a:t>
            </a:r>
            <a:r>
              <a:rPr lang="fr-FR" sz="2000" i="0" dirty="0" err="1">
                <a:solidFill>
                  <a:srgbClr val="002060"/>
                </a:solidFill>
                <a:latin typeface="+mj-lt"/>
              </a:rPr>
              <a:t>thuật</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đặc</a:t>
            </a:r>
            <a:r>
              <a:rPr lang="fr-FR" sz="2000" i="0" dirty="0">
                <a:solidFill>
                  <a:srgbClr val="002060"/>
                </a:solidFill>
                <a:latin typeface="+mj-lt"/>
              </a:rPr>
              <a:t> </a:t>
            </a:r>
            <a:r>
              <a:rPr lang="fr-FR" sz="2000" i="0" dirty="0" err="1">
                <a:solidFill>
                  <a:srgbClr val="002060"/>
                </a:solidFill>
                <a:latin typeface="+mj-lt"/>
              </a:rPr>
              <a:t>trưng</a:t>
            </a:r>
            <a:r>
              <a:rPr lang="fr-FR" sz="2000" i="0" dirty="0">
                <a:solidFill>
                  <a:srgbClr val="002060"/>
                </a:solidFill>
                <a:latin typeface="+mj-lt"/>
              </a:rPr>
              <a:t> </a:t>
            </a:r>
            <a:r>
              <a:rPr lang="fr-FR" sz="2000" i="0" dirty="0" err="1">
                <a:solidFill>
                  <a:srgbClr val="002060"/>
                </a:solidFill>
                <a:latin typeface="+mj-lt"/>
              </a:rPr>
              <a:t>cần</a:t>
            </a:r>
            <a:r>
              <a:rPr lang="fr-FR" sz="2000" i="0" dirty="0">
                <a:solidFill>
                  <a:srgbClr val="002060"/>
                </a:solidFill>
                <a:latin typeface="+mj-lt"/>
              </a:rPr>
              <a:t> </a:t>
            </a:r>
            <a:r>
              <a:rPr lang="fr-FR" sz="2000" i="0" dirty="0" err="1">
                <a:solidFill>
                  <a:srgbClr val="002060"/>
                </a:solidFill>
                <a:latin typeface="+mj-lt"/>
              </a:rPr>
              <a:t>thể</a:t>
            </a:r>
            <a:r>
              <a:rPr lang="fr-FR" sz="2000" i="0" dirty="0">
                <a:solidFill>
                  <a:srgbClr val="002060"/>
                </a:solidFill>
                <a:latin typeface="+mj-lt"/>
              </a:rPr>
              <a:t> </a:t>
            </a:r>
            <a:r>
              <a:rPr lang="fr-FR" sz="2000" i="0" dirty="0" err="1">
                <a:solidFill>
                  <a:srgbClr val="002060"/>
                </a:solidFill>
                <a:latin typeface="+mj-lt"/>
              </a:rPr>
              <a:t>hiện</a:t>
            </a:r>
            <a:r>
              <a:rPr lang="fr-FR" sz="2000" i="0" dirty="0">
                <a:solidFill>
                  <a:srgbClr val="002060"/>
                </a:solidFill>
                <a:latin typeface="+mj-lt"/>
              </a:rPr>
              <a:t> </a:t>
            </a:r>
            <a:r>
              <a:rPr lang="fr-FR" sz="2000" i="0" dirty="0" err="1">
                <a:solidFill>
                  <a:srgbClr val="002060"/>
                </a:solidFill>
                <a:latin typeface="+mj-lt"/>
              </a:rPr>
              <a:t>trên</a:t>
            </a:r>
            <a:r>
              <a:rPr lang="fr-FR" sz="2000" i="0" dirty="0">
                <a:solidFill>
                  <a:srgbClr val="002060"/>
                </a:solidFill>
                <a:latin typeface="+mj-lt"/>
              </a:rPr>
              <a:t> </a:t>
            </a:r>
            <a:r>
              <a:rPr lang="fr-FR" sz="2000" i="0" dirty="0" err="1">
                <a:solidFill>
                  <a:srgbClr val="002060"/>
                </a:solidFill>
                <a:latin typeface="+mj-lt"/>
              </a:rPr>
              <a:t>sản</a:t>
            </a:r>
            <a:r>
              <a:rPr lang="fr-FR" sz="2000" i="0" dirty="0">
                <a:solidFill>
                  <a:srgbClr val="002060"/>
                </a:solidFill>
                <a:latin typeface="+mj-lt"/>
              </a:rPr>
              <a:t> </a:t>
            </a:r>
            <a:r>
              <a:rPr lang="fr-FR" sz="2000" i="0" dirty="0" err="1">
                <a:solidFill>
                  <a:srgbClr val="002060"/>
                </a:solidFill>
                <a:latin typeface="+mj-lt"/>
              </a:rPr>
              <a:t>phẩm</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smtClean="0">
                <a:solidFill>
                  <a:srgbClr val="002060"/>
                </a:solidFill>
                <a:latin typeface="+mj-lt"/>
              </a:rPr>
              <a:t>Ý </a:t>
            </a:r>
            <a:r>
              <a:rPr lang="fr-FR" sz="2000" i="0" dirty="0" err="1">
                <a:solidFill>
                  <a:srgbClr val="002060"/>
                </a:solidFill>
                <a:latin typeface="+mj-lt"/>
              </a:rPr>
              <a:t>nghĩa</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a:t>
            </a:r>
            <a:endParaRPr sz="2000" i="0" dirty="0">
              <a:solidFill>
                <a:srgbClr val="002060"/>
              </a:solidFill>
              <a:latin typeface="+mj-lt"/>
            </a:endParaRPr>
          </a:p>
        </p:txBody>
      </p:sp>
      <p:sp>
        <p:nvSpPr>
          <p:cNvPr id="668" name="Google Shape;668;p1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barn(inVertical)">
                                      <p:cBhvr>
                                        <p:cTn id="7" dur="500"/>
                                        <p:tgtEl>
                                          <p:spTgt spid="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7">
                                            <p:txEl>
                                              <p:pRg st="1" end="1"/>
                                            </p:txEl>
                                          </p:spTgt>
                                        </p:tgtEl>
                                        <p:attrNameLst>
                                          <p:attrName>style.visibility</p:attrName>
                                        </p:attrNameLst>
                                      </p:cBhvr>
                                      <p:to>
                                        <p:strVal val="visible"/>
                                      </p:to>
                                    </p:set>
                                    <p:animEffect transition="in" filter="barn(inVertical)">
                                      <p:cBhvr>
                                        <p:cTn id="12" dur="500"/>
                                        <p:tgtEl>
                                          <p:spTgt spid="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7">
                                            <p:txEl>
                                              <p:pRg st="2" end="2"/>
                                            </p:txEl>
                                          </p:spTgt>
                                        </p:tgtEl>
                                        <p:attrNameLst>
                                          <p:attrName>style.visibility</p:attrName>
                                        </p:attrNameLst>
                                      </p:cBhvr>
                                      <p:to>
                                        <p:strVal val="visible"/>
                                      </p:to>
                                    </p:set>
                                    <p:animEffect transition="in" filter="barn(inVertical)">
                                      <p:cBhvr>
                                        <p:cTn id="17" dur="500"/>
                                        <p:tgtEl>
                                          <p:spTgt spid="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txBox="1">
            <a:spLocks noGrp="1"/>
          </p:cNvSpPr>
          <p:nvPr>
            <p:ph type="title"/>
          </p:nvPr>
        </p:nvSpPr>
        <p:spPr>
          <a:xfrm>
            <a:off x="667491" y="514238"/>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smtClean="0">
                <a:latin typeface="+mj-lt"/>
              </a:rPr>
              <a:t>E</a:t>
            </a:r>
            <a:r>
              <a:rPr lang="en" i="1" dirty="0" smtClean="0">
                <a:latin typeface="+mj-lt"/>
              </a:rPr>
              <a:t>m có biết?</a:t>
            </a:r>
            <a:endParaRPr i="1" dirty="0">
              <a:latin typeface="+mj-lt"/>
            </a:endParaRPr>
          </a:p>
        </p:txBody>
      </p:sp>
      <p:sp>
        <p:nvSpPr>
          <p:cNvPr id="675" name="Google Shape;675;p18"/>
          <p:cNvSpPr txBox="1">
            <a:spLocks noGrp="1"/>
          </p:cNvSpPr>
          <p:nvPr>
            <p:ph type="sldNum" idx="12"/>
          </p:nvPr>
        </p:nvSpPr>
        <p:spPr>
          <a:xfrm>
            <a:off x="8595300" y="46771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Folded Corner 1"/>
          <p:cNvSpPr/>
          <p:nvPr/>
        </p:nvSpPr>
        <p:spPr>
          <a:xfrm>
            <a:off x="424549" y="1455613"/>
            <a:ext cx="7091470" cy="3127664"/>
          </a:xfrm>
          <a:prstGeom prst="foldedCorner">
            <a:avLst>
              <a:gd name="adj" fmla="val 3863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p>
          <a:p>
            <a:pPr algn="just"/>
            <a:endParaRPr lang="en-US" sz="2000" dirty="0"/>
          </a:p>
          <a:p>
            <a:pPr algn="just"/>
            <a:endParaRPr lang="en-US" sz="2000" dirty="0" smtClean="0"/>
          </a:p>
          <a:p>
            <a:pPr algn="just"/>
            <a:endParaRPr lang="en-US" sz="2000" dirty="0"/>
          </a:p>
          <a:p>
            <a:pPr algn="just"/>
            <a:r>
              <a:rPr lang="vi-VN" sz="2000" dirty="0" smtClean="0">
                <a:solidFill>
                  <a:schemeClr val="bg1"/>
                </a:solidFill>
              </a:rPr>
              <a:t>Nghệ </a:t>
            </a:r>
            <a:r>
              <a:rPr lang="vi-VN" sz="2000" dirty="0">
                <a:solidFill>
                  <a:schemeClr val="bg1"/>
                </a:solidFill>
              </a:rPr>
              <a:t>thuật điêu khắc tượng hình người thuộc thời kì tiền sử trên </a:t>
            </a:r>
            <a:r>
              <a:rPr lang="vi-VN" sz="2000" dirty="0" smtClean="0">
                <a:solidFill>
                  <a:schemeClr val="bg1"/>
                </a:solidFill>
              </a:rPr>
              <a:t>th</a:t>
            </a:r>
            <a:r>
              <a:rPr lang="en-US" sz="2000" dirty="0" smtClean="0">
                <a:solidFill>
                  <a:schemeClr val="bg1"/>
                </a:solidFill>
              </a:rPr>
              <a:t>ế</a:t>
            </a:r>
            <a:r>
              <a:rPr lang="vi-VN" sz="2000" dirty="0" smtClean="0">
                <a:solidFill>
                  <a:schemeClr val="bg1"/>
                </a:solidFill>
              </a:rPr>
              <a:t> </a:t>
            </a:r>
            <a:r>
              <a:rPr lang="vi-VN" sz="2000" dirty="0">
                <a:solidFill>
                  <a:schemeClr val="bg1"/>
                </a:solidFill>
              </a:rPr>
              <a:t>giới có </a:t>
            </a:r>
            <a:r>
              <a:rPr lang="vi-VN" sz="2000" dirty="0" smtClean="0">
                <a:solidFill>
                  <a:schemeClr val="bg1"/>
                </a:solidFill>
              </a:rPr>
              <a:t>từ</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25 000 năm trước Công nguyên. Đặc biệt, ngay từ thời Hy Lạp có </a:t>
            </a:r>
            <a:r>
              <a:rPr lang="vi-VN" sz="2000" dirty="0" smtClean="0">
                <a:solidFill>
                  <a:schemeClr val="bg1"/>
                </a:solidFill>
              </a:rPr>
              <a:t>đại,</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thế kỉ V trước Công nguyên, đã xuất hiện những </a:t>
            </a:r>
            <a:r>
              <a:rPr lang="vi-VN" sz="2000" dirty="0" smtClean="0">
                <a:solidFill>
                  <a:schemeClr val="bg1"/>
                </a:solidFill>
              </a:rPr>
              <a:t>bức</a:t>
            </a:r>
            <a:r>
              <a:rPr lang="en-US" sz="2000" dirty="0" smtClean="0">
                <a:solidFill>
                  <a:schemeClr val="bg1"/>
                </a:solidFill>
              </a:rPr>
              <a:t> </a:t>
            </a:r>
            <a:r>
              <a:rPr lang="vi-VN" sz="2000" dirty="0" smtClean="0">
                <a:solidFill>
                  <a:schemeClr val="bg1"/>
                </a:solidFill>
              </a:rPr>
              <a:t>tượng </a:t>
            </a:r>
            <a:r>
              <a:rPr lang="vi-VN" sz="2000" dirty="0">
                <a:solidFill>
                  <a:schemeClr val="bg1"/>
                </a:solidFill>
              </a:rPr>
              <a:t>chuẩn </a:t>
            </a:r>
            <a:r>
              <a:rPr lang="vi-VN" sz="2000" dirty="0" smtClean="0">
                <a:solidFill>
                  <a:schemeClr val="bg1"/>
                </a:solidFill>
              </a:rPr>
              <a:t>mực</a:t>
            </a:r>
            <a:r>
              <a:rPr lang="en-US" sz="2000" dirty="0" smtClean="0">
                <a:solidFill>
                  <a:schemeClr val="bg1"/>
                </a:solidFill>
              </a:rPr>
              <a:t> </a:t>
            </a:r>
            <a:r>
              <a:rPr lang="en-US" sz="2000" dirty="0" err="1" smtClean="0">
                <a:solidFill>
                  <a:schemeClr val="bg1"/>
                </a:solidFill>
              </a:rPr>
              <a:t>về</a:t>
            </a:r>
            <a:r>
              <a:rPr lang="en-US" sz="2000" dirty="0" smtClean="0">
                <a:solidFill>
                  <a:schemeClr val="bg1"/>
                </a:solidFill>
              </a:rPr>
              <a:t> </a:t>
            </a:r>
            <a:r>
              <a:rPr lang="en-US" sz="2000" dirty="0" err="1" smtClean="0">
                <a:solidFill>
                  <a:schemeClr val="bg1"/>
                </a:solidFill>
              </a:rPr>
              <a:t>giải</a:t>
            </a:r>
            <a:r>
              <a:rPr lang="en-US" sz="2000" dirty="0" smtClean="0">
                <a:solidFill>
                  <a:schemeClr val="bg1"/>
                </a:solidFill>
              </a:rPr>
              <a:t> </a:t>
            </a:r>
            <a:r>
              <a:rPr lang="en-US" sz="2000" dirty="0" err="1" smtClean="0">
                <a:solidFill>
                  <a:schemeClr val="bg1"/>
                </a:solidFill>
              </a:rPr>
              <a:t>phẫu</a:t>
            </a:r>
            <a:r>
              <a:rPr lang="en-US" sz="2000" dirty="0" smtClean="0">
                <a:solidFill>
                  <a:schemeClr val="bg1"/>
                </a:solidFill>
              </a:rPr>
              <a:t> </a:t>
            </a:r>
            <a:r>
              <a:rPr lang="en-US" sz="2000" dirty="0" err="1" smtClean="0">
                <a:solidFill>
                  <a:schemeClr val="bg1"/>
                </a:solidFill>
              </a:rPr>
              <a:t>cơ</a:t>
            </a:r>
            <a:r>
              <a:rPr lang="en-US" sz="2000" dirty="0" smtClean="0">
                <a:solidFill>
                  <a:schemeClr val="bg1"/>
                </a:solidFill>
              </a:rPr>
              <a:t> </a:t>
            </a:r>
            <a:r>
              <a:rPr lang="en-US" sz="2000" dirty="0" err="1" smtClean="0">
                <a:solidFill>
                  <a:schemeClr val="bg1"/>
                </a:solidFill>
              </a:rPr>
              <a:t>thể</a:t>
            </a:r>
            <a:r>
              <a:rPr lang="en-US" sz="2000" dirty="0" smtClean="0">
                <a:solidFill>
                  <a:schemeClr val="bg1"/>
                </a:solidFill>
              </a:rPr>
              <a:t> </a:t>
            </a:r>
            <a:r>
              <a:rPr lang="en-US" sz="2000" dirty="0" err="1" smtClean="0">
                <a:solidFill>
                  <a:schemeClr val="bg1"/>
                </a:solidFill>
              </a:rPr>
              <a:t>người</a:t>
            </a:r>
            <a:r>
              <a:rPr lang="en-US" sz="2000" dirty="0" smtClean="0">
                <a:solidFill>
                  <a:schemeClr val="bg1"/>
                </a:solidFill>
              </a:rPr>
              <a:t>.</a:t>
            </a:r>
          </a:p>
          <a:p>
            <a:pPr algn="just"/>
            <a:r>
              <a:rPr lang="vi-VN" sz="2000" dirty="0">
                <a:solidFill>
                  <a:schemeClr val="bg1"/>
                </a:solidFill>
              </a:rPr>
              <a:t>Các nhà khảo có tìm thấy nhiều hiện vật của nghệ thuật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đại</a:t>
            </a:r>
            <a:r>
              <a:rPr lang="en-US" sz="2000" dirty="0" smtClean="0">
                <a:solidFill>
                  <a:schemeClr val="bg1"/>
                </a:solidFill>
              </a:rPr>
              <a:t> </a:t>
            </a:r>
            <a:r>
              <a:rPr lang="vi-VN" sz="2000" dirty="0" smtClean="0">
                <a:solidFill>
                  <a:schemeClr val="bg1"/>
                </a:solidFill>
              </a:rPr>
              <a:t>Việt </a:t>
            </a:r>
            <a:r>
              <a:rPr lang="vi-VN" sz="2000" dirty="0">
                <a:solidFill>
                  <a:schemeClr val="bg1"/>
                </a:solidFill>
              </a:rPr>
              <a:t>Nam như: điêu khắc hình người bằng đá, </a:t>
            </a:r>
            <a:endParaRPr lang="en-US" sz="2000" dirty="0" smtClean="0">
              <a:solidFill>
                <a:schemeClr val="bg1"/>
              </a:solidFill>
            </a:endParaRPr>
          </a:p>
          <a:p>
            <a:pPr algn="just"/>
            <a:r>
              <a:rPr lang="vi-VN" sz="2000" dirty="0" smtClean="0">
                <a:solidFill>
                  <a:schemeClr val="bg1"/>
                </a:solidFill>
              </a:rPr>
              <a:t>đất </a:t>
            </a:r>
            <a:r>
              <a:rPr lang="vi-VN" sz="2000" dirty="0">
                <a:solidFill>
                  <a:schemeClr val="bg1"/>
                </a:solidFill>
              </a:rPr>
              <a:t>nung, đồng trong </a:t>
            </a:r>
            <a:r>
              <a:rPr lang="vi-VN" sz="2000" dirty="0" smtClean="0">
                <a:solidFill>
                  <a:schemeClr val="bg1"/>
                </a:solidFill>
              </a:rPr>
              <a:t>các</a:t>
            </a:r>
            <a:r>
              <a:rPr lang="en-US" sz="2000" dirty="0" smtClean="0">
                <a:solidFill>
                  <a:schemeClr val="bg1"/>
                </a:solidFill>
              </a:rPr>
              <a:t> di  </a:t>
            </a:r>
            <a:r>
              <a:rPr lang="vi-VN" sz="2000" dirty="0" smtClean="0">
                <a:solidFill>
                  <a:schemeClr val="bg1"/>
                </a:solidFill>
              </a:rPr>
              <a:t>chỉ </a:t>
            </a:r>
            <a:r>
              <a:rPr lang="vi-VN" sz="2000" dirty="0">
                <a:solidFill>
                  <a:schemeClr val="bg1"/>
                </a:solidFill>
              </a:rPr>
              <a:t>khảo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a:t>
            </a:r>
            <a:r>
              <a:rPr lang="vi-VN" sz="2000" dirty="0">
                <a:solidFill>
                  <a:schemeClr val="bg1"/>
                </a:solidFill>
              </a:rPr>
              <a:t>từ văn hoá </a:t>
            </a:r>
            <a:endParaRPr lang="en-US" sz="2000" dirty="0" smtClean="0">
              <a:solidFill>
                <a:schemeClr val="bg1"/>
              </a:solidFill>
            </a:endParaRPr>
          </a:p>
          <a:p>
            <a:pPr algn="just"/>
            <a:r>
              <a:rPr lang="vi-VN" sz="2000" dirty="0" smtClean="0">
                <a:solidFill>
                  <a:schemeClr val="bg1"/>
                </a:solidFill>
              </a:rPr>
              <a:t>Hoà </a:t>
            </a:r>
            <a:r>
              <a:rPr lang="vi-VN" sz="2000" dirty="0">
                <a:solidFill>
                  <a:schemeClr val="bg1"/>
                </a:solidFill>
              </a:rPr>
              <a:t>Bình, Sa Huỳnh đến thời kì Đông Sơn.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ctrTitle" idx="4294967295"/>
          </p:nvPr>
        </p:nvSpPr>
        <p:spPr>
          <a:xfrm>
            <a:off x="192071" y="123577"/>
            <a:ext cx="3184319" cy="7214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002060"/>
                </a:solidFill>
                <a:latin typeface="+mj-lt"/>
              </a:rPr>
              <a:t>2. Sáng tạo</a:t>
            </a:r>
            <a:endParaRPr b="1" dirty="0">
              <a:solidFill>
                <a:srgbClr val="002060"/>
              </a:solidFill>
              <a:latin typeface="+mj-lt"/>
            </a:endParaRPr>
          </a:p>
        </p:txBody>
      </p:sp>
      <p:sp>
        <p:nvSpPr>
          <p:cNvPr id="682" name="Google Shape;682;p19"/>
          <p:cNvSpPr/>
          <p:nvPr/>
        </p:nvSpPr>
        <p:spPr>
          <a:xfrm>
            <a:off x="7924952" y="980940"/>
            <a:ext cx="900240" cy="90703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8168062" y="119120"/>
            <a:ext cx="549990" cy="9378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stretch>
            <a:fillRect/>
          </a:stretch>
        </p:blipFill>
        <p:spPr>
          <a:xfrm>
            <a:off x="1080656" y="1411431"/>
            <a:ext cx="6725082" cy="2387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3" name="Picture 2"/>
          <p:cNvPicPr>
            <a:picLocks noChangeAspect="1"/>
          </p:cNvPicPr>
          <p:nvPr/>
        </p:nvPicPr>
        <p:blipFill>
          <a:blip r:embed="rId2"/>
          <a:stretch>
            <a:fillRect/>
          </a:stretch>
        </p:blipFill>
        <p:spPr>
          <a:xfrm>
            <a:off x="3971457" y="290946"/>
            <a:ext cx="5172543" cy="3549487"/>
          </a:xfrm>
          <a:prstGeom prst="rect">
            <a:avLst/>
          </a:prstGeom>
        </p:spPr>
      </p:pic>
      <p:sp>
        <p:nvSpPr>
          <p:cNvPr id="4" name="Google Shape;690;p20"/>
          <p:cNvSpPr txBox="1">
            <a:spLocks/>
          </p:cNvSpPr>
          <p:nvPr/>
        </p:nvSpPr>
        <p:spPr>
          <a:xfrm>
            <a:off x="182166" y="135081"/>
            <a:ext cx="1781716" cy="5091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latin typeface="+mj-lt"/>
              </a:rPr>
              <a:t>Thực hành</a:t>
            </a:r>
            <a:endParaRPr lang="en-US" sz="2000" b="1" dirty="0">
              <a:latin typeface="+mj-lt"/>
            </a:endParaRPr>
          </a:p>
        </p:txBody>
      </p:sp>
      <p:sp>
        <p:nvSpPr>
          <p:cNvPr id="7" name="Google Shape;868;p36"/>
          <p:cNvSpPr txBox="1">
            <a:spLocks/>
          </p:cNvSpPr>
          <p:nvPr/>
        </p:nvSpPr>
        <p:spPr>
          <a:xfrm>
            <a:off x="69236" y="644274"/>
            <a:ext cx="3789291" cy="325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dirty="0" err="1" smtClean="0"/>
              <a:t>Các</a:t>
            </a:r>
            <a:r>
              <a:rPr lang="en-US" sz="1800" dirty="0" smtClean="0"/>
              <a:t> </a:t>
            </a:r>
            <a:r>
              <a:rPr lang="en-US" sz="1800" dirty="0" err="1" smtClean="0"/>
              <a:t>bước</a:t>
            </a:r>
            <a:r>
              <a:rPr lang="en-US" sz="1800" dirty="0" smtClean="0"/>
              <a:t> </a:t>
            </a:r>
            <a:r>
              <a:rPr lang="en-US" sz="1800" dirty="0" err="1" smtClean="0"/>
              <a:t>tạo</a:t>
            </a:r>
            <a:r>
              <a:rPr lang="en-US" sz="1800" dirty="0" smtClean="0"/>
              <a:t> </a:t>
            </a:r>
            <a:r>
              <a:rPr lang="en-US" sz="1800" dirty="0" err="1" smtClean="0"/>
              <a:t>hình</a:t>
            </a:r>
            <a:r>
              <a:rPr lang="en-US" sz="1800" dirty="0" smtClean="0"/>
              <a:t> </a:t>
            </a:r>
            <a:r>
              <a:rPr lang="en-US" sz="1800" dirty="0" err="1" smtClean="0"/>
              <a:t>nhân</a:t>
            </a:r>
            <a:r>
              <a:rPr lang="en-US" sz="1800" dirty="0" smtClean="0"/>
              <a:t> </a:t>
            </a:r>
            <a:r>
              <a:rPr lang="en-US" sz="1800" dirty="0" err="1" smtClean="0"/>
              <a:t>vật</a:t>
            </a:r>
            <a:r>
              <a:rPr lang="en-US" sz="1800" dirty="0" smtClean="0"/>
              <a:t> </a:t>
            </a:r>
            <a:r>
              <a:rPr lang="en-US" sz="1800" dirty="0" err="1" smtClean="0"/>
              <a:t>bằng</a:t>
            </a:r>
            <a:r>
              <a:rPr lang="en-US" sz="1800" dirty="0" smtClean="0"/>
              <a:t> </a:t>
            </a:r>
            <a:r>
              <a:rPr lang="en-US" sz="1800" dirty="0" err="1" smtClean="0"/>
              <a:t>giấy</a:t>
            </a:r>
            <a:r>
              <a:rPr lang="en-US" sz="1800" dirty="0" smtClean="0"/>
              <a:t> </a:t>
            </a:r>
            <a:r>
              <a:rPr lang="en-US" sz="1800" dirty="0" err="1" smtClean="0"/>
              <a:t>bạc</a:t>
            </a:r>
            <a:r>
              <a:rPr lang="en-US" sz="1800" dirty="0" smtClean="0"/>
              <a:t>:</a:t>
            </a:r>
          </a:p>
          <a:p>
            <a:pPr marL="457200" indent="-381000">
              <a:lnSpc>
                <a:spcPct val="115000"/>
              </a:lnSpc>
              <a:spcBef>
                <a:spcPts val="600"/>
              </a:spcBef>
              <a:buSzPts val="2400"/>
              <a:buFont typeface="Arial"/>
              <a:buChar char="✢"/>
            </a:pPr>
            <a:r>
              <a:rPr lang="en-US" sz="1800" dirty="0" err="1" smtClean="0"/>
              <a:t>Bước</a:t>
            </a:r>
            <a:r>
              <a:rPr lang="en-US" sz="1800" dirty="0" smtClean="0"/>
              <a:t> 1: </a:t>
            </a:r>
            <a:r>
              <a:rPr lang="en-US" sz="1800" dirty="0" err="1" smtClean="0"/>
              <a:t>giấy</a:t>
            </a:r>
            <a:r>
              <a:rPr lang="en-US" sz="1800" dirty="0" smtClean="0"/>
              <a:t> </a:t>
            </a:r>
            <a:r>
              <a:rPr lang="en-US" sz="1800" dirty="0" err="1" smtClean="0"/>
              <a:t>bạc</a:t>
            </a:r>
            <a:r>
              <a:rPr lang="en-US" sz="1800" dirty="0" smtClean="0"/>
              <a:t> 20cm chia </a:t>
            </a:r>
            <a:r>
              <a:rPr lang="en-US" sz="1800" dirty="0" err="1" smtClean="0"/>
              <a:t>theo</a:t>
            </a:r>
            <a:r>
              <a:rPr lang="en-US" sz="1800" dirty="0" smtClean="0"/>
              <a:t> </a:t>
            </a:r>
            <a:r>
              <a:rPr lang="en-US" sz="1800" dirty="0" err="1" smtClean="0"/>
              <a:t>hướng</a:t>
            </a:r>
            <a:r>
              <a:rPr lang="en-US" sz="1800" dirty="0" smtClean="0"/>
              <a:t> </a:t>
            </a:r>
            <a:r>
              <a:rPr lang="en-US" sz="1800" dirty="0" err="1" smtClean="0"/>
              <a:t>dẫn</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2: </a:t>
            </a:r>
            <a:r>
              <a:rPr lang="en-US" sz="1800" dirty="0" err="1" smtClean="0"/>
              <a:t>tạo</a:t>
            </a:r>
            <a:r>
              <a:rPr lang="en-US" sz="1800" dirty="0" smtClean="0"/>
              <a:t> </a:t>
            </a:r>
            <a:r>
              <a:rPr lang="en-US" sz="1800" dirty="0" err="1" smtClean="0"/>
              <a:t>hình</a:t>
            </a:r>
            <a:r>
              <a:rPr lang="en-US" sz="1800" dirty="0" smtClean="0"/>
              <a:t> </a:t>
            </a:r>
            <a:r>
              <a:rPr lang="en-US" sz="1800" dirty="0" err="1" smtClean="0"/>
              <a:t>tay</a:t>
            </a:r>
            <a:r>
              <a:rPr lang="en-US" sz="1800" dirty="0" smtClean="0"/>
              <a:t> </a:t>
            </a:r>
            <a:r>
              <a:rPr lang="en-US" sz="1800" dirty="0" err="1" smtClean="0"/>
              <a:t>và</a:t>
            </a:r>
            <a:r>
              <a:rPr lang="en-US" sz="1800" dirty="0" smtClean="0"/>
              <a:t> </a:t>
            </a:r>
            <a:r>
              <a:rPr lang="en-US" sz="1800" dirty="0" err="1" smtClean="0"/>
              <a:t>chân</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3: Vo </a:t>
            </a:r>
            <a:r>
              <a:rPr lang="en-US" sz="1800" dirty="0" err="1" smtClean="0"/>
              <a:t>tròn</a:t>
            </a:r>
            <a:r>
              <a:rPr lang="en-US" sz="1800" dirty="0" smtClean="0"/>
              <a:t> </a:t>
            </a:r>
            <a:r>
              <a:rPr lang="en-US" sz="1800" dirty="0" err="1" smtClean="0"/>
              <a:t>để</a:t>
            </a:r>
            <a:r>
              <a:rPr lang="en-US" sz="1800" dirty="0" smtClean="0"/>
              <a:t> </a:t>
            </a:r>
            <a:r>
              <a:rPr lang="en-US" sz="1800" dirty="0" err="1" smtClean="0"/>
              <a:t>tạo</a:t>
            </a:r>
            <a:r>
              <a:rPr lang="en-US" sz="1800" dirty="0" smtClean="0"/>
              <a:t> </a:t>
            </a:r>
            <a:r>
              <a:rPr lang="en-US" sz="1800" dirty="0" err="1" smtClean="0"/>
              <a:t>đầu</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4: </a:t>
            </a:r>
            <a:r>
              <a:rPr lang="en-US" sz="1800" dirty="0" err="1" smtClean="0"/>
              <a:t>điều</a:t>
            </a:r>
            <a:r>
              <a:rPr lang="en-US" sz="1800" dirty="0" smtClean="0"/>
              <a:t> </a:t>
            </a:r>
            <a:r>
              <a:rPr lang="en-US" sz="1800" dirty="0" err="1" smtClean="0"/>
              <a:t>chỉnh</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tay</a:t>
            </a:r>
            <a:r>
              <a:rPr lang="en-US" sz="1800" dirty="0" smtClean="0"/>
              <a:t> </a:t>
            </a:r>
            <a:r>
              <a:rPr lang="en-US" sz="1800" dirty="0" err="1" smtClean="0"/>
              <a:t>sao</a:t>
            </a:r>
            <a:r>
              <a:rPr lang="en-US" sz="1800" dirty="0" smtClean="0"/>
              <a:t> </a:t>
            </a:r>
            <a:r>
              <a:rPr lang="en-US" sz="1800" dirty="0" err="1" smtClean="0"/>
              <a:t>cho</a:t>
            </a:r>
            <a:r>
              <a:rPr lang="en-US" sz="1800" dirty="0" smtClean="0"/>
              <a:t> </a:t>
            </a:r>
            <a:r>
              <a:rPr lang="en-US" sz="1800" dirty="0" err="1" smtClean="0"/>
              <a:t>phù</a:t>
            </a:r>
            <a:r>
              <a:rPr lang="en-US" sz="1800" dirty="0" smtClean="0"/>
              <a:t> </a:t>
            </a:r>
            <a:r>
              <a:rPr lang="en-US" sz="1800" dirty="0" err="1" smtClean="0"/>
              <a:t>hợp</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5: </a:t>
            </a:r>
            <a:r>
              <a:rPr lang="en-US" sz="1800" dirty="0" err="1" smtClean="0"/>
              <a:t>tạo</a:t>
            </a:r>
            <a:r>
              <a:rPr lang="en-US" sz="1800" dirty="0" smtClean="0"/>
              <a:t> </a:t>
            </a:r>
            <a:r>
              <a:rPr lang="en-US" sz="1800" dirty="0" err="1" smtClean="0"/>
              <a:t>sáng</a:t>
            </a:r>
            <a:r>
              <a:rPr lang="en-US" sz="1800" dirty="0" smtClean="0"/>
              <a:t> </a:t>
            </a:r>
            <a:r>
              <a:rPr lang="en-US" sz="1800" dirty="0" err="1" smtClean="0"/>
              <a:t>theo</a:t>
            </a:r>
            <a:r>
              <a:rPr lang="en-US" sz="1800" dirty="0" smtClean="0"/>
              <a:t> ý </a:t>
            </a:r>
            <a:r>
              <a:rPr lang="en-US" sz="1800" dirty="0" err="1" smtClean="0"/>
              <a:t>muốn</a:t>
            </a:r>
            <a:r>
              <a:rPr lang="en-US" sz="1800" dirty="0" smtClean="0"/>
              <a:t> </a:t>
            </a:r>
            <a:r>
              <a:rPr lang="en-US" sz="1800" dirty="0" err="1" smtClean="0"/>
              <a:t>và</a:t>
            </a:r>
            <a:r>
              <a:rPr lang="en-US" sz="1800" dirty="0" smtClean="0"/>
              <a:t> </a:t>
            </a:r>
            <a:r>
              <a:rPr lang="en-US" sz="1800" dirty="0" err="1" smtClean="0"/>
              <a:t>hoàn</a:t>
            </a:r>
            <a:r>
              <a:rPr lang="en-US" sz="1800" dirty="0" smtClean="0"/>
              <a:t> </a:t>
            </a:r>
            <a:r>
              <a:rPr lang="en-US" sz="1800" dirty="0" err="1" smtClean="0"/>
              <a:t>thiện</a:t>
            </a:r>
            <a:r>
              <a:rPr lang="en-US" sz="1800" dirty="0" smtClean="0"/>
              <a:t> </a:t>
            </a:r>
            <a:r>
              <a:rPr lang="en-US" sz="1800" dirty="0" err="1" smtClean="0"/>
              <a:t>sản</a:t>
            </a:r>
            <a:r>
              <a:rPr lang="en-US" sz="1800" dirty="0" smtClean="0"/>
              <a:t> </a:t>
            </a:r>
            <a:r>
              <a:rPr lang="en-US" sz="1800" dirty="0" err="1" smtClean="0"/>
              <a:t>phẩm</a:t>
            </a:r>
            <a:r>
              <a:rPr lang="en-US" sz="1800" dirty="0" smtClean="0"/>
              <a:t>.</a:t>
            </a:r>
            <a:endParaRPr lang="en-US" sz="1800" dirty="0"/>
          </a:p>
        </p:txBody>
      </p:sp>
    </p:spTree>
    <p:extLst>
      <p:ext uri="{BB962C8B-B14F-4D97-AF65-F5344CB8AC3E}">
        <p14:creationId xmlns:p14="http://schemas.microsoft.com/office/powerpoint/2010/main" val="42080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20"/>
          <p:cNvSpPr txBox="1">
            <a:spLocks noGrp="1"/>
          </p:cNvSpPr>
          <p:nvPr>
            <p:ph type="title"/>
          </p:nvPr>
        </p:nvSpPr>
        <p:spPr>
          <a:xfrm>
            <a:off x="803501" y="523150"/>
            <a:ext cx="1781716" cy="5091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002060"/>
                </a:solidFill>
                <a:latin typeface="+mj-lt"/>
              </a:rPr>
              <a:t>T</a:t>
            </a:r>
            <a:r>
              <a:rPr lang="en" sz="2000" b="1" dirty="0" smtClean="0">
                <a:solidFill>
                  <a:srgbClr val="002060"/>
                </a:solidFill>
                <a:latin typeface="+mj-lt"/>
              </a:rPr>
              <a:t>hực hành</a:t>
            </a:r>
            <a:endParaRPr sz="2000" b="1" dirty="0">
              <a:solidFill>
                <a:srgbClr val="002060"/>
              </a:solidFill>
              <a:latin typeface="+mj-lt"/>
            </a:endParaRPr>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 Placeholder 1"/>
          <p:cNvSpPr>
            <a:spLocks noGrp="1"/>
          </p:cNvSpPr>
          <p:nvPr>
            <p:ph type="body" idx="1"/>
          </p:nvPr>
        </p:nvSpPr>
        <p:spPr>
          <a:xfrm>
            <a:off x="635337" y="1013681"/>
            <a:ext cx="5886125" cy="1248619"/>
          </a:xfrm>
        </p:spPr>
        <p:txBody>
          <a:bodyPr/>
          <a:lstStyle/>
          <a:p>
            <a:pPr>
              <a:lnSpc>
                <a:spcPct val="150000"/>
              </a:lnSpc>
            </a:pPr>
            <a:r>
              <a:rPr lang="nl-NL" dirty="0" smtClean="0">
                <a:solidFill>
                  <a:schemeClr val="tx2">
                    <a:lumMod val="10000"/>
                  </a:schemeClr>
                </a:solidFill>
                <a:latin typeface="+mj-lt"/>
              </a:rPr>
              <a:t>Tạo </a:t>
            </a:r>
            <a:r>
              <a:rPr lang="nl-NL" dirty="0">
                <a:solidFill>
                  <a:schemeClr val="tx2">
                    <a:lumMod val="10000"/>
                  </a:schemeClr>
                </a:solidFill>
                <a:latin typeface="+mj-lt"/>
              </a:rPr>
              <a:t>hình nhóm nhân vật theo các </a:t>
            </a:r>
            <a:r>
              <a:rPr lang="nl-NL" dirty="0" smtClean="0">
                <a:solidFill>
                  <a:schemeClr val="tx2">
                    <a:lumMod val="10000"/>
                  </a:schemeClr>
                </a:solidFill>
                <a:latin typeface="+mj-lt"/>
              </a:rPr>
              <a:t>bước</a:t>
            </a:r>
            <a:r>
              <a:rPr lang="nl-NL" dirty="0">
                <a:solidFill>
                  <a:schemeClr val="tx2">
                    <a:lumMod val="10000"/>
                  </a:schemeClr>
                </a:solidFill>
                <a:latin typeface="+mj-lt"/>
              </a:rPr>
              <a:t> </a:t>
            </a:r>
            <a:r>
              <a:rPr lang="nl-NL" dirty="0" smtClean="0">
                <a:solidFill>
                  <a:schemeClr val="tx2">
                    <a:lumMod val="10000"/>
                  </a:schemeClr>
                </a:solidFill>
                <a:latin typeface="+mj-lt"/>
              </a:rPr>
              <a:t>và  </a:t>
            </a:r>
            <a:r>
              <a:rPr lang="nl-NL" dirty="0">
                <a:solidFill>
                  <a:schemeClr val="tx2">
                    <a:lumMod val="10000"/>
                  </a:schemeClr>
                </a:solidFill>
                <a:latin typeface="+mj-lt"/>
              </a:rPr>
              <a:t>c</a:t>
            </a:r>
            <a:r>
              <a:rPr lang="nl-NL" dirty="0" smtClean="0">
                <a:solidFill>
                  <a:schemeClr val="tx2">
                    <a:lumMod val="10000"/>
                  </a:schemeClr>
                </a:solidFill>
                <a:latin typeface="+mj-lt"/>
              </a:rPr>
              <a:t>ác </a:t>
            </a:r>
            <a:r>
              <a:rPr lang="nl-NL" dirty="0">
                <a:solidFill>
                  <a:schemeClr val="tx2">
                    <a:lumMod val="10000"/>
                  </a:schemeClr>
                </a:solidFill>
                <a:latin typeface="+mj-lt"/>
              </a:rPr>
              <a:t>chất liệu thông dụng, dễ kiểm có thể là: </a:t>
            </a:r>
            <a:r>
              <a:rPr lang="nl-NL" dirty="0" smtClean="0">
                <a:solidFill>
                  <a:schemeClr val="tx2">
                    <a:lumMod val="10000"/>
                  </a:schemeClr>
                </a:solidFill>
                <a:latin typeface="+mj-lt"/>
              </a:rPr>
              <a:t>giấy </a:t>
            </a:r>
            <a:r>
              <a:rPr lang="nl-NL" dirty="0">
                <a:solidFill>
                  <a:schemeClr val="tx2">
                    <a:lumMod val="10000"/>
                  </a:schemeClr>
                </a:solidFill>
                <a:latin typeface="+mj-lt"/>
              </a:rPr>
              <a:t>bạc, giấy màu, giấy bọc thức ăn, đất sét, đất nặn</a:t>
            </a:r>
            <a:r>
              <a:rPr lang="nl-NL" dirty="0" smtClean="0">
                <a:solidFill>
                  <a:schemeClr val="tx2">
                    <a:lumMod val="10000"/>
                  </a:schemeClr>
                </a:solidFill>
                <a:latin typeface="+mj-lt"/>
              </a:rPr>
              <a:t>,</a:t>
            </a:r>
            <a:endParaRPr lang="en-US" dirty="0">
              <a:solidFill>
                <a:schemeClr val="tx2">
                  <a:lumMod val="10000"/>
                </a:schemeClr>
              </a:solidFill>
              <a:latin typeface="+mj-lt"/>
            </a:endParaRPr>
          </a:p>
        </p:txBody>
      </p:sp>
      <p:pic>
        <p:nvPicPr>
          <p:cNvPr id="5" name="Picture 4"/>
          <p:cNvPicPr>
            <a:picLocks noChangeAspect="1"/>
          </p:cNvPicPr>
          <p:nvPr/>
        </p:nvPicPr>
        <p:blipFill>
          <a:blip r:embed="rId3"/>
          <a:stretch>
            <a:fillRect/>
          </a:stretch>
        </p:blipFill>
        <p:spPr>
          <a:xfrm>
            <a:off x="117779" y="2447613"/>
            <a:ext cx="5745741" cy="2695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764</Words>
  <Application>Microsoft Office PowerPoint</Application>
  <PresentationFormat>On-screen Show (16:9)</PresentationFormat>
  <Paragraphs>79</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Neuton</vt:lpstr>
      <vt:lpstr>Calibri</vt:lpstr>
      <vt:lpstr>Times New Roman</vt:lpstr>
      <vt:lpstr>Yellowtail</vt:lpstr>
      <vt:lpstr>Ceres template</vt:lpstr>
      <vt:lpstr>PowerPoint Presentation</vt:lpstr>
      <vt:lpstr>BÀI 2: TẠO HÌNH NHÓM NHÂN VẬT</vt:lpstr>
      <vt:lpstr>Funnel</vt:lpstr>
      <vt:lpstr>PowerPoint Presentation</vt:lpstr>
      <vt:lpstr>PowerPoint Presentation</vt:lpstr>
      <vt:lpstr>Em có biết?</vt:lpstr>
      <vt:lpstr>2. Sáng tạo</vt:lpstr>
      <vt:lpstr>PowerPoint Presentation</vt:lpstr>
      <vt:lpstr>Thực hành</vt:lpstr>
      <vt:lpstr>Hãy tạo hình nhân vật và sáng tạo câu chuyện cho sản phẩm của mình?</vt:lpstr>
      <vt:lpstr>3. Thảo luận</vt:lpstr>
      <vt:lpstr>PowerPoint Presentation</vt:lpstr>
      <vt:lpstr>PowerPoint Presentation</vt:lpstr>
      <vt:lpstr>PowerPoint Presentation</vt:lpstr>
      <vt:lpstr>+ Em có thể giới thiệu về một bức tượng thuộc thời kì tiền sử, cổ đại (trên thế giới hoặc ở Việt Nam) mà em biết? + Em có thể giới thiệu về một bức tượng thuộc thời kì tiền sử, cổ đại (trên thế giới hoặc ở Việt Nam) mà em biết? </vt:lpstr>
      <vt:lpstr>PowerPoint Presentation</vt:lpstr>
      <vt:lpstr>4. Ứng dụng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Mai Duyen</dc:creator>
  <cp:lastModifiedBy>MY PC</cp:lastModifiedBy>
  <cp:revision>22</cp:revision>
  <dcterms:modified xsi:type="dcterms:W3CDTF">2025-05-17T02:30:29Z</dcterms:modified>
</cp:coreProperties>
</file>