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269" r:id="rId2"/>
    <p:sldId id="256" r:id="rId3"/>
    <p:sldId id="258" r:id="rId4"/>
    <p:sldId id="270" r:id="rId5"/>
    <p:sldId id="271" r:id="rId6"/>
    <p:sldId id="415" r:id="rId7"/>
    <p:sldId id="416" r:id="rId8"/>
    <p:sldId id="417" r:id="rId9"/>
    <p:sldId id="433" r:id="rId10"/>
    <p:sldId id="403" r:id="rId11"/>
    <p:sldId id="449" r:id="rId12"/>
    <p:sldId id="442" r:id="rId13"/>
    <p:sldId id="444" r:id="rId14"/>
    <p:sldId id="440" r:id="rId15"/>
    <p:sldId id="445" r:id="rId16"/>
    <p:sldId id="446" r:id="rId17"/>
    <p:sldId id="262" r:id="rId18"/>
    <p:sldId id="448" r:id="rId19"/>
    <p:sldId id="263" r:id="rId20"/>
    <p:sldId id="279" r:id="rId21"/>
    <p:sldId id="280" r:id="rId22"/>
    <p:sldId id="281" r:id="rId23"/>
    <p:sldId id="282" r:id="rId24"/>
    <p:sldId id="283" r:id="rId25"/>
    <p:sldId id="284" r:id="rId26"/>
    <p:sldId id="447" r:id="rId27"/>
    <p:sldId id="264" r:id="rId28"/>
    <p:sldId id="276" r:id="rId29"/>
  </p:sldIdLst>
  <p:sldSz cx="18288000" cy="10287000"/>
  <p:notesSz cx="6858000" cy="9144000"/>
  <p:embeddedFontLst>
    <p:embeddedFont>
      <p:font typeface="#9Slide03 Arima Madurai Bold" panose="020B0604020202020204" charset="0"/>
      <p:bold r:id="rId31"/>
    </p:embeddedFont>
    <p:embeddedFont>
      <p:font typeface="#9Slide05 SVNBulgary" panose="020B0604020202020204" charset="0"/>
      <p:regular r:id="rId32"/>
    </p:embeddedFont>
    <p:embeddedFont>
      <p:font typeface="Cambria" panose="02040503050406030204" pitchFamily="18" charset="0"/>
      <p:regular r:id="rId33"/>
      <p:bold r:id="rId34"/>
      <p:italic r:id="rId35"/>
      <p:boldItalic r:id="rId36"/>
    </p:embeddedFont>
    <p:embeddedFont>
      <p:font typeface="Microsoft YaHei" panose="020B0503020204020204" pitchFamily="34" charset="-122"/>
      <p:regular r:id="rId37"/>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AC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658"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035931-C048-48C1-882A-0E0A63289AF4}" type="datetimeFigureOut">
              <a:rPr lang="en-US" smtClean="0"/>
              <a:t>27/9/2024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30E0FC-F93C-4B13-A109-EB03ABE34DDB}" type="slidenum">
              <a:rPr lang="en-US" smtClean="0"/>
              <a:t>‹#›</a:t>
            </a:fld>
            <a:endParaRPr lang="en-US"/>
          </a:p>
        </p:txBody>
      </p:sp>
    </p:spTree>
    <p:extLst>
      <p:ext uri="{BB962C8B-B14F-4D97-AF65-F5344CB8AC3E}">
        <p14:creationId xmlns:p14="http://schemas.microsoft.com/office/powerpoint/2010/main" val="893260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4</a:t>
            </a:fld>
            <a:endParaRPr lang="en-US"/>
          </a:p>
        </p:txBody>
      </p:sp>
    </p:spTree>
    <p:extLst>
      <p:ext uri="{BB962C8B-B14F-4D97-AF65-F5344CB8AC3E}">
        <p14:creationId xmlns:p14="http://schemas.microsoft.com/office/powerpoint/2010/main" val="638506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24</a:t>
            </a:fld>
            <a:endParaRPr lang="en-US"/>
          </a:p>
        </p:txBody>
      </p:sp>
    </p:spTree>
    <p:extLst>
      <p:ext uri="{BB962C8B-B14F-4D97-AF65-F5344CB8AC3E}">
        <p14:creationId xmlns:p14="http://schemas.microsoft.com/office/powerpoint/2010/main" val="73909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25</a:t>
            </a:fld>
            <a:endParaRPr lang="en-US"/>
          </a:p>
        </p:txBody>
      </p:sp>
    </p:spTree>
    <p:extLst>
      <p:ext uri="{BB962C8B-B14F-4D97-AF65-F5344CB8AC3E}">
        <p14:creationId xmlns:p14="http://schemas.microsoft.com/office/powerpoint/2010/main" val="3467585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5</a:t>
            </a:fld>
            <a:endParaRPr lang="en-US"/>
          </a:p>
        </p:txBody>
      </p:sp>
    </p:spTree>
    <p:extLst>
      <p:ext uri="{BB962C8B-B14F-4D97-AF65-F5344CB8AC3E}">
        <p14:creationId xmlns:p14="http://schemas.microsoft.com/office/powerpoint/2010/main" val="1744433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30E0FC-F93C-4B13-A109-EB03ABE34DDB}" type="slidenum">
              <a:rPr lang="en-US" smtClean="0"/>
              <a:t>15</a:t>
            </a:fld>
            <a:endParaRPr lang="en-US"/>
          </a:p>
        </p:txBody>
      </p:sp>
    </p:spTree>
    <p:extLst>
      <p:ext uri="{BB962C8B-B14F-4D97-AF65-F5344CB8AC3E}">
        <p14:creationId xmlns:p14="http://schemas.microsoft.com/office/powerpoint/2010/main" val="653967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330E0FC-F93C-4B13-A109-EB03ABE34DDB}" type="slidenum">
              <a:rPr lang="en-US" smtClean="0"/>
              <a:t>16</a:t>
            </a:fld>
            <a:endParaRPr lang="en-US"/>
          </a:p>
        </p:txBody>
      </p:sp>
    </p:spTree>
    <p:extLst>
      <p:ext uri="{BB962C8B-B14F-4D97-AF65-F5344CB8AC3E}">
        <p14:creationId xmlns:p14="http://schemas.microsoft.com/office/powerpoint/2010/main" val="1927832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0E0FC-F93C-4B13-A109-EB03ABE34DDB}" type="slidenum">
              <a:rPr lang="en-US" smtClean="0"/>
              <a:t>19</a:t>
            </a:fld>
            <a:endParaRPr lang="en-US"/>
          </a:p>
        </p:txBody>
      </p:sp>
    </p:spTree>
    <p:extLst>
      <p:ext uri="{BB962C8B-B14F-4D97-AF65-F5344CB8AC3E}">
        <p14:creationId xmlns:p14="http://schemas.microsoft.com/office/powerpoint/2010/main" val="2038065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20</a:t>
            </a:fld>
            <a:endParaRPr lang="en-US"/>
          </a:p>
        </p:txBody>
      </p:sp>
    </p:spTree>
    <p:extLst>
      <p:ext uri="{BB962C8B-B14F-4D97-AF65-F5344CB8AC3E}">
        <p14:creationId xmlns:p14="http://schemas.microsoft.com/office/powerpoint/2010/main" val="2982907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latin typeface="+mn-lt"/>
                <a:ea typeface="+mn-ea"/>
                <a:cs typeface="+mn-cs"/>
              </a:rPr>
              <a:t>+ </a:t>
            </a:r>
            <a:r>
              <a:rPr lang="en-US" sz="1200" dirty="0">
                <a:solidFill>
                  <a:srgbClr val="000000"/>
                </a:solidFill>
                <a:latin typeface="Times New Roman" panose="02020603050405020304" pitchFamily="18" charset="0"/>
                <a:cs typeface="Times New Roman" panose="02020603050405020304" pitchFamily="18" charset="0"/>
              </a:rPr>
              <a:t>K</a:t>
            </a:r>
            <a:r>
              <a:rPr lang="vi-VN" sz="1200" dirty="0">
                <a:solidFill>
                  <a:srgbClr val="000000"/>
                </a:solidFill>
                <a:latin typeface="Times New Roman" panose="02020603050405020304" pitchFamily="18" charset="0"/>
                <a:cs typeface="Times New Roman" panose="02020603050405020304" pitchFamily="18" charset="0"/>
              </a:rPr>
              <a:t>hi </a:t>
            </a:r>
            <a:r>
              <a:rPr lang="vi-VN" sz="1200" kern="1200" dirty="0">
                <a:solidFill>
                  <a:srgbClr val="000000"/>
                </a:solidFill>
                <a:latin typeface="+mn-lt"/>
                <a:ea typeface="+mn-ea"/>
                <a:cs typeface="+mn-cs"/>
              </a:rPr>
              <a:t>phân tích bài Sông núi nước Nam, có thể dẫn ra các tác phẩm cùng viết về tinh thần yêu nước, ý thức độc lập dân tộc như Hịch tướng sĩ (Trần Quốc Tuấn), Phò giá về kinh (Trần Quang Khải), Tỏ lòng (Phạm Ngũ Lão), Đại cáo bình Ngô (Nguyễn Trãi) ... cũng như nhiều bài thơ hiện đại sau này. </a:t>
            </a:r>
            <a:endParaRPr lang="en-US" sz="1200" kern="1200" dirty="0">
              <a:solidFill>
                <a:srgbClr val="000000"/>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2233FD8-FC60-4F8A-B768-53177E63AF7F}" type="slidenum">
              <a:rPr lang="en-US" smtClean="0"/>
              <a:t>21</a:t>
            </a:fld>
            <a:endParaRPr lang="en-US"/>
          </a:p>
        </p:txBody>
      </p:sp>
    </p:spTree>
    <p:extLst>
      <p:ext uri="{BB962C8B-B14F-4D97-AF65-F5344CB8AC3E}">
        <p14:creationId xmlns:p14="http://schemas.microsoft.com/office/powerpoint/2010/main" val="1740694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22</a:t>
            </a:fld>
            <a:endParaRPr lang="en-US"/>
          </a:p>
        </p:txBody>
      </p:sp>
    </p:spTree>
    <p:extLst>
      <p:ext uri="{BB962C8B-B14F-4D97-AF65-F5344CB8AC3E}">
        <p14:creationId xmlns:p14="http://schemas.microsoft.com/office/powerpoint/2010/main" val="1693625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2233FD8-FC60-4F8A-B768-53177E63AF7F}" type="slidenum">
              <a:rPr lang="en-US" smtClean="0"/>
              <a:t>23</a:t>
            </a:fld>
            <a:endParaRPr lang="en-US"/>
          </a:p>
        </p:txBody>
      </p:sp>
    </p:spTree>
    <p:extLst>
      <p:ext uri="{BB962C8B-B14F-4D97-AF65-F5344CB8AC3E}">
        <p14:creationId xmlns:p14="http://schemas.microsoft.com/office/powerpoint/2010/main" val="2854922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svg"/><Relationship Id="rId7" Type="http://schemas.openxmlformats.org/officeDocument/2006/relationships/image" Target="../media/image1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2.svg"/><Relationship Id="rId5" Type="http://schemas.openxmlformats.org/officeDocument/2006/relationships/image" Target="../media/image20.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5.sv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svg"/><Relationship Id="rId7" Type="http://schemas.openxmlformats.org/officeDocument/2006/relationships/image" Target="../media/image1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2.svg"/><Relationship Id="rId5" Type="http://schemas.openxmlformats.org/officeDocument/2006/relationships/image" Target="../media/image20.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5.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svg"/><Relationship Id="rId7" Type="http://schemas.openxmlformats.org/officeDocument/2006/relationships/image" Target="../media/image13.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2.svg"/><Relationship Id="rId5" Type="http://schemas.openxmlformats.org/officeDocument/2006/relationships/image" Target="../media/image20.svg"/><Relationship Id="rId10"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5.sv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22.svg"/></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22.svg"/></Relationships>
</file>

<file path=ppt/slides/_rels/slide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8.png"/><Relationship Id="rId7"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3.svg"/><Relationship Id="rId4" Type="http://schemas.openxmlformats.org/officeDocument/2006/relationships/image" Target="../media/image9.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DBA527C4-094E-ADC0-35C3-7533E2B19D52}"/>
              </a:ext>
            </a:extLst>
          </p:cNvPr>
          <p:cNvSpPr txBox="1"/>
          <p:nvPr/>
        </p:nvSpPr>
        <p:spPr>
          <a:xfrm>
            <a:off x="7086600" y="3238500"/>
            <a:ext cx="11582400" cy="1467774"/>
          </a:xfrm>
          <a:prstGeom prst="rect">
            <a:avLst/>
          </a:prstGeom>
          <a:noFill/>
        </p:spPr>
        <p:txBody>
          <a:bodyPr wrap="square">
            <a:spAutoFit/>
          </a:bodyPr>
          <a:lstStyle/>
          <a:p>
            <a:pPr>
              <a:lnSpc>
                <a:spcPct val="107000"/>
              </a:lnSpc>
              <a:spcAft>
                <a:spcPts val="8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(2)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suối</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tiếng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hát</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xa,</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Trăng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cổ</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thụ</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lồng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8228E3D-87AD-E56F-4516-E2DDB92933BF}"/>
              </a:ext>
            </a:extLst>
          </p:cNvPr>
          <p:cNvSpPr txBox="1"/>
          <p:nvPr/>
        </p:nvSpPr>
        <p:spPr>
          <a:xfrm>
            <a:off x="-381000" y="0"/>
            <a:ext cx="11838165" cy="3156057"/>
          </a:xfrm>
          <a:prstGeom prst="rect">
            <a:avLst/>
          </a:prstGeom>
          <a:noFill/>
        </p:spPr>
        <p:txBody>
          <a:bodyPr wrap="square">
            <a:spAutoFit/>
          </a:bodyPr>
          <a:lstStyle/>
          <a:p>
            <a:pPr algn="ctr">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(1)Cũng có lúc rượu ngon cùng nhắp,</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Chén quỳnh tương ăm ắp bầu xuân.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Có khi bàn soạn câu văn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Biết bao đông bích, điển phần trước sau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147A637-6B18-A7D5-0EDE-78B0CFF1EBE4}"/>
              </a:ext>
            </a:extLst>
          </p:cNvPr>
          <p:cNvSpPr txBox="1"/>
          <p:nvPr/>
        </p:nvSpPr>
        <p:spPr>
          <a:xfrm>
            <a:off x="609600" y="4807653"/>
            <a:ext cx="15311410" cy="5593647"/>
          </a:xfrm>
          <a:prstGeom prst="rect">
            <a:avLst/>
          </a:prstGeom>
          <a:noFill/>
        </p:spPr>
        <p:txBody>
          <a:bodyPr wrap="square">
            <a:spAutoFit/>
          </a:bodyPr>
          <a:lstStyle/>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3) Bác Dương thôi đã thôi rồi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Nước mây man mác ngậm ngùi lòng ta.</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(4) Sương như búa, bổ mòn gốc liễu,</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Tuyết dường cưa, xẻ héo cành ngô.</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Giọt sương phủ, bụi chim gù,</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indent="1485900" algn="just">
              <a:lnSpc>
                <a:spcPct val="107000"/>
              </a:lnSpc>
              <a:spcBef>
                <a:spcPts val="600"/>
              </a:spcBef>
              <a:spcAft>
                <a:spcPts val="600"/>
              </a:spcAft>
            </a:pP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Sân tường kêu vẳng, chuông chùa nện khơi.</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813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B816DB7-398A-48E4-F82A-6D34C361BBAD}"/>
              </a:ext>
            </a:extLst>
          </p:cNvPr>
          <p:cNvGraphicFramePr>
            <a:graphicFrameLocks noGrp="1"/>
          </p:cNvGraphicFramePr>
          <p:nvPr>
            <p:extLst>
              <p:ext uri="{D42A27DB-BD31-4B8C-83A1-F6EECF244321}">
                <p14:modId xmlns:p14="http://schemas.microsoft.com/office/powerpoint/2010/main" val="382217848"/>
              </p:ext>
            </p:extLst>
          </p:nvPr>
        </p:nvGraphicFramePr>
        <p:xfrm>
          <a:off x="152397" y="31689"/>
          <a:ext cx="17907003" cy="10083004"/>
        </p:xfrm>
        <a:graphic>
          <a:graphicData uri="http://schemas.openxmlformats.org/drawingml/2006/table">
            <a:tbl>
              <a:tblPr firstRow="1" firstCol="1" bandRow="1">
                <a:tableStyleId>{5C22544A-7EE6-4342-B048-85BDC9FD1C3A}</a:tableStyleId>
              </a:tblPr>
              <a:tblGrid>
                <a:gridCol w="1758724">
                  <a:extLst>
                    <a:ext uri="{9D8B030D-6E8A-4147-A177-3AD203B41FA5}">
                      <a16:colId xmlns:a16="http://schemas.microsoft.com/office/drawing/2014/main" val="3673074902"/>
                    </a:ext>
                  </a:extLst>
                </a:gridCol>
                <a:gridCol w="8440481">
                  <a:extLst>
                    <a:ext uri="{9D8B030D-6E8A-4147-A177-3AD203B41FA5}">
                      <a16:colId xmlns:a16="http://schemas.microsoft.com/office/drawing/2014/main" val="719841464"/>
                    </a:ext>
                  </a:extLst>
                </a:gridCol>
                <a:gridCol w="468798">
                  <a:extLst>
                    <a:ext uri="{9D8B030D-6E8A-4147-A177-3AD203B41FA5}">
                      <a16:colId xmlns:a16="http://schemas.microsoft.com/office/drawing/2014/main" val="1565591343"/>
                    </a:ext>
                  </a:extLst>
                </a:gridCol>
                <a:gridCol w="1944755">
                  <a:extLst>
                    <a:ext uri="{9D8B030D-6E8A-4147-A177-3AD203B41FA5}">
                      <a16:colId xmlns:a16="http://schemas.microsoft.com/office/drawing/2014/main" val="3573351199"/>
                    </a:ext>
                  </a:extLst>
                </a:gridCol>
                <a:gridCol w="3055871">
                  <a:extLst>
                    <a:ext uri="{9D8B030D-6E8A-4147-A177-3AD203B41FA5}">
                      <a16:colId xmlns:a16="http://schemas.microsoft.com/office/drawing/2014/main" val="3427749540"/>
                    </a:ext>
                  </a:extLst>
                </a:gridCol>
                <a:gridCol w="2238374">
                  <a:extLst>
                    <a:ext uri="{9D8B030D-6E8A-4147-A177-3AD203B41FA5}">
                      <a16:colId xmlns:a16="http://schemas.microsoft.com/office/drawing/2014/main" val="2470035610"/>
                    </a:ext>
                  </a:extLst>
                </a:gridCol>
              </a:tblGrid>
              <a:tr h="541296">
                <a:tc gridSpan="6">
                  <a:txBody>
                    <a:bodyPr/>
                    <a:lstStyle/>
                    <a:p>
                      <a:pPr algn="ctr">
                        <a:lnSpc>
                          <a:spcPct val="107000"/>
                        </a:lnSpc>
                        <a:spcBef>
                          <a:spcPts val="600"/>
                        </a:spcBef>
                        <a:spcAft>
                          <a:spcPts val="800"/>
                        </a:spcAft>
                      </a:pPr>
                      <a:r>
                        <a:rPr lang="en-US" sz="2800" kern="100">
                          <a:solidFill>
                            <a:schemeClr val="tx1"/>
                          </a:solidFill>
                          <a:effectLst/>
                          <a:latin typeface="Times New Roman" panose="02020603050405020304" pitchFamily="18" charset="0"/>
                          <a:cs typeface="Times New Roman" panose="02020603050405020304" pitchFamily="18" charset="0"/>
                        </a:rPr>
                        <a:t>PHIẾU HỌC TẬP SỐ 2</a:t>
                      </a:r>
                    </a:p>
                    <a:p>
                      <a:pPr algn="ctr">
                        <a:lnSpc>
                          <a:spcPct val="107000"/>
                        </a:lnSpc>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Lập dàn ý phân tích bài thơ “Khóc Dương Khuê” – Nguyễn Khuyến</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432745"/>
                  </a:ext>
                </a:extLst>
              </a:tr>
              <a:tr h="254570">
                <a:tc rowSpan="2" gridSpan="2">
                  <a:txBody>
                    <a:bodyPr/>
                    <a:lstStyle/>
                    <a:p>
                      <a:pPr algn="ctr">
                        <a:lnSpc>
                          <a:spcPct val="107000"/>
                        </a:lnSpc>
                        <a:spcBef>
                          <a:spcPts val="600"/>
                        </a:spcBef>
                        <a:spcAft>
                          <a:spcPts val="600"/>
                        </a:spcAft>
                      </a:pPr>
                      <a:r>
                        <a:rPr lang="en-US" sz="2800" kern="100" dirty="0" err="1">
                          <a:solidFill>
                            <a:schemeClr val="tx1"/>
                          </a:solidFill>
                          <a:effectLst/>
                          <a:latin typeface="Times New Roman" panose="02020603050405020304" pitchFamily="18" charset="0"/>
                          <a:cs typeface="Times New Roman" panose="02020603050405020304" pitchFamily="18" charset="0"/>
                        </a:rPr>
                        <a:t>Yêu</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cầu</a:t>
                      </a:r>
                      <a:endPar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hMerge="1">
                  <a:txBody>
                    <a:bodyPr/>
                    <a:lstStyle/>
                    <a:p>
                      <a:endParaRPr lang="en-US"/>
                    </a:p>
                  </a:txBody>
                  <a:tcPr/>
                </a:tc>
                <a:tc gridSpan="4">
                  <a:txBody>
                    <a:bodyPr/>
                    <a:lstStyle/>
                    <a:p>
                      <a:pPr algn="ctr">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Nội dung</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579061158"/>
                  </a:ext>
                </a:extLst>
              </a:tr>
              <a:tr h="1263710">
                <a:tc gridSpan="2" vMerge="1">
                  <a:txBody>
                    <a:bodyPr/>
                    <a:lstStyle/>
                    <a:p>
                      <a:endParaRPr lang="en-US"/>
                    </a:p>
                  </a:txBody>
                  <a:tcPr/>
                </a:tc>
                <a:tc hMerge="1" vMerge="1">
                  <a:txBody>
                    <a:bodyPr/>
                    <a:lstStyle/>
                    <a:p>
                      <a:endParaRPr lang="en-US"/>
                    </a:p>
                  </a:txBody>
                  <a:tcPr/>
                </a:tc>
                <a:tc gridSpan="2">
                  <a:txBody>
                    <a:bodyPr/>
                    <a:lstStyle/>
                    <a:p>
                      <a:r>
                        <a:rPr lang="en-US" sz="2800" kern="100">
                          <a:solidFill>
                            <a:schemeClr val="tx1"/>
                          </a:solidFill>
                          <a:effectLst/>
                          <a:latin typeface="Times New Roman" panose="02020603050405020304" pitchFamily="18" charset="0"/>
                          <a:cs typeface="Times New Roman" panose="02020603050405020304" pitchFamily="18" charset="0"/>
                        </a:rPr>
                        <a:t>Dẫn chứng</a:t>
                      </a:r>
                      <a:endParaRPr lang="en-US" sz="1400"/>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sz="1400"/>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2800" kern="100" dirty="0" err="1">
                          <a:solidFill>
                            <a:schemeClr val="tx1"/>
                          </a:solidFill>
                          <a:effectLst/>
                          <a:latin typeface="Times New Roman" panose="02020603050405020304" pitchFamily="18" charset="0"/>
                          <a:cs typeface="Times New Roman" panose="02020603050405020304" pitchFamily="18" charset="0"/>
                        </a:rPr>
                        <a:t>Phân</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tích</a:t>
                      </a:r>
                      <a:endParaRPr lang="en-US" sz="1400" dirty="0"/>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2800" kern="100" dirty="0">
                          <a:solidFill>
                            <a:schemeClr val="tx1"/>
                          </a:solidFill>
                          <a:effectLst/>
                          <a:latin typeface="Times New Roman" panose="02020603050405020304" pitchFamily="18" charset="0"/>
                          <a:cs typeface="Times New Roman" panose="02020603050405020304" pitchFamily="18" charset="0"/>
                        </a:rPr>
                        <a:t>Liên </a:t>
                      </a:r>
                      <a:r>
                        <a:rPr lang="en-US" sz="2800" kern="100" dirty="0" err="1">
                          <a:solidFill>
                            <a:schemeClr val="tx1"/>
                          </a:solidFill>
                          <a:effectLst/>
                          <a:latin typeface="Times New Roman" panose="02020603050405020304" pitchFamily="18" charset="0"/>
                          <a:cs typeface="Times New Roman" panose="02020603050405020304" pitchFamily="18" charset="0"/>
                        </a:rPr>
                        <a:t>hệ</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mở</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rộng</a:t>
                      </a:r>
                      <a:endPar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97267653"/>
                  </a:ext>
                </a:extLst>
              </a:tr>
              <a:tr h="1177503">
                <a:tc row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Mở bài</a:t>
                      </a:r>
                    </a:p>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Dẫn dắt giới thiệu bài thơ (vận dụng cách mở bài trực tiếp, gián tiếp)</a:t>
                      </a:r>
                    </a:p>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Giới thiệu tên tác giả, tên tác phẩm</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4">
                  <a:txBody>
                    <a:bodyPr/>
                    <a:lstStyle/>
                    <a:p>
                      <a:pPr algn="just">
                        <a:lnSpc>
                          <a:spcPct val="107000"/>
                        </a:lnSpc>
                        <a:spcBef>
                          <a:spcPts val="600"/>
                        </a:spcBef>
                        <a:spcAft>
                          <a:spcPts val="6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33835135"/>
                  </a:ext>
                </a:extLst>
              </a:tr>
              <a:tr h="371165">
                <a:tc vMerge="1">
                  <a:txBody>
                    <a:bodyPr/>
                    <a:lstStyle/>
                    <a:p>
                      <a:endParaRPr lang="en-US"/>
                    </a:p>
                  </a:txBody>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Cảm nhận chung về đặc sắc của bài thơ.</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4">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429009714"/>
                  </a:ext>
                </a:extLst>
              </a:tr>
              <a:tr h="534377">
                <a:tc rowSpan="8">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Thân bài</a:t>
                      </a:r>
                    </a:p>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Nêu bối cảnh và sự kiện tạo ra nguồn cảm xúc cho tác giả viết bài thơ</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4">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091571823"/>
                  </a:ext>
                </a:extLst>
              </a:tr>
              <a:tr h="180898">
                <a:tc vMerge="1">
                  <a:txBody>
                    <a:bodyPr/>
                    <a:lstStyle/>
                    <a:p>
                      <a:endParaRPr lang="en-US"/>
                    </a:p>
                  </a:txBody>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Nêu chủ đề của bài thơ</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4">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544464676"/>
                  </a:ext>
                </a:extLst>
              </a:tr>
              <a:tr h="371165">
                <a:tc vMerge="1">
                  <a:txBody>
                    <a:bodyPr/>
                    <a:lstStyle/>
                    <a:p>
                      <a:endParaRPr lang="en-US"/>
                    </a:p>
                  </a:txBody>
                  <a:tcPr/>
                </a:tc>
                <a:tc gridSpan="5">
                  <a:txBody>
                    <a:bodyPr/>
                    <a:lstStyle/>
                    <a:p>
                      <a:pPr algn="just">
                        <a:lnSpc>
                          <a:spcPct val="107000"/>
                        </a:lnSpc>
                        <a:spcBef>
                          <a:spcPts val="600"/>
                        </a:spcBef>
                        <a:spcAft>
                          <a:spcPts val="6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Phân</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tích</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những</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nét</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đặc</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sắc</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về</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hình</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thức</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nghệ</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thuật</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để</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làm</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nổi</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bật</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chủ</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đề</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bài</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thơ</a:t>
                      </a:r>
                      <a:r>
                        <a:rPr lang="en-US" sz="2800" kern="100" dirty="0">
                          <a:solidFill>
                            <a:schemeClr val="tx1"/>
                          </a:solidFill>
                          <a:effectLst/>
                          <a:latin typeface="Times New Roman" panose="02020603050405020304" pitchFamily="18" charset="0"/>
                          <a:cs typeface="Times New Roman" panose="02020603050405020304" pitchFamily="18" charset="0"/>
                        </a:rPr>
                        <a:t>:</a:t>
                      </a:r>
                      <a:endPar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444100956"/>
                  </a:ext>
                </a:extLst>
              </a:tr>
              <a:tr h="232873">
                <a:tc vMerge="1">
                  <a:txBody>
                    <a:bodyPr/>
                    <a:lstStyle/>
                    <a:p>
                      <a:endParaRPr lang="en-US"/>
                    </a:p>
                  </a:txBody>
                  <a:tcPr/>
                </a:tc>
                <a:tc gridSpan="2">
                  <a:txBody>
                    <a:bodyPr/>
                    <a:lstStyle/>
                    <a:p>
                      <a:pPr algn="just">
                        <a:lnSpc>
                          <a:spcPct val="107000"/>
                        </a:lnSpc>
                        <a:spcBef>
                          <a:spcPts val="600"/>
                        </a:spcBef>
                        <a:spcAft>
                          <a:spcPts val="6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Phần</a:t>
                      </a:r>
                      <a:r>
                        <a:rPr lang="en-US" sz="2800" kern="100" dirty="0">
                          <a:solidFill>
                            <a:schemeClr val="tx1"/>
                          </a:solidFill>
                          <a:effectLst/>
                          <a:latin typeface="Times New Roman" panose="02020603050405020304" pitchFamily="18" charset="0"/>
                          <a:cs typeface="Times New Roman" panose="02020603050405020304" pitchFamily="18" charset="0"/>
                        </a:rPr>
                        <a:t> 1 (2 </a:t>
                      </a:r>
                      <a:r>
                        <a:rPr lang="en-US" sz="2800" kern="100" dirty="0" err="1">
                          <a:solidFill>
                            <a:schemeClr val="tx1"/>
                          </a:solidFill>
                          <a:effectLst/>
                          <a:latin typeface="Times New Roman" panose="02020603050405020304" pitchFamily="18" charset="0"/>
                          <a:cs typeface="Times New Roman" panose="02020603050405020304" pitchFamily="18" charset="0"/>
                        </a:rPr>
                        <a:t>dòng</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đầu</a:t>
                      </a:r>
                      <a:r>
                        <a:rPr lang="en-US" sz="2800" kern="100" dirty="0">
                          <a:solidFill>
                            <a:schemeClr val="tx1"/>
                          </a:solidFill>
                          <a:effectLst/>
                          <a:latin typeface="Times New Roman" panose="02020603050405020304" pitchFamily="18" charset="0"/>
                          <a:cs typeface="Times New Roman" panose="02020603050405020304" pitchFamily="18" charset="0"/>
                        </a:rPr>
                        <a:t>)</a:t>
                      </a:r>
                      <a:endPar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2800" kern="100">
                          <a:solidFill>
                            <a:schemeClr val="tx1"/>
                          </a:solidFill>
                          <a:effectLst/>
                          <a:latin typeface="Times New Roman" panose="02020603050405020304" pitchFamily="18" charset="0"/>
                          <a:cs typeface="Times New Roman" panose="02020603050405020304" pitchFamily="18" charset="0"/>
                        </a:rPr>
                        <a:t> </a:t>
                      </a:r>
                      <a:endParaRPr lang="en-US"/>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660394311"/>
                  </a:ext>
                </a:extLst>
              </a:tr>
              <a:tr h="213819">
                <a:tc vMerge="1">
                  <a:txBody>
                    <a:bodyPr/>
                    <a:lstStyle/>
                    <a:p>
                      <a:endParaRPr lang="en-US"/>
                    </a:p>
                  </a:txBody>
                  <a:tcPr/>
                </a:tc>
                <a:tc gridSpan="2">
                  <a:txBody>
                    <a:bodyPr/>
                    <a:lstStyle/>
                    <a:p>
                      <a:pPr algn="just">
                        <a:lnSpc>
                          <a:spcPct val="107000"/>
                        </a:lnSpc>
                        <a:spcBef>
                          <a:spcPts val="600"/>
                        </a:spcBef>
                        <a:spcAft>
                          <a:spcPts val="6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Phần</a:t>
                      </a:r>
                      <a:r>
                        <a:rPr lang="en-US" sz="2800" kern="100" dirty="0">
                          <a:solidFill>
                            <a:schemeClr val="tx1"/>
                          </a:solidFill>
                          <a:effectLst/>
                          <a:latin typeface="Times New Roman" panose="02020603050405020304" pitchFamily="18" charset="0"/>
                          <a:cs typeface="Times New Roman" panose="02020603050405020304" pitchFamily="18" charset="0"/>
                        </a:rPr>
                        <a:t> 2 (</a:t>
                      </a:r>
                      <a:r>
                        <a:rPr lang="en-US" sz="2800" kern="100" dirty="0" err="1">
                          <a:solidFill>
                            <a:schemeClr val="tx1"/>
                          </a:solidFill>
                          <a:effectLst/>
                          <a:latin typeface="Times New Roman" panose="02020603050405020304" pitchFamily="18" charset="0"/>
                          <a:cs typeface="Times New Roman" panose="02020603050405020304" pitchFamily="18" charset="0"/>
                        </a:rPr>
                        <a:t>dòng</a:t>
                      </a:r>
                      <a:r>
                        <a:rPr lang="en-US" sz="2800" kern="100" dirty="0">
                          <a:solidFill>
                            <a:schemeClr val="tx1"/>
                          </a:solidFill>
                          <a:effectLst/>
                          <a:latin typeface="Times New Roman" panose="02020603050405020304" pitchFamily="18" charset="0"/>
                          <a:cs typeface="Times New Roman" panose="02020603050405020304" pitchFamily="18" charset="0"/>
                        </a:rPr>
                        <a:t> 3 – 22)</a:t>
                      </a:r>
                      <a:endPar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US" sz="3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2800" kern="100">
                          <a:solidFill>
                            <a:schemeClr val="tx1"/>
                          </a:solidFill>
                          <a:effectLst/>
                          <a:latin typeface="Times New Roman" panose="02020603050405020304" pitchFamily="18" charset="0"/>
                          <a:cs typeface="Times New Roman" panose="02020603050405020304" pitchFamily="18" charset="0"/>
                        </a:rPr>
                        <a:t> </a:t>
                      </a:r>
                      <a:endParaRPr lang="en-US"/>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37614029"/>
                  </a:ext>
                </a:extLst>
              </a:tr>
              <a:tr h="225460">
                <a:tc vMerge="1">
                  <a:txBody>
                    <a:bodyPr/>
                    <a:lstStyle/>
                    <a:p>
                      <a:endParaRPr lang="en-US"/>
                    </a:p>
                  </a:txBody>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Phần 3 (dòng 23 – hết)</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US" dirty="0"/>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US" sz="3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US" sz="3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263350886"/>
                  </a:ext>
                </a:extLst>
              </a:tr>
              <a:tr h="561432">
                <a:tc vMerge="1">
                  <a:txBody>
                    <a:bodyPr/>
                    <a:lstStyle/>
                    <a:p>
                      <a:endParaRPr lang="en-US"/>
                    </a:p>
                  </a:txBody>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Đánh giá chung về đặc sắc nghệ thuật và nội dung chủ đề của bài thơ</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3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US" dirty="0"/>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924210670"/>
                  </a:ext>
                </a:extLst>
              </a:tr>
              <a:tr h="561432">
                <a:tc vMerge="1">
                  <a:txBody>
                    <a:bodyPr/>
                    <a:lstStyle/>
                    <a:p>
                      <a:endParaRPr lang="en-US"/>
                    </a:p>
                  </a:txBody>
                  <a:tcPr/>
                </a:tc>
                <a:tc gridSpan="2">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So sánh với các tác phẩm khác viết về cùng đề tài, chủ đề </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US" dirty="0"/>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705316916"/>
                  </a:ext>
                </a:extLst>
              </a:tr>
              <a:tr h="996719">
                <a:tc>
                  <a:txBody>
                    <a:bodyPr/>
                    <a:lstStyle/>
                    <a:p>
                      <a:pPr algn="just">
                        <a:lnSpc>
                          <a:spcPct val="107000"/>
                        </a:lnSpc>
                        <a:spcBef>
                          <a:spcPts val="600"/>
                        </a:spcBef>
                        <a:spcAft>
                          <a:spcPts val="600"/>
                        </a:spcAft>
                      </a:pPr>
                      <a:r>
                        <a:rPr lang="en-US" sz="2800" kern="100">
                          <a:solidFill>
                            <a:schemeClr val="tx1"/>
                          </a:solidFill>
                          <a:effectLst/>
                          <a:latin typeface="Times New Roman" panose="02020603050405020304" pitchFamily="18" charset="0"/>
                          <a:cs typeface="Times New Roman" panose="02020603050405020304" pitchFamily="18" charset="0"/>
                        </a:rPr>
                        <a:t>Kết bài</a:t>
                      </a:r>
                      <a:endParaRPr lang="en-US" sz="28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just">
                        <a:lnSpc>
                          <a:spcPct val="107000"/>
                        </a:lnSpc>
                        <a:spcBef>
                          <a:spcPts val="600"/>
                        </a:spcBef>
                        <a:spcAft>
                          <a:spcPts val="6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Khẳng</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định</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lại</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giá</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trị</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của</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bài</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thơ</a:t>
                      </a:r>
                      <a:r>
                        <a:rPr lang="en-US" sz="2800" kern="100" dirty="0">
                          <a:solidFill>
                            <a:schemeClr val="tx1"/>
                          </a:solidFill>
                          <a:effectLst/>
                          <a:latin typeface="Times New Roman" panose="02020603050405020304" pitchFamily="18" charset="0"/>
                          <a:cs typeface="Times New Roman" panose="02020603050405020304" pitchFamily="18" charset="0"/>
                        </a:rPr>
                        <a:t>.</a:t>
                      </a:r>
                    </a:p>
                    <a:p>
                      <a:pPr algn="just">
                        <a:lnSpc>
                          <a:spcPct val="107000"/>
                        </a:lnSpc>
                        <a:spcBef>
                          <a:spcPts val="600"/>
                        </a:spcBef>
                        <a:spcAft>
                          <a:spcPts val="6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Tác</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động</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của</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bài</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thơ</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với</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cá</a:t>
                      </a:r>
                      <a:r>
                        <a:rPr lang="en-US" sz="2800" kern="100" dirty="0">
                          <a:solidFill>
                            <a:schemeClr val="tx1"/>
                          </a:solidFill>
                          <a:effectLst/>
                          <a:latin typeface="Times New Roman" panose="02020603050405020304" pitchFamily="18" charset="0"/>
                          <a:cs typeface="Times New Roman" panose="02020603050405020304" pitchFamily="18" charset="0"/>
                        </a:rPr>
                        <a:t> </a:t>
                      </a:r>
                      <a:r>
                        <a:rPr lang="en-US" sz="2800" kern="100" dirty="0" err="1">
                          <a:solidFill>
                            <a:schemeClr val="tx1"/>
                          </a:solidFill>
                          <a:effectLst/>
                          <a:latin typeface="Times New Roman" panose="02020603050405020304" pitchFamily="18" charset="0"/>
                          <a:cs typeface="Times New Roman" panose="02020603050405020304" pitchFamily="18" charset="0"/>
                        </a:rPr>
                        <a:t>nhân</a:t>
                      </a:r>
                      <a:r>
                        <a:rPr lang="en-US" sz="2800" kern="100" dirty="0">
                          <a:solidFill>
                            <a:schemeClr val="tx1"/>
                          </a:solidFill>
                          <a:effectLst/>
                          <a:latin typeface="Times New Roman" panose="02020603050405020304" pitchFamily="18" charset="0"/>
                          <a:cs typeface="Times New Roman" panose="02020603050405020304" pitchFamily="18" charset="0"/>
                        </a:rPr>
                        <a:t>.</a:t>
                      </a:r>
                      <a:endParaRPr lang="en-US" sz="28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just">
                        <a:lnSpc>
                          <a:spcPct val="107000"/>
                        </a:lnSpc>
                        <a:spcBef>
                          <a:spcPts val="600"/>
                        </a:spcBef>
                        <a:spcAft>
                          <a:spcPts val="600"/>
                        </a:spcAft>
                      </a:pPr>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US" sz="36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r>
                        <a:rPr lang="en-US" sz="2800" kern="100" dirty="0">
                          <a:solidFill>
                            <a:schemeClr val="tx1"/>
                          </a:solidFill>
                          <a:effectLst/>
                          <a:latin typeface="Times New Roman" panose="02020603050405020304" pitchFamily="18" charset="0"/>
                          <a:cs typeface="Times New Roman" panose="02020603050405020304" pitchFamily="18" charset="0"/>
                        </a:rPr>
                        <a:t> </a:t>
                      </a:r>
                      <a:endParaRPr lang="en-US" dirty="0"/>
                    </a:p>
                  </a:txBody>
                  <a:tcPr marL="30939" marR="3093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lnL w="12700" cap="flat" cmpd="sng" algn="ctr">
                      <a:solidFill>
                        <a:schemeClr val="tx1"/>
                      </a:solidFill>
                      <a:prstDash val="solid"/>
                      <a:round/>
                      <a:headEnd type="none" w="med" len="med"/>
                      <a:tailEnd type="none" w="med" len="med"/>
                    </a:lnL>
                  </a:tcPr>
                </a:tc>
                <a:tc hMerge="1">
                  <a:txBody>
                    <a:bodyPr/>
                    <a:lstStyle/>
                    <a:p>
                      <a:endParaRPr 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58327972"/>
                  </a:ext>
                </a:extLst>
              </a:tr>
            </a:tbl>
          </a:graphicData>
        </a:graphic>
      </p:graphicFrame>
    </p:spTree>
    <p:extLst>
      <p:ext uri="{BB962C8B-B14F-4D97-AF65-F5344CB8AC3E}">
        <p14:creationId xmlns:p14="http://schemas.microsoft.com/office/powerpoint/2010/main" val="34272594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9E02600-3B31-454D-7911-CFF1F327AD9B}"/>
              </a:ext>
            </a:extLst>
          </p:cNvPr>
          <p:cNvGraphicFramePr>
            <a:graphicFrameLocks noGrp="1"/>
          </p:cNvGraphicFramePr>
          <p:nvPr>
            <p:extLst>
              <p:ext uri="{D42A27DB-BD31-4B8C-83A1-F6EECF244321}">
                <p14:modId xmlns:p14="http://schemas.microsoft.com/office/powerpoint/2010/main" val="3705072884"/>
              </p:ext>
            </p:extLst>
          </p:nvPr>
        </p:nvGraphicFramePr>
        <p:xfrm>
          <a:off x="228600" y="289114"/>
          <a:ext cx="17754600" cy="9578785"/>
        </p:xfrm>
        <a:graphic>
          <a:graphicData uri="http://schemas.openxmlformats.org/drawingml/2006/table">
            <a:tbl>
              <a:tblPr firstRow="1" firstCol="1" bandRow="1">
                <a:tableStyleId>{5C22544A-7EE6-4342-B048-85BDC9FD1C3A}</a:tableStyleId>
              </a:tblPr>
              <a:tblGrid>
                <a:gridCol w="1600200">
                  <a:extLst>
                    <a:ext uri="{9D8B030D-6E8A-4147-A177-3AD203B41FA5}">
                      <a16:colId xmlns:a16="http://schemas.microsoft.com/office/drawing/2014/main" val="927161184"/>
                    </a:ext>
                  </a:extLst>
                </a:gridCol>
                <a:gridCol w="3581400">
                  <a:extLst>
                    <a:ext uri="{9D8B030D-6E8A-4147-A177-3AD203B41FA5}">
                      <a16:colId xmlns:a16="http://schemas.microsoft.com/office/drawing/2014/main" val="2687383261"/>
                    </a:ext>
                  </a:extLst>
                </a:gridCol>
                <a:gridCol w="3657600">
                  <a:extLst>
                    <a:ext uri="{9D8B030D-6E8A-4147-A177-3AD203B41FA5}">
                      <a16:colId xmlns:a16="http://schemas.microsoft.com/office/drawing/2014/main" val="2295732540"/>
                    </a:ext>
                  </a:extLst>
                </a:gridCol>
                <a:gridCol w="4343400">
                  <a:extLst>
                    <a:ext uri="{9D8B030D-6E8A-4147-A177-3AD203B41FA5}">
                      <a16:colId xmlns:a16="http://schemas.microsoft.com/office/drawing/2014/main" val="490665135"/>
                    </a:ext>
                  </a:extLst>
                </a:gridCol>
                <a:gridCol w="4572000">
                  <a:extLst>
                    <a:ext uri="{9D8B030D-6E8A-4147-A177-3AD203B41FA5}">
                      <a16:colId xmlns:a16="http://schemas.microsoft.com/office/drawing/2014/main" val="2130834323"/>
                    </a:ext>
                  </a:extLst>
                </a:gridCol>
              </a:tblGrid>
              <a:tr h="1406592">
                <a:tc gridSpan="5">
                  <a:txBody>
                    <a:bodyPr/>
                    <a:lstStyle/>
                    <a:p>
                      <a:pPr algn="ctr">
                        <a:lnSpc>
                          <a:spcPct val="107000"/>
                        </a:lnSpc>
                        <a:spcBef>
                          <a:spcPts val="600"/>
                        </a:spcBef>
                        <a:spcAft>
                          <a:spcPts val="800"/>
                        </a:spcAft>
                      </a:pPr>
                      <a:r>
                        <a:rPr lang="en-US" sz="3600" kern="100">
                          <a:solidFill>
                            <a:schemeClr val="tx1"/>
                          </a:solidFill>
                          <a:effectLst/>
                          <a:latin typeface="Times New Roman" panose="02020603050405020304" pitchFamily="18" charset="0"/>
                          <a:cs typeface="Times New Roman" panose="02020603050405020304" pitchFamily="18" charset="0"/>
                        </a:rPr>
                        <a:t>PHIẾU HỌC TẬP SỐ 2</a:t>
                      </a:r>
                    </a:p>
                    <a:p>
                      <a:pPr algn="ctr">
                        <a:lnSpc>
                          <a:spcPct val="107000"/>
                        </a:lnSpc>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Lập dàn ý phân tích bài thơ “Khóc Dương Khuê” – Nguyễn Khuyến</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2080147"/>
                  </a:ext>
                </a:extLst>
              </a:tr>
              <a:tr h="622945">
                <a:tc rowSpan="2" gridSpan="2">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Yêu cầu</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hMerge="1">
                  <a:txBody>
                    <a:bodyPr/>
                    <a:lstStyle/>
                    <a:p>
                      <a:endParaRPr lang="en-US"/>
                    </a:p>
                  </a:txBody>
                  <a:tcPr/>
                </a:tc>
                <a:tc gridSpan="3">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Nội dung</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6508648"/>
                  </a:ext>
                </a:extLst>
              </a:tr>
              <a:tr h="1265470">
                <a:tc gridSpan="2" vMerge="1">
                  <a:txBody>
                    <a:bodyPr/>
                    <a:lstStyle/>
                    <a:p>
                      <a:endParaRPr lang="en-US"/>
                    </a:p>
                  </a:txBody>
                  <a:tcPr/>
                </a:tc>
                <a:tc hMerge="1" vMerge="1">
                  <a:txBody>
                    <a:bodyPr/>
                    <a:lstStyle/>
                    <a:p>
                      <a:endParaRPr lang="en-US"/>
                    </a:p>
                  </a:txBody>
                  <a:tcPr/>
                </a:tc>
                <a:tc>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Dẫn chứng</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Phân tích</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Liên hệ, mở rộng</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67342538"/>
                  </a:ext>
                </a:extLst>
              </a:tr>
              <a:tr h="3656732">
                <a:tc rowSpan="2">
                  <a:txBody>
                    <a:bodyPr/>
                    <a:lstStyle/>
                    <a:p>
                      <a:pPr algn="just">
                        <a:lnSpc>
                          <a:spcPct val="107000"/>
                        </a:lnSpc>
                        <a:spcBef>
                          <a:spcPts val="600"/>
                        </a:spcBef>
                        <a:spcAft>
                          <a:spcPts val="600"/>
                        </a:spcAft>
                      </a:pPr>
                      <a:r>
                        <a:rPr lang="en-US" sz="3600" kern="100">
                          <a:solidFill>
                            <a:schemeClr val="tx1"/>
                          </a:solidFill>
                          <a:effectLst/>
                          <a:latin typeface="Times New Roman" panose="02020603050405020304" pitchFamily="18" charset="0"/>
                          <a:cs typeface="Times New Roman" panose="02020603050405020304" pitchFamily="18" charset="0"/>
                        </a:rPr>
                        <a:t> </a:t>
                      </a: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endParaRPr lang="en-US" sz="3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7362137"/>
                  </a:ext>
                </a:extLst>
              </a:tr>
              <a:tr h="2627046">
                <a:tc vMerge="1">
                  <a:txBody>
                    <a:bodyPr/>
                    <a:lstStyle/>
                    <a:p>
                      <a:endParaRPr lang="en-US"/>
                    </a:p>
                  </a:txBody>
                  <a:tcPr/>
                </a:tc>
                <a:tc>
                  <a:txBody>
                    <a:bodyPr/>
                    <a:lstStyle/>
                    <a:p>
                      <a:pPr algn="just">
                        <a:lnSpc>
                          <a:spcPct val="107000"/>
                        </a:lnSpc>
                        <a:spcBef>
                          <a:spcPts val="600"/>
                        </a:spcBef>
                        <a:spcAft>
                          <a:spcPts val="600"/>
                        </a:spcAft>
                      </a:pPr>
                      <a:endParaRPr lang="en-US" sz="36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Bef>
                          <a:spcPts val="600"/>
                        </a:spcBef>
                        <a:spcAft>
                          <a:spcPts val="600"/>
                        </a:spcAft>
                      </a:pPr>
                      <a:endParaRPr lang="en-US"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9368594"/>
                  </a:ext>
                </a:extLst>
              </a:tr>
            </a:tbl>
          </a:graphicData>
        </a:graphic>
      </p:graphicFrame>
      <p:sp>
        <p:nvSpPr>
          <p:cNvPr id="2" name="Rectangle 1">
            <a:extLst>
              <a:ext uri="{FF2B5EF4-FFF2-40B4-BE49-F238E27FC236}">
                <a16:creationId xmlns:a16="http://schemas.microsoft.com/office/drawing/2014/main" id="{183F135C-5B97-2654-69FC-60064F96ACBD}"/>
              </a:ext>
            </a:extLst>
          </p:cNvPr>
          <p:cNvSpPr/>
          <p:nvPr/>
        </p:nvSpPr>
        <p:spPr>
          <a:xfrm>
            <a:off x="304800" y="3543300"/>
            <a:ext cx="1905000" cy="1365182"/>
          </a:xfrm>
          <a:prstGeom prst="rect">
            <a:avLst/>
          </a:prstGeom>
        </p:spPr>
        <p:txBody>
          <a:bodyPr wrap="square">
            <a:spAutoFit/>
          </a:bodyPr>
          <a:lstStyle/>
          <a:p>
            <a:pPr algn="just">
              <a:lnSpc>
                <a:spcPct val="107000"/>
              </a:lnSpc>
              <a:spcBef>
                <a:spcPts val="600"/>
              </a:spcBef>
              <a:spcAft>
                <a:spcPts val="600"/>
              </a:spcAft>
            </a:pPr>
            <a:r>
              <a:rPr lang="en-US" sz="4000" b="1" kern="100" dirty="0" err="1">
                <a:latin typeface="Times New Roman" panose="02020603050405020304" pitchFamily="18" charset="0"/>
                <a:cs typeface="Times New Roman" panose="02020603050405020304" pitchFamily="18" charset="0"/>
              </a:rPr>
              <a:t>Thân</a:t>
            </a:r>
            <a:r>
              <a:rPr lang="en-US" sz="4000" b="1" kern="100" dirty="0">
                <a:latin typeface="Times New Roman" panose="02020603050405020304" pitchFamily="18" charset="0"/>
                <a:cs typeface="Times New Roman" panose="02020603050405020304" pitchFamily="18" charset="0"/>
              </a:rPr>
              <a:t> </a:t>
            </a:r>
            <a:r>
              <a:rPr lang="en-US" sz="4000" b="1" kern="100" dirty="0" err="1">
                <a:latin typeface="Times New Roman" panose="02020603050405020304" pitchFamily="18" charset="0"/>
                <a:cs typeface="Times New Roman" panose="02020603050405020304" pitchFamily="18" charset="0"/>
              </a:rPr>
              <a:t>bài</a:t>
            </a:r>
            <a:endParaRPr lang="en-US" sz="4000" b="1" kern="1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2C819B67-F4AA-AB47-5A63-97781ED62820}"/>
              </a:ext>
            </a:extLst>
          </p:cNvPr>
          <p:cNvSpPr/>
          <p:nvPr/>
        </p:nvSpPr>
        <p:spPr>
          <a:xfrm>
            <a:off x="1828800" y="3567249"/>
            <a:ext cx="3505200" cy="3341107"/>
          </a:xfrm>
          <a:prstGeom prst="rect">
            <a:avLst/>
          </a:prstGeom>
        </p:spPr>
        <p:txBody>
          <a:bodyPr wrap="square">
            <a:spAutoFit/>
          </a:bodyPr>
          <a:lstStyle/>
          <a:p>
            <a:pPr algn="just">
              <a:lnSpc>
                <a:spcPct val="107000"/>
              </a:lnSpc>
              <a:spcBef>
                <a:spcPts val="600"/>
              </a:spcBef>
              <a:spcAft>
                <a:spcPts val="600"/>
              </a:spcAft>
            </a:pPr>
            <a:r>
              <a:rPr lang="en-US" sz="4000" kern="100">
                <a:solidFill>
                  <a:srgbClr val="FF0000"/>
                </a:solidFill>
                <a:latin typeface="Times New Roman" panose="02020603050405020304" pitchFamily="18" charset="0"/>
                <a:cs typeface="Times New Roman" panose="02020603050405020304" pitchFamily="18" charset="0"/>
              </a:rPr>
              <a:t>- Bối cảnh và sự kiện tạo ra nguồn cảm xúc cho tác giả viết bài thơ</a:t>
            </a:r>
            <a:endParaRPr lang="en-US" sz="4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EA68E72-6DC4-5289-265C-D1987A77BEAE}"/>
              </a:ext>
            </a:extLst>
          </p:cNvPr>
          <p:cNvSpPr/>
          <p:nvPr/>
        </p:nvSpPr>
        <p:spPr>
          <a:xfrm>
            <a:off x="2192215" y="7163951"/>
            <a:ext cx="2743200" cy="1365182"/>
          </a:xfrm>
          <a:prstGeom prst="rect">
            <a:avLst/>
          </a:prstGeom>
        </p:spPr>
        <p:txBody>
          <a:bodyPr wrap="square">
            <a:spAutoFit/>
          </a:bodyPr>
          <a:lstStyle/>
          <a:p>
            <a:pPr algn="just">
              <a:lnSpc>
                <a:spcPct val="107000"/>
              </a:lnSpc>
              <a:spcBef>
                <a:spcPts val="600"/>
              </a:spcBef>
              <a:spcAft>
                <a:spcPts val="600"/>
              </a:spcAft>
            </a:pPr>
            <a:r>
              <a:rPr lang="en-US" sz="4000" kern="100">
                <a:solidFill>
                  <a:srgbClr val="FF0000"/>
                </a:solidFill>
                <a:latin typeface="Times New Roman" panose="02020603050405020304" pitchFamily="18" charset="0"/>
                <a:cs typeface="Times New Roman" panose="02020603050405020304" pitchFamily="18" charset="0"/>
              </a:rPr>
              <a:t>Nêu chủ đề của bài thơ</a:t>
            </a:r>
            <a:endParaRPr lang="en-US" sz="40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2604FFB7-1F12-4920-5FF9-A4534218E383}"/>
              </a:ext>
            </a:extLst>
          </p:cNvPr>
          <p:cNvSpPr/>
          <p:nvPr/>
        </p:nvSpPr>
        <p:spPr>
          <a:xfrm>
            <a:off x="5562601" y="3587178"/>
            <a:ext cx="12420600" cy="3539430"/>
          </a:xfrm>
          <a:prstGeom prst="rect">
            <a:avLst/>
          </a:prstGeom>
        </p:spPr>
        <p:txBody>
          <a:bodyPr wrap="square">
            <a:spAutoFit/>
          </a:bodyPr>
          <a:lstStyle/>
          <a:p>
            <a:r>
              <a:rPr lang="en-US" sz="3200">
                <a:solidFill>
                  <a:schemeClr val="dk1"/>
                </a:solidFill>
                <a:latin typeface="Times New Roman" panose="02020603050405020304" pitchFamily="18" charset="0"/>
                <a:cs typeface="Times New Roman" panose="02020603050405020304" pitchFamily="18" charset="0"/>
              </a:rPr>
              <a:t>- Nguyễn Khuyến và Dương Khuê vốn là những người bạn thân thiết, gắn bó với nhau từ thuở mới bước vào trường thi Hương. </a:t>
            </a:r>
          </a:p>
          <a:p>
            <a:r>
              <a:rPr lang="en-US" sz="3200">
                <a:solidFill>
                  <a:schemeClr val="dk1"/>
                </a:solidFill>
                <a:latin typeface="Times New Roman" panose="02020603050405020304" pitchFamily="18" charset="0"/>
                <a:cs typeface="Times New Roman" panose="02020603050405020304" pitchFamily="18" charset="0"/>
              </a:rPr>
              <a:t>- Sau khi Nguyễn Khuyến cáo quan lui về quê ở ẩn, còn Dương Khuê tiếp tục ở lại làm quan. Nỗi đau của sự chia li chưa kịp thấu hết thì Nguyễn Khuyến nhận được tin dữ, Dương Khuê qua đời. Ông đã viết bài thơ “Khóc Dương Khuê” để giãi bày sự mong nhớ những tháng ngày cũ và tình cảm với người bạn tri kỉ của mình</a:t>
            </a:r>
            <a:endParaRPr lang="en-US" sz="3200"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1721E33B-337D-EDF0-3A1D-722D73D80186}"/>
              </a:ext>
            </a:extLst>
          </p:cNvPr>
          <p:cNvSpPr/>
          <p:nvPr/>
        </p:nvSpPr>
        <p:spPr>
          <a:xfrm>
            <a:off x="5486400" y="7612440"/>
            <a:ext cx="12420600" cy="1569660"/>
          </a:xfrm>
          <a:prstGeom prst="rect">
            <a:avLst/>
          </a:prstGeom>
        </p:spPr>
        <p:txBody>
          <a:bodyPr wrap="square">
            <a:spAutoFit/>
          </a:bodyPr>
          <a:lstStyle/>
          <a:p>
            <a:r>
              <a:rPr lang="en-US" sz="3200">
                <a:solidFill>
                  <a:schemeClr val="dk1"/>
                </a:solidFill>
                <a:latin typeface="Times New Roman" panose="02020603050405020304" pitchFamily="18" charset="0"/>
                <a:cs typeface="Times New Roman" panose="02020603050405020304" pitchFamily="18" charset="0"/>
              </a:rPr>
              <a:t>Qua bài thơ, tác giả đã giãi bày nỗi đau đớn, xót xa, mất mát vô cùng khi nghe tin bạn mất, đồng thời  là nỗi niềm mong nhớ những tháng ngày gắn bó xưa cũ và tình cảm chân thành, sâu nặng với người bạn tri kỉ của mình</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642953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86F684-FBB2-6650-ABDF-477CF19248B7}"/>
              </a:ext>
            </a:extLst>
          </p:cNvPr>
          <p:cNvSpPr txBox="1"/>
          <p:nvPr/>
        </p:nvSpPr>
        <p:spPr>
          <a:xfrm>
            <a:off x="685800" y="647701"/>
            <a:ext cx="16383000" cy="7094250"/>
          </a:xfrm>
          <a:prstGeom prst="rect">
            <a:avLst/>
          </a:prstGeom>
          <a:noFill/>
        </p:spPr>
        <p:txBody>
          <a:bodyPr wrap="square">
            <a:spAutoFit/>
          </a:bodyPr>
          <a:lstStyle/>
          <a:p>
            <a:pPr algn="just">
              <a:spcBef>
                <a:spcPts val="600"/>
              </a:spcBef>
              <a:spcAft>
                <a:spcPts val="600"/>
              </a:spcAft>
            </a:pP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tích</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sắc</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thức</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nghệ</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nổi</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bật</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4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600"/>
              </a:spcAft>
            </a:pP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1 (2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Phân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tích</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cách</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sử</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ngữ</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láy</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nhịp</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hai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nỗi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xót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khi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nghe</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mất</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Xưng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hô</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Bác</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Dương</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tôi</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thôi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Bef>
                <a:spcPts val="600"/>
              </a:spcBef>
              <a:spcAft>
                <a:spcPts val="600"/>
              </a:spcAft>
            </a:pP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giảm</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tránh</a:t>
            </a:r>
            <a:endParaRPr lang="en-US" sz="4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Bef>
                <a:spcPts val="600"/>
              </a:spcBef>
              <a:spcAft>
                <a:spcPts val="600"/>
              </a:spcAft>
            </a:pP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Nhịp</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ngắt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đột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ngột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1 2/1/3</a:t>
            </a:r>
          </a:p>
          <a:p>
            <a:pPr marL="285750" indent="-285750">
              <a:buFontTx/>
              <a:buChar char="-"/>
            </a:pP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Nhịp</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4/4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với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láy</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man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mác</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ngậm</a:t>
            </a:r>
            <a:r>
              <a:rPr lang="en-US" sz="4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i="1" kern="100" dirty="0" err="1">
                <a:effectLst/>
                <a:latin typeface="Times New Roman" panose="02020603050405020304" pitchFamily="18" charset="0"/>
                <a:ea typeface="Calibri" panose="020F0502020204030204" pitchFamily="34" charset="0"/>
                <a:cs typeface="Times New Roman" panose="02020603050405020304" pitchFamily="18" charset="0"/>
              </a:rPr>
              <a:t>ngùi</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4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kern="100" dirty="0" err="1">
                <a:effectLst/>
                <a:latin typeface="Times New Roman" panose="02020603050405020304" pitchFamily="18" charset="0"/>
                <a:ea typeface="Calibri" panose="020F0502020204030204" pitchFamily="34" charset="0"/>
                <a:cs typeface="Times New Roman" panose="02020603050405020304" pitchFamily="18" charset="0"/>
              </a:rPr>
              <a:t>mở</a:t>
            </a:r>
            <a:endParaRPr lang="en-US" sz="4000" kern="1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66113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F6E408B-001F-D5F6-525A-F1BF3209FBCB}"/>
              </a:ext>
            </a:extLst>
          </p:cNvPr>
          <p:cNvSpPr txBox="1"/>
          <p:nvPr/>
        </p:nvSpPr>
        <p:spPr>
          <a:xfrm>
            <a:off x="773723" y="876300"/>
            <a:ext cx="16740554" cy="8732968"/>
          </a:xfrm>
          <a:prstGeom prst="rect">
            <a:avLst/>
          </a:prstGeom>
          <a:noFill/>
        </p:spPr>
        <p:txBody>
          <a:bodyPr wrap="square">
            <a:spAutoFit/>
          </a:bodyPr>
          <a:lstStyle/>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Phần 2 (20 câu tiếp): Phân tích biện pháp tu từ điệp ngữ, liệt kê, sử dụng kết hợp ngôn bình dân với ngôn ngữ bác học để nhớ lại những kỉ niệm tình bạn suốt những năm tháng gắn bó cùng nhau</a:t>
            </a:r>
          </a:p>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Giọng thơ tự sự, thủ thỉ, tâm tình nói với người bạn phương xa mà như ở gần, như tự nói với chính mình</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Nỗi nhớ chia làm 3 giai đoạn: thuở hàn vi, đọc sách </a:t>
            </a:r>
            <a:r>
              <a:rPr lang="en-US" sz="4000" kern="1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khi đỗ đạt làm quan </a:t>
            </a:r>
            <a:r>
              <a:rPr lang="en-US" sz="4000" kern="1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cuộc gặp gỡ 3 năm trước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Biện pháp tu từ điệp ngữ: </a:t>
            </a: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cũng có lúc, có khi</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điệp cấu trúc,…</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Biện pháp tu từ liệt kê: </a:t>
            </a: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chơi nơi dặm khách, từng gác cheo leo, thú vui con hát, rượu ngon cùng nhắp, chén quỳnh tương ăm ắp bầu xuân, bàn soạn câu văn, buổi dương cửu cùng nhau hoạn nạn,… trước ba năm gặp một lần,…</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 Câu cảm thán, phép lặp “thôi” trong câu: “</a:t>
            </a:r>
            <a:r>
              <a:rPr lang="en-US" sz="4000" i="1" kern="100">
                <a:effectLst/>
                <a:latin typeface="Times New Roman" panose="02020603050405020304" pitchFamily="18" charset="0"/>
                <a:ea typeface="Calibri" panose="020F0502020204030204" pitchFamily="34" charset="0"/>
                <a:cs typeface="Times New Roman" panose="02020603050405020304" pitchFamily="18" charset="0"/>
              </a:rPr>
              <a:t>Biết thôi, thôi thế thì thôi mới là!</a:t>
            </a:r>
            <a:r>
              <a:rPr lang="en-US" sz="40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76304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 calcmode="lin" valueType="num">
                                      <p:cBhvr additive="base">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 calcmode="lin" valueType="num">
                                      <p:cBhvr additive="base">
                                        <p:cTn id="24"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xEl>
                                              <p:pRg st="4" end="4"/>
                                            </p:txEl>
                                          </p:spTgt>
                                        </p:tgtEl>
                                        <p:attrNameLst>
                                          <p:attrName>style.visibility</p:attrName>
                                        </p:attrNameLst>
                                      </p:cBhvr>
                                      <p:to>
                                        <p:strVal val="visible"/>
                                      </p:to>
                                    </p:set>
                                    <p:anim calcmode="lin" valueType="num">
                                      <p:cBhvr additive="base">
                                        <p:cTn id="30"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 calcmode="lin" valueType="num">
                                      <p:cBhvr additive="base">
                                        <p:cTn id="36"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86F684-FBB2-6650-ABDF-477CF19248B7}"/>
              </a:ext>
            </a:extLst>
          </p:cNvPr>
          <p:cNvSpPr txBox="1"/>
          <p:nvPr/>
        </p:nvSpPr>
        <p:spPr>
          <a:xfrm>
            <a:off x="228600" y="495300"/>
            <a:ext cx="16840200" cy="10804561"/>
          </a:xfrm>
          <a:prstGeom prst="rect">
            <a:avLst/>
          </a:prstGeom>
          <a:noFill/>
        </p:spPr>
        <p:txBody>
          <a:bodyPr wrap="square">
            <a:spAutoFit/>
          </a:bodyPr>
          <a:lstStyle/>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rPr>
              <a:t>+ Phần 3 (16 câu cuối): Phân tích giọng thơ, từ ngữ, hình ảnh, cách nói phủ định, điển cố, điển tích,… để làm rõ tình cảm sâu nặng, chân thành của tác giả dành cho người bạn của mình</a:t>
            </a: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Biện pháp tu từ nói giảm, nói tránh: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về, lên tiên, chẳng ở</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Hình ảnh cụ thể hóa nỗi đau xót khi nghe tin bạn mất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Chân tay rụng rời</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Câu phủ định trong cặp câu lục bát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Rượu ngon không có… không mua</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Phép lặp trong câu thơ: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Viết đưa ai, ai biết mà đưa</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Điển cố, điển tích: Trần Phồn – Tử Trĩ, Bá Nha – Chung Tử Kì</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Từ ngữ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van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thương – lấy nhớ làm thương</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Hình ảnh trong câu cảm thán cuối bài: </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Tuổi già – lệ như sương</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Hơi đâu ép lấy</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i="1" kern="100">
                <a:effectLst/>
                <a:latin typeface="Times New Roman" panose="02020603050405020304" pitchFamily="18" charset="0"/>
                <a:ea typeface="Calibri" panose="020F0502020204030204" pitchFamily="34" charset="0"/>
                <a:cs typeface="Times New Roman" panose="02020603050405020304" pitchFamily="18" charset="0"/>
              </a:rPr>
              <a:t>hai hàng chứa chan</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 Nỗi buồn đau, thương nhớ thầm kín, sâu thẳm trong lòng.</a:t>
            </a:r>
            <a:endParaRPr lang="en-US" sz="3600" kern="1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Bef>
                <a:spcPts val="600"/>
              </a:spcBef>
              <a:spcAft>
                <a:spcPts val="600"/>
              </a:spcAft>
              <a:buFontTx/>
              <a:buChar char="-"/>
            </a:pPr>
            <a:endParaRPr lang="en-US" sz="3600" kern="100">
              <a:effectLst/>
              <a:latin typeface="Times New Roman" panose="02020603050405020304" pitchFamily="18" charset="0"/>
              <a:ea typeface="Calibri" panose="020F0502020204030204" pitchFamily="34" charset="0"/>
            </a:endParaRPr>
          </a:p>
          <a:p>
            <a:pPr marL="285750" indent="-285750" algn="just">
              <a:lnSpc>
                <a:spcPct val="107000"/>
              </a:lnSpc>
              <a:spcBef>
                <a:spcPts val="600"/>
              </a:spcBef>
              <a:spcAft>
                <a:spcPts val="600"/>
              </a:spcAft>
              <a:buFontTx/>
              <a:buChar char="-"/>
            </a:pPr>
            <a:endParaRPr lang="en-US" sz="3600"/>
          </a:p>
        </p:txBody>
      </p:sp>
    </p:spTree>
    <p:extLst>
      <p:ext uri="{BB962C8B-B14F-4D97-AF65-F5344CB8AC3E}">
        <p14:creationId xmlns:p14="http://schemas.microsoft.com/office/powerpoint/2010/main" val="13907799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7" end="7"/>
                                            </p:txEl>
                                          </p:spTgt>
                                        </p:tgtEl>
                                        <p:attrNameLst>
                                          <p:attrName>style.visibility</p:attrName>
                                        </p:attrNameLst>
                                      </p:cBhvr>
                                      <p:to>
                                        <p:strVal val="visible"/>
                                      </p:to>
                                    </p:set>
                                    <p:anim calcmode="lin" valueType="num">
                                      <p:cBhvr additive="base">
                                        <p:cTn id="3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 calcmode="lin" valueType="num">
                                      <p:cBhvr additive="base">
                                        <p:cTn id="3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9" end="9"/>
                                            </p:txEl>
                                          </p:spTgt>
                                        </p:tgtEl>
                                        <p:attrNameLst>
                                          <p:attrName>style.visibility</p:attrName>
                                        </p:attrNameLst>
                                      </p:cBhvr>
                                      <p:to>
                                        <p:strVal val="visible"/>
                                      </p:to>
                                    </p:set>
                                    <p:anim calcmode="lin" valueType="num">
                                      <p:cBhvr additive="base">
                                        <p:cTn id="4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 calcmode="lin" valueType="num">
                                      <p:cBhvr additive="base">
                                        <p:cTn id="45"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9E02600-3B31-454D-7911-CFF1F327AD9B}"/>
              </a:ext>
            </a:extLst>
          </p:cNvPr>
          <p:cNvGraphicFramePr>
            <a:graphicFrameLocks noGrp="1"/>
          </p:cNvGraphicFramePr>
          <p:nvPr>
            <p:extLst>
              <p:ext uri="{D42A27DB-BD31-4B8C-83A1-F6EECF244321}">
                <p14:modId xmlns:p14="http://schemas.microsoft.com/office/powerpoint/2010/main" val="779380634"/>
              </p:ext>
            </p:extLst>
          </p:nvPr>
        </p:nvGraphicFramePr>
        <p:xfrm>
          <a:off x="228600" y="289115"/>
          <a:ext cx="17754600" cy="9793922"/>
        </p:xfrm>
        <a:graphic>
          <a:graphicData uri="http://schemas.openxmlformats.org/drawingml/2006/table">
            <a:tbl>
              <a:tblPr firstRow="1" firstCol="1" bandRow="1">
                <a:tableStyleId>{5C22544A-7EE6-4342-B048-85BDC9FD1C3A}</a:tableStyleId>
              </a:tblPr>
              <a:tblGrid>
                <a:gridCol w="2133600">
                  <a:extLst>
                    <a:ext uri="{9D8B030D-6E8A-4147-A177-3AD203B41FA5}">
                      <a16:colId xmlns:a16="http://schemas.microsoft.com/office/drawing/2014/main" val="927161184"/>
                    </a:ext>
                  </a:extLst>
                </a:gridCol>
                <a:gridCol w="3048000">
                  <a:extLst>
                    <a:ext uri="{9D8B030D-6E8A-4147-A177-3AD203B41FA5}">
                      <a16:colId xmlns:a16="http://schemas.microsoft.com/office/drawing/2014/main" val="2687383261"/>
                    </a:ext>
                  </a:extLst>
                </a:gridCol>
                <a:gridCol w="3657600">
                  <a:extLst>
                    <a:ext uri="{9D8B030D-6E8A-4147-A177-3AD203B41FA5}">
                      <a16:colId xmlns:a16="http://schemas.microsoft.com/office/drawing/2014/main" val="2295732540"/>
                    </a:ext>
                  </a:extLst>
                </a:gridCol>
                <a:gridCol w="4343400">
                  <a:extLst>
                    <a:ext uri="{9D8B030D-6E8A-4147-A177-3AD203B41FA5}">
                      <a16:colId xmlns:a16="http://schemas.microsoft.com/office/drawing/2014/main" val="490665135"/>
                    </a:ext>
                  </a:extLst>
                </a:gridCol>
                <a:gridCol w="4572000">
                  <a:extLst>
                    <a:ext uri="{9D8B030D-6E8A-4147-A177-3AD203B41FA5}">
                      <a16:colId xmlns:a16="http://schemas.microsoft.com/office/drawing/2014/main" val="2130834323"/>
                    </a:ext>
                  </a:extLst>
                </a:gridCol>
              </a:tblGrid>
              <a:tr h="724917">
                <a:tc gridSpan="5">
                  <a:txBody>
                    <a:bodyPr/>
                    <a:lstStyle/>
                    <a:p>
                      <a:pPr algn="ctr">
                        <a:lnSpc>
                          <a:spcPct val="107000"/>
                        </a:lnSpc>
                        <a:spcBef>
                          <a:spcPts val="600"/>
                        </a:spcBef>
                        <a:spcAft>
                          <a:spcPts val="800"/>
                        </a:spcAft>
                      </a:pPr>
                      <a:r>
                        <a:rPr lang="en-US" sz="3200" kern="100">
                          <a:solidFill>
                            <a:schemeClr val="tx1"/>
                          </a:solidFill>
                          <a:effectLst/>
                          <a:latin typeface="Times New Roman" panose="02020603050405020304" pitchFamily="18" charset="0"/>
                          <a:cs typeface="Times New Roman" panose="02020603050405020304" pitchFamily="18" charset="0"/>
                        </a:rPr>
                        <a:t>PHIẾU HỌC TẬP SỐ 2</a:t>
                      </a:r>
                    </a:p>
                    <a:p>
                      <a:pPr algn="ctr">
                        <a:lnSpc>
                          <a:spcPct val="107000"/>
                        </a:lnSpc>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Lập dàn ý phân tích bài thơ “Khóc Dương Khuê” – Nguyễn Khuyến</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2080147"/>
                  </a:ext>
                </a:extLst>
              </a:tr>
              <a:tr h="359239">
                <a:tc rowSpan="2" gridSpan="2">
                  <a:txBody>
                    <a:bodyPr/>
                    <a:lstStyle/>
                    <a:p>
                      <a:pPr algn="ctr">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Yêu cầu</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hMerge="1">
                  <a:txBody>
                    <a:bodyPr/>
                    <a:lstStyle/>
                    <a:p>
                      <a:endParaRPr lang="en-US"/>
                    </a:p>
                  </a:txBody>
                  <a:tcPr/>
                </a:tc>
                <a:tc gridSpan="3">
                  <a:txBody>
                    <a:bodyPr/>
                    <a:lstStyle/>
                    <a:p>
                      <a:pPr algn="ctr">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Nội dung</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6508648"/>
                  </a:ext>
                </a:extLst>
              </a:tr>
              <a:tr h="1112075">
                <a:tc gridSpan="2" vMerge="1">
                  <a:txBody>
                    <a:bodyPr/>
                    <a:lstStyle/>
                    <a:p>
                      <a:endParaRPr lang="en-US"/>
                    </a:p>
                  </a:txBody>
                  <a:tcPr/>
                </a:tc>
                <a:tc hMerge="1" vMerge="1">
                  <a:txBody>
                    <a:bodyPr/>
                    <a:lstStyle/>
                    <a:p>
                      <a:endParaRPr lang="en-US"/>
                    </a:p>
                  </a:txBody>
                  <a:tcPr/>
                </a:tc>
                <a:tc>
                  <a:txBody>
                    <a:bodyPr/>
                    <a:lstStyle/>
                    <a:p>
                      <a:pPr algn="ctr">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Dẫn chứng</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Phân tích</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Liên hệ, mở rộng</a:t>
                      </a: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67342538"/>
                  </a:ext>
                </a:extLst>
              </a:tr>
              <a:tr h="3213478">
                <a:tc rowSpan="2">
                  <a:txBody>
                    <a:bodyPr/>
                    <a:lstStyle/>
                    <a:p>
                      <a:pPr algn="just">
                        <a:lnSpc>
                          <a:spcPct val="107000"/>
                        </a:lnSpc>
                        <a:spcBef>
                          <a:spcPts val="600"/>
                        </a:spcBef>
                        <a:spcAft>
                          <a:spcPts val="600"/>
                        </a:spcAft>
                      </a:pPr>
                      <a:r>
                        <a:rPr lang="en-US" sz="3200" kern="100">
                          <a:solidFill>
                            <a:schemeClr val="tx1"/>
                          </a:solidFill>
                          <a:effectLst/>
                          <a:latin typeface="Times New Roman" panose="02020603050405020304" pitchFamily="18" charset="0"/>
                          <a:cs typeface="Times New Roman" panose="02020603050405020304" pitchFamily="18" charset="0"/>
                        </a:rPr>
                        <a:t> </a:t>
                      </a:r>
                    </a:p>
                    <a:p>
                      <a:pPr algn="just">
                        <a:lnSpc>
                          <a:spcPct val="107000"/>
                        </a:lnSpc>
                        <a:spcBef>
                          <a:spcPts val="600"/>
                        </a:spcBef>
                        <a:spcAft>
                          <a:spcPts val="600"/>
                        </a:spcAft>
                      </a:pP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7362137"/>
                  </a:ext>
                </a:extLst>
              </a:tr>
              <a:tr h="1597751">
                <a:tc vMerge="1">
                  <a:txBody>
                    <a:bodyPr/>
                    <a:lstStyle/>
                    <a:p>
                      <a:endParaRPr lang="en-US"/>
                    </a:p>
                  </a:txBody>
                  <a:tcPr/>
                </a:tc>
                <a:tc>
                  <a:txBody>
                    <a:bodyPr/>
                    <a:lstStyle/>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Bef>
                          <a:spcPts val="600"/>
                        </a:spcBef>
                        <a:spcAft>
                          <a:spcPts val="600"/>
                        </a:spcAft>
                      </a:pPr>
                      <a:endParaRPr lang="en-US" sz="3200" kern="1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9368594"/>
                  </a:ext>
                </a:extLst>
              </a:tr>
            </a:tbl>
          </a:graphicData>
        </a:graphic>
      </p:graphicFrame>
      <p:sp>
        <p:nvSpPr>
          <p:cNvPr id="2" name="Rectangle 1">
            <a:extLst>
              <a:ext uri="{FF2B5EF4-FFF2-40B4-BE49-F238E27FC236}">
                <a16:creationId xmlns:a16="http://schemas.microsoft.com/office/drawing/2014/main" id="{4562E540-63DF-92FC-D534-62DE70518BFE}"/>
              </a:ext>
            </a:extLst>
          </p:cNvPr>
          <p:cNvSpPr/>
          <p:nvPr/>
        </p:nvSpPr>
        <p:spPr>
          <a:xfrm>
            <a:off x="304800" y="3543300"/>
            <a:ext cx="1905000" cy="1365182"/>
          </a:xfrm>
          <a:prstGeom prst="rect">
            <a:avLst/>
          </a:prstGeom>
        </p:spPr>
        <p:txBody>
          <a:bodyPr wrap="square">
            <a:spAutoFit/>
          </a:bodyPr>
          <a:lstStyle/>
          <a:p>
            <a:pPr algn="just">
              <a:lnSpc>
                <a:spcPct val="107000"/>
              </a:lnSpc>
              <a:spcBef>
                <a:spcPts val="600"/>
              </a:spcBef>
              <a:spcAft>
                <a:spcPts val="600"/>
              </a:spcAft>
            </a:pPr>
            <a:r>
              <a:rPr lang="en-US" sz="4000" b="1" kern="100">
                <a:latin typeface="Times New Roman" panose="02020603050405020304" pitchFamily="18" charset="0"/>
                <a:cs typeface="Times New Roman" panose="02020603050405020304" pitchFamily="18" charset="0"/>
              </a:rPr>
              <a:t>Thân bài</a:t>
            </a:r>
          </a:p>
        </p:txBody>
      </p:sp>
      <p:sp>
        <p:nvSpPr>
          <p:cNvPr id="4" name="Rectangle 3">
            <a:extLst>
              <a:ext uri="{FF2B5EF4-FFF2-40B4-BE49-F238E27FC236}">
                <a16:creationId xmlns:a16="http://schemas.microsoft.com/office/drawing/2014/main" id="{5CBB2229-AA7A-946F-D34C-3BB7E1856D7E}"/>
              </a:ext>
            </a:extLst>
          </p:cNvPr>
          <p:cNvSpPr/>
          <p:nvPr/>
        </p:nvSpPr>
        <p:spPr>
          <a:xfrm>
            <a:off x="2286000" y="3103949"/>
            <a:ext cx="3124200" cy="3218445"/>
          </a:xfrm>
          <a:prstGeom prst="rect">
            <a:avLst/>
          </a:prstGeom>
        </p:spPr>
        <p:txBody>
          <a:bodyPr wrap="square">
            <a:spAutoFit/>
          </a:bodyPr>
          <a:lstStyle/>
          <a:p>
            <a:pPr algn="just">
              <a:lnSpc>
                <a:spcPct val="107000"/>
              </a:lnSpc>
              <a:spcBef>
                <a:spcPts val="600"/>
              </a:spcBef>
              <a:spcAft>
                <a:spcPts val="600"/>
              </a:spcAft>
            </a:pPr>
            <a:r>
              <a:rPr lang="en-US" sz="3200" dirty="0" err="1">
                <a:solidFill>
                  <a:srgbClr val="FF0000"/>
                </a:solidFill>
                <a:latin typeface="Times New Roman" panose="02020603050405020304" pitchFamily="18" charset="0"/>
                <a:cs typeface="Times New Roman" panose="02020603050405020304" pitchFamily="18" charset="0"/>
              </a:rPr>
              <a:t>Đánh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chung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nét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đặc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sắc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nội</a:t>
            </a:r>
            <a:r>
              <a:rPr lang="en-US" sz="3200" dirty="0">
                <a:solidFill>
                  <a:srgbClr val="FF0000"/>
                </a:solidFill>
                <a:latin typeface="Times New Roman" panose="02020603050405020304" pitchFamily="18" charset="0"/>
                <a:cs typeface="Times New Roman" panose="02020603050405020304" pitchFamily="18" charset="0"/>
              </a:rPr>
              <a:t> dung, </a:t>
            </a:r>
            <a:r>
              <a:rPr lang="en-US" sz="3200" dirty="0" err="1">
                <a:solidFill>
                  <a:srgbClr val="FF0000"/>
                </a:solidFill>
                <a:latin typeface="Times New Roman" panose="02020603050405020304" pitchFamily="18" charset="0"/>
                <a:cs typeface="Times New Roman" panose="02020603050405020304" pitchFamily="18" charset="0"/>
              </a:rPr>
              <a:t>nghệ</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thuật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giả</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3ACD5B6-EA0E-4BD6-C312-03DA07D2929D}"/>
              </a:ext>
            </a:extLst>
          </p:cNvPr>
          <p:cNvSpPr/>
          <p:nvPr/>
        </p:nvSpPr>
        <p:spPr>
          <a:xfrm>
            <a:off x="2438400" y="6954255"/>
            <a:ext cx="2971800" cy="2691506"/>
          </a:xfrm>
          <a:prstGeom prst="rect">
            <a:avLst/>
          </a:prstGeom>
        </p:spPr>
        <p:txBody>
          <a:bodyPr wrap="square">
            <a:spAutoFit/>
          </a:bodyPr>
          <a:lstStyle/>
          <a:p>
            <a:pPr algn="just">
              <a:lnSpc>
                <a:spcPct val="107000"/>
              </a:lnSpc>
              <a:spcBef>
                <a:spcPts val="600"/>
              </a:spcBef>
              <a:spcAft>
                <a:spcPts val="600"/>
              </a:spcAft>
            </a:pPr>
            <a:r>
              <a:rPr lang="en-US" sz="3200" dirty="0">
                <a:solidFill>
                  <a:srgbClr val="FF0000"/>
                </a:solidFill>
                <a:latin typeface="Times New Roman" panose="02020603050405020304" pitchFamily="18" charset="0"/>
                <a:cs typeface="Times New Roman" panose="02020603050405020304" pitchFamily="18" charset="0"/>
              </a:rPr>
              <a:t>So </a:t>
            </a:r>
            <a:r>
              <a:rPr lang="en-US" sz="3200" dirty="0" err="1">
                <a:solidFill>
                  <a:srgbClr val="FF0000"/>
                </a:solidFill>
                <a:latin typeface="Times New Roman" panose="02020603050405020304" pitchFamily="18" charset="0"/>
                <a:cs typeface="Times New Roman" panose="02020603050405020304" pitchFamily="18" charset="0"/>
              </a:rPr>
              <a:t>sánh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với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viết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cùng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nếu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có</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rõ</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sự</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đáo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thơ</a:t>
            </a:r>
            <a:r>
              <a:rPr lang="en-US" sz="3200" dirty="0">
                <a:solidFill>
                  <a:srgbClr val="FF0000"/>
                </a:solidFill>
                <a:latin typeface="Times New Roman" panose="02020603050405020304" pitchFamily="18" charset="0"/>
                <a:cs typeface="Times New Roman" panose="02020603050405020304" pitchFamily="18" charset="0"/>
              </a:rPr>
              <a:t> </a:t>
            </a:r>
            <a:endParaRPr lang="en-US" sz="3200"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B45FD79B-98E6-FEDA-CF8D-5116C4D4CD43}"/>
              </a:ext>
            </a:extLst>
          </p:cNvPr>
          <p:cNvSpPr/>
          <p:nvPr/>
        </p:nvSpPr>
        <p:spPr>
          <a:xfrm>
            <a:off x="5600700" y="2933700"/>
            <a:ext cx="12192000" cy="4031873"/>
          </a:xfrm>
          <a:prstGeom prst="rect">
            <a:avLst/>
          </a:prstGeom>
        </p:spPr>
        <p:txBody>
          <a:bodyPr wrap="square">
            <a:spAutoFit/>
          </a:bodyPr>
          <a:lstStyle/>
          <a:p>
            <a:r>
              <a:rPr lang="en-US" sz="3200">
                <a:solidFill>
                  <a:schemeClr val="dk1"/>
                </a:solidFill>
                <a:latin typeface="Times New Roman" panose="02020603050405020304" pitchFamily="18" charset="0"/>
                <a:cs typeface="Times New Roman" panose="02020603050405020304" pitchFamily="18" charset="0"/>
              </a:rPr>
              <a:t>- Bài thơ thất ngôn bát cú với giọng điệu buồn bã, nhớ thương, sử dụng ngôn từ giản dị, dân dã kết hợp với sự uyên bác, tinh tế trong các điển cố, điển tích</a:t>
            </a:r>
          </a:p>
          <a:p>
            <a:r>
              <a:rPr lang="en-US" sz="3200">
                <a:solidFill>
                  <a:schemeClr val="dk1"/>
                </a:solidFill>
                <a:latin typeface="Times New Roman" panose="02020603050405020304" pitchFamily="18" charset="0"/>
                <a:cs typeface="Times New Roman" panose="02020603050405020304" pitchFamily="18" charset="0"/>
              </a:rPr>
              <a:t>- Diễn tả tình cảm sâu nặng, chân thành của tác giả với người bạn tri kỉ của mình. Đồng thời, ca ngợi tình bạn chân thành, sâu sắc của Nguyễn Khuyến với Dương Khuê.</a:t>
            </a:r>
          </a:p>
          <a:p>
            <a:r>
              <a:rPr lang="en-US" sz="3200">
                <a:solidFill>
                  <a:schemeClr val="dk1"/>
                </a:solidFill>
                <a:latin typeface="Times New Roman" panose="02020603050405020304" pitchFamily="18" charset="0"/>
                <a:cs typeface="Times New Roman" panose="02020603050405020304" pitchFamily="18" charset="0"/>
              </a:rPr>
              <a:t>- Tác giả là một người đặc biệt coi trọng tình bạn và thể hiện tình cảm chân thành, sâu sắc một cách tự nhiên, khéo léo, cảm động. </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863A696E-62F3-DA4B-F0C5-3B6153ABE66B}"/>
              </a:ext>
            </a:extLst>
          </p:cNvPr>
          <p:cNvSpPr/>
          <p:nvPr/>
        </p:nvSpPr>
        <p:spPr>
          <a:xfrm>
            <a:off x="5612423" y="7200900"/>
            <a:ext cx="12192000" cy="1637628"/>
          </a:xfrm>
          <a:prstGeom prst="rect">
            <a:avLst/>
          </a:prstGeom>
        </p:spPr>
        <p:txBody>
          <a:bodyPr wrap="square">
            <a:spAutoFit/>
          </a:bodyPr>
          <a:lstStyle/>
          <a:p>
            <a:pPr algn="just">
              <a:lnSpc>
                <a:spcPct val="107000"/>
              </a:lnSpc>
              <a:spcBef>
                <a:spcPts val="600"/>
              </a:spcBef>
              <a:spcAft>
                <a:spcPts val="600"/>
              </a:spcAft>
            </a:pPr>
            <a:r>
              <a:rPr lang="en-US" sz="3200" dirty="0">
                <a:solidFill>
                  <a:schemeClr val="dk1"/>
                </a:solidFill>
                <a:latin typeface="Times New Roman" panose="02020603050405020304" pitchFamily="18" charset="0"/>
                <a:cs typeface="Times New Roman" panose="02020603050405020304" pitchFamily="18" charset="0"/>
              </a:rPr>
              <a:t>- So </a:t>
            </a:r>
            <a:r>
              <a:rPr lang="en-US" sz="3200" dirty="0" err="1">
                <a:solidFill>
                  <a:schemeClr val="dk1"/>
                </a:solidFill>
                <a:latin typeface="Times New Roman" panose="02020603050405020304" pitchFamily="18" charset="0"/>
                <a:cs typeface="Times New Roman" panose="02020603050405020304" pitchFamily="18" charset="0"/>
              </a:rPr>
              <a:t>sánh</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với</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bài</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thơ</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Bạn</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đến</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chơi</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nhà</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Nước</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lụt</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hỏi</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thăm</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bạn</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để</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thấy</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được</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sự</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thống</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nhất</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trong</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tư</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tưởng</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về</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tình</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bạn</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và</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nét</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khác</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biệt</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trong</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giọng</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điệu</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cảm</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xúc</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của</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tác</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giả</a:t>
            </a:r>
            <a:r>
              <a:rPr lang="en-US" sz="3200" dirty="0">
                <a:solidFill>
                  <a:schemeClr val="dk1"/>
                </a:solidFill>
                <a:latin typeface="Times New Roman" panose="02020603050405020304" pitchFamily="18" charset="0"/>
                <a:cs typeface="Times New Roman" panose="02020603050405020304" pitchFamily="18" charset="0"/>
              </a:rPr>
              <a:t> ở </a:t>
            </a:r>
            <a:r>
              <a:rPr lang="en-US" sz="3200" dirty="0" err="1">
                <a:solidFill>
                  <a:schemeClr val="dk1"/>
                </a:solidFill>
                <a:latin typeface="Times New Roman" panose="02020603050405020304" pitchFamily="18" charset="0"/>
                <a:cs typeface="Times New Roman" panose="02020603050405020304" pitchFamily="18" charset="0"/>
              </a:rPr>
              <a:t>bài</a:t>
            </a:r>
            <a:r>
              <a:rPr lang="en-US" sz="3200" dirty="0">
                <a:solidFill>
                  <a:schemeClr val="dk1"/>
                </a:solidFill>
                <a:latin typeface="Times New Roman" panose="02020603050405020304" pitchFamily="18" charset="0"/>
                <a:cs typeface="Times New Roman" panose="02020603050405020304" pitchFamily="18" charset="0"/>
              </a:rPr>
              <a:t> </a:t>
            </a:r>
            <a:r>
              <a:rPr lang="en-US" sz="3200" dirty="0" err="1">
                <a:solidFill>
                  <a:schemeClr val="dk1"/>
                </a:solidFill>
                <a:latin typeface="Times New Roman" panose="02020603050405020304" pitchFamily="18" charset="0"/>
                <a:cs typeface="Times New Roman" panose="02020603050405020304" pitchFamily="18" charset="0"/>
              </a:rPr>
              <a:t>thơ</a:t>
            </a:r>
            <a:r>
              <a:rPr lang="en-US" sz="3200" dirty="0">
                <a:solidFill>
                  <a:schemeClr val="dk1"/>
                </a:solidFill>
                <a:latin typeface="Times New Roman" panose="02020603050405020304" pitchFamily="18" charset="0"/>
                <a:cs typeface="Times New Roman" panose="02020603050405020304" pitchFamily="18" charset="0"/>
              </a:rPr>
              <a:t>.</a:t>
            </a:r>
            <a:endParaRPr lang="en-US" sz="3200" kern="1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35391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9E02600-3B31-454D-7911-CFF1F327AD9B}"/>
              </a:ext>
            </a:extLst>
          </p:cNvPr>
          <p:cNvGraphicFramePr>
            <a:graphicFrameLocks noGrp="1"/>
          </p:cNvGraphicFramePr>
          <p:nvPr>
            <p:extLst>
              <p:ext uri="{D42A27DB-BD31-4B8C-83A1-F6EECF244321}">
                <p14:modId xmlns:p14="http://schemas.microsoft.com/office/powerpoint/2010/main" val="4204395817"/>
              </p:ext>
            </p:extLst>
          </p:nvPr>
        </p:nvGraphicFramePr>
        <p:xfrm>
          <a:off x="228600" y="289115"/>
          <a:ext cx="17754600" cy="9152764"/>
        </p:xfrm>
        <a:graphic>
          <a:graphicData uri="http://schemas.openxmlformats.org/drawingml/2006/table">
            <a:tbl>
              <a:tblPr firstRow="1" firstCol="1" bandRow="1">
                <a:tableStyleId>{5C22544A-7EE6-4342-B048-85BDC9FD1C3A}</a:tableStyleId>
              </a:tblPr>
              <a:tblGrid>
                <a:gridCol w="2133600">
                  <a:extLst>
                    <a:ext uri="{9D8B030D-6E8A-4147-A177-3AD203B41FA5}">
                      <a16:colId xmlns:a16="http://schemas.microsoft.com/office/drawing/2014/main" val="927161184"/>
                    </a:ext>
                  </a:extLst>
                </a:gridCol>
                <a:gridCol w="3048000">
                  <a:extLst>
                    <a:ext uri="{9D8B030D-6E8A-4147-A177-3AD203B41FA5}">
                      <a16:colId xmlns:a16="http://schemas.microsoft.com/office/drawing/2014/main" val="2687383261"/>
                    </a:ext>
                  </a:extLst>
                </a:gridCol>
                <a:gridCol w="3657600">
                  <a:extLst>
                    <a:ext uri="{9D8B030D-6E8A-4147-A177-3AD203B41FA5}">
                      <a16:colId xmlns:a16="http://schemas.microsoft.com/office/drawing/2014/main" val="2295732540"/>
                    </a:ext>
                  </a:extLst>
                </a:gridCol>
                <a:gridCol w="4343400">
                  <a:extLst>
                    <a:ext uri="{9D8B030D-6E8A-4147-A177-3AD203B41FA5}">
                      <a16:colId xmlns:a16="http://schemas.microsoft.com/office/drawing/2014/main" val="490665135"/>
                    </a:ext>
                  </a:extLst>
                </a:gridCol>
                <a:gridCol w="4572000">
                  <a:extLst>
                    <a:ext uri="{9D8B030D-6E8A-4147-A177-3AD203B41FA5}">
                      <a16:colId xmlns:a16="http://schemas.microsoft.com/office/drawing/2014/main" val="2130834323"/>
                    </a:ext>
                  </a:extLst>
                </a:gridCol>
              </a:tblGrid>
              <a:tr h="724917">
                <a:tc gridSpan="5">
                  <a:txBody>
                    <a:bodyPr/>
                    <a:lstStyle/>
                    <a:p>
                      <a:pPr algn="ctr">
                        <a:lnSpc>
                          <a:spcPct val="107000"/>
                        </a:lnSpc>
                        <a:spcBef>
                          <a:spcPts val="600"/>
                        </a:spcBef>
                        <a:spcAft>
                          <a:spcPts val="800"/>
                        </a:spcAft>
                      </a:pPr>
                      <a:r>
                        <a:rPr lang="en-US" sz="4000" kern="100">
                          <a:solidFill>
                            <a:schemeClr val="tx1"/>
                          </a:solidFill>
                          <a:effectLst/>
                          <a:latin typeface="Times New Roman" panose="02020603050405020304" pitchFamily="18" charset="0"/>
                          <a:cs typeface="Times New Roman" panose="02020603050405020304" pitchFamily="18" charset="0"/>
                        </a:rPr>
                        <a:t>PHIẾU HỌC TẬP SỐ 2</a:t>
                      </a:r>
                    </a:p>
                    <a:p>
                      <a:pPr algn="ctr">
                        <a:lnSpc>
                          <a:spcPct val="107000"/>
                        </a:lnSpc>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Lập dàn ý phân tích bài thơ “Khóc Dương Khuê” – Nguyễn Khuyến</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22080147"/>
                  </a:ext>
                </a:extLst>
              </a:tr>
              <a:tr h="359239">
                <a:tc rowSpan="2" gridSpan="2">
                  <a:txBody>
                    <a:bodyPr/>
                    <a:lstStyle/>
                    <a:p>
                      <a:pPr algn="ctr">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Yêu cầu</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2" hMerge="1">
                  <a:txBody>
                    <a:bodyPr/>
                    <a:lstStyle/>
                    <a:p>
                      <a:endParaRPr lang="en-US"/>
                    </a:p>
                  </a:txBody>
                  <a:tcPr/>
                </a:tc>
                <a:tc gridSpan="3">
                  <a:txBody>
                    <a:bodyPr/>
                    <a:lstStyle/>
                    <a:p>
                      <a:pPr algn="ctr">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Nội dung</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6508648"/>
                  </a:ext>
                </a:extLst>
              </a:tr>
              <a:tr h="1112075">
                <a:tc gridSpan="2" vMerge="1">
                  <a:txBody>
                    <a:bodyPr/>
                    <a:lstStyle/>
                    <a:p>
                      <a:endParaRPr lang="en-US"/>
                    </a:p>
                  </a:txBody>
                  <a:tcPr/>
                </a:tc>
                <a:tc hMerge="1" vMerge="1">
                  <a:txBody>
                    <a:bodyPr/>
                    <a:lstStyle/>
                    <a:p>
                      <a:endParaRPr lang="en-US"/>
                    </a:p>
                  </a:txBody>
                  <a:tcPr/>
                </a:tc>
                <a:tc>
                  <a:txBody>
                    <a:bodyPr/>
                    <a:lstStyle/>
                    <a:p>
                      <a:pPr algn="ctr">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Dẫn chứng</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Phân tích</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Liên hệ, mở rộng</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167342538"/>
                  </a:ext>
                </a:extLst>
              </a:tr>
              <a:tr h="2187385">
                <a:tc rowSpan="2">
                  <a:txBody>
                    <a:bodyPr/>
                    <a:lstStyle/>
                    <a:p>
                      <a:pPr algn="just">
                        <a:lnSpc>
                          <a:spcPct val="107000"/>
                        </a:lnSpc>
                        <a:spcBef>
                          <a:spcPts val="600"/>
                        </a:spcBef>
                        <a:spcAft>
                          <a:spcPts val="600"/>
                        </a:spcAft>
                      </a:pPr>
                      <a:r>
                        <a:rPr lang="en-US" sz="4000" kern="100">
                          <a:solidFill>
                            <a:schemeClr val="tx1"/>
                          </a:solidFill>
                          <a:effectLst/>
                          <a:latin typeface="Times New Roman" panose="02020603050405020304" pitchFamily="18" charset="0"/>
                          <a:cs typeface="Times New Roman" panose="02020603050405020304" pitchFamily="18" charset="0"/>
                        </a:rPr>
                        <a:t> </a:t>
                      </a: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p>
                      <a:endParaRPr lang="en-US" sz="4000" kern="1200">
                        <a:solidFill>
                          <a:schemeClr val="dk1"/>
                        </a:solidFill>
                        <a:effectLst/>
                        <a:latin typeface="Times New Roman" panose="02020603050405020304" pitchFamily="18" charset="0"/>
                        <a:ea typeface="+mn-ea"/>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97362137"/>
                  </a:ext>
                </a:extLst>
              </a:tr>
              <a:tr h="1597751">
                <a:tc vMerge="1">
                  <a:txBody>
                    <a:bodyPr/>
                    <a:lstStyle/>
                    <a:p>
                      <a:endParaRPr lang="en-US"/>
                    </a:p>
                  </a:txBody>
                  <a:tcPr/>
                </a:tc>
                <a:tc>
                  <a:txBody>
                    <a:bodyPr/>
                    <a:lstStyle/>
                    <a:p>
                      <a:pPr marL="0" marR="0" lvl="0" indent="0" algn="just" defTabSz="914400" rtl="0" eaLnBrk="1" fontAlgn="auto" latinLnBrk="0" hangingPunct="1">
                        <a:lnSpc>
                          <a:spcPct val="107000"/>
                        </a:lnSpc>
                        <a:spcBef>
                          <a:spcPts val="600"/>
                        </a:spcBef>
                        <a:spcAft>
                          <a:spcPts val="600"/>
                        </a:spcAft>
                        <a:buClrTx/>
                        <a:buSzTx/>
                        <a:buFontTx/>
                        <a:buNone/>
                        <a:tabLst/>
                        <a:defRPr/>
                      </a:pPr>
                      <a:r>
                        <a:rPr lang="en-US" sz="4000" kern="1200">
                          <a:solidFill>
                            <a:schemeClr val="dk1"/>
                          </a:solidFill>
                          <a:effectLst/>
                          <a:latin typeface="Times New Roman" panose="02020603050405020304" pitchFamily="18" charset="0"/>
                          <a:ea typeface="+mn-ea"/>
                          <a:cs typeface="Times New Roman" panose="02020603050405020304" pitchFamily="18" charset="0"/>
                        </a:rPr>
                        <a:t> </a:t>
                      </a:r>
                      <a:endParaRPr lang="en-US" sz="40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3">
                  <a:txBody>
                    <a:bodyPr/>
                    <a:lstStyle/>
                    <a:p>
                      <a:pPr algn="just">
                        <a:lnSpc>
                          <a:spcPct val="107000"/>
                        </a:lnSpc>
                        <a:spcBef>
                          <a:spcPts val="600"/>
                        </a:spcBef>
                        <a:spcAft>
                          <a:spcPts val="600"/>
                        </a:spcAft>
                      </a:pP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endParaRPr lang="en-US" sz="40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9694" marR="396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19368594"/>
                  </a:ext>
                </a:extLst>
              </a:tr>
            </a:tbl>
          </a:graphicData>
        </a:graphic>
      </p:graphicFrame>
      <p:sp>
        <p:nvSpPr>
          <p:cNvPr id="2" name="Rectangle 1">
            <a:extLst>
              <a:ext uri="{FF2B5EF4-FFF2-40B4-BE49-F238E27FC236}">
                <a16:creationId xmlns:a16="http://schemas.microsoft.com/office/drawing/2014/main" id="{51EF134F-C115-D062-3162-DBC2F1C4F41E}"/>
              </a:ext>
            </a:extLst>
          </p:cNvPr>
          <p:cNvSpPr/>
          <p:nvPr/>
        </p:nvSpPr>
        <p:spPr>
          <a:xfrm>
            <a:off x="304800" y="4460909"/>
            <a:ext cx="1905000" cy="706540"/>
          </a:xfrm>
          <a:prstGeom prst="rect">
            <a:avLst/>
          </a:prstGeom>
        </p:spPr>
        <p:txBody>
          <a:bodyPr wrap="square">
            <a:spAutoFit/>
          </a:bodyPr>
          <a:lstStyle/>
          <a:p>
            <a:pPr algn="just">
              <a:lnSpc>
                <a:spcPct val="107000"/>
              </a:lnSpc>
              <a:spcBef>
                <a:spcPts val="600"/>
              </a:spcBef>
              <a:spcAft>
                <a:spcPts val="600"/>
              </a:spcAft>
            </a:pPr>
            <a:r>
              <a:rPr lang="en-US" sz="4000" b="1" kern="100">
                <a:latin typeface="Times New Roman" panose="02020603050405020304" pitchFamily="18" charset="0"/>
                <a:cs typeface="Times New Roman" panose="02020603050405020304" pitchFamily="18" charset="0"/>
              </a:rPr>
              <a:t>Kết bài</a:t>
            </a:r>
          </a:p>
        </p:txBody>
      </p:sp>
      <p:sp>
        <p:nvSpPr>
          <p:cNvPr id="4" name="Rectangle 3">
            <a:extLst>
              <a:ext uri="{FF2B5EF4-FFF2-40B4-BE49-F238E27FC236}">
                <a16:creationId xmlns:a16="http://schemas.microsoft.com/office/drawing/2014/main" id="{CF628024-4842-9218-4FB5-46B59DB50764}"/>
              </a:ext>
            </a:extLst>
          </p:cNvPr>
          <p:cNvSpPr/>
          <p:nvPr/>
        </p:nvSpPr>
        <p:spPr>
          <a:xfrm>
            <a:off x="2438400" y="3503355"/>
            <a:ext cx="2819400" cy="2554545"/>
          </a:xfrm>
          <a:prstGeom prst="rect">
            <a:avLst/>
          </a:prstGeom>
        </p:spPr>
        <p:txBody>
          <a:bodyPr wrap="square">
            <a:spAutoFit/>
          </a:bodyPr>
          <a:lstStyle/>
          <a:p>
            <a:r>
              <a:rPr lang="en-US" sz="4000">
                <a:solidFill>
                  <a:schemeClr val="dk1"/>
                </a:solidFill>
                <a:latin typeface="Times New Roman" panose="02020603050405020304" pitchFamily="18" charset="0"/>
                <a:cs typeface="Times New Roman" panose="02020603050405020304" pitchFamily="18" charset="0"/>
              </a:rPr>
              <a:t>- Khái quát, khẳng định lại giá trị của bài thơ.</a:t>
            </a:r>
          </a:p>
        </p:txBody>
      </p:sp>
      <p:sp>
        <p:nvSpPr>
          <p:cNvPr id="5" name="Rectangle 4">
            <a:extLst>
              <a:ext uri="{FF2B5EF4-FFF2-40B4-BE49-F238E27FC236}">
                <a16:creationId xmlns:a16="http://schemas.microsoft.com/office/drawing/2014/main" id="{ED8CD693-E10D-B4AC-A57B-31DB595BB4F6}"/>
              </a:ext>
            </a:extLst>
          </p:cNvPr>
          <p:cNvSpPr/>
          <p:nvPr/>
        </p:nvSpPr>
        <p:spPr>
          <a:xfrm>
            <a:off x="2403231" y="7339517"/>
            <a:ext cx="3048000" cy="1938992"/>
          </a:xfrm>
          <a:prstGeom prst="rect">
            <a:avLst/>
          </a:prstGeom>
        </p:spPr>
        <p:txBody>
          <a:bodyPr wrap="square">
            <a:spAutoFit/>
          </a:bodyPr>
          <a:lstStyle/>
          <a:p>
            <a:r>
              <a:rPr lang="en-US" sz="4000">
                <a:solidFill>
                  <a:schemeClr val="dk1"/>
                </a:solidFill>
                <a:latin typeface="Times New Roman" panose="02020603050405020304" pitchFamily="18" charset="0"/>
                <a:cs typeface="Times New Roman" panose="02020603050405020304" pitchFamily="18" charset="0"/>
              </a:rPr>
              <a:t>Tác động của bài thơ với cá nhân.</a:t>
            </a:r>
          </a:p>
        </p:txBody>
      </p:sp>
      <p:sp>
        <p:nvSpPr>
          <p:cNvPr id="6" name="Rectangle 5">
            <a:extLst>
              <a:ext uri="{FF2B5EF4-FFF2-40B4-BE49-F238E27FC236}">
                <a16:creationId xmlns:a16="http://schemas.microsoft.com/office/drawing/2014/main" id="{B046646D-A842-F084-8166-E881267269AF}"/>
              </a:ext>
            </a:extLst>
          </p:cNvPr>
          <p:cNvSpPr/>
          <p:nvPr/>
        </p:nvSpPr>
        <p:spPr>
          <a:xfrm>
            <a:off x="5410200" y="4001750"/>
            <a:ext cx="12531969" cy="1446550"/>
          </a:xfrm>
          <a:prstGeom prst="rect">
            <a:avLst/>
          </a:prstGeom>
        </p:spPr>
        <p:txBody>
          <a:bodyPr wrap="square">
            <a:spAutoFit/>
          </a:bodyPr>
          <a:lstStyle/>
          <a:p>
            <a:r>
              <a:rPr lang="en-US" sz="4400">
                <a:solidFill>
                  <a:schemeClr val="dk1"/>
                </a:solidFill>
                <a:latin typeface="Times New Roman" panose="02020603050405020304" pitchFamily="18" charset="0"/>
                <a:cs typeface="Times New Roman" panose="02020603050405020304" pitchFamily="18" charset="0"/>
              </a:rPr>
              <a:t>- Là bài thơ thất ngôn bát cú viết về tình bạn cảm động và sâu sắc nhất.</a:t>
            </a:r>
          </a:p>
        </p:txBody>
      </p:sp>
      <p:sp>
        <p:nvSpPr>
          <p:cNvPr id="7" name="Rectangle 6">
            <a:extLst>
              <a:ext uri="{FF2B5EF4-FFF2-40B4-BE49-F238E27FC236}">
                <a16:creationId xmlns:a16="http://schemas.microsoft.com/office/drawing/2014/main" id="{0E5C36F8-4CF7-4A6A-79C0-038FFD066A3B}"/>
              </a:ext>
            </a:extLst>
          </p:cNvPr>
          <p:cNvSpPr/>
          <p:nvPr/>
        </p:nvSpPr>
        <p:spPr>
          <a:xfrm>
            <a:off x="5583115" y="6965570"/>
            <a:ext cx="12268200" cy="1492524"/>
          </a:xfrm>
          <a:prstGeom prst="rect">
            <a:avLst/>
          </a:prstGeom>
        </p:spPr>
        <p:txBody>
          <a:bodyPr wrap="square">
            <a:spAutoFit/>
          </a:bodyPr>
          <a:lstStyle/>
          <a:p>
            <a:pPr lvl="0" algn="just">
              <a:lnSpc>
                <a:spcPct val="107000"/>
              </a:lnSpc>
              <a:spcBef>
                <a:spcPts val="600"/>
              </a:spcBef>
              <a:spcAft>
                <a:spcPts val="600"/>
              </a:spcAft>
              <a:defRPr/>
            </a:pPr>
            <a:r>
              <a:rPr lang="en-US" sz="4400">
                <a:solidFill>
                  <a:schemeClr val="dk1"/>
                </a:solidFill>
                <a:latin typeface="Times New Roman" panose="02020603050405020304" pitchFamily="18" charset="0"/>
                <a:cs typeface="Times New Roman" panose="02020603050405020304" pitchFamily="18" charset="0"/>
              </a:rPr>
              <a:t>- Nhận ra được tình bạn chân thành trong cuộc sống; hiểu và trân trọng giá trị của tình bạn…</a:t>
            </a:r>
            <a:endParaRPr lang="en-US" sz="44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17887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US"/>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79365" y="864250"/>
            <a:ext cx="2137382" cy="1818823"/>
            <a:chOff x="0" y="0"/>
            <a:chExt cx="4623524" cy="3224907"/>
          </a:xfrm>
        </p:grpSpPr>
        <p:sp>
          <p:nvSpPr>
            <p:cNvPr id="9" name="Freeform 9"/>
            <p:cNvSpPr/>
            <p:nvPr/>
          </p:nvSpPr>
          <p:spPr>
            <a:xfrm rot="5489537">
              <a:off x="2381883" y="-132664"/>
              <a:ext cx="1786247" cy="2651416"/>
            </a:xfrm>
            <a:custGeom>
              <a:avLst/>
              <a:gdLst/>
              <a:ahLst/>
              <a:cxnLst/>
              <a:rect l="l" t="t" r="r" b="b"/>
              <a:pathLst>
                <a:path w="1786247" h="2651416">
                  <a:moveTo>
                    <a:pt x="0" y="0"/>
                  </a:moveTo>
                  <a:lnTo>
                    <a:pt x="1786247" y="0"/>
                  </a:lnTo>
                  <a:lnTo>
                    <a:pt x="1786247" y="2651415"/>
                  </a:lnTo>
                  <a:lnTo>
                    <a:pt x="0" y="2651415"/>
                  </a:lnTo>
                  <a:lnTo>
                    <a:pt x="0" y="0"/>
                  </a:lnTo>
                  <a:close/>
                </a:path>
              </a:pathLst>
            </a:custGeom>
            <a:blipFill>
              <a:blip r:embed="rId2">
                <a:extLst>
                  <a:ext uri="{96DAC541-7B7A-43D3-8B79-37D633B846F1}">
                    <asvg:svgBlip xmlns:asvg="http://schemas.microsoft.com/office/drawing/2016/SVG/main" r:embed="rId3"/>
                  </a:ext>
                </a:extLst>
              </a:blip>
              <a:stretch>
                <a:fillRect t="-203606" r="-550428" b="-153238"/>
              </a:stretch>
            </a:blipFill>
          </p:spPr>
          <p:txBody>
            <a:bodyPr/>
            <a:lstStyle/>
            <a:p>
              <a:endParaRPr lang="en-US"/>
            </a:p>
          </p:txBody>
        </p:sp>
        <p:sp>
          <p:nvSpPr>
            <p:cNvPr id="10" name="Freeform 10"/>
            <p:cNvSpPr/>
            <p:nvPr/>
          </p:nvSpPr>
          <p:spPr>
            <a:xfrm rot="5145403" flipH="1">
              <a:off x="400432" y="1352736"/>
              <a:ext cx="1444889" cy="2144722"/>
            </a:xfrm>
            <a:custGeom>
              <a:avLst/>
              <a:gdLst/>
              <a:ahLst/>
              <a:cxnLst/>
              <a:rect l="l" t="t" r="r" b="b"/>
              <a:pathLst>
                <a:path w="1444889" h="2144722">
                  <a:moveTo>
                    <a:pt x="1444889" y="0"/>
                  </a:moveTo>
                  <a:lnTo>
                    <a:pt x="0" y="0"/>
                  </a:lnTo>
                  <a:lnTo>
                    <a:pt x="0" y="2144722"/>
                  </a:lnTo>
                  <a:lnTo>
                    <a:pt x="1444889" y="2144722"/>
                  </a:lnTo>
                  <a:lnTo>
                    <a:pt x="1444889" y="0"/>
                  </a:lnTo>
                  <a:close/>
                </a:path>
              </a:pathLst>
            </a:custGeom>
            <a:blipFill>
              <a:blip r:embed="rId4">
                <a:extLst>
                  <a:ext uri="{96DAC541-7B7A-43D3-8B79-37D633B846F1}">
                    <asvg:svgBlip xmlns:asvg="http://schemas.microsoft.com/office/drawing/2016/SVG/main" r:embed="rId5"/>
                  </a:ext>
                </a:extLst>
              </a:blip>
              <a:stretch>
                <a:fillRect t="-203606" r="-550428" b="-153238"/>
              </a:stretch>
            </a:blipFill>
          </p:spPr>
          <p:txBody>
            <a:bodyPr/>
            <a:lstStyle/>
            <a:p>
              <a:endParaRPr lang="en-US"/>
            </a:p>
          </p:txBody>
        </p:sp>
        <p:sp>
          <p:nvSpPr>
            <p:cNvPr id="11" name="Freeform 11"/>
            <p:cNvSpPr/>
            <p:nvPr/>
          </p:nvSpPr>
          <p:spPr>
            <a:xfrm>
              <a:off x="732449" y="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6">
                <a:extLst>
                  <a:ext uri="{96DAC541-7B7A-43D3-8B79-37D633B846F1}">
                    <asvg:svgBlip xmlns:asvg="http://schemas.microsoft.com/office/drawing/2016/SVG/main" r:embed="rId7"/>
                  </a:ext>
                </a:extLst>
              </a:blip>
              <a:stretch>
                <a:fillRect l="-753958" b="-421015"/>
              </a:stretch>
            </a:blipFill>
          </p:spPr>
          <p:txBody>
            <a:bodyPr/>
            <a:lstStyle/>
            <a:p>
              <a:endParaRPr lang="en-US"/>
            </a:p>
          </p:txBody>
        </p:sp>
      </p:grpSp>
      <p:grpSp>
        <p:nvGrpSpPr>
          <p:cNvPr id="13" name="Group 13"/>
          <p:cNvGrpSpPr/>
          <p:nvPr/>
        </p:nvGrpSpPr>
        <p:grpSpPr>
          <a:xfrm>
            <a:off x="15678215" y="641856"/>
            <a:ext cx="1938517" cy="1910844"/>
            <a:chOff x="0" y="0"/>
            <a:chExt cx="3494998" cy="3960140"/>
          </a:xfrm>
        </p:grpSpPr>
        <p:sp>
          <p:nvSpPr>
            <p:cNvPr id="14" name="Freeform 14"/>
            <p:cNvSpPr/>
            <p:nvPr/>
          </p:nvSpPr>
          <p:spPr>
            <a:xfrm rot="2122094">
              <a:off x="307271" y="1743721"/>
              <a:ext cx="1406257" cy="1510061"/>
            </a:xfrm>
            <a:custGeom>
              <a:avLst/>
              <a:gdLst/>
              <a:ahLst/>
              <a:cxnLst/>
              <a:rect l="l" t="t" r="r" b="b"/>
              <a:pathLst>
                <a:path w="1406257" h="1510061">
                  <a:moveTo>
                    <a:pt x="0" y="0"/>
                  </a:moveTo>
                  <a:lnTo>
                    <a:pt x="1406256" y="0"/>
                  </a:lnTo>
                  <a:lnTo>
                    <a:pt x="1406256" y="1510062"/>
                  </a:lnTo>
                  <a:lnTo>
                    <a:pt x="0" y="1510062"/>
                  </a:lnTo>
                  <a:lnTo>
                    <a:pt x="0" y="0"/>
                  </a:lnTo>
                  <a:close/>
                </a:path>
              </a:pathLst>
            </a:custGeom>
            <a:blipFill>
              <a:blip r:embed="rId8">
                <a:extLst>
                  <a:ext uri="{96DAC541-7B7A-43D3-8B79-37D633B846F1}">
                    <asvg:svgBlip xmlns:asvg="http://schemas.microsoft.com/office/drawing/2016/SVG/main" r:embed="rId9"/>
                  </a:ext>
                </a:extLst>
              </a:blip>
              <a:stretch>
                <a:fillRect l="-246415" t="-129667"/>
              </a:stretch>
            </a:blipFill>
          </p:spPr>
          <p:txBody>
            <a:bodyPr/>
            <a:lstStyle/>
            <a:p>
              <a:endParaRPr lang="en-US"/>
            </a:p>
          </p:txBody>
        </p:sp>
        <p:sp>
          <p:nvSpPr>
            <p:cNvPr id="15" name="Freeform 15"/>
            <p:cNvSpPr/>
            <p:nvPr/>
          </p:nvSpPr>
          <p:spPr>
            <a:xfrm>
              <a:off x="2558657" y="2516457"/>
              <a:ext cx="936341" cy="1443683"/>
            </a:xfrm>
            <a:custGeom>
              <a:avLst/>
              <a:gdLst/>
              <a:ahLst/>
              <a:cxnLst/>
              <a:rect l="l" t="t" r="r" b="b"/>
              <a:pathLst>
                <a:path w="936341" h="1443683">
                  <a:moveTo>
                    <a:pt x="0" y="0"/>
                  </a:moveTo>
                  <a:lnTo>
                    <a:pt x="936341" y="0"/>
                  </a:lnTo>
                  <a:lnTo>
                    <a:pt x="936341" y="1443683"/>
                  </a:lnTo>
                  <a:lnTo>
                    <a:pt x="0" y="144368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US"/>
            </a:p>
          </p:txBody>
        </p:sp>
        <p:sp>
          <p:nvSpPr>
            <p:cNvPr id="16" name="Freeform 16"/>
            <p:cNvSpPr/>
            <p:nvPr/>
          </p:nvSpPr>
          <p:spPr>
            <a:xfrm>
              <a:off x="1548323" y="0"/>
              <a:ext cx="1478504" cy="1883069"/>
            </a:xfrm>
            <a:custGeom>
              <a:avLst/>
              <a:gdLst/>
              <a:ahLst/>
              <a:cxnLst/>
              <a:rect l="l" t="t" r="r" b="b"/>
              <a:pathLst>
                <a:path w="1478504" h="1883069">
                  <a:moveTo>
                    <a:pt x="0" y="0"/>
                  </a:moveTo>
                  <a:lnTo>
                    <a:pt x="1478504" y="0"/>
                  </a:lnTo>
                  <a:lnTo>
                    <a:pt x="1478504" y="1883069"/>
                  </a:lnTo>
                  <a:lnTo>
                    <a:pt x="0" y="1883069"/>
                  </a:lnTo>
                  <a:lnTo>
                    <a:pt x="0" y="0"/>
                  </a:lnTo>
                  <a:close/>
                </a:path>
              </a:pathLst>
            </a:custGeom>
            <a:blipFill>
              <a:blip r:embed="rId10">
                <a:extLst>
                  <a:ext uri="{96DAC541-7B7A-43D3-8B79-37D633B846F1}">
                    <asvg:svgBlip xmlns:asvg="http://schemas.microsoft.com/office/drawing/2016/SVG/main" r:embed="rId11"/>
                  </a:ext>
                </a:extLst>
              </a:blip>
              <a:stretch>
                <a:fillRect t="-248358" r="-580760" b="-208899"/>
              </a:stretch>
            </a:blipFill>
          </p:spPr>
          <p:txBody>
            <a:bodyPr/>
            <a:lstStyle/>
            <a:p>
              <a:endParaRPr lang="en-US"/>
            </a:p>
          </p:txBody>
        </p:sp>
      </p:grpSp>
      <p:sp>
        <p:nvSpPr>
          <p:cNvPr id="18" name="TextBox 17">
            <a:extLst>
              <a:ext uri="{FF2B5EF4-FFF2-40B4-BE49-F238E27FC236}">
                <a16:creationId xmlns:a16="http://schemas.microsoft.com/office/drawing/2014/main" id="{DF250B41-6A4B-FAEF-6E2D-B0366CE4FEC5}"/>
              </a:ext>
            </a:extLst>
          </p:cNvPr>
          <p:cNvSpPr txBox="1"/>
          <p:nvPr/>
        </p:nvSpPr>
        <p:spPr>
          <a:xfrm>
            <a:off x="1431669" y="1943100"/>
            <a:ext cx="15865731" cy="6740307"/>
          </a:xfrm>
          <a:prstGeom prst="rect">
            <a:avLst/>
          </a:prstGeom>
          <a:noFill/>
        </p:spPr>
        <p:txBody>
          <a:bodyPr wrap="square">
            <a:spAutoFit/>
          </a:bodyPr>
          <a:lstStyle/>
          <a:p>
            <a:r>
              <a:rPr lang="en-US" sz="4800" i="1" dirty="0">
                <a:latin typeface="Times New Roman" panose="02020603050405020304" pitchFamily="18" charset="0"/>
                <a:cs typeface="Times New Roman" panose="02020603050405020304" pitchFamily="18" charset="0"/>
              </a:rPr>
              <a:t>+ MB </a:t>
            </a:r>
            <a:r>
              <a:rPr lang="en-US" sz="4800" i="1" dirty="0" err="1">
                <a:latin typeface="Times New Roman" panose="02020603050405020304" pitchFamily="18" charset="0"/>
                <a:cs typeface="Times New Roman" panose="02020603050405020304" pitchFamily="18" charset="0"/>
              </a:rPr>
              <a:t>trực</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tiếp</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Nguyễn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Khuyến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là</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một</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trong</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những</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nhà</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thơ</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lớn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của</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nền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văn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học</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trung</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đại</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Việt</a:t>
            </a:r>
            <a:r>
              <a:rPr lang="en-US" sz="4800" i="1" dirty="0">
                <a:latin typeface="Times New Roman" panose="02020603050405020304" pitchFamily="18" charset="0"/>
                <a:cs typeface="Times New Roman" panose="02020603050405020304" pitchFamily="18" charset="0"/>
              </a:rPr>
              <a:t> Nam. </a:t>
            </a:r>
            <a:r>
              <a:rPr lang="en-US" sz="4800" i="1" dirty="0" err="1">
                <a:latin typeface="Times New Roman" panose="02020603050405020304" pitchFamily="18" charset="0"/>
                <a:cs typeface="Times New Roman" panose="02020603050405020304" pitchFamily="18" charset="0"/>
              </a:rPr>
              <a:t>Ông</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được</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mệnh</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danh</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là</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nhà</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thơ</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của</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quê</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hương</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làng</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cảnh</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Việt</a:t>
            </a:r>
            <a:r>
              <a:rPr lang="en-US" sz="4800" i="1" dirty="0">
                <a:latin typeface="Times New Roman" panose="02020603050405020304" pitchFamily="18" charset="0"/>
                <a:cs typeface="Times New Roman" panose="02020603050405020304" pitchFamily="18" charset="0"/>
              </a:rPr>
              <a:t> Nam” </a:t>
            </a:r>
            <a:r>
              <a:rPr lang="en-US" sz="4800" i="1" dirty="0" err="1">
                <a:latin typeface="Times New Roman" panose="02020603050405020304" pitchFamily="18" charset="0"/>
                <a:cs typeface="Times New Roman" panose="02020603050405020304" pitchFamily="18" charset="0"/>
              </a:rPr>
              <a:t>với</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những</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bài</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thơ</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chứa</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chan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tình</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cảm</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cao</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đẹp</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và</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đặc</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trưng</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ngôn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ngữ</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vừa</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thuần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khiết</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giản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dị</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lại</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vừa</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tinh</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tế</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uyên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bác</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Ông</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có</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hàng</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trăm</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bài</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thơ</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viết</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về</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tình</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bạn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trong</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đó</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nổi</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tiếng</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nhất</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phải</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kể</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đến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bài</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thơ</a:t>
            </a:r>
            <a:r>
              <a:rPr lang="en-US" sz="4800" i="1" dirty="0">
                <a:latin typeface="Times New Roman" panose="02020603050405020304" pitchFamily="18" charset="0"/>
                <a:cs typeface="Times New Roman" panose="02020603050405020304" pitchFamily="18" charset="0"/>
              </a:rPr>
              <a:t> song </a:t>
            </a:r>
            <a:r>
              <a:rPr lang="en-US" sz="4800" i="1" dirty="0" err="1">
                <a:latin typeface="Times New Roman" panose="02020603050405020304" pitchFamily="18" charset="0"/>
                <a:cs typeface="Times New Roman" panose="02020603050405020304" pitchFamily="18" charset="0"/>
              </a:rPr>
              <a:t>thất</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lục</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bát</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Khóc</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Dương</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Khuê</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đã</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thể</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hiện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sâu</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sắc</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tình</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bạn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chân</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thành</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sâu</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nặng</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của</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tác</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giả</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với</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người</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bạn</a:t>
            </a:r>
            <a:r>
              <a:rPr lang="en-US" sz="4800" i="1" dirty="0">
                <a:latin typeface="Times New Roman" panose="02020603050405020304" pitchFamily="18" charset="0"/>
                <a:cs typeface="Times New Roman" panose="02020603050405020304" pitchFamily="18" charset="0"/>
              </a:rPr>
              <a:t> tri </a:t>
            </a:r>
            <a:r>
              <a:rPr lang="en-US" sz="4800" i="1" dirty="0" err="1">
                <a:latin typeface="Times New Roman" panose="02020603050405020304" pitchFamily="18" charset="0"/>
                <a:cs typeface="Times New Roman" panose="02020603050405020304" pitchFamily="18" charset="0"/>
              </a:rPr>
              <a:t>âm</a:t>
            </a:r>
            <a:r>
              <a:rPr lang="en-US" sz="4800" i="1" dirty="0">
                <a:latin typeface="Times New Roman" panose="02020603050405020304" pitchFamily="18" charset="0"/>
                <a:cs typeface="Times New Roman" panose="02020603050405020304" pitchFamily="18" charset="0"/>
              </a:rPr>
              <a:t>, tri </a:t>
            </a:r>
            <a:r>
              <a:rPr lang="en-US" sz="4800" i="1" dirty="0" err="1">
                <a:latin typeface="Times New Roman" panose="02020603050405020304" pitchFamily="18" charset="0"/>
                <a:cs typeface="Times New Roman" panose="02020603050405020304" pitchFamily="18" charset="0"/>
              </a:rPr>
              <a:t>kỉ</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của</a:t>
            </a:r>
            <a:r>
              <a:rPr lang="en-US" sz="4800" i="1" dirty="0">
                <a:latin typeface="Times New Roman" panose="02020603050405020304" pitchFamily="18" charset="0"/>
                <a:cs typeface="Times New Roman" panose="02020603050405020304" pitchFamily="18" charset="0"/>
              </a:rPr>
              <a:t> </a:t>
            </a:r>
            <a:r>
              <a:rPr lang="en-US" sz="4800" i="1" dirty="0" err="1">
                <a:latin typeface="Times New Roman" panose="02020603050405020304" pitchFamily="18" charset="0"/>
                <a:cs typeface="Times New Roman" panose="02020603050405020304" pitchFamily="18" charset="0"/>
              </a:rPr>
              <a:t>mình</a:t>
            </a:r>
            <a:r>
              <a:rPr lang="en-US" sz="4800" i="1"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68DF8EA-E940-A783-798F-F6AFC3997E43}"/>
              </a:ext>
            </a:extLst>
          </p:cNvPr>
          <p:cNvSpPr txBox="1"/>
          <p:nvPr/>
        </p:nvSpPr>
        <p:spPr>
          <a:xfrm>
            <a:off x="2514600" y="165437"/>
            <a:ext cx="6019800" cy="1015663"/>
          </a:xfrm>
          <a:prstGeom prst="rect">
            <a:avLst/>
          </a:prstGeom>
          <a:noFill/>
        </p:spPr>
        <p:txBody>
          <a:bodyPr wrap="square">
            <a:spAutoFit/>
          </a:bodyPr>
          <a:lstStyle>
            <a:defPPr>
              <a:defRPr lang="en-US"/>
            </a:defPPr>
            <a:lvl1pPr algn="ctr">
              <a:defRPr sz="2800" b="1">
                <a:effectLst/>
                <a:latin typeface="#9Slide03 BoosterNextFYBlack" panose="02000A03000000020004" pitchFamily="2" charset="0"/>
                <a:ea typeface="Times New Roman" panose="02020603050405020304" pitchFamily="18" charset="0"/>
              </a:defRPr>
            </a:lvl1pPr>
          </a:lstStyle>
          <a:p>
            <a:r>
              <a:rPr lang="en-US" sz="6000" dirty="0">
                <a:solidFill>
                  <a:srgbClr val="FF0000"/>
                </a:solidFill>
                <a:latin typeface="Times New Roman" panose="02020603050405020304" pitchFamily="18" charset="0"/>
                <a:cs typeface="Times New Roman" panose="02020603050405020304" pitchFamily="18" charset="0"/>
              </a:rPr>
              <a:t>3. </a:t>
            </a:r>
            <a:r>
              <a:rPr lang="en-US" sz="6000" dirty="0" err="1">
                <a:solidFill>
                  <a:srgbClr val="FF0000"/>
                </a:solidFill>
                <a:latin typeface="Times New Roman" panose="02020603050405020304" pitchFamily="18" charset="0"/>
                <a:cs typeface="Times New Roman" panose="02020603050405020304" pitchFamily="18" charset="0"/>
              </a:rPr>
              <a:t>Bước</a:t>
            </a:r>
            <a:r>
              <a:rPr lang="en-US" sz="6000" dirty="0">
                <a:solidFill>
                  <a:srgbClr val="FF0000"/>
                </a:solidFill>
                <a:latin typeface="Times New Roman" panose="02020603050405020304" pitchFamily="18" charset="0"/>
                <a:cs typeface="Times New Roman" panose="02020603050405020304" pitchFamily="18" charset="0"/>
              </a:rPr>
              <a:t> 3: </a:t>
            </a:r>
            <a:r>
              <a:rPr lang="en-US" sz="6000" dirty="0" err="1">
                <a:solidFill>
                  <a:srgbClr val="FF0000"/>
                </a:solidFill>
                <a:latin typeface="Times New Roman" panose="02020603050405020304" pitchFamily="18" charset="0"/>
                <a:cs typeface="Times New Roman" panose="02020603050405020304" pitchFamily="18" charset="0"/>
              </a:rPr>
              <a:t>Viết</a:t>
            </a:r>
            <a:endParaRPr lang="en-US" sz="60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US"/>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79365" y="864250"/>
            <a:ext cx="2137382" cy="1818823"/>
            <a:chOff x="0" y="0"/>
            <a:chExt cx="4623524" cy="3224907"/>
          </a:xfrm>
        </p:grpSpPr>
        <p:sp>
          <p:nvSpPr>
            <p:cNvPr id="9" name="Freeform 9"/>
            <p:cNvSpPr/>
            <p:nvPr/>
          </p:nvSpPr>
          <p:spPr>
            <a:xfrm rot="5489537">
              <a:off x="2381883" y="-132664"/>
              <a:ext cx="1786247" cy="2651416"/>
            </a:xfrm>
            <a:custGeom>
              <a:avLst/>
              <a:gdLst/>
              <a:ahLst/>
              <a:cxnLst/>
              <a:rect l="l" t="t" r="r" b="b"/>
              <a:pathLst>
                <a:path w="1786247" h="2651416">
                  <a:moveTo>
                    <a:pt x="0" y="0"/>
                  </a:moveTo>
                  <a:lnTo>
                    <a:pt x="1786247" y="0"/>
                  </a:lnTo>
                  <a:lnTo>
                    <a:pt x="1786247" y="2651415"/>
                  </a:lnTo>
                  <a:lnTo>
                    <a:pt x="0" y="2651415"/>
                  </a:lnTo>
                  <a:lnTo>
                    <a:pt x="0" y="0"/>
                  </a:lnTo>
                  <a:close/>
                </a:path>
              </a:pathLst>
            </a:custGeom>
            <a:blipFill>
              <a:blip r:embed="rId2">
                <a:extLst>
                  <a:ext uri="{96DAC541-7B7A-43D3-8B79-37D633B846F1}">
                    <asvg:svgBlip xmlns:asvg="http://schemas.microsoft.com/office/drawing/2016/SVG/main" r:embed="rId3"/>
                  </a:ext>
                </a:extLst>
              </a:blip>
              <a:stretch>
                <a:fillRect t="-203606" r="-550428" b="-153238"/>
              </a:stretch>
            </a:blipFill>
          </p:spPr>
          <p:txBody>
            <a:bodyPr/>
            <a:lstStyle/>
            <a:p>
              <a:endParaRPr lang="en-US"/>
            </a:p>
          </p:txBody>
        </p:sp>
        <p:sp>
          <p:nvSpPr>
            <p:cNvPr id="10" name="Freeform 10"/>
            <p:cNvSpPr/>
            <p:nvPr/>
          </p:nvSpPr>
          <p:spPr>
            <a:xfrm rot="5145403" flipH="1">
              <a:off x="400432" y="1352736"/>
              <a:ext cx="1444889" cy="2144722"/>
            </a:xfrm>
            <a:custGeom>
              <a:avLst/>
              <a:gdLst/>
              <a:ahLst/>
              <a:cxnLst/>
              <a:rect l="l" t="t" r="r" b="b"/>
              <a:pathLst>
                <a:path w="1444889" h="2144722">
                  <a:moveTo>
                    <a:pt x="1444889" y="0"/>
                  </a:moveTo>
                  <a:lnTo>
                    <a:pt x="0" y="0"/>
                  </a:lnTo>
                  <a:lnTo>
                    <a:pt x="0" y="2144722"/>
                  </a:lnTo>
                  <a:lnTo>
                    <a:pt x="1444889" y="2144722"/>
                  </a:lnTo>
                  <a:lnTo>
                    <a:pt x="1444889" y="0"/>
                  </a:lnTo>
                  <a:close/>
                </a:path>
              </a:pathLst>
            </a:custGeom>
            <a:blipFill>
              <a:blip r:embed="rId4">
                <a:extLst>
                  <a:ext uri="{96DAC541-7B7A-43D3-8B79-37D633B846F1}">
                    <asvg:svgBlip xmlns:asvg="http://schemas.microsoft.com/office/drawing/2016/SVG/main" r:embed="rId5"/>
                  </a:ext>
                </a:extLst>
              </a:blip>
              <a:stretch>
                <a:fillRect t="-203606" r="-550428" b="-153238"/>
              </a:stretch>
            </a:blipFill>
          </p:spPr>
          <p:txBody>
            <a:bodyPr/>
            <a:lstStyle/>
            <a:p>
              <a:endParaRPr lang="en-US"/>
            </a:p>
          </p:txBody>
        </p:sp>
        <p:sp>
          <p:nvSpPr>
            <p:cNvPr id="11" name="Freeform 11"/>
            <p:cNvSpPr/>
            <p:nvPr/>
          </p:nvSpPr>
          <p:spPr>
            <a:xfrm>
              <a:off x="732449" y="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6">
                <a:extLst>
                  <a:ext uri="{96DAC541-7B7A-43D3-8B79-37D633B846F1}">
                    <asvg:svgBlip xmlns:asvg="http://schemas.microsoft.com/office/drawing/2016/SVG/main" r:embed="rId7"/>
                  </a:ext>
                </a:extLst>
              </a:blip>
              <a:stretch>
                <a:fillRect l="-753958" b="-421015"/>
              </a:stretch>
            </a:blipFill>
          </p:spPr>
          <p:txBody>
            <a:bodyPr/>
            <a:lstStyle/>
            <a:p>
              <a:endParaRPr lang="en-US"/>
            </a:p>
          </p:txBody>
        </p:sp>
      </p:grpSp>
      <p:grpSp>
        <p:nvGrpSpPr>
          <p:cNvPr id="13" name="Group 13"/>
          <p:cNvGrpSpPr/>
          <p:nvPr/>
        </p:nvGrpSpPr>
        <p:grpSpPr>
          <a:xfrm>
            <a:off x="15678215" y="641856"/>
            <a:ext cx="1938517" cy="1910844"/>
            <a:chOff x="0" y="0"/>
            <a:chExt cx="3494998" cy="3960140"/>
          </a:xfrm>
        </p:grpSpPr>
        <p:sp>
          <p:nvSpPr>
            <p:cNvPr id="14" name="Freeform 14"/>
            <p:cNvSpPr/>
            <p:nvPr/>
          </p:nvSpPr>
          <p:spPr>
            <a:xfrm rot="2122094">
              <a:off x="307271" y="1743721"/>
              <a:ext cx="1406257" cy="1510061"/>
            </a:xfrm>
            <a:custGeom>
              <a:avLst/>
              <a:gdLst/>
              <a:ahLst/>
              <a:cxnLst/>
              <a:rect l="l" t="t" r="r" b="b"/>
              <a:pathLst>
                <a:path w="1406257" h="1510061">
                  <a:moveTo>
                    <a:pt x="0" y="0"/>
                  </a:moveTo>
                  <a:lnTo>
                    <a:pt x="1406256" y="0"/>
                  </a:lnTo>
                  <a:lnTo>
                    <a:pt x="1406256" y="1510062"/>
                  </a:lnTo>
                  <a:lnTo>
                    <a:pt x="0" y="1510062"/>
                  </a:lnTo>
                  <a:lnTo>
                    <a:pt x="0" y="0"/>
                  </a:lnTo>
                  <a:close/>
                </a:path>
              </a:pathLst>
            </a:custGeom>
            <a:blipFill>
              <a:blip r:embed="rId8">
                <a:extLst>
                  <a:ext uri="{96DAC541-7B7A-43D3-8B79-37D633B846F1}">
                    <asvg:svgBlip xmlns:asvg="http://schemas.microsoft.com/office/drawing/2016/SVG/main" r:embed="rId9"/>
                  </a:ext>
                </a:extLst>
              </a:blip>
              <a:stretch>
                <a:fillRect l="-246415" t="-129667"/>
              </a:stretch>
            </a:blipFill>
          </p:spPr>
          <p:txBody>
            <a:bodyPr/>
            <a:lstStyle/>
            <a:p>
              <a:endParaRPr lang="en-US"/>
            </a:p>
          </p:txBody>
        </p:sp>
        <p:sp>
          <p:nvSpPr>
            <p:cNvPr id="15" name="Freeform 15"/>
            <p:cNvSpPr/>
            <p:nvPr/>
          </p:nvSpPr>
          <p:spPr>
            <a:xfrm>
              <a:off x="2558657" y="2516457"/>
              <a:ext cx="936341" cy="1443683"/>
            </a:xfrm>
            <a:custGeom>
              <a:avLst/>
              <a:gdLst/>
              <a:ahLst/>
              <a:cxnLst/>
              <a:rect l="l" t="t" r="r" b="b"/>
              <a:pathLst>
                <a:path w="936341" h="1443683">
                  <a:moveTo>
                    <a:pt x="0" y="0"/>
                  </a:moveTo>
                  <a:lnTo>
                    <a:pt x="936341" y="0"/>
                  </a:lnTo>
                  <a:lnTo>
                    <a:pt x="936341" y="1443683"/>
                  </a:lnTo>
                  <a:lnTo>
                    <a:pt x="0" y="144368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US"/>
            </a:p>
          </p:txBody>
        </p:sp>
        <p:sp>
          <p:nvSpPr>
            <p:cNvPr id="16" name="Freeform 16"/>
            <p:cNvSpPr/>
            <p:nvPr/>
          </p:nvSpPr>
          <p:spPr>
            <a:xfrm>
              <a:off x="1548323" y="0"/>
              <a:ext cx="1478504" cy="1883069"/>
            </a:xfrm>
            <a:custGeom>
              <a:avLst/>
              <a:gdLst/>
              <a:ahLst/>
              <a:cxnLst/>
              <a:rect l="l" t="t" r="r" b="b"/>
              <a:pathLst>
                <a:path w="1478504" h="1883069">
                  <a:moveTo>
                    <a:pt x="0" y="0"/>
                  </a:moveTo>
                  <a:lnTo>
                    <a:pt x="1478504" y="0"/>
                  </a:lnTo>
                  <a:lnTo>
                    <a:pt x="1478504" y="1883069"/>
                  </a:lnTo>
                  <a:lnTo>
                    <a:pt x="0" y="1883069"/>
                  </a:lnTo>
                  <a:lnTo>
                    <a:pt x="0" y="0"/>
                  </a:lnTo>
                  <a:close/>
                </a:path>
              </a:pathLst>
            </a:custGeom>
            <a:blipFill>
              <a:blip r:embed="rId10">
                <a:extLst>
                  <a:ext uri="{96DAC541-7B7A-43D3-8B79-37D633B846F1}">
                    <asvg:svgBlip xmlns:asvg="http://schemas.microsoft.com/office/drawing/2016/SVG/main" r:embed="rId11"/>
                  </a:ext>
                </a:extLst>
              </a:blip>
              <a:stretch>
                <a:fillRect t="-248358" r="-580760" b="-208899"/>
              </a:stretch>
            </a:blipFill>
          </p:spPr>
          <p:txBody>
            <a:bodyPr/>
            <a:lstStyle/>
            <a:p>
              <a:endParaRPr lang="en-US"/>
            </a:p>
          </p:txBody>
        </p:sp>
      </p:grpSp>
      <p:sp>
        <p:nvSpPr>
          <p:cNvPr id="18" name="TextBox 17">
            <a:extLst>
              <a:ext uri="{FF2B5EF4-FFF2-40B4-BE49-F238E27FC236}">
                <a16:creationId xmlns:a16="http://schemas.microsoft.com/office/drawing/2014/main" id="{DF250B41-6A4B-FAEF-6E2D-B0366CE4FEC5}"/>
              </a:ext>
            </a:extLst>
          </p:cNvPr>
          <p:cNvSpPr txBox="1"/>
          <p:nvPr/>
        </p:nvSpPr>
        <p:spPr>
          <a:xfrm>
            <a:off x="1431669" y="1562100"/>
            <a:ext cx="15865731" cy="8217634"/>
          </a:xfrm>
          <a:prstGeom prst="rect">
            <a:avLst/>
          </a:prstGeom>
          <a:noFill/>
        </p:spPr>
        <p:txBody>
          <a:bodyPr wrap="square">
            <a:spAutoFit/>
          </a:bodyPr>
          <a:lstStyle/>
          <a:p>
            <a:r>
              <a:rPr lang="en-US" sz="4800" i="1">
                <a:latin typeface="Times New Roman" panose="02020603050405020304" pitchFamily="18" charset="0"/>
                <a:cs typeface="Times New Roman" panose="02020603050405020304" pitchFamily="18" charset="0"/>
              </a:rPr>
              <a:t>+ Kết bài:</a:t>
            </a:r>
            <a:r>
              <a:rPr lang="en-US" sz="4800">
                <a:latin typeface="Times New Roman" panose="02020603050405020304" pitchFamily="18" charset="0"/>
                <a:cs typeface="Times New Roman" panose="02020603050405020304" pitchFamily="18" charset="0"/>
              </a:rPr>
              <a:t> </a:t>
            </a:r>
            <a:r>
              <a:rPr lang="en-US" sz="4800" i="1">
                <a:latin typeface="Times New Roman" panose="02020603050405020304" pitchFamily="18" charset="0"/>
                <a:cs typeface="Times New Roman" panose="02020603050405020304" pitchFamily="18" charset="0"/>
              </a:rPr>
              <a:t>Bài thơ được viết bằng ngôn ngữ giản dị, mộc mạc, chân thành kết hợp với sự tài hoa, uyên bác qua các điển cố, điển tích đã thể hiện trọn vẹn cảm xúc đau đớn, xót xa, bàng hoàng của nhà thơ trước sự ra đi đột ngột của bạn. Thể thơ song thất lục bát xen kẽ từng cặp câu thơ bảy chữ và cặp câu thơ lục bát đầy biến tấu, giàu vần điệu, ngắt nhịp đa dạng, kết hợp giữa tự sự với trữ tình, có khả năng chuyển tải những xúc chân thành, buồn thương, suy tư, trầm lắng rất phù hợp để nhà thơ bộc bạch lòng mình. Bài thơ giúp chúng ta thêm hiểu và trân trọng giá trị của tình bạn cũng như nhận ra được một tình bạn chân thành trong cuộc sống.</a:t>
            </a:r>
            <a:r>
              <a:rPr lang="en-US" sz="480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368DF8EA-E940-A783-798F-F6AFC3997E43}"/>
              </a:ext>
            </a:extLst>
          </p:cNvPr>
          <p:cNvSpPr txBox="1"/>
          <p:nvPr/>
        </p:nvSpPr>
        <p:spPr>
          <a:xfrm>
            <a:off x="2514600" y="165437"/>
            <a:ext cx="6019800" cy="1015663"/>
          </a:xfrm>
          <a:prstGeom prst="rect">
            <a:avLst/>
          </a:prstGeom>
          <a:noFill/>
        </p:spPr>
        <p:txBody>
          <a:bodyPr wrap="square">
            <a:spAutoFit/>
          </a:bodyPr>
          <a:lstStyle>
            <a:defPPr>
              <a:defRPr lang="en-US"/>
            </a:defPPr>
            <a:lvl1pPr algn="ctr">
              <a:defRPr sz="2800" b="1">
                <a:effectLst/>
                <a:latin typeface="#9Slide03 BoosterNextFYBlack" panose="02000A03000000020004" pitchFamily="2" charset="0"/>
                <a:ea typeface="Times New Roman" panose="02020603050405020304" pitchFamily="18" charset="0"/>
              </a:defRPr>
            </a:lvl1pPr>
          </a:lstStyle>
          <a:p>
            <a:r>
              <a:rPr lang="en-US" sz="6000" dirty="0" err="1">
                <a:solidFill>
                  <a:srgbClr val="FF0000"/>
                </a:solidFill>
                <a:latin typeface="Times New Roman" panose="02020603050405020304" pitchFamily="18" charset="0"/>
                <a:cs typeface="Times New Roman" panose="02020603050405020304" pitchFamily="18" charset="0"/>
              </a:rPr>
              <a:t>Bước</a:t>
            </a:r>
            <a:r>
              <a:rPr lang="en-US" sz="6000" dirty="0">
                <a:solidFill>
                  <a:srgbClr val="FF0000"/>
                </a:solidFill>
                <a:latin typeface="Times New Roman" panose="02020603050405020304" pitchFamily="18" charset="0"/>
                <a:cs typeface="Times New Roman" panose="02020603050405020304" pitchFamily="18" charset="0"/>
              </a:rPr>
              <a:t> 3: </a:t>
            </a:r>
            <a:r>
              <a:rPr lang="en-US" sz="6000" dirty="0" err="1">
                <a:solidFill>
                  <a:srgbClr val="FF0000"/>
                </a:solidFill>
                <a:latin typeface="Times New Roman" panose="02020603050405020304" pitchFamily="18" charset="0"/>
                <a:cs typeface="Times New Roman" panose="02020603050405020304" pitchFamily="18" charset="0"/>
              </a:rPr>
              <a:t>Viết</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8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183B70C3-14C0-37B4-AB67-8FFD8BB4DCA9}"/>
              </a:ext>
            </a:extLst>
          </p:cNvPr>
          <p:cNvSpPr txBox="1"/>
          <p:nvPr/>
        </p:nvSpPr>
        <p:spPr>
          <a:xfrm>
            <a:off x="2971800" y="0"/>
            <a:ext cx="13716000" cy="1015663"/>
          </a:xfrm>
          <a:prstGeom prst="rect">
            <a:avLst/>
          </a:prstGeom>
          <a:noFill/>
        </p:spPr>
        <p:txBody>
          <a:bodyPr wrap="square">
            <a:spAutoFit/>
          </a:bodyPr>
          <a:lstStyle>
            <a:defPPr>
              <a:defRPr lang="en-US"/>
            </a:defPPr>
            <a:lvl1pPr algn="ctr">
              <a:defRPr sz="2800" b="1">
                <a:effectLst/>
                <a:latin typeface="#9Slide03 BoosterNextFYBlack" panose="02000A03000000020004" pitchFamily="2" charset="0"/>
                <a:ea typeface="Times New Roman" panose="02020603050405020304" pitchFamily="18" charset="0"/>
              </a:defRPr>
            </a:lvl1pPr>
          </a:lstStyle>
          <a:p>
            <a:r>
              <a:rPr lang="en-US" sz="6000" dirty="0">
                <a:solidFill>
                  <a:srgbClr val="FF0000"/>
                </a:solidFill>
              </a:rPr>
              <a:t> </a:t>
            </a:r>
            <a:r>
              <a:rPr lang="en-US" sz="6000" dirty="0" err="1">
                <a:solidFill>
                  <a:srgbClr val="FF0000"/>
                </a:solidFill>
              </a:rPr>
              <a:t>Bước</a:t>
            </a:r>
            <a:r>
              <a:rPr lang="en-US" sz="6000" dirty="0">
                <a:solidFill>
                  <a:srgbClr val="FF0000"/>
                </a:solidFill>
              </a:rPr>
              <a:t> 4. </a:t>
            </a:r>
            <a:r>
              <a:rPr lang="en-US" sz="6000" dirty="0" err="1">
                <a:solidFill>
                  <a:srgbClr val="FF0000"/>
                </a:solidFill>
              </a:rPr>
              <a:t>Kiểm</a:t>
            </a:r>
            <a:r>
              <a:rPr lang="en-US" sz="6000" dirty="0">
                <a:solidFill>
                  <a:srgbClr val="FF0000"/>
                </a:solidFill>
              </a:rPr>
              <a:t> </a:t>
            </a:r>
            <a:r>
              <a:rPr lang="en-US" sz="6000" dirty="0" err="1">
                <a:solidFill>
                  <a:srgbClr val="FF0000"/>
                </a:solidFill>
              </a:rPr>
              <a:t>tra</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chỉnh</a:t>
            </a:r>
            <a:r>
              <a:rPr lang="en-US" sz="6000" dirty="0">
                <a:solidFill>
                  <a:srgbClr val="FF0000"/>
                </a:solidFill>
              </a:rPr>
              <a:t> </a:t>
            </a:r>
            <a:r>
              <a:rPr lang="en-US" sz="6000" dirty="0" err="1">
                <a:solidFill>
                  <a:srgbClr val="FF0000"/>
                </a:solidFill>
              </a:rPr>
              <a:t>sửa</a:t>
            </a:r>
            <a:endParaRPr lang="en-US" sz="6000" dirty="0">
              <a:solidFill>
                <a:srgbClr val="FF0000"/>
              </a:solidFill>
            </a:endParaRPr>
          </a:p>
        </p:txBody>
      </p:sp>
      <p:graphicFrame>
        <p:nvGraphicFramePr>
          <p:cNvPr id="37" name="Table 36">
            <a:extLst>
              <a:ext uri="{FF2B5EF4-FFF2-40B4-BE49-F238E27FC236}">
                <a16:creationId xmlns:a16="http://schemas.microsoft.com/office/drawing/2014/main" id="{096B44BE-744F-EA06-DB60-9294F665CC51}"/>
              </a:ext>
            </a:extLst>
          </p:cNvPr>
          <p:cNvGraphicFramePr>
            <a:graphicFrameLocks noGrp="1"/>
          </p:cNvGraphicFramePr>
          <p:nvPr>
            <p:extLst>
              <p:ext uri="{D42A27DB-BD31-4B8C-83A1-F6EECF244321}">
                <p14:modId xmlns:p14="http://schemas.microsoft.com/office/powerpoint/2010/main" val="1633346618"/>
              </p:ext>
            </p:extLst>
          </p:nvPr>
        </p:nvGraphicFramePr>
        <p:xfrm>
          <a:off x="152400" y="1015663"/>
          <a:ext cx="17907000" cy="9230304"/>
        </p:xfrm>
        <a:graphic>
          <a:graphicData uri="http://schemas.openxmlformats.org/drawingml/2006/table">
            <a:tbl>
              <a:tblPr firstRow="1" firstCol="1" bandRow="1">
                <a:tableStyleId>{7DF18680-E054-41AD-8BC1-D1AEF772440D}</a:tableStyleId>
              </a:tblPr>
              <a:tblGrid>
                <a:gridCol w="1655590">
                  <a:extLst>
                    <a:ext uri="{9D8B030D-6E8A-4147-A177-3AD203B41FA5}">
                      <a16:colId xmlns:a16="http://schemas.microsoft.com/office/drawing/2014/main" val="1751885420"/>
                    </a:ext>
                  </a:extLst>
                </a:gridCol>
                <a:gridCol w="11026709">
                  <a:extLst>
                    <a:ext uri="{9D8B030D-6E8A-4147-A177-3AD203B41FA5}">
                      <a16:colId xmlns:a16="http://schemas.microsoft.com/office/drawing/2014/main" val="2189664086"/>
                    </a:ext>
                  </a:extLst>
                </a:gridCol>
                <a:gridCol w="1741567">
                  <a:extLst>
                    <a:ext uri="{9D8B030D-6E8A-4147-A177-3AD203B41FA5}">
                      <a16:colId xmlns:a16="http://schemas.microsoft.com/office/drawing/2014/main" val="3878488175"/>
                    </a:ext>
                  </a:extLst>
                </a:gridCol>
                <a:gridCol w="1741567">
                  <a:extLst>
                    <a:ext uri="{9D8B030D-6E8A-4147-A177-3AD203B41FA5}">
                      <a16:colId xmlns:a16="http://schemas.microsoft.com/office/drawing/2014/main" val="370192449"/>
                    </a:ext>
                  </a:extLst>
                </a:gridCol>
                <a:gridCol w="1741567">
                  <a:extLst>
                    <a:ext uri="{9D8B030D-6E8A-4147-A177-3AD203B41FA5}">
                      <a16:colId xmlns:a16="http://schemas.microsoft.com/office/drawing/2014/main" val="2156104082"/>
                    </a:ext>
                  </a:extLst>
                </a:gridCol>
              </a:tblGrid>
              <a:tr h="1010486">
                <a:tc gridSpan="5">
                  <a:txBody>
                    <a:bodyPr/>
                    <a:lstStyle/>
                    <a:p>
                      <a:pPr algn="ctr"/>
                      <a:r>
                        <a:rPr lang="en-US" sz="3200" dirty="0" err="1">
                          <a:solidFill>
                            <a:schemeClr val="tx1"/>
                          </a:solidFill>
                          <a:effectLst/>
                          <a:latin typeface="Times New Roman" panose="02020603050405020304" pitchFamily="18" charset="0"/>
                          <a:cs typeface="Times New Roman" panose="02020603050405020304" pitchFamily="18" charset="0"/>
                        </a:rPr>
                        <a:t>BẢNG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KIỂM</a:t>
                      </a:r>
                      <a:endParaRPr lang="en-US" sz="3200" dirty="0">
                        <a:solidFill>
                          <a:schemeClr val="tx1"/>
                        </a:solidFill>
                        <a:effectLst/>
                        <a:latin typeface="Times New Roman" panose="02020603050405020304" pitchFamily="18" charset="0"/>
                        <a:cs typeface="Times New Roman" panose="02020603050405020304" pitchFamily="18" charset="0"/>
                      </a:endParaRPr>
                    </a:p>
                    <a:p>
                      <a:pPr algn="ctr"/>
                      <a:r>
                        <a:rPr lang="en-US" sz="3200" dirty="0" err="1">
                          <a:solidFill>
                            <a:schemeClr val="tx1"/>
                          </a:solidFill>
                          <a:effectLst/>
                          <a:latin typeface="Times New Roman" panose="02020603050405020304" pitchFamily="18" charset="0"/>
                          <a:cs typeface="Times New Roman" panose="02020603050405020304" pitchFamily="18" charset="0"/>
                        </a:rPr>
                        <a:t>Viết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bài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văn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phân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tích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phẩm</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thơ</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75389003"/>
                  </a:ext>
                </a:extLst>
              </a:tr>
              <a:tr h="1010486">
                <a:tc gridSpan="2">
                  <a:txBody>
                    <a:bodyPr/>
                    <a:lstStyle/>
                    <a:p>
                      <a:pPr algn="ctr"/>
                      <a:r>
                        <a:rPr lang="en-US" sz="3200" dirty="0" err="1">
                          <a:solidFill>
                            <a:schemeClr val="tx1"/>
                          </a:solidFill>
                          <a:effectLst/>
                          <a:latin typeface="Times New Roman" panose="02020603050405020304" pitchFamily="18" charset="0"/>
                          <a:cs typeface="Times New Roman" panose="02020603050405020304" pitchFamily="18" charset="0"/>
                        </a:rPr>
                        <a:t>Tiêu</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chí</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3200" dirty="0" err="1">
                          <a:solidFill>
                            <a:schemeClr val="tx1"/>
                          </a:solidFill>
                          <a:effectLst/>
                          <a:latin typeface="Times New Roman" panose="02020603050405020304" pitchFamily="18" charset="0"/>
                          <a:cs typeface="Times New Roman" panose="02020603050405020304" pitchFamily="18" charset="0"/>
                        </a:rPr>
                        <a:t>Đạt</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a:txBody>
                    <a:bodyPr/>
                    <a:lstStyle/>
                    <a:p>
                      <a:pPr algn="ctr"/>
                      <a:r>
                        <a:rPr lang="en-US" sz="3200" dirty="0" err="1">
                          <a:solidFill>
                            <a:schemeClr val="tx1"/>
                          </a:solidFill>
                          <a:effectLst/>
                          <a:latin typeface="Times New Roman" panose="02020603050405020304" pitchFamily="18" charset="0"/>
                          <a:cs typeface="Times New Roman" panose="02020603050405020304" pitchFamily="18" charset="0"/>
                        </a:rPr>
                        <a:t>Chưa</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đạt</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tc>
                  <a:txBody>
                    <a:bodyPr/>
                    <a:lstStyle/>
                    <a:p>
                      <a:pPr algn="ctr"/>
                      <a:r>
                        <a:rPr lang="en-US" sz="3200" dirty="0" err="1">
                          <a:solidFill>
                            <a:schemeClr val="tx1"/>
                          </a:solidFill>
                          <a:effectLst/>
                          <a:latin typeface="Times New Roman" panose="02020603050405020304" pitchFamily="18" charset="0"/>
                          <a:cs typeface="Times New Roman" panose="02020603050405020304" pitchFamily="18" charset="0"/>
                        </a:rPr>
                        <a:t>Dự</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kiến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chỉnh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sửa</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BACC6"/>
                    </a:solidFill>
                  </a:tcPr>
                </a:tc>
                <a:extLst>
                  <a:ext uri="{0D108BD9-81ED-4DB2-BD59-A6C34878D82A}">
                    <a16:rowId xmlns:a16="http://schemas.microsoft.com/office/drawing/2014/main" val="3233521858"/>
                  </a:ext>
                </a:extLst>
              </a:tr>
              <a:tr h="505242">
                <a:tc rowSpan="2">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Mở bài</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Giới thiệu thể thơ, tên bài thơ, tác giả</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39070789"/>
                  </a:ext>
                </a:extLst>
              </a:tr>
              <a:tr h="562264">
                <a:tc vMerge="1">
                  <a:txBody>
                    <a:bodyPr/>
                    <a:lstStyle/>
                    <a:p>
                      <a:endParaRPr lang="en-US"/>
                    </a:p>
                  </a:txBody>
                  <a:tcPr/>
                </a:tc>
                <a:tc>
                  <a:txBody>
                    <a:bodyPr/>
                    <a:lstStyle/>
                    <a:p>
                      <a:pPr algn="just">
                        <a:spcBef>
                          <a:spcPts val="300"/>
                        </a:spcBef>
                        <a:spcAft>
                          <a:spcPts val="300"/>
                        </a:spcAft>
                      </a:pPr>
                      <a:r>
                        <a:rPr lang="en-US" sz="3200" dirty="0" err="1">
                          <a:solidFill>
                            <a:schemeClr val="tx1"/>
                          </a:solidFill>
                          <a:effectLst/>
                          <a:latin typeface="Times New Roman" panose="02020603050405020304" pitchFamily="18" charset="0"/>
                          <a:cs typeface="Times New Roman" panose="02020603050405020304" pitchFamily="18" charset="0"/>
                        </a:rPr>
                        <a:t>Khái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quát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nét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đặc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sắc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về</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hình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thức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nội</a:t>
                      </a:r>
                      <a:r>
                        <a:rPr lang="en-US" sz="3200" dirty="0">
                          <a:solidFill>
                            <a:schemeClr val="tx1"/>
                          </a:solidFill>
                          <a:effectLst/>
                          <a:latin typeface="Times New Roman" panose="02020603050405020304" pitchFamily="18" charset="0"/>
                          <a:cs typeface="Times New Roman" panose="02020603050405020304" pitchFamily="18" charset="0"/>
                        </a:rPr>
                        <a:t> dung </a:t>
                      </a:r>
                      <a:r>
                        <a:rPr lang="en-US" sz="3200" dirty="0" err="1">
                          <a:solidFill>
                            <a:schemeClr val="tx1"/>
                          </a:solidFill>
                          <a:effectLst/>
                          <a:latin typeface="Times New Roman" panose="02020603050405020304" pitchFamily="18" charset="0"/>
                          <a:cs typeface="Times New Roman" panose="02020603050405020304" pitchFamily="18" charset="0"/>
                        </a:rPr>
                        <a:t>bài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thơ</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7092451"/>
                  </a:ext>
                </a:extLst>
              </a:tr>
              <a:tr h="505242">
                <a:tc rowSpan="5">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Thân bài</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Nêu chủ đề bài thơ</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77749860"/>
                  </a:ext>
                </a:extLst>
              </a:tr>
              <a:tr h="749687">
                <a:tc vMerge="1">
                  <a:txBody>
                    <a:bodyPr/>
                    <a:lstStyle/>
                    <a:p>
                      <a:endParaRPr lang="en-US"/>
                    </a:p>
                  </a:txBody>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Nêu được những nét đặc sắc của tác phẩm làm sáng tỏ chủ đề bài thơ</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1477930"/>
                  </a:ext>
                </a:extLst>
              </a:tr>
              <a:tr h="1010486">
                <a:tc vMerge="1">
                  <a:txBody>
                    <a:bodyPr/>
                    <a:lstStyle/>
                    <a:p>
                      <a:endParaRPr lang="en-US"/>
                    </a:p>
                  </a:txBody>
                  <a:tcPr/>
                </a:tc>
                <a:tc>
                  <a:txBody>
                    <a:bodyPr/>
                    <a:lstStyle/>
                    <a:p>
                      <a:pPr algn="just">
                        <a:spcBef>
                          <a:spcPts val="300"/>
                        </a:spcBef>
                        <a:spcAft>
                          <a:spcPts val="300"/>
                        </a:spcAft>
                      </a:pPr>
                      <a:r>
                        <a:rPr lang="en-US" sz="3200" dirty="0" err="1">
                          <a:solidFill>
                            <a:schemeClr val="tx1"/>
                          </a:solidFill>
                          <a:effectLst/>
                          <a:latin typeface="Times New Roman" panose="02020603050405020304" pitchFamily="18" charset="0"/>
                          <a:cs typeface="Times New Roman" panose="02020603050405020304" pitchFamily="18" charset="0"/>
                        </a:rPr>
                        <a:t>Sử</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dụng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bằng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chứng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phân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tích</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bằng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chứng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để</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làm</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sáng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tỏ</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chủ</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đề</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bài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thơ</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7061113"/>
                  </a:ext>
                </a:extLst>
              </a:tr>
              <a:tr h="562264">
                <a:tc vMerge="1">
                  <a:txBody>
                    <a:bodyPr/>
                    <a:lstStyle/>
                    <a:p>
                      <a:endParaRPr lang="en-US"/>
                    </a:p>
                  </a:txBody>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Bày tỏ suy nghĩ, quan điểm, cảm xúc về bài thơ</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dirty="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45313568"/>
                  </a:ext>
                </a:extLst>
              </a:tr>
              <a:tr h="562264">
                <a:tc vMerge="1">
                  <a:txBody>
                    <a:bodyPr/>
                    <a:lstStyle/>
                    <a:p>
                      <a:endParaRPr lang="en-US"/>
                    </a:p>
                  </a:txBody>
                  <a:tcPr/>
                </a:tc>
                <a:tc>
                  <a:txBody>
                    <a:bodyPr/>
                    <a:lstStyle/>
                    <a:p>
                      <a:pPr algn="just">
                        <a:spcBef>
                          <a:spcPts val="300"/>
                        </a:spcBef>
                        <a:spcAft>
                          <a:spcPts val="300"/>
                        </a:spcAft>
                      </a:pPr>
                      <a:r>
                        <a:rPr lang="en-US" sz="3200" dirty="0" err="1">
                          <a:solidFill>
                            <a:schemeClr val="tx1"/>
                          </a:solidFill>
                          <a:effectLst/>
                          <a:latin typeface="Times New Roman" panose="02020603050405020304" pitchFamily="18" charset="0"/>
                          <a:cs typeface="Times New Roman" panose="02020603050405020304" pitchFamily="18" charset="0"/>
                        </a:rPr>
                        <a:t>Triển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khai</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hệ</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thống</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luận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điểm</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phù</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hợp</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liên</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kết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chặt</a:t>
                      </a:r>
                      <a:r>
                        <a:rPr lang="en-US" sz="3200" dirty="0">
                          <a:solidFill>
                            <a:schemeClr val="tx1"/>
                          </a:solidFill>
                          <a:effectLst/>
                          <a:latin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cs typeface="Times New Roman" panose="02020603050405020304" pitchFamily="18" charset="0"/>
                        </a:rPr>
                        <a:t>chẽ</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dirty="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3677699"/>
                  </a:ext>
                </a:extLst>
              </a:tr>
              <a:tr h="505242">
                <a:tc rowSpan="2">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Kết bài</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Đánh giá khái quát</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2651815"/>
                  </a:ext>
                </a:extLst>
              </a:tr>
              <a:tr h="505242">
                <a:tc vMerge="1">
                  <a:txBody>
                    <a:bodyPr/>
                    <a:lstStyle/>
                    <a:p>
                      <a:endParaRPr lang="en-US"/>
                    </a:p>
                  </a:txBody>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Cảm nghĩ, ấn tượng của bản thân</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6787358"/>
                  </a:ext>
                </a:extLst>
              </a:tr>
              <a:tr h="505242">
                <a:tc rowSpan="3">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Hình thức</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Chính tả</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185354"/>
                  </a:ext>
                </a:extLst>
              </a:tr>
              <a:tr h="505242">
                <a:tc vMerge="1">
                  <a:txBody>
                    <a:bodyPr/>
                    <a:lstStyle/>
                    <a:p>
                      <a:endParaRPr lang="en-US"/>
                    </a:p>
                  </a:txBody>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Ngữ pháp</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3069427"/>
                  </a:ext>
                </a:extLst>
              </a:tr>
              <a:tr h="505242">
                <a:tc vMerge="1">
                  <a:txBody>
                    <a:bodyPr/>
                    <a:lstStyle/>
                    <a:p>
                      <a:endParaRPr lang="en-US"/>
                    </a:p>
                  </a:txBody>
                  <a:tcPr/>
                </a:tc>
                <a:tc>
                  <a:txBody>
                    <a:bodyPr/>
                    <a:lstStyle/>
                    <a:p>
                      <a:pPr algn="just">
                        <a:spcBef>
                          <a:spcPts val="300"/>
                        </a:spcBef>
                        <a:spcAft>
                          <a:spcPts val="300"/>
                        </a:spcAft>
                      </a:pPr>
                      <a:r>
                        <a:rPr lang="en-US" sz="3200">
                          <a:solidFill>
                            <a:schemeClr val="tx1"/>
                          </a:solidFill>
                          <a:effectLst/>
                          <a:latin typeface="Times New Roman" panose="02020603050405020304" pitchFamily="18" charset="0"/>
                          <a:cs typeface="Times New Roman" panose="02020603050405020304" pitchFamily="18" charset="0"/>
                        </a:rPr>
                        <a:t>Trình bày</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a:solidFill>
                            <a:schemeClr val="tx1"/>
                          </a:solidFill>
                          <a:effectLst/>
                          <a:latin typeface="Times New Roman" panose="02020603050405020304" pitchFamily="18" charset="0"/>
                          <a:cs typeface="Times New Roman" panose="02020603050405020304" pitchFamily="18" charset="0"/>
                        </a:rPr>
                        <a:t> </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600"/>
                        </a:spcAft>
                      </a:pPr>
                      <a:r>
                        <a:rPr lang="en-US" sz="3200" dirty="0">
                          <a:solidFill>
                            <a:schemeClr val="tx1"/>
                          </a:solidFill>
                          <a:effectLst/>
                          <a:latin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880" marR="508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43042588"/>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33400" y="597674"/>
            <a:ext cx="17495199" cy="9003288"/>
            <a:chOff x="0" y="0"/>
            <a:chExt cx="4391813" cy="2371236"/>
          </a:xfrm>
        </p:grpSpPr>
        <p:sp>
          <p:nvSpPr>
            <p:cNvPr id="3" name="Freeform 3"/>
            <p:cNvSpPr/>
            <p:nvPr/>
          </p:nvSpPr>
          <p:spPr>
            <a:xfrm>
              <a:off x="0" y="0"/>
              <a:ext cx="4391813" cy="2371236"/>
            </a:xfrm>
            <a:custGeom>
              <a:avLst/>
              <a:gdLst/>
              <a:ahLst/>
              <a:cxnLst/>
              <a:rect l="l" t="t" r="r" b="b"/>
              <a:pathLst>
                <a:path w="4391813" h="2371236">
                  <a:moveTo>
                    <a:pt x="23504" y="0"/>
                  </a:moveTo>
                  <a:lnTo>
                    <a:pt x="4368309" y="0"/>
                  </a:lnTo>
                  <a:cubicBezTo>
                    <a:pt x="4381290" y="0"/>
                    <a:pt x="4391813" y="10523"/>
                    <a:pt x="4391813" y="23504"/>
                  </a:cubicBezTo>
                  <a:lnTo>
                    <a:pt x="4391813" y="2347732"/>
                  </a:lnTo>
                  <a:cubicBezTo>
                    <a:pt x="4391813" y="2360713"/>
                    <a:pt x="4381290" y="2371236"/>
                    <a:pt x="4368309" y="2371236"/>
                  </a:cubicBezTo>
                  <a:lnTo>
                    <a:pt x="23504" y="2371236"/>
                  </a:lnTo>
                  <a:cubicBezTo>
                    <a:pt x="10523" y="2371236"/>
                    <a:pt x="0" y="2360713"/>
                    <a:pt x="0" y="2347732"/>
                  </a:cubicBezTo>
                  <a:lnTo>
                    <a:pt x="0" y="23504"/>
                  </a:lnTo>
                  <a:cubicBezTo>
                    <a:pt x="0" y="10523"/>
                    <a:pt x="10523" y="0"/>
                    <a:pt x="23504" y="0"/>
                  </a:cubicBezTo>
                  <a:close/>
                </a:path>
              </a:pathLst>
            </a:custGeom>
            <a:solidFill>
              <a:srgbClr val="FFF4EF"/>
            </a:solidFill>
          </p:spPr>
          <p:txBody>
            <a:bodyPr/>
            <a:lstStyle/>
            <a:p>
              <a:endParaRPr lang="en-US"/>
            </a:p>
          </p:txBody>
        </p:sp>
        <p:sp>
          <p:nvSpPr>
            <p:cNvPr id="4" name="TextBox 4"/>
            <p:cNvSpPr txBox="1"/>
            <p:nvPr/>
          </p:nvSpPr>
          <p:spPr>
            <a:xfrm>
              <a:off x="0" y="-47625"/>
              <a:ext cx="4391813" cy="2418861"/>
            </a:xfrm>
            <a:prstGeom prst="rect">
              <a:avLst/>
            </a:prstGeom>
          </p:spPr>
          <p:txBody>
            <a:bodyPr lIns="50800" tIns="50800" rIns="50800" bIns="50800" rtlCol="0" anchor="ctr"/>
            <a:lstStyle/>
            <a:p>
              <a:pPr algn="ctr">
                <a:lnSpc>
                  <a:spcPts val="2659"/>
                </a:lnSpc>
              </a:pPr>
              <a:endParaRPr/>
            </a:p>
          </p:txBody>
        </p:sp>
      </p:grpSp>
      <p:sp>
        <p:nvSpPr>
          <p:cNvPr id="5" name="TextBox 5"/>
          <p:cNvSpPr txBox="1"/>
          <p:nvPr/>
        </p:nvSpPr>
        <p:spPr>
          <a:xfrm>
            <a:off x="2296441" y="3492937"/>
            <a:ext cx="14179390" cy="3631763"/>
          </a:xfrm>
          <a:prstGeom prst="rect">
            <a:avLst/>
          </a:prstGeom>
        </p:spPr>
        <p:txBody>
          <a:bodyPr wrap="square" lIns="0" tIns="0" rIns="0" bIns="0" rtlCol="0" anchor="t">
            <a:spAutoFit/>
          </a:bodyPr>
          <a:lstStyle/>
          <a:p>
            <a:pPr algn="ctr"/>
            <a:r>
              <a:rPr lang="en-US" sz="11800" b="1" dirty="0" err="1">
                <a:solidFill>
                  <a:srgbClr val="5B4A3B"/>
                </a:solidFill>
                <a:latin typeface="#9Slide03 Arima Madurai Bold" panose="020B0604020202020204" charset="0"/>
                <a:cs typeface="#9Slide03 Arima Madurai Bold" panose="020B0604020202020204" charset="0"/>
              </a:rPr>
              <a:t>Phân</a:t>
            </a:r>
            <a:r>
              <a:rPr lang="en-US" sz="11800" b="1" dirty="0">
                <a:solidFill>
                  <a:srgbClr val="5B4A3B"/>
                </a:solidFill>
                <a:latin typeface="#9Slide03 Arima Madurai Bold" panose="020B0604020202020204" charset="0"/>
                <a:cs typeface="#9Slide03 Arima Madurai Bold" panose="020B0604020202020204" charset="0"/>
              </a:rPr>
              <a:t> </a:t>
            </a:r>
            <a:r>
              <a:rPr lang="en-US" sz="11800" b="1" dirty="0" err="1">
                <a:solidFill>
                  <a:srgbClr val="5B4A3B"/>
                </a:solidFill>
                <a:latin typeface="#9Slide03 Arima Madurai Bold" panose="020B0604020202020204" charset="0"/>
                <a:cs typeface="#9Slide03 Arima Madurai Bold" panose="020B0604020202020204" charset="0"/>
              </a:rPr>
              <a:t>tích</a:t>
            </a:r>
            <a:endParaRPr lang="en-US" sz="11800" b="1" dirty="0">
              <a:solidFill>
                <a:srgbClr val="5B4A3B"/>
              </a:solidFill>
              <a:latin typeface="#9Slide03 Arima Madurai Bold" panose="020B0604020202020204" charset="0"/>
              <a:cs typeface="#9Slide03 Arima Madurai Bold" panose="020B0604020202020204" charset="0"/>
            </a:endParaRPr>
          </a:p>
          <a:p>
            <a:pPr algn="ctr"/>
            <a:r>
              <a:rPr lang="en-US" sz="11800" b="1" dirty="0" err="1">
                <a:solidFill>
                  <a:srgbClr val="5B4A3B"/>
                </a:solidFill>
                <a:latin typeface="#9Slide03 Arima Madurai Bold" panose="020B0604020202020204" charset="0"/>
                <a:cs typeface="#9Slide03 Arima Madurai Bold" panose="020B0604020202020204" charset="0"/>
              </a:rPr>
              <a:t>một</a:t>
            </a:r>
            <a:r>
              <a:rPr lang="en-US" sz="11800" b="1" dirty="0">
                <a:solidFill>
                  <a:srgbClr val="5B4A3B"/>
                </a:solidFill>
                <a:latin typeface="#9Slide03 Arima Madurai Bold" panose="020B0604020202020204" charset="0"/>
                <a:cs typeface="#9Slide03 Arima Madurai Bold" panose="020B0604020202020204" charset="0"/>
              </a:rPr>
              <a:t> </a:t>
            </a:r>
            <a:r>
              <a:rPr lang="en-US" sz="11800" b="1" dirty="0" err="1">
                <a:solidFill>
                  <a:srgbClr val="5B4A3B"/>
                </a:solidFill>
                <a:latin typeface="#9Slide03 Arima Madurai Bold" panose="020B0604020202020204" charset="0"/>
                <a:cs typeface="#9Slide03 Arima Madurai Bold" panose="020B0604020202020204" charset="0"/>
              </a:rPr>
              <a:t>tác</a:t>
            </a:r>
            <a:r>
              <a:rPr lang="en-US" sz="11800" b="1" dirty="0">
                <a:solidFill>
                  <a:srgbClr val="5B4A3B"/>
                </a:solidFill>
                <a:latin typeface="#9Slide03 Arima Madurai Bold" panose="020B0604020202020204" charset="0"/>
                <a:cs typeface="#9Slide03 Arima Madurai Bold" panose="020B0604020202020204" charset="0"/>
              </a:rPr>
              <a:t> </a:t>
            </a:r>
            <a:r>
              <a:rPr lang="en-US" sz="11800" b="1" dirty="0" err="1">
                <a:solidFill>
                  <a:srgbClr val="5B4A3B"/>
                </a:solidFill>
                <a:latin typeface="#9Slide03 Arima Madurai Bold" panose="020B0604020202020204" charset="0"/>
                <a:cs typeface="#9Slide03 Arima Madurai Bold" panose="020B0604020202020204" charset="0"/>
              </a:rPr>
              <a:t>phẩm</a:t>
            </a:r>
            <a:r>
              <a:rPr lang="en-US" sz="11800" b="1" dirty="0">
                <a:solidFill>
                  <a:srgbClr val="5B4A3B"/>
                </a:solidFill>
                <a:latin typeface="#9Slide03 Arima Madurai Bold" panose="020B0604020202020204" charset="0"/>
                <a:cs typeface="#9Slide03 Arima Madurai Bold" panose="020B0604020202020204" charset="0"/>
              </a:rPr>
              <a:t> </a:t>
            </a:r>
            <a:r>
              <a:rPr lang="en-US" sz="11800" b="1" dirty="0" err="1">
                <a:solidFill>
                  <a:srgbClr val="5B4A3B"/>
                </a:solidFill>
                <a:latin typeface="#9Slide03 Arima Madurai Bold" panose="020B0604020202020204" charset="0"/>
                <a:cs typeface="#9Slide03 Arima Madurai Bold" panose="020B0604020202020204" charset="0"/>
              </a:rPr>
              <a:t>thơ</a:t>
            </a:r>
            <a:endParaRPr lang="en-US" sz="11800" b="1" dirty="0">
              <a:solidFill>
                <a:srgbClr val="5B4A3B"/>
              </a:solidFill>
              <a:latin typeface="#9Slide03 Arima Madurai Bold" panose="020B0604020202020204" charset="0"/>
              <a:cs typeface="#9Slide03 Arima Madurai Bold" panose="020B0604020202020204" charset="0"/>
            </a:endParaRPr>
          </a:p>
        </p:txBody>
      </p:sp>
      <p:sp>
        <p:nvSpPr>
          <p:cNvPr id="7" name="Freeform 7"/>
          <p:cNvSpPr/>
          <p:nvPr/>
        </p:nvSpPr>
        <p:spPr>
          <a:xfrm>
            <a:off x="11189862" y="6653003"/>
            <a:ext cx="6069438" cy="3973190"/>
          </a:xfrm>
          <a:custGeom>
            <a:avLst/>
            <a:gdLst/>
            <a:ahLst/>
            <a:cxnLst/>
            <a:rect l="l" t="t" r="r" b="b"/>
            <a:pathLst>
              <a:path w="6069438" h="3973190">
                <a:moveTo>
                  <a:pt x="0" y="0"/>
                </a:moveTo>
                <a:lnTo>
                  <a:pt x="6069438" y="0"/>
                </a:lnTo>
                <a:lnTo>
                  <a:pt x="6069438" y="3973190"/>
                </a:lnTo>
                <a:lnTo>
                  <a:pt x="0" y="3973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2142341" y="7007895"/>
            <a:ext cx="6342082" cy="3778690"/>
          </a:xfrm>
          <a:custGeom>
            <a:avLst/>
            <a:gdLst/>
            <a:ahLst/>
            <a:cxnLst/>
            <a:rect l="l" t="t" r="r" b="b"/>
            <a:pathLst>
              <a:path w="6342082" h="3778690">
                <a:moveTo>
                  <a:pt x="0" y="0"/>
                </a:moveTo>
                <a:lnTo>
                  <a:pt x="6342082" y="0"/>
                </a:lnTo>
                <a:lnTo>
                  <a:pt x="6342082" y="3778690"/>
                </a:lnTo>
                <a:lnTo>
                  <a:pt x="0" y="3778690"/>
                </a:lnTo>
                <a:lnTo>
                  <a:pt x="0" y="0"/>
                </a:lnTo>
                <a:close/>
              </a:path>
            </a:pathLst>
          </a:custGeom>
          <a:blipFill>
            <a:blip r:embed="rId4"/>
            <a:stretch>
              <a:fillRect/>
            </a:stretch>
          </a:blipFill>
        </p:spPr>
        <p:txBody>
          <a:bodyPr/>
          <a:lstStyle/>
          <a:p>
            <a:endParaRPr lang="en-US"/>
          </a:p>
        </p:txBody>
      </p:sp>
      <p:sp>
        <p:nvSpPr>
          <p:cNvPr id="9" name="Freeform 9"/>
          <p:cNvSpPr/>
          <p:nvPr/>
        </p:nvSpPr>
        <p:spPr>
          <a:xfrm>
            <a:off x="13512797" y="258371"/>
            <a:ext cx="1423568" cy="1528651"/>
          </a:xfrm>
          <a:custGeom>
            <a:avLst/>
            <a:gdLst/>
            <a:ahLst/>
            <a:cxnLst/>
            <a:rect l="l" t="t" r="r" b="b"/>
            <a:pathLst>
              <a:path w="1423568" h="1528651">
                <a:moveTo>
                  <a:pt x="0" y="0"/>
                </a:moveTo>
                <a:lnTo>
                  <a:pt x="1423568" y="0"/>
                </a:lnTo>
                <a:lnTo>
                  <a:pt x="1423568" y="1528651"/>
                </a:lnTo>
                <a:lnTo>
                  <a:pt x="0" y="1528651"/>
                </a:lnTo>
                <a:lnTo>
                  <a:pt x="0" y="0"/>
                </a:lnTo>
                <a:close/>
              </a:path>
            </a:pathLst>
          </a:custGeom>
          <a:blipFill>
            <a:blip r:embed="rId5">
              <a:extLst>
                <a:ext uri="{96DAC541-7B7A-43D3-8B79-37D633B846F1}">
                  <asvg:svgBlip xmlns:asvg="http://schemas.microsoft.com/office/drawing/2016/SVG/main" r:embed="rId6"/>
                </a:ext>
              </a:extLst>
            </a:blip>
            <a:stretch>
              <a:fillRect l="-246415" t="-129667"/>
            </a:stretch>
          </a:blipFill>
        </p:spPr>
        <p:txBody>
          <a:bodyPr/>
          <a:lstStyle/>
          <a:p>
            <a:endParaRPr lang="en-US"/>
          </a:p>
        </p:txBody>
      </p:sp>
      <p:sp>
        <p:nvSpPr>
          <p:cNvPr id="10" name="Freeform 10"/>
          <p:cNvSpPr/>
          <p:nvPr/>
        </p:nvSpPr>
        <p:spPr>
          <a:xfrm rot="-726169">
            <a:off x="9607892" y="766216"/>
            <a:ext cx="1393004" cy="1950206"/>
          </a:xfrm>
          <a:custGeom>
            <a:avLst/>
            <a:gdLst/>
            <a:ahLst/>
            <a:cxnLst/>
            <a:rect l="l" t="t" r="r" b="b"/>
            <a:pathLst>
              <a:path w="1393004" h="1950206">
                <a:moveTo>
                  <a:pt x="0" y="0"/>
                </a:moveTo>
                <a:lnTo>
                  <a:pt x="1393004" y="0"/>
                </a:lnTo>
                <a:lnTo>
                  <a:pt x="1393004" y="1950206"/>
                </a:lnTo>
                <a:lnTo>
                  <a:pt x="0" y="1950206"/>
                </a:lnTo>
                <a:lnTo>
                  <a:pt x="0" y="0"/>
                </a:lnTo>
                <a:close/>
              </a:path>
            </a:pathLst>
          </a:custGeom>
          <a:blipFill>
            <a:blip r:embed="rId7">
              <a:extLst>
                <a:ext uri="{96DAC541-7B7A-43D3-8B79-37D633B846F1}">
                  <asvg:svgBlip xmlns:asvg="http://schemas.microsoft.com/office/drawing/2016/SVG/main" r:embed="rId8"/>
                </a:ext>
              </a:extLst>
            </a:blip>
            <a:stretch>
              <a:fillRect l="-26833" t="-37953" r="-344151" b="-234981"/>
            </a:stretch>
          </a:blipFill>
        </p:spPr>
        <p:txBody>
          <a:bodyPr/>
          <a:lstStyle/>
          <a:p>
            <a:endParaRPr lang="en-US"/>
          </a:p>
        </p:txBody>
      </p:sp>
      <p:sp>
        <p:nvSpPr>
          <p:cNvPr id="11" name="Freeform 11"/>
          <p:cNvSpPr/>
          <p:nvPr/>
        </p:nvSpPr>
        <p:spPr>
          <a:xfrm rot="-2355099">
            <a:off x="11481465" y="1168651"/>
            <a:ext cx="883387" cy="1236742"/>
          </a:xfrm>
          <a:custGeom>
            <a:avLst/>
            <a:gdLst/>
            <a:ahLst/>
            <a:cxnLst/>
            <a:rect l="l" t="t" r="r" b="b"/>
            <a:pathLst>
              <a:path w="883387" h="1236742">
                <a:moveTo>
                  <a:pt x="0" y="0"/>
                </a:moveTo>
                <a:lnTo>
                  <a:pt x="883387" y="0"/>
                </a:lnTo>
                <a:lnTo>
                  <a:pt x="883387" y="1236742"/>
                </a:lnTo>
                <a:lnTo>
                  <a:pt x="0" y="1236742"/>
                </a:lnTo>
                <a:lnTo>
                  <a:pt x="0" y="0"/>
                </a:lnTo>
                <a:close/>
              </a:path>
            </a:pathLst>
          </a:custGeom>
          <a:blipFill>
            <a:blip r:embed="rId7">
              <a:extLst>
                <a:ext uri="{96DAC541-7B7A-43D3-8B79-37D633B846F1}">
                  <asvg:svgBlip xmlns:asvg="http://schemas.microsoft.com/office/drawing/2016/SVG/main" r:embed="rId8"/>
                </a:ext>
              </a:extLst>
            </a:blip>
            <a:stretch>
              <a:fillRect l="-26833" t="-37953" r="-344151" b="-234981"/>
            </a:stretch>
          </a:blipFill>
        </p:spPr>
        <p:txBody>
          <a:bodyPr/>
          <a:lstStyle/>
          <a:p>
            <a:endParaRPr lang="en-US"/>
          </a:p>
        </p:txBody>
      </p:sp>
      <p:sp>
        <p:nvSpPr>
          <p:cNvPr id="12" name="Freeform 12"/>
          <p:cNvSpPr/>
          <p:nvPr/>
        </p:nvSpPr>
        <p:spPr>
          <a:xfrm rot="-2920782">
            <a:off x="12344848" y="2473541"/>
            <a:ext cx="623215" cy="872500"/>
          </a:xfrm>
          <a:custGeom>
            <a:avLst/>
            <a:gdLst/>
            <a:ahLst/>
            <a:cxnLst/>
            <a:rect l="l" t="t" r="r" b="b"/>
            <a:pathLst>
              <a:path w="623215" h="872500">
                <a:moveTo>
                  <a:pt x="0" y="0"/>
                </a:moveTo>
                <a:lnTo>
                  <a:pt x="623214" y="0"/>
                </a:lnTo>
                <a:lnTo>
                  <a:pt x="623214" y="872500"/>
                </a:lnTo>
                <a:lnTo>
                  <a:pt x="0" y="872500"/>
                </a:lnTo>
                <a:lnTo>
                  <a:pt x="0" y="0"/>
                </a:lnTo>
                <a:close/>
              </a:path>
            </a:pathLst>
          </a:custGeom>
          <a:blipFill>
            <a:blip r:embed="rId7">
              <a:extLst>
                <a:ext uri="{96DAC541-7B7A-43D3-8B79-37D633B846F1}">
                  <asvg:svgBlip xmlns:asvg="http://schemas.microsoft.com/office/drawing/2016/SVG/main" r:embed="rId8"/>
                </a:ext>
              </a:extLst>
            </a:blip>
            <a:stretch>
              <a:fillRect l="-26833" t="-37953" r="-344151" b="-234981"/>
            </a:stretch>
          </a:blipFill>
        </p:spPr>
        <p:txBody>
          <a:bodyPr/>
          <a:lstStyle/>
          <a:p>
            <a:endParaRPr lang="en-US"/>
          </a:p>
        </p:txBody>
      </p:sp>
      <p:sp>
        <p:nvSpPr>
          <p:cNvPr id="13" name="Freeform 13"/>
          <p:cNvSpPr/>
          <p:nvPr/>
        </p:nvSpPr>
        <p:spPr>
          <a:xfrm>
            <a:off x="0" y="316621"/>
            <a:ext cx="4561281" cy="3423420"/>
          </a:xfrm>
          <a:custGeom>
            <a:avLst/>
            <a:gdLst/>
            <a:ahLst/>
            <a:cxnLst/>
            <a:rect l="l" t="t" r="r" b="b"/>
            <a:pathLst>
              <a:path w="4561281" h="3423420">
                <a:moveTo>
                  <a:pt x="0" y="0"/>
                </a:moveTo>
                <a:lnTo>
                  <a:pt x="4561281" y="0"/>
                </a:lnTo>
                <a:lnTo>
                  <a:pt x="4561281" y="3423420"/>
                </a:lnTo>
                <a:lnTo>
                  <a:pt x="0" y="3423420"/>
                </a:lnTo>
                <a:lnTo>
                  <a:pt x="0" y="0"/>
                </a:lnTo>
                <a:close/>
              </a:path>
            </a:pathLst>
          </a:custGeom>
          <a:blipFill>
            <a:blip r:embed="rId9">
              <a:extLst>
                <a:ext uri="{96DAC541-7B7A-43D3-8B79-37D633B846F1}">
                  <asvg:svgBlip xmlns:asvg="http://schemas.microsoft.com/office/drawing/2016/SVG/main" r:embed="rId10"/>
                </a:ext>
              </a:extLst>
            </a:blip>
            <a:stretch>
              <a:fillRect l="-36727" t="-1150" r="-6100"/>
            </a:stretch>
          </a:blipFill>
        </p:spPr>
        <p:txBody>
          <a:bodyPr/>
          <a:lstStyle/>
          <a:p>
            <a:endParaRPr lang="en-US"/>
          </a:p>
        </p:txBody>
      </p:sp>
      <p:sp>
        <p:nvSpPr>
          <p:cNvPr id="15" name="Freeform 15"/>
          <p:cNvSpPr/>
          <p:nvPr/>
        </p:nvSpPr>
        <p:spPr>
          <a:xfrm rot="5400000">
            <a:off x="15321207" y="988274"/>
            <a:ext cx="1095319" cy="1176171"/>
          </a:xfrm>
          <a:custGeom>
            <a:avLst/>
            <a:gdLst/>
            <a:ahLst/>
            <a:cxnLst/>
            <a:rect l="l" t="t" r="r" b="b"/>
            <a:pathLst>
              <a:path w="1095319" h="1176171">
                <a:moveTo>
                  <a:pt x="0" y="0"/>
                </a:moveTo>
                <a:lnTo>
                  <a:pt x="1095319" y="0"/>
                </a:lnTo>
                <a:lnTo>
                  <a:pt x="1095319" y="1176171"/>
                </a:lnTo>
                <a:lnTo>
                  <a:pt x="0" y="1176171"/>
                </a:lnTo>
                <a:lnTo>
                  <a:pt x="0" y="0"/>
                </a:lnTo>
                <a:close/>
              </a:path>
            </a:pathLst>
          </a:custGeom>
          <a:blipFill>
            <a:blip r:embed="rId5">
              <a:extLst>
                <a:ext uri="{96DAC541-7B7A-43D3-8B79-37D633B846F1}">
                  <asvg:svgBlip xmlns:asvg="http://schemas.microsoft.com/office/drawing/2016/SVG/main" r:embed="rId6"/>
                </a:ext>
              </a:extLst>
            </a:blip>
            <a:stretch>
              <a:fillRect l="-246415" t="-129667"/>
            </a:stretch>
          </a:blipFill>
        </p:spPr>
        <p:txBody>
          <a:bodyPr/>
          <a:lstStyle/>
          <a:p>
            <a:endParaRPr lang="en-US"/>
          </a:p>
        </p:txBody>
      </p:sp>
      <p:sp>
        <p:nvSpPr>
          <p:cNvPr id="16" name="TextBox 4">
            <a:extLst>
              <a:ext uri="{FF2B5EF4-FFF2-40B4-BE49-F238E27FC236}">
                <a16:creationId xmlns:a16="http://schemas.microsoft.com/office/drawing/2014/main" id="{D637CB0B-35A0-EFCA-D040-B1E4CEEDE1ED}"/>
              </a:ext>
            </a:extLst>
          </p:cNvPr>
          <p:cNvSpPr txBox="1"/>
          <p:nvPr/>
        </p:nvSpPr>
        <p:spPr>
          <a:xfrm>
            <a:off x="687475" y="80682"/>
            <a:ext cx="453650" cy="123111"/>
          </a:xfrm>
          <a:prstGeom prst="rect">
            <a:avLst/>
          </a:prstGeom>
          <a:noFill/>
        </p:spPr>
        <p:txBody>
          <a:bodyPr wrap="square" rtlCol="0">
            <a:spAutoFit/>
          </a:bodyPr>
          <a:lstStyle/>
          <a:p>
            <a:pPr>
              <a:lnSpc>
                <a:spcPct val="200000"/>
              </a:lnSpc>
              <a:defRPr/>
            </a:pPr>
            <a:r>
              <a:rPr lang="zh-CN" altLang="en-US" sz="100" dirty="0">
                <a:solidFill>
                  <a:prstClr val="white"/>
                </a:solidFill>
                <a:latin typeface="微软雅黑"/>
                <a:cs typeface="+mn-ea"/>
                <a:sym typeface="+mn-lt"/>
              </a:rPr>
              <a:t>行业</a:t>
            </a:r>
            <a:r>
              <a:rPr lang="en-US" altLang="zh-CN" sz="100" dirty="0">
                <a:solidFill>
                  <a:prstClr val="white"/>
                </a:solidFill>
                <a:latin typeface="微软雅黑"/>
                <a:cs typeface="+mn-ea"/>
                <a:sym typeface="+mn-lt"/>
              </a:rPr>
              <a:t>PPT</a:t>
            </a:r>
            <a:r>
              <a:rPr lang="zh-CN" altLang="en-US" sz="100" dirty="0">
                <a:solidFill>
                  <a:prstClr val="white"/>
                </a:solidFill>
                <a:latin typeface="微软雅黑"/>
                <a:cs typeface="+mn-ea"/>
                <a:sym typeface="+mn-lt"/>
              </a:rPr>
              <a:t>模板</a:t>
            </a:r>
            <a:r>
              <a:rPr lang="en-US" altLang="zh-CN" sz="100" dirty="0">
                <a:solidFill>
                  <a:prstClr val="white"/>
                </a:solidFill>
                <a:latin typeface="微软雅黑"/>
                <a:cs typeface="+mn-ea"/>
                <a:sym typeface="+mn-lt"/>
              </a:rPr>
              <a:t>http://www.1ppt.com/hangye/</a:t>
            </a:r>
          </a:p>
        </p:txBody>
      </p:sp>
      <p:sp>
        <p:nvSpPr>
          <p:cNvPr id="18" name="TextBox 7">
            <a:extLst>
              <a:ext uri="{FF2B5EF4-FFF2-40B4-BE49-F238E27FC236}">
                <a16:creationId xmlns:a16="http://schemas.microsoft.com/office/drawing/2014/main" id="{58863C3B-3C35-D0DB-765D-A354EE391E0F}"/>
              </a:ext>
            </a:extLst>
          </p:cNvPr>
          <p:cNvSpPr txBox="1"/>
          <p:nvPr/>
        </p:nvSpPr>
        <p:spPr>
          <a:xfrm rot="-10627">
            <a:off x="1849135" y="1986275"/>
            <a:ext cx="11703823" cy="1525418"/>
          </a:xfrm>
          <a:prstGeom prst="rect">
            <a:avLst/>
          </a:prstGeom>
        </p:spPr>
        <p:txBody>
          <a:bodyPr wrap="square" lIns="0" tIns="0" rIns="0" bIns="0" rtlCol="0" anchor="t">
            <a:spAutoFit/>
          </a:bodyPr>
          <a:lstStyle/>
          <a:p>
            <a:pPr algn="ctr">
              <a:lnSpc>
                <a:spcPts val="11528"/>
              </a:lnSpc>
            </a:pPr>
            <a:r>
              <a:rPr lang="en-US" sz="7200" b="1" dirty="0" err="1">
                <a:solidFill>
                  <a:srgbClr val="5B4A3B"/>
                </a:solidFill>
                <a:latin typeface="#9Slide03 Arima Madurai Bold" panose="020B0604020202020204" charset="0"/>
                <a:cs typeface="#9Slide03 Arima Madurai Bold" panose="020B0604020202020204" charset="0"/>
              </a:rPr>
              <a:t>Tiết</a:t>
            </a:r>
            <a:r>
              <a:rPr lang="en-US" sz="7200" b="1" dirty="0">
                <a:solidFill>
                  <a:srgbClr val="5B4A3B"/>
                </a:solidFill>
                <a:latin typeface="#9Slide03 Arima Madurai Bold" panose="020B0604020202020204" charset="0"/>
                <a:cs typeface="#9Slide03 Arima Madurai Bold" panose="020B0604020202020204" charset="0"/>
              </a:rPr>
              <a:t> 13,14,15- </a:t>
            </a:r>
            <a:r>
              <a:rPr lang="en-US" sz="7200" b="1" dirty="0" err="1">
                <a:solidFill>
                  <a:srgbClr val="5B4A3B"/>
                </a:solidFill>
                <a:latin typeface="#9Slide03 Arima Madurai Bold" panose="020B0604020202020204" charset="0"/>
                <a:cs typeface="#9Slide03 Arima Madurai Bold" panose="020B0604020202020204" charset="0"/>
              </a:rPr>
              <a:t>Viết</a:t>
            </a:r>
            <a:endParaRPr lang="en-US" sz="7200" b="1" dirty="0">
              <a:solidFill>
                <a:srgbClr val="5B4A3B"/>
              </a:solidFill>
              <a:latin typeface="#9Slide03 Arima Madurai Bold" panose="020B0604020202020204" charset="0"/>
              <a:cs typeface="#9Slide03 Arima Madurai Bold" panose="020B060402020202020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0638AE-6B59-8A97-CD9C-DDA7C852B53F}"/>
              </a:ext>
            </a:extLst>
          </p:cNvPr>
          <p:cNvGrpSpPr/>
          <p:nvPr/>
        </p:nvGrpSpPr>
        <p:grpSpPr>
          <a:xfrm>
            <a:off x="8686800" y="3009900"/>
            <a:ext cx="9144000" cy="6846332"/>
            <a:chOff x="0" y="0"/>
            <a:chExt cx="3792762" cy="3261740"/>
          </a:xfrm>
        </p:grpSpPr>
        <p:sp>
          <p:nvSpPr>
            <p:cNvPr id="9" name="Freeform 3">
              <a:extLst>
                <a:ext uri="{FF2B5EF4-FFF2-40B4-BE49-F238E27FC236}">
                  <a16:creationId xmlns:a16="http://schemas.microsoft.com/office/drawing/2014/main" id="{FBFF422D-EE96-521B-DBE2-DC9040508ABF}"/>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grpSp>
        <p:nvGrpSpPr>
          <p:cNvPr id="4" name="Group 3">
            <a:extLst>
              <a:ext uri="{FF2B5EF4-FFF2-40B4-BE49-F238E27FC236}">
                <a16:creationId xmlns:a16="http://schemas.microsoft.com/office/drawing/2014/main" id="{D23AA787-E973-5E85-33E2-9D40681B10C9}"/>
              </a:ext>
            </a:extLst>
          </p:cNvPr>
          <p:cNvGrpSpPr/>
          <p:nvPr/>
        </p:nvGrpSpPr>
        <p:grpSpPr>
          <a:xfrm>
            <a:off x="228601" y="3009900"/>
            <a:ext cx="8001000" cy="6846332"/>
            <a:chOff x="0" y="0"/>
            <a:chExt cx="3792762" cy="3261740"/>
          </a:xfrm>
        </p:grpSpPr>
        <p:sp>
          <p:nvSpPr>
            <p:cNvPr id="5" name="Freeform 3">
              <a:extLst>
                <a:ext uri="{FF2B5EF4-FFF2-40B4-BE49-F238E27FC236}">
                  <a16:creationId xmlns:a16="http://schemas.microsoft.com/office/drawing/2014/main" id="{58B34682-C1ED-A159-AABC-38B6CAB6D5D1}"/>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7">
            <a:extLst>
              <a:ext uri="{FF2B5EF4-FFF2-40B4-BE49-F238E27FC236}">
                <a16:creationId xmlns:a16="http://schemas.microsoft.com/office/drawing/2014/main" id="{D4EC56C9-C051-4D7C-BA14-1EDE23B7B7A3}"/>
              </a:ext>
            </a:extLst>
          </p:cNvPr>
          <p:cNvSpPr txBox="1"/>
          <p:nvPr/>
        </p:nvSpPr>
        <p:spPr>
          <a:xfrm>
            <a:off x="762000" y="354568"/>
            <a:ext cx="15697199" cy="738664"/>
          </a:xfrm>
          <a:prstGeom prst="rect">
            <a:avLst/>
          </a:prstGeom>
        </p:spPr>
        <p:txBody>
          <a:bodyPr wrap="square" lIns="0" tIns="0" rIns="0" bIns="0" rtlCol="0" anchor="t">
            <a:spAutoFit/>
          </a:bodyPr>
          <a:lstStyle/>
          <a:p>
            <a:pPr algn="just"/>
            <a:r>
              <a:rPr lang="en-US" sz="4800" b="1" dirty="0">
                <a:solidFill>
                  <a:srgbClr val="FF0000"/>
                </a:solidFill>
                <a:latin typeface="Times New Roman" panose="02020603050405020304" pitchFamily="18" charset="0"/>
                <a:cs typeface="Times New Roman" panose="02020603050405020304" pitchFamily="18" charset="0"/>
              </a:rPr>
              <a:t>2. </a:t>
            </a:r>
            <a:r>
              <a:rPr lang="en-US" sz="4800" b="1" dirty="0" err="1">
                <a:solidFill>
                  <a:srgbClr val="FF0000"/>
                </a:solidFill>
                <a:latin typeface="Times New Roman" panose="02020603050405020304" pitchFamily="18" charset="0"/>
                <a:cs typeface="Times New Roman" panose="02020603050405020304" pitchFamily="18" charset="0"/>
              </a:rPr>
              <a:t>Rèn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luyện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kĩ</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năng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viết</a:t>
            </a:r>
            <a:r>
              <a:rPr lang="en-US" sz="4800" b="1" dirty="0">
                <a:solidFill>
                  <a:srgbClr val="FF0000"/>
                </a:solidFill>
                <a:latin typeface="Times New Roman" panose="02020603050405020304" pitchFamily="18" charset="0"/>
                <a:cs typeface="Times New Roman" panose="02020603050405020304" pitchFamily="18" charset="0"/>
              </a:rPr>
              <a:t>: so </a:t>
            </a:r>
            <a:r>
              <a:rPr lang="en-US" sz="4800" b="1" dirty="0" err="1">
                <a:solidFill>
                  <a:srgbClr val="FF0000"/>
                </a:solidFill>
                <a:latin typeface="Times New Roman" panose="02020603050405020304" pitchFamily="18" charset="0"/>
                <a:cs typeface="Times New Roman" panose="02020603050405020304" pitchFamily="18" charset="0"/>
              </a:rPr>
              <a:t>sánh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trong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phân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tích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thơ</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6846DB9F-CB15-55F1-2A38-CC933D806C4B}"/>
              </a:ext>
            </a:extLst>
          </p:cNvPr>
          <p:cNvSpPr/>
          <p:nvPr/>
        </p:nvSpPr>
        <p:spPr>
          <a:xfrm>
            <a:off x="762000" y="2019300"/>
            <a:ext cx="16764000" cy="769441"/>
          </a:xfrm>
          <a:prstGeom prst="rect">
            <a:avLst/>
          </a:prstGeom>
        </p:spPr>
        <p:txBody>
          <a:bodyPr wrap="square">
            <a:spAutoFit/>
          </a:bodyPr>
          <a:lstStyle/>
          <a:p>
            <a:pPr algn="just"/>
            <a:r>
              <a:rPr lang="vi-VN" sz="4400" b="1" dirty="0">
                <a:solidFill>
                  <a:srgbClr val="000000"/>
                </a:solidFill>
                <a:latin typeface="Times New Roman" panose="02020603050405020304" pitchFamily="18" charset="0"/>
                <a:cs typeface="Times New Roman" panose="02020603050405020304" pitchFamily="18" charset="0"/>
              </a:rPr>
              <a:t>a</a:t>
            </a:r>
            <a:r>
              <a:rPr lang="en-US" sz="4400" b="1" dirty="0">
                <a:solidFill>
                  <a:srgbClr val="000000"/>
                </a:solidFill>
                <a:latin typeface="Times New Roman" panose="02020603050405020304" pitchFamily="18" charset="0"/>
                <a:cs typeface="Times New Roman" panose="02020603050405020304" pitchFamily="18" charset="0"/>
              </a:rPr>
              <a:t>.</a:t>
            </a:r>
            <a:r>
              <a:rPr lang="vi-VN" sz="4400" b="1" dirty="0">
                <a:solidFill>
                  <a:srgbClr val="000000"/>
                </a:solidFill>
                <a:latin typeface="Times New Roman" panose="02020603050405020304" pitchFamily="18" charset="0"/>
                <a:cs typeface="Times New Roman" panose="02020603050405020304" pitchFamily="18" charset="0"/>
              </a:rPr>
              <a:t> Cách thức</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784EBED-3C74-A6DE-39C7-0DD7B2016AFE}"/>
              </a:ext>
            </a:extLst>
          </p:cNvPr>
          <p:cNvSpPr/>
          <p:nvPr/>
        </p:nvSpPr>
        <p:spPr>
          <a:xfrm>
            <a:off x="1143000" y="3410009"/>
            <a:ext cx="6553200" cy="3477875"/>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Khái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niệm</a:t>
            </a: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So sánh là chỉ ra sự giống nhau, khác nhau của hai hay nhiều tác phẩm, làm nổi bật sự độc đáo, sáng tạo của nhà thơ. </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57699FC-9BFE-9686-8E96-187B4BA8A9DC}"/>
              </a:ext>
            </a:extLst>
          </p:cNvPr>
          <p:cNvSpPr/>
          <p:nvPr/>
        </p:nvSpPr>
        <p:spPr>
          <a:xfrm>
            <a:off x="8686800" y="3339911"/>
            <a:ext cx="8839200" cy="6186309"/>
          </a:xfrm>
          <a:prstGeom prst="rect">
            <a:avLst/>
          </a:prstGeom>
        </p:spPr>
        <p:txBody>
          <a:bodyPr wrap="square">
            <a:spAutoFit/>
          </a:bodyPr>
          <a:lstStyle/>
          <a:p>
            <a:pPr algn="just"/>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Yếu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tố</a:t>
            </a:r>
            <a:r>
              <a:rPr lang="en-US" sz="4400" b="1" dirty="0">
                <a:solidFill>
                  <a:srgbClr val="000000"/>
                </a:solidFill>
                <a:latin typeface="Times New Roman" panose="02020603050405020304" pitchFamily="18" charset="0"/>
                <a:cs typeface="Times New Roman" panose="02020603050405020304" pitchFamily="18" charset="0"/>
              </a:rPr>
              <a:t> so </a:t>
            </a:r>
            <a:r>
              <a:rPr lang="en-US" sz="4400" b="1" dirty="0" err="1">
                <a:solidFill>
                  <a:srgbClr val="000000"/>
                </a:solidFill>
                <a:latin typeface="Times New Roman" panose="02020603050405020304" pitchFamily="18" charset="0"/>
                <a:cs typeface="Times New Roman" panose="02020603050405020304" pitchFamily="18" charset="0"/>
              </a:rPr>
              <a:t>sánh</a:t>
            </a:r>
            <a:r>
              <a:rPr lang="en-US" sz="4400" b="1" dirty="0">
                <a:solidFill>
                  <a:srgbClr val="000000"/>
                </a:solidFill>
                <a:latin typeface="Times New Roman" panose="02020603050405020304" pitchFamily="18" charset="0"/>
                <a:cs typeface="Times New Roman" panose="02020603050405020304" pitchFamily="18" charset="0"/>
              </a:rPr>
              <a:t>:</a:t>
            </a:r>
          </a:p>
          <a:p>
            <a:pPr algn="just"/>
            <a:r>
              <a:rPr lang="en-US" sz="4400" dirty="0">
                <a:solidFill>
                  <a:srgbClr val="000000"/>
                </a:solidFill>
                <a:latin typeface="Times New Roman" panose="02020603050405020304" pitchFamily="18" charset="0"/>
                <a:cs typeface="Times New Roman" panose="02020603050405020304" pitchFamily="18" charset="0"/>
              </a:rPr>
              <a:t>+ N</a:t>
            </a:r>
            <a:r>
              <a:rPr lang="vi-VN" sz="4400" dirty="0">
                <a:solidFill>
                  <a:srgbClr val="000000"/>
                </a:solidFill>
                <a:latin typeface="Times New Roman" panose="02020603050405020304" pitchFamily="18" charset="0"/>
                <a:cs typeface="Times New Roman" panose="02020603050405020304" pitchFamily="18" charset="0"/>
              </a:rPr>
              <a:t>ội dung (đề tài, chủ đề, cảm hứng, tư tưởng...) </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H</a:t>
            </a:r>
            <a:r>
              <a:rPr lang="vi-VN" sz="4400" dirty="0">
                <a:solidFill>
                  <a:srgbClr val="000000"/>
                </a:solidFill>
                <a:latin typeface="Times New Roman" panose="02020603050405020304" pitchFamily="18" charset="0"/>
                <a:cs typeface="Times New Roman" panose="02020603050405020304" pitchFamily="18" charset="0"/>
              </a:rPr>
              <a:t>ình thức tác phẩm (nhan đề, bố cục, chi tiết, vần, nhịp, hình ảnh, các thủ pháp nghệ thuật ngôn ngữ...)</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C</a:t>
            </a:r>
            <a:r>
              <a:rPr lang="vi-VN" sz="4400" dirty="0">
                <a:solidFill>
                  <a:srgbClr val="000000"/>
                </a:solidFill>
                <a:latin typeface="Times New Roman" panose="02020603050405020304" pitchFamily="18" charset="0"/>
                <a:cs typeface="Times New Roman" panose="02020603050405020304" pitchFamily="18" charset="0"/>
              </a:rPr>
              <a:t>ó thể so sánh tác phẩm của hai tác giả nhưng cũng có thể so sánh hai tác phẩm của cùng một tác giả.</a:t>
            </a:r>
          </a:p>
        </p:txBody>
      </p:sp>
      <p:sp>
        <p:nvSpPr>
          <p:cNvPr id="10" name="Freeform 2">
            <a:extLst>
              <a:ext uri="{FF2B5EF4-FFF2-40B4-BE49-F238E27FC236}">
                <a16:creationId xmlns:a16="http://schemas.microsoft.com/office/drawing/2014/main" id="{D55FB379-ADA8-16E5-1980-A1AA82DB00A4}"/>
              </a:ext>
            </a:extLst>
          </p:cNvPr>
          <p:cNvSpPr/>
          <p:nvPr/>
        </p:nvSpPr>
        <p:spPr>
          <a:xfrm>
            <a:off x="-214743" y="7581900"/>
            <a:ext cx="3014874" cy="2962114"/>
          </a:xfrm>
          <a:custGeom>
            <a:avLst/>
            <a:gdLst/>
            <a:ahLst/>
            <a:cxnLst/>
            <a:rect l="l" t="t" r="r" b="b"/>
            <a:pathLst>
              <a:path w="4985078" h="4897839">
                <a:moveTo>
                  <a:pt x="0" y="0"/>
                </a:moveTo>
                <a:lnTo>
                  <a:pt x="4985078" y="0"/>
                </a:lnTo>
                <a:lnTo>
                  <a:pt x="4985078" y="4897839"/>
                </a:lnTo>
                <a:lnTo>
                  <a:pt x="0" y="4897839"/>
                </a:lnTo>
                <a:lnTo>
                  <a:pt x="0" y="0"/>
                </a:lnTo>
                <a:close/>
              </a:path>
            </a:pathLst>
          </a:custGeom>
          <a:blipFill>
            <a:blip r:embed="rId3"/>
            <a:stretch>
              <a:fillRect/>
            </a:stretch>
          </a:blipFill>
        </p:spPr>
      </p:sp>
    </p:spTree>
    <p:extLst>
      <p:ext uri="{BB962C8B-B14F-4D97-AF65-F5344CB8AC3E}">
        <p14:creationId xmlns:p14="http://schemas.microsoft.com/office/powerpoint/2010/main" val="264126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par>
                                <p:cTn id="26" presetID="16" presetClass="entr" presetSubtype="21"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F82FE935-7B7C-FD66-4E18-0AEBAFB79FB1}"/>
              </a:ext>
            </a:extLst>
          </p:cNvPr>
          <p:cNvSpPr txBox="1"/>
          <p:nvPr/>
        </p:nvSpPr>
        <p:spPr>
          <a:xfrm>
            <a:off x="1600200" y="659368"/>
            <a:ext cx="15697199"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Rèn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luyện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kĩ</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năng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so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sánh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phân</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tích</a:t>
            </a:r>
            <a:r>
              <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121212"/>
                </a:solidFill>
                <a:effectLst/>
                <a:uLnTx/>
                <a:uFillTx/>
                <a:latin typeface="Times New Roman" panose="02020603050405020304" pitchFamily="18" charset="0"/>
                <a:ea typeface="+mn-ea"/>
                <a:cs typeface="Times New Roman" panose="02020603050405020304" pitchFamily="18" charset="0"/>
              </a:rPr>
              <a:t>thơ</a:t>
            </a:r>
            <a:endParaRPr kumimoji="0" lang="en-US" sz="4800" b="1" i="0" u="none" strike="noStrike" kern="1200" cap="none" spc="0" normalizeH="0" baseline="0" noProof="0" dirty="0">
              <a:ln>
                <a:noFill/>
              </a:ln>
              <a:solidFill>
                <a:srgbClr val="121212"/>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2FCCF9FC-EC80-B46B-38AC-6D0A296CD78F}"/>
              </a:ext>
            </a:extLst>
          </p:cNvPr>
          <p:cNvSpPr/>
          <p:nvPr/>
        </p:nvSpPr>
        <p:spPr>
          <a:xfrm>
            <a:off x="762000" y="1729742"/>
            <a:ext cx="167640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Cách thức</a:t>
            </a: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8174CF89-5B81-D123-D180-BABC0B66DC6B}"/>
              </a:ext>
            </a:extLst>
          </p:cNvPr>
          <p:cNvSpPr/>
          <p:nvPr/>
        </p:nvSpPr>
        <p:spPr>
          <a:xfrm>
            <a:off x="990600" y="5579751"/>
            <a:ext cx="5715000" cy="769441"/>
          </a:xfrm>
          <a:prstGeom prst="rect">
            <a:avLst/>
          </a:prstGeom>
          <a:solidFill>
            <a:schemeClr val="bg1"/>
          </a:solidFill>
        </p:spPr>
        <p:txBody>
          <a:bodyPr wrap="square">
            <a:spAutoFit/>
          </a:bodyPr>
          <a:lstStyle/>
          <a:p>
            <a:pPr algn="ctr"/>
            <a:r>
              <a:rPr lang="vi-VN" sz="4400" i="1" dirty="0">
                <a:solidFill>
                  <a:srgbClr val="000000"/>
                </a:solidFill>
                <a:latin typeface="Times New Roman" panose="02020603050405020304" pitchFamily="18" charset="0"/>
              </a:rPr>
              <a:t>Sông núi nước Nam </a:t>
            </a:r>
            <a:endParaRPr lang="en-US" sz="4400" i="1" dirty="0"/>
          </a:p>
        </p:txBody>
      </p:sp>
      <p:sp>
        <p:nvSpPr>
          <p:cNvPr id="5" name="Rectangle 4">
            <a:extLst>
              <a:ext uri="{FF2B5EF4-FFF2-40B4-BE49-F238E27FC236}">
                <a16:creationId xmlns:a16="http://schemas.microsoft.com/office/drawing/2014/main" id="{A3DAE09F-C639-0FD0-BDB4-C6EB672B48E3}"/>
              </a:ext>
            </a:extLst>
          </p:cNvPr>
          <p:cNvSpPr/>
          <p:nvPr/>
        </p:nvSpPr>
        <p:spPr>
          <a:xfrm>
            <a:off x="990600" y="6585739"/>
            <a:ext cx="5715000" cy="1446550"/>
          </a:xfrm>
          <a:prstGeom prst="rect">
            <a:avLst/>
          </a:prstGeom>
        </p:spPr>
        <p:txBody>
          <a:bodyPr wrap="square">
            <a:spAutoFit/>
          </a:bodyPr>
          <a:lstStyle/>
          <a:p>
            <a:pPr algn="ctr"/>
            <a:r>
              <a:rPr lang="en-US" sz="4400" dirty="0">
                <a:solidFill>
                  <a:srgbClr val="000000"/>
                </a:solidFill>
                <a:latin typeface="Times New Roman" panose="02020603050405020304" pitchFamily="18" charset="0"/>
              </a:rPr>
              <a:t>(</a:t>
            </a:r>
            <a:r>
              <a:rPr lang="vi-VN" sz="4400" dirty="0">
                <a:solidFill>
                  <a:srgbClr val="000000"/>
                </a:solidFill>
                <a:latin typeface="Times New Roman" panose="02020603050405020304" pitchFamily="18" charset="0"/>
              </a:rPr>
              <a:t>tinh thần yêu nước, ý thức độc lập dân tộc</a:t>
            </a:r>
            <a:r>
              <a:rPr lang="en-US" sz="4400" dirty="0">
                <a:solidFill>
                  <a:srgbClr val="000000"/>
                </a:solidFill>
                <a:latin typeface="Times New Roman" panose="02020603050405020304" pitchFamily="18" charset="0"/>
              </a:rPr>
              <a:t>)</a:t>
            </a:r>
            <a:r>
              <a:rPr lang="vi-VN" sz="4400" dirty="0">
                <a:solidFill>
                  <a:srgbClr val="000000"/>
                </a:solidFill>
                <a:latin typeface="Times New Roman" panose="02020603050405020304" pitchFamily="18" charset="0"/>
              </a:rPr>
              <a:t> </a:t>
            </a:r>
            <a:endParaRPr lang="en-US" sz="4400" dirty="0"/>
          </a:p>
        </p:txBody>
      </p:sp>
      <p:sp>
        <p:nvSpPr>
          <p:cNvPr id="6" name="Rectangle 5">
            <a:extLst>
              <a:ext uri="{FF2B5EF4-FFF2-40B4-BE49-F238E27FC236}">
                <a16:creationId xmlns:a16="http://schemas.microsoft.com/office/drawing/2014/main" id="{8C530D99-45A1-1C8D-FC2F-8870EBBB304F}"/>
              </a:ext>
            </a:extLst>
          </p:cNvPr>
          <p:cNvSpPr/>
          <p:nvPr/>
        </p:nvSpPr>
        <p:spPr>
          <a:xfrm>
            <a:off x="8479971" y="5579750"/>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Hịch tướng sĩ (Trần Quốc Tuấn)</a:t>
            </a:r>
            <a:endParaRPr lang="en-US" sz="4400" dirty="0"/>
          </a:p>
        </p:txBody>
      </p:sp>
      <p:sp>
        <p:nvSpPr>
          <p:cNvPr id="7" name="Rectangle 6">
            <a:extLst>
              <a:ext uri="{FF2B5EF4-FFF2-40B4-BE49-F238E27FC236}">
                <a16:creationId xmlns:a16="http://schemas.microsoft.com/office/drawing/2014/main" id="{40276981-E926-CC1C-6BF8-C23CA0D368FA}"/>
              </a:ext>
            </a:extLst>
          </p:cNvPr>
          <p:cNvSpPr/>
          <p:nvPr/>
        </p:nvSpPr>
        <p:spPr>
          <a:xfrm>
            <a:off x="8479971" y="6680901"/>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Phò giá về kinh (Trần Quang Khải)</a:t>
            </a:r>
            <a:endParaRPr lang="en-US" sz="4400" dirty="0"/>
          </a:p>
        </p:txBody>
      </p:sp>
      <p:sp>
        <p:nvSpPr>
          <p:cNvPr id="8" name="Rectangle 7">
            <a:extLst>
              <a:ext uri="{FF2B5EF4-FFF2-40B4-BE49-F238E27FC236}">
                <a16:creationId xmlns:a16="http://schemas.microsoft.com/office/drawing/2014/main" id="{F0A4CA74-6589-A793-8C3B-5A006304879E}"/>
              </a:ext>
            </a:extLst>
          </p:cNvPr>
          <p:cNvSpPr/>
          <p:nvPr/>
        </p:nvSpPr>
        <p:spPr>
          <a:xfrm>
            <a:off x="8479971" y="7737280"/>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Tỏ lòng (Phạm Ngũ Lão)</a:t>
            </a:r>
            <a:endParaRPr lang="en-US" sz="4400" dirty="0"/>
          </a:p>
        </p:txBody>
      </p:sp>
      <p:sp>
        <p:nvSpPr>
          <p:cNvPr id="9" name="Rectangle 8">
            <a:extLst>
              <a:ext uri="{FF2B5EF4-FFF2-40B4-BE49-F238E27FC236}">
                <a16:creationId xmlns:a16="http://schemas.microsoft.com/office/drawing/2014/main" id="{EA9CAD0F-91CA-3664-D408-4CC66740E445}"/>
              </a:ext>
            </a:extLst>
          </p:cNvPr>
          <p:cNvSpPr/>
          <p:nvPr/>
        </p:nvSpPr>
        <p:spPr>
          <a:xfrm>
            <a:off x="8501742" y="8793659"/>
            <a:ext cx="8763000" cy="769441"/>
          </a:xfrm>
          <a:prstGeom prst="rect">
            <a:avLst/>
          </a:prstGeom>
          <a:solidFill>
            <a:schemeClr val="bg1"/>
          </a:solidFill>
        </p:spPr>
        <p:txBody>
          <a:bodyPr wrap="square">
            <a:spAutoFit/>
          </a:bodyPr>
          <a:lstStyle/>
          <a:p>
            <a:pPr algn="ctr"/>
            <a:r>
              <a:rPr lang="vi-VN" sz="4400" dirty="0">
                <a:solidFill>
                  <a:srgbClr val="000000"/>
                </a:solidFill>
                <a:latin typeface="Times New Roman" panose="02020603050405020304" pitchFamily="18" charset="0"/>
              </a:rPr>
              <a:t>Đại cáo bình Ngô (Nguyễn Trãi)</a:t>
            </a:r>
            <a:endParaRPr lang="en-US" sz="4400" dirty="0"/>
          </a:p>
        </p:txBody>
      </p:sp>
      <p:cxnSp>
        <p:nvCxnSpPr>
          <p:cNvPr id="10" name="Straight Arrow Connector 9">
            <a:extLst>
              <a:ext uri="{FF2B5EF4-FFF2-40B4-BE49-F238E27FC236}">
                <a16:creationId xmlns:a16="http://schemas.microsoft.com/office/drawing/2014/main" id="{1C6E688F-5E17-2679-D3D5-33FDA09131C5}"/>
              </a:ext>
            </a:extLst>
          </p:cNvPr>
          <p:cNvCxnSpPr>
            <a:cxnSpLocks/>
          </p:cNvCxnSpPr>
          <p:nvPr/>
        </p:nvCxnSpPr>
        <p:spPr>
          <a:xfrm>
            <a:off x="6781800" y="5964471"/>
            <a:ext cx="238990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291567E-C533-BD4F-5A8F-09DDCDBFBEDE}"/>
              </a:ext>
            </a:extLst>
          </p:cNvPr>
          <p:cNvCxnSpPr>
            <a:stCxn id="4" idx="3"/>
            <a:endCxn id="7" idx="1"/>
          </p:cNvCxnSpPr>
          <p:nvPr/>
        </p:nvCxnSpPr>
        <p:spPr>
          <a:xfrm>
            <a:off x="6705600" y="5964472"/>
            <a:ext cx="1774371" cy="11011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7ED211F-001A-3A8D-5DDD-C66B442BA57C}"/>
              </a:ext>
            </a:extLst>
          </p:cNvPr>
          <p:cNvCxnSpPr>
            <a:stCxn id="4" idx="3"/>
            <a:endCxn id="8" idx="1"/>
          </p:cNvCxnSpPr>
          <p:nvPr/>
        </p:nvCxnSpPr>
        <p:spPr>
          <a:xfrm>
            <a:off x="6705600" y="5964472"/>
            <a:ext cx="1774371" cy="21575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C1C43B4-6BEB-29FB-200E-43C9ED0579A4}"/>
              </a:ext>
            </a:extLst>
          </p:cNvPr>
          <p:cNvCxnSpPr>
            <a:stCxn id="4" idx="3"/>
          </p:cNvCxnSpPr>
          <p:nvPr/>
        </p:nvCxnSpPr>
        <p:spPr>
          <a:xfrm>
            <a:off x="6705600" y="5964472"/>
            <a:ext cx="1774371" cy="33355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04139E74-389E-8967-0ABE-B12338892647}"/>
              </a:ext>
            </a:extLst>
          </p:cNvPr>
          <p:cNvGrpSpPr/>
          <p:nvPr/>
        </p:nvGrpSpPr>
        <p:grpSpPr>
          <a:xfrm>
            <a:off x="555171" y="2516488"/>
            <a:ext cx="17177658" cy="2230473"/>
            <a:chOff x="555171" y="2516488"/>
            <a:chExt cx="17177658" cy="2230473"/>
          </a:xfrm>
        </p:grpSpPr>
        <p:grpSp>
          <p:nvGrpSpPr>
            <p:cNvPr id="16" name="Group 15">
              <a:extLst>
                <a:ext uri="{FF2B5EF4-FFF2-40B4-BE49-F238E27FC236}">
                  <a16:creationId xmlns:a16="http://schemas.microsoft.com/office/drawing/2014/main" id="{0460F771-2941-11C1-7856-6BF46078A54A}"/>
                </a:ext>
              </a:extLst>
            </p:cNvPr>
            <p:cNvGrpSpPr/>
            <p:nvPr/>
          </p:nvGrpSpPr>
          <p:grpSpPr>
            <a:xfrm>
              <a:off x="555171" y="2516488"/>
              <a:ext cx="17177658" cy="2230473"/>
              <a:chOff x="0" y="0"/>
              <a:chExt cx="3792762" cy="3261740"/>
            </a:xfrm>
          </p:grpSpPr>
          <p:sp>
            <p:nvSpPr>
              <p:cNvPr id="17" name="Freeform 3">
                <a:extLst>
                  <a:ext uri="{FF2B5EF4-FFF2-40B4-BE49-F238E27FC236}">
                    <a16:creationId xmlns:a16="http://schemas.microsoft.com/office/drawing/2014/main" id="{BCD07131-4961-5D81-E84F-3754E0A59D5A}"/>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14" name="Rectangle 13">
              <a:extLst>
                <a:ext uri="{FF2B5EF4-FFF2-40B4-BE49-F238E27FC236}">
                  <a16:creationId xmlns:a16="http://schemas.microsoft.com/office/drawing/2014/main" id="{5FF414F7-E828-F8F0-4E10-4AD731DF10CE}"/>
                </a:ext>
              </a:extLst>
            </p:cNvPr>
            <p:cNvSpPr/>
            <p:nvPr/>
          </p:nvSpPr>
          <p:spPr>
            <a:xfrm>
              <a:off x="838200" y="2585203"/>
              <a:ext cx="167640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Trong phân tích thơ</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để làm nổi bật cái hay, cái đẹp của tác phẩm được phân tích, người viết thường so sánh với các tác phẩm cùng đề tài, chủ đề... </a:t>
              </a: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7ADE16B6-06F8-7906-49C1-D0D0E9CA90DF}"/>
              </a:ext>
            </a:extLst>
          </p:cNvPr>
          <p:cNvSpPr/>
          <p:nvPr/>
        </p:nvSpPr>
        <p:spPr>
          <a:xfrm>
            <a:off x="817418" y="4682355"/>
            <a:ext cx="167640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libri"/>
                <a:ea typeface="+mn-ea"/>
                <a:cs typeface="+mn-cs"/>
              </a:rPr>
              <a:t>- </a:t>
            </a:r>
            <a:r>
              <a:rPr kumimoji="0" lang="vi-VN"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Ví dụ</a:t>
            </a:r>
            <a:r>
              <a:rPr kumimoji="0" lang="en-US" sz="4400" b="0" i="0" u="none" strike="noStrike" kern="1200" cap="none" spc="0" normalizeH="0" baseline="0" noProof="0" dirty="0">
                <a:ln>
                  <a:noFill/>
                </a:ln>
                <a:solidFill>
                  <a:srgbClr val="000000"/>
                </a:solidFill>
                <a:effectLst/>
                <a:uLnTx/>
                <a:uFillTx/>
                <a:latin typeface="Calibri"/>
                <a:ea typeface="+mn-ea"/>
                <a:cs typeface="+mn-cs"/>
              </a:rPr>
              <a:t>:</a:t>
            </a: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44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9529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Vertical)">
                                      <p:cBhvr>
                                        <p:cTn id="49" dur="500"/>
                                        <p:tgtEl>
                                          <p:spTgt spid="1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arn(inVertical)">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D3DCB73-E65A-BB07-D953-C29F99562E9E}"/>
              </a:ext>
            </a:extLst>
          </p:cNvPr>
          <p:cNvGrpSpPr/>
          <p:nvPr/>
        </p:nvGrpSpPr>
        <p:grpSpPr>
          <a:xfrm>
            <a:off x="555171" y="2937385"/>
            <a:ext cx="17177658" cy="2230473"/>
            <a:chOff x="0" y="0"/>
            <a:chExt cx="3792762" cy="3261740"/>
          </a:xfrm>
        </p:grpSpPr>
        <p:sp>
          <p:nvSpPr>
            <p:cNvPr id="12" name="Freeform 3">
              <a:extLst>
                <a:ext uri="{FF2B5EF4-FFF2-40B4-BE49-F238E27FC236}">
                  <a16:creationId xmlns:a16="http://schemas.microsoft.com/office/drawing/2014/main" id="{20EFA11C-0544-0AD8-025E-F5DAEEBF1064}"/>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7">
            <a:extLst>
              <a:ext uri="{FF2B5EF4-FFF2-40B4-BE49-F238E27FC236}">
                <a16:creationId xmlns:a16="http://schemas.microsoft.com/office/drawing/2014/main" id="{9CDD33DA-0B47-54E9-1696-4212809D53C1}"/>
              </a:ext>
            </a:extLst>
          </p:cNvPr>
          <p:cNvSpPr txBox="1"/>
          <p:nvPr/>
        </p:nvSpPr>
        <p:spPr>
          <a:xfrm>
            <a:off x="1600200" y="659368"/>
            <a:ext cx="15697199" cy="738664"/>
          </a:xfrm>
          <a:prstGeom prst="rect">
            <a:avLst/>
          </a:prstGeom>
        </p:spPr>
        <p:txBody>
          <a:bodyPr wrap="square" lIns="0" tIns="0" rIns="0" bIns="0" rtlCol="0" anchor="t">
            <a:spAutoFit/>
          </a:bodyPr>
          <a:lstStyle/>
          <a:p>
            <a:pPr algn="just"/>
            <a:r>
              <a:rPr lang="en-US" sz="4800" b="1" dirty="0">
                <a:solidFill>
                  <a:srgbClr val="FF0000"/>
                </a:solidFill>
                <a:latin typeface="Times New Roman" panose="02020603050405020304" pitchFamily="18" charset="0"/>
                <a:cs typeface="Times New Roman" panose="02020603050405020304" pitchFamily="18" charset="0"/>
              </a:rPr>
              <a:t>2. </a:t>
            </a:r>
            <a:r>
              <a:rPr lang="en-US" sz="4800" b="1" dirty="0" err="1">
                <a:solidFill>
                  <a:srgbClr val="FF0000"/>
                </a:solidFill>
                <a:latin typeface="Times New Roman" panose="02020603050405020304" pitchFamily="18" charset="0"/>
                <a:cs typeface="Times New Roman" panose="02020603050405020304" pitchFamily="18" charset="0"/>
              </a:rPr>
              <a:t>Rèn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luyện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kĩ</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năng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viết</a:t>
            </a:r>
            <a:r>
              <a:rPr lang="en-US" sz="4800" b="1" dirty="0">
                <a:solidFill>
                  <a:srgbClr val="FF0000"/>
                </a:solidFill>
                <a:latin typeface="Times New Roman" panose="02020603050405020304" pitchFamily="18" charset="0"/>
                <a:cs typeface="Times New Roman" panose="02020603050405020304" pitchFamily="18" charset="0"/>
              </a:rPr>
              <a:t>: so </a:t>
            </a:r>
            <a:r>
              <a:rPr lang="en-US" sz="4800" b="1" dirty="0" err="1">
                <a:solidFill>
                  <a:srgbClr val="FF0000"/>
                </a:solidFill>
                <a:latin typeface="Times New Roman" panose="02020603050405020304" pitchFamily="18" charset="0"/>
                <a:cs typeface="Times New Roman" panose="02020603050405020304" pitchFamily="18" charset="0"/>
              </a:rPr>
              <a:t>sánh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trong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phân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tích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thơ</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8C8A1A54-46A5-83A1-31A8-8BCC232D2954}"/>
              </a:ext>
            </a:extLst>
          </p:cNvPr>
          <p:cNvSpPr/>
          <p:nvPr/>
        </p:nvSpPr>
        <p:spPr>
          <a:xfrm>
            <a:off x="762000" y="2019300"/>
            <a:ext cx="16764000" cy="769441"/>
          </a:xfrm>
          <a:prstGeom prst="rect">
            <a:avLst/>
          </a:prstGeom>
        </p:spPr>
        <p:txBody>
          <a:bodyPr wrap="square">
            <a:spAutoFit/>
          </a:bodyPr>
          <a:lstStyle/>
          <a:p>
            <a:pPr algn="just"/>
            <a:r>
              <a:rPr lang="vi-VN" sz="4400" b="1" dirty="0">
                <a:solidFill>
                  <a:srgbClr val="000000"/>
                </a:solidFill>
                <a:latin typeface="+mj-lt"/>
              </a:rPr>
              <a:t>a</a:t>
            </a:r>
            <a:r>
              <a:rPr lang="en-US" sz="4400" b="1" dirty="0">
                <a:solidFill>
                  <a:srgbClr val="000000"/>
                </a:solidFill>
                <a:latin typeface="+mj-lt"/>
              </a:rPr>
              <a:t>.</a:t>
            </a:r>
            <a:r>
              <a:rPr lang="vi-VN" sz="4400" b="1" dirty="0">
                <a:solidFill>
                  <a:srgbClr val="000000"/>
                </a:solidFill>
                <a:latin typeface="+mj-lt"/>
              </a:rPr>
              <a:t> Cách thức</a:t>
            </a:r>
            <a:endParaRPr lang="en-US" sz="4400" dirty="0">
              <a:solidFill>
                <a:srgbClr val="000000"/>
              </a:solidFill>
              <a:latin typeface="+mj-lt"/>
            </a:endParaRPr>
          </a:p>
        </p:txBody>
      </p:sp>
      <p:sp>
        <p:nvSpPr>
          <p:cNvPr id="4" name="Rectangle 3">
            <a:extLst>
              <a:ext uri="{FF2B5EF4-FFF2-40B4-BE49-F238E27FC236}">
                <a16:creationId xmlns:a16="http://schemas.microsoft.com/office/drawing/2014/main" id="{2B1E416E-2748-3B97-73C5-B5EB7460EA31}"/>
              </a:ext>
            </a:extLst>
          </p:cNvPr>
          <p:cNvSpPr/>
          <p:nvPr/>
        </p:nvSpPr>
        <p:spPr>
          <a:xfrm>
            <a:off x="968829" y="6118444"/>
            <a:ext cx="5715000" cy="1446550"/>
          </a:xfrm>
          <a:prstGeom prst="rect">
            <a:avLst/>
          </a:prstGeom>
          <a:solidFill>
            <a:schemeClr val="bg1"/>
          </a:solidFill>
        </p:spPr>
        <p:txBody>
          <a:bodyPr wrap="square">
            <a:spAutoFit/>
          </a:bodyPr>
          <a:lstStyle/>
          <a:p>
            <a:pPr algn="ctr"/>
            <a:r>
              <a:rPr lang="en-US" sz="4400" dirty="0" err="1">
                <a:solidFill>
                  <a:srgbClr val="000000"/>
                </a:solidFill>
                <a:latin typeface="Times New Roman" panose="02020603050405020304" pitchFamily="18" charset="0"/>
              </a:rPr>
              <a:t>Thơ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chữ</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Hán</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của</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Hồ</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Chí</a:t>
            </a:r>
            <a:r>
              <a:rPr lang="en-US" sz="4400" dirty="0">
                <a:solidFill>
                  <a:srgbClr val="000000"/>
                </a:solidFill>
                <a:latin typeface="Times New Roman" panose="02020603050405020304" pitchFamily="18" charset="0"/>
              </a:rPr>
              <a:t> Minh</a:t>
            </a:r>
            <a:endParaRPr lang="en-US" sz="4400" dirty="0"/>
          </a:p>
        </p:txBody>
      </p:sp>
      <p:sp>
        <p:nvSpPr>
          <p:cNvPr id="5" name="Rectangle 4">
            <a:extLst>
              <a:ext uri="{FF2B5EF4-FFF2-40B4-BE49-F238E27FC236}">
                <a16:creationId xmlns:a16="http://schemas.microsoft.com/office/drawing/2014/main" id="{A4E8E633-B58A-E794-8B00-4A4A5B221BCC}"/>
              </a:ext>
            </a:extLst>
          </p:cNvPr>
          <p:cNvSpPr/>
          <p:nvPr/>
        </p:nvSpPr>
        <p:spPr>
          <a:xfrm>
            <a:off x="8835736" y="5992609"/>
            <a:ext cx="3889664" cy="769441"/>
          </a:xfrm>
          <a:prstGeom prst="rect">
            <a:avLst/>
          </a:prstGeom>
          <a:solidFill>
            <a:schemeClr val="bg1"/>
          </a:solidFill>
        </p:spPr>
        <p:txBody>
          <a:bodyPr wrap="square">
            <a:spAutoFit/>
          </a:bodyPr>
          <a:lstStyle/>
          <a:p>
            <a:pPr algn="ctr"/>
            <a:r>
              <a:rPr lang="en-US" sz="4400" dirty="0" err="1">
                <a:solidFill>
                  <a:srgbClr val="000000"/>
                </a:solidFill>
                <a:latin typeface="Times New Roman" panose="02020603050405020304" pitchFamily="18" charset="0"/>
              </a:rPr>
              <a:t>Thơ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Đường</a:t>
            </a:r>
            <a:endParaRPr lang="en-US" sz="4400" dirty="0"/>
          </a:p>
        </p:txBody>
      </p:sp>
      <p:sp>
        <p:nvSpPr>
          <p:cNvPr id="6" name="Rectangle 5">
            <a:extLst>
              <a:ext uri="{FF2B5EF4-FFF2-40B4-BE49-F238E27FC236}">
                <a16:creationId xmlns:a16="http://schemas.microsoft.com/office/drawing/2014/main" id="{16C5F8EC-D014-1B6D-E9D6-29C47A161AB6}"/>
              </a:ext>
            </a:extLst>
          </p:cNvPr>
          <p:cNvSpPr/>
          <p:nvPr/>
        </p:nvSpPr>
        <p:spPr>
          <a:xfrm>
            <a:off x="8458200" y="7219594"/>
            <a:ext cx="3889664" cy="769441"/>
          </a:xfrm>
          <a:prstGeom prst="rect">
            <a:avLst/>
          </a:prstGeom>
          <a:solidFill>
            <a:schemeClr val="bg1"/>
          </a:solidFill>
        </p:spPr>
        <p:txBody>
          <a:bodyPr wrap="square">
            <a:spAutoFit/>
          </a:bodyPr>
          <a:lstStyle/>
          <a:p>
            <a:pPr algn="ctr"/>
            <a:r>
              <a:rPr lang="en-US" sz="4400" dirty="0" err="1">
                <a:solidFill>
                  <a:srgbClr val="000000"/>
                </a:solidFill>
                <a:latin typeface="Times New Roman" panose="02020603050405020304" pitchFamily="18" charset="0"/>
              </a:rPr>
              <a:t>Thơ</a:t>
            </a:r>
            <a:r>
              <a:rPr lang="en-US" sz="4400" dirty="0">
                <a:solidFill>
                  <a:srgbClr val="000000"/>
                </a:solidFill>
                <a:latin typeface="Times New Roman" panose="02020603050405020304" pitchFamily="18" charset="0"/>
              </a:rPr>
              <a:t> </a:t>
            </a:r>
            <a:r>
              <a:rPr lang="en-US" sz="4400" dirty="0" err="1">
                <a:solidFill>
                  <a:srgbClr val="000000"/>
                </a:solidFill>
                <a:latin typeface="Times New Roman" panose="02020603050405020304" pitchFamily="18" charset="0"/>
              </a:rPr>
              <a:t>Tống</a:t>
            </a:r>
            <a:endParaRPr lang="en-US" sz="4400" dirty="0"/>
          </a:p>
        </p:txBody>
      </p:sp>
      <p:cxnSp>
        <p:nvCxnSpPr>
          <p:cNvPr id="7" name="Straight Arrow Connector 6">
            <a:extLst>
              <a:ext uri="{FF2B5EF4-FFF2-40B4-BE49-F238E27FC236}">
                <a16:creationId xmlns:a16="http://schemas.microsoft.com/office/drawing/2014/main" id="{8D652598-2782-FD28-2A74-967B7D66B66B}"/>
              </a:ext>
            </a:extLst>
          </p:cNvPr>
          <p:cNvCxnSpPr>
            <a:cxnSpLocks/>
            <a:stCxn id="4" idx="3"/>
            <a:endCxn id="5" idx="1"/>
          </p:cNvCxnSpPr>
          <p:nvPr/>
        </p:nvCxnSpPr>
        <p:spPr>
          <a:xfrm flipV="1">
            <a:off x="6683829" y="6377330"/>
            <a:ext cx="2151907" cy="4643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E7F9813-6D28-E44F-D78B-1E622543ECEC}"/>
              </a:ext>
            </a:extLst>
          </p:cNvPr>
          <p:cNvCxnSpPr>
            <a:cxnSpLocks/>
            <a:stCxn id="4" idx="3"/>
            <a:endCxn id="6" idx="1"/>
          </p:cNvCxnSpPr>
          <p:nvPr/>
        </p:nvCxnSpPr>
        <p:spPr>
          <a:xfrm>
            <a:off x="6683829" y="6841719"/>
            <a:ext cx="1774371" cy="7625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8E371FD6-1544-3B40-6E63-6D68A083E523}"/>
              </a:ext>
            </a:extLst>
          </p:cNvPr>
          <p:cNvSpPr/>
          <p:nvPr/>
        </p:nvSpPr>
        <p:spPr>
          <a:xfrm>
            <a:off x="800100" y="2852589"/>
            <a:ext cx="16764000" cy="2123658"/>
          </a:xfrm>
          <a:prstGeom prst="rect">
            <a:avLst/>
          </a:prstGeom>
        </p:spPr>
        <p:txBody>
          <a:bodyPr wrap="square">
            <a:spAutoFit/>
          </a:bodyPr>
          <a:lstStyle/>
          <a:p>
            <a:pPr algn="just"/>
            <a:r>
              <a:rPr lang="en-US" sz="4400" b="1" dirty="0">
                <a:solidFill>
                  <a:srgbClr val="000000"/>
                </a:solidFill>
                <a:latin typeface="+mj-lt"/>
              </a:rPr>
              <a:t>- </a:t>
            </a:r>
            <a:r>
              <a:rPr lang="vi-VN" sz="4400" b="1" dirty="0">
                <a:solidFill>
                  <a:srgbClr val="000000"/>
                </a:solidFill>
                <a:latin typeface="+mj-lt"/>
              </a:rPr>
              <a:t>Trong phân tích thơ</a:t>
            </a:r>
            <a:r>
              <a:rPr lang="vi-VN" sz="4400" dirty="0">
                <a:solidFill>
                  <a:srgbClr val="000000"/>
                </a:solidFill>
                <a:latin typeface="+mj-lt"/>
              </a:rPr>
              <a:t>, để làm nổi bật cái hay, cái đẹp của tác phẩm được phân tích, người viết thường so sánh với các tác phẩm cùng đề tài, chủ đề... </a:t>
            </a:r>
            <a:endParaRPr lang="en-US" sz="4400" dirty="0">
              <a:solidFill>
                <a:srgbClr val="000000"/>
              </a:solidFill>
              <a:latin typeface="+mj-lt"/>
            </a:endParaRPr>
          </a:p>
        </p:txBody>
      </p:sp>
      <p:sp>
        <p:nvSpPr>
          <p:cNvPr id="10" name="Rectangle 9">
            <a:extLst>
              <a:ext uri="{FF2B5EF4-FFF2-40B4-BE49-F238E27FC236}">
                <a16:creationId xmlns:a16="http://schemas.microsoft.com/office/drawing/2014/main" id="{C560B582-F673-2395-B198-6F6C759C2BEB}"/>
              </a:ext>
            </a:extLst>
          </p:cNvPr>
          <p:cNvSpPr/>
          <p:nvPr/>
        </p:nvSpPr>
        <p:spPr>
          <a:xfrm>
            <a:off x="800100" y="5143500"/>
            <a:ext cx="16764000" cy="769441"/>
          </a:xfrm>
          <a:prstGeom prst="rect">
            <a:avLst/>
          </a:prstGeom>
        </p:spPr>
        <p:txBody>
          <a:bodyPr wrap="square">
            <a:spAutoFit/>
          </a:bodyPr>
          <a:lstStyle/>
          <a:p>
            <a:pPr algn="just"/>
            <a:r>
              <a:rPr lang="en-US" sz="4400" b="1" dirty="0">
                <a:solidFill>
                  <a:srgbClr val="000000"/>
                </a:solidFill>
                <a:latin typeface="+mj-lt"/>
              </a:rPr>
              <a:t>- </a:t>
            </a:r>
            <a:r>
              <a:rPr lang="vi-VN" sz="4400" b="1" dirty="0">
                <a:solidFill>
                  <a:srgbClr val="000000"/>
                </a:solidFill>
                <a:latin typeface="+mj-lt"/>
              </a:rPr>
              <a:t>Ví dụ</a:t>
            </a:r>
            <a:r>
              <a:rPr lang="en-US" sz="4400" dirty="0">
                <a:solidFill>
                  <a:srgbClr val="000000"/>
                </a:solidFill>
                <a:latin typeface="+mj-lt"/>
              </a:rPr>
              <a:t>:</a:t>
            </a:r>
            <a:r>
              <a:rPr lang="vi-VN" sz="4400" dirty="0">
                <a:solidFill>
                  <a:srgbClr val="000000"/>
                </a:solidFill>
                <a:latin typeface="+mj-lt"/>
              </a:rPr>
              <a:t> </a:t>
            </a:r>
            <a:endParaRPr lang="en-US" sz="4400" dirty="0">
              <a:solidFill>
                <a:srgbClr val="000000"/>
              </a:solidFill>
              <a:latin typeface="+mj-lt"/>
            </a:endParaRPr>
          </a:p>
        </p:txBody>
      </p:sp>
    </p:spTree>
    <p:extLst>
      <p:ext uri="{BB962C8B-B14F-4D97-AF65-F5344CB8AC3E}">
        <p14:creationId xmlns:p14="http://schemas.microsoft.com/office/powerpoint/2010/main" val="410747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D26809B-1683-8F83-1D98-F49419D34915}"/>
              </a:ext>
            </a:extLst>
          </p:cNvPr>
          <p:cNvSpPr txBox="1"/>
          <p:nvPr/>
        </p:nvSpPr>
        <p:spPr>
          <a:xfrm>
            <a:off x="1600200" y="659368"/>
            <a:ext cx="15697199" cy="73866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Rèn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luyện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kĩ</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viết</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so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sánh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phân</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tích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thơ</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EB88757F-FFBD-0312-86DA-4AA44E06B475}"/>
              </a:ext>
            </a:extLst>
          </p:cNvPr>
          <p:cNvSpPr/>
          <p:nvPr/>
        </p:nvSpPr>
        <p:spPr>
          <a:xfrm>
            <a:off x="762000" y="2019300"/>
            <a:ext cx="16764000" cy="76944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dirty="0">
                <a:solidFill>
                  <a:srgbClr val="000000"/>
                </a:solidFill>
                <a:latin typeface="Times New Roman" panose="02020603050405020304" pitchFamily="18" charset="0"/>
              </a:rPr>
              <a:t>b. </a:t>
            </a:r>
            <a:r>
              <a:rPr lang="en-US" sz="4400" b="1" dirty="0" err="1">
                <a:solidFill>
                  <a:srgbClr val="000000"/>
                </a:solidFill>
                <a:latin typeface="Times New Roman" panose="02020603050405020304" pitchFamily="18" charset="0"/>
              </a:rPr>
              <a:t>Bài</a:t>
            </a:r>
            <a:r>
              <a:rPr lang="en-US" sz="4400" b="1" dirty="0">
                <a:solidFill>
                  <a:srgbClr val="000000"/>
                </a:solidFill>
                <a:latin typeface="Times New Roman" panose="02020603050405020304" pitchFamily="18" charset="0"/>
              </a:rPr>
              <a:t> </a:t>
            </a:r>
            <a:r>
              <a:rPr lang="en-US" sz="4400" b="1" dirty="0" err="1">
                <a:solidFill>
                  <a:srgbClr val="000000"/>
                </a:solidFill>
                <a:latin typeface="Times New Roman" panose="02020603050405020304" pitchFamily="18" charset="0"/>
              </a:rPr>
              <a:t>tập</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grpSp>
        <p:nvGrpSpPr>
          <p:cNvPr id="5" name="Group 4">
            <a:extLst>
              <a:ext uri="{FF2B5EF4-FFF2-40B4-BE49-F238E27FC236}">
                <a16:creationId xmlns:a16="http://schemas.microsoft.com/office/drawing/2014/main" id="{B148EA2F-C2C4-6B64-C4CA-6089416C3E10}"/>
              </a:ext>
            </a:extLst>
          </p:cNvPr>
          <p:cNvGrpSpPr/>
          <p:nvPr/>
        </p:nvGrpSpPr>
        <p:grpSpPr>
          <a:xfrm>
            <a:off x="859970" y="3493136"/>
            <a:ext cx="8665030" cy="5162491"/>
            <a:chOff x="859970" y="3410009"/>
            <a:chExt cx="8665030" cy="5162491"/>
          </a:xfrm>
        </p:grpSpPr>
        <p:grpSp>
          <p:nvGrpSpPr>
            <p:cNvPr id="7" name="Group 6">
              <a:extLst>
                <a:ext uri="{FF2B5EF4-FFF2-40B4-BE49-F238E27FC236}">
                  <a16:creationId xmlns:a16="http://schemas.microsoft.com/office/drawing/2014/main" id="{43E00958-7933-0057-24B0-E8A7BF61E4F7}"/>
                </a:ext>
              </a:extLst>
            </p:cNvPr>
            <p:cNvGrpSpPr/>
            <p:nvPr/>
          </p:nvGrpSpPr>
          <p:grpSpPr>
            <a:xfrm>
              <a:off x="859970" y="3410009"/>
              <a:ext cx="8665030" cy="5162491"/>
              <a:chOff x="0" y="0"/>
              <a:chExt cx="3792762" cy="3261740"/>
            </a:xfrm>
          </p:grpSpPr>
          <p:sp>
            <p:nvSpPr>
              <p:cNvPr id="8" name="Freeform 3">
                <a:extLst>
                  <a:ext uri="{FF2B5EF4-FFF2-40B4-BE49-F238E27FC236}">
                    <a16:creationId xmlns:a16="http://schemas.microsoft.com/office/drawing/2014/main" id="{F7EA7913-F1A3-FCA6-1327-AF54D1CD7BA8}"/>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4" name="Rectangle 3">
              <a:extLst>
                <a:ext uri="{FF2B5EF4-FFF2-40B4-BE49-F238E27FC236}">
                  <a16:creationId xmlns:a16="http://schemas.microsoft.com/office/drawing/2014/main" id="{4CE9DCFE-AC61-6C50-AFC6-0402FF812E6F}"/>
                </a:ext>
              </a:extLst>
            </p:cNvPr>
            <p:cNvSpPr/>
            <p:nvPr/>
          </p:nvSpPr>
          <p:spPr>
            <a:xfrm>
              <a:off x="1066799" y="4152900"/>
              <a:ext cx="8077201"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Hãy viết đoạn văn so sánh, nêu lên một điểm giống nhau và một điểm khác nhau giữa văn bản Sông núi nước Nam với văn bản Nước Đại Việt ta (trích Đại cáo bình Ngô - Nguyễn Trãi).</a:t>
              </a:r>
            </a:p>
          </p:txBody>
        </p:sp>
      </p:grpSp>
      <p:pic>
        <p:nvPicPr>
          <p:cNvPr id="6" name="Picture 5">
            <a:extLst>
              <a:ext uri="{FF2B5EF4-FFF2-40B4-BE49-F238E27FC236}">
                <a16:creationId xmlns:a16="http://schemas.microsoft.com/office/drawing/2014/main" id="{195CF464-75D7-A0C9-0C46-16A9476685BE}"/>
              </a:ext>
            </a:extLst>
          </p:cNvPr>
          <p:cNvPicPr>
            <a:picLocks noChangeAspect="1"/>
          </p:cNvPicPr>
          <p:nvPr/>
        </p:nvPicPr>
        <p:blipFill>
          <a:blip r:embed="rId3"/>
          <a:stretch>
            <a:fillRect/>
          </a:stretch>
        </p:blipFill>
        <p:spPr>
          <a:xfrm>
            <a:off x="10210800" y="1770729"/>
            <a:ext cx="6008742" cy="8568225"/>
          </a:xfrm>
          <a:prstGeom prst="rect">
            <a:avLst/>
          </a:prstGeom>
        </p:spPr>
      </p:pic>
      <p:sp>
        <p:nvSpPr>
          <p:cNvPr id="9" name="Freeform 6">
            <a:extLst>
              <a:ext uri="{FF2B5EF4-FFF2-40B4-BE49-F238E27FC236}">
                <a16:creationId xmlns:a16="http://schemas.microsoft.com/office/drawing/2014/main" id="{15D1BFBA-526D-9108-168E-61A73F2ED5C8}"/>
              </a:ext>
            </a:extLst>
          </p:cNvPr>
          <p:cNvSpPr/>
          <p:nvPr/>
        </p:nvSpPr>
        <p:spPr>
          <a:xfrm>
            <a:off x="7308837" y="7539823"/>
            <a:ext cx="2559063" cy="2598034"/>
          </a:xfrm>
          <a:custGeom>
            <a:avLst/>
            <a:gdLst/>
            <a:ahLst/>
            <a:cxnLst/>
            <a:rect l="l" t="t" r="r" b="b"/>
            <a:pathLst>
              <a:path w="4235463" h="4299963">
                <a:moveTo>
                  <a:pt x="0" y="0"/>
                </a:moveTo>
                <a:lnTo>
                  <a:pt x="4235463" y="0"/>
                </a:lnTo>
                <a:lnTo>
                  <a:pt x="4235463" y="4299962"/>
                </a:lnTo>
                <a:lnTo>
                  <a:pt x="0" y="4299962"/>
                </a:lnTo>
                <a:lnTo>
                  <a:pt x="0" y="0"/>
                </a:lnTo>
                <a:close/>
              </a:path>
            </a:pathLst>
          </a:custGeom>
          <a:blipFill>
            <a:blip r:embed="rId4"/>
            <a:stretch>
              <a:fillRect/>
            </a:stretch>
          </a:blipFill>
        </p:spPr>
      </p:sp>
    </p:spTree>
    <p:extLst>
      <p:ext uri="{BB962C8B-B14F-4D97-AF65-F5344CB8AC3E}">
        <p14:creationId xmlns:p14="http://schemas.microsoft.com/office/powerpoint/2010/main" val="24024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D15FE6-8A92-BA57-47D9-F84F01D03486}"/>
              </a:ext>
            </a:extLst>
          </p:cNvPr>
          <p:cNvGrpSpPr/>
          <p:nvPr/>
        </p:nvGrpSpPr>
        <p:grpSpPr>
          <a:xfrm>
            <a:off x="-381000" y="342900"/>
            <a:ext cx="19431000" cy="9601200"/>
            <a:chOff x="0" y="0"/>
            <a:chExt cx="3792762" cy="3261740"/>
          </a:xfrm>
        </p:grpSpPr>
        <p:sp>
          <p:nvSpPr>
            <p:cNvPr id="4" name="Freeform 3">
              <a:extLst>
                <a:ext uri="{FF2B5EF4-FFF2-40B4-BE49-F238E27FC236}">
                  <a16:creationId xmlns:a16="http://schemas.microsoft.com/office/drawing/2014/main" id="{6962E784-99EF-E7C2-FD30-5A380256F003}"/>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Rectangle 1">
            <a:extLst>
              <a:ext uri="{FF2B5EF4-FFF2-40B4-BE49-F238E27FC236}">
                <a16:creationId xmlns:a16="http://schemas.microsoft.com/office/drawing/2014/main" id="{54DDD7CB-CE7F-3E13-7149-C8CD5801C7DF}"/>
              </a:ext>
            </a:extLst>
          </p:cNvPr>
          <p:cNvSpPr/>
          <p:nvPr/>
        </p:nvSpPr>
        <p:spPr>
          <a:xfrm>
            <a:off x="381000" y="342900"/>
            <a:ext cx="17297400" cy="9325630"/>
          </a:xfrm>
          <a:prstGeom prst="rect">
            <a:avLst/>
          </a:prstGeom>
        </p:spPr>
        <p:txBody>
          <a:bodyPr wrap="square">
            <a:spAutoFit/>
          </a:bodyPr>
          <a:lstStyle/>
          <a:p>
            <a:pPr algn="ctr"/>
            <a:r>
              <a:rPr lang="vi-VN" sz="4000" b="1" dirty="0">
                <a:solidFill>
                  <a:srgbClr val="000000"/>
                </a:solidFill>
                <a:latin typeface="+mj-lt"/>
              </a:rPr>
              <a:t>Bài thơ tham khảo</a:t>
            </a:r>
            <a:endParaRPr lang="vi-VN" sz="4000" dirty="0">
              <a:solidFill>
                <a:srgbClr val="000000"/>
              </a:solidFill>
              <a:latin typeface="+mj-lt"/>
            </a:endParaRPr>
          </a:p>
          <a:p>
            <a:pPr algn="just"/>
            <a:r>
              <a:rPr lang="en-US" sz="4000" dirty="0">
                <a:solidFill>
                  <a:srgbClr val="000000"/>
                </a:solidFill>
                <a:latin typeface="+mj-lt"/>
              </a:rPr>
              <a:t>      </a:t>
            </a:r>
            <a:r>
              <a:rPr lang="vi-VN" sz="4000" dirty="0">
                <a:solidFill>
                  <a:srgbClr val="000000"/>
                </a:solidFill>
                <a:latin typeface="+mj-lt"/>
              </a:rPr>
              <a:t>Nếu "Sông núi nước Nam" chỉ khẳng định nước có chủ nghĩa thì có vua Nam ở thì ở bài "Nước Đại Việt ta" , Nguyễn Trãi lại chứng minh nước nhà có độc lập dân tộc bằng việc khẳng định rõ nước ta có quốc hiệu , có nền văn hiến lâu đời, có bề dạy lịch sử riêng của dân tộc, lãnh thổ riêng, có chủ quyền, chế độ và phong tục riêng. Qua đây, ta cũng đã thấy được văn bản "Nước Đại Việt ta" có học thuyết về quốc gia hơn "Sông núi nước Nam". Đồng thời, người đọc cũng thấy được giọng nói hào hùng, lời văn nhịp nhàng, ngân vang của tác giả. Văn bản có đoạn đầu bài là một sự đối lập từ khái quát cho đến cụ thể, lại còn giàu chứng cớ lịch sử khiến cho ai ai là con dân đất Việt cũng có cảm xúc tự hào. Có lẽ, cả 2 văn bản đều rất hay và thể hiện chủ quyền nước ta, cũng đều được coi là bản tuyên ngôn độc lập của nước ta nhưng "Nước Đại Việt ta" lại có những điều tiến bộ, phát triển hơn với tính toàn diện, sâu sắc của từng lời thơ trong nó. Phải chăng, càng ngày càng về sau thì con người ta lại càng phát triển, thông minh và tốt đẹp hơn, điều đó đã được chứng minh qua việc ta so sánh "Sông núi nước Nam" và "Nước Đại Việt ta".</a:t>
            </a:r>
            <a:endParaRPr lang="vi-VN" sz="4000" b="0" i="0" dirty="0">
              <a:solidFill>
                <a:srgbClr val="000000"/>
              </a:solidFill>
              <a:effectLst/>
              <a:latin typeface="+mj-lt"/>
            </a:endParaRPr>
          </a:p>
        </p:txBody>
      </p:sp>
    </p:spTree>
    <p:extLst>
      <p:ext uri="{BB962C8B-B14F-4D97-AF65-F5344CB8AC3E}">
        <p14:creationId xmlns:p14="http://schemas.microsoft.com/office/powerpoint/2010/main" val="3837057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DF253DDD-4A95-5B8C-A214-4EDB517B6ECF}"/>
              </a:ext>
            </a:extLst>
          </p:cNvPr>
          <p:cNvSpPr/>
          <p:nvPr/>
        </p:nvSpPr>
        <p:spPr>
          <a:xfrm>
            <a:off x="1524000" y="2857500"/>
            <a:ext cx="15444287" cy="7315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5">
            <a:extLst>
              <a:ext uri="{FF2B5EF4-FFF2-40B4-BE49-F238E27FC236}">
                <a16:creationId xmlns:a16="http://schemas.microsoft.com/office/drawing/2014/main" id="{24D5ADCB-7865-AE23-7FF0-0017EBE8F91C}"/>
              </a:ext>
            </a:extLst>
          </p:cNvPr>
          <p:cNvSpPr/>
          <p:nvPr/>
        </p:nvSpPr>
        <p:spPr>
          <a:xfrm>
            <a:off x="12192000" y="-654087"/>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TextBox 3">
            <a:extLst>
              <a:ext uri="{FF2B5EF4-FFF2-40B4-BE49-F238E27FC236}">
                <a16:creationId xmlns:a16="http://schemas.microsoft.com/office/drawing/2014/main" id="{5742D200-7AA0-3ECD-E301-222CA3FF51AF}"/>
              </a:ext>
            </a:extLst>
          </p:cNvPr>
          <p:cNvSpPr txBox="1"/>
          <p:nvPr/>
        </p:nvSpPr>
        <p:spPr>
          <a:xfrm>
            <a:off x="2667000" y="547392"/>
            <a:ext cx="7848600" cy="1569660"/>
          </a:xfrm>
          <a:prstGeom prst="rect">
            <a:avLst/>
          </a:prstGeom>
          <a:noFill/>
        </p:spPr>
        <p:txBody>
          <a:bodyPr wrap="square" rtlCol="0">
            <a:spAutoFit/>
          </a:bodyPr>
          <a:lstStyle/>
          <a:p>
            <a:pPr algn="just"/>
            <a:r>
              <a:rPr lang="en-US" sz="9600" dirty="0" err="1">
                <a:solidFill>
                  <a:srgbClr val="FF0000"/>
                </a:solidFill>
                <a:latin typeface="#9Slide05 SVNBulgary" pitchFamily="2" charset="0"/>
                <a:cs typeface="Times New Roman" panose="02020603050405020304" pitchFamily="18" charset="0"/>
              </a:rPr>
              <a:t>Kĩ</a:t>
            </a:r>
            <a:r>
              <a:rPr lang="en-US" sz="9600" dirty="0">
                <a:solidFill>
                  <a:srgbClr val="FF0000"/>
                </a:solidFill>
                <a:latin typeface="#9Slide05 SVNBulgary" pitchFamily="2" charset="0"/>
                <a:cs typeface="Times New Roman" panose="02020603050405020304" pitchFamily="18" charset="0"/>
              </a:rPr>
              <a:t> </a:t>
            </a:r>
            <a:r>
              <a:rPr lang="en-US" sz="9600" dirty="0" err="1">
                <a:solidFill>
                  <a:srgbClr val="FF0000"/>
                </a:solidFill>
                <a:latin typeface="#9Slide05 SVNBulgary" pitchFamily="2" charset="0"/>
                <a:cs typeface="Times New Roman" panose="02020603050405020304" pitchFamily="18" charset="0"/>
              </a:rPr>
              <a:t>thuật</a:t>
            </a:r>
            <a:endParaRPr lang="en-US" sz="9600" dirty="0">
              <a:latin typeface="#9Slide05 SVNBulgary"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86B04021-4669-C8C9-E595-ADDD4977A1AD}"/>
              </a:ext>
            </a:extLst>
          </p:cNvPr>
          <p:cNvSpPr txBox="1"/>
          <p:nvPr/>
        </p:nvSpPr>
        <p:spPr>
          <a:xfrm>
            <a:off x="9554899" y="3701806"/>
            <a:ext cx="6599501"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3</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b="1" baseline="0" dirty="0">
                <a:latin typeface="Times New Roman" panose="02020603050405020304" pitchFamily="18" charset="0"/>
                <a:cs typeface="Times New Roman" panose="02020603050405020304" pitchFamily="18" charset="0"/>
              </a:rPr>
              <a:t>2 </a:t>
            </a:r>
            <a:r>
              <a:rPr lang="en-US" sz="4400" baseline="0" dirty="0" err="1">
                <a:latin typeface="Times New Roman" panose="02020603050405020304" pitchFamily="18" charset="0"/>
                <a:cs typeface="Times New Roman" panose="02020603050405020304" pitchFamily="18" charset="0"/>
              </a:rPr>
              <a:t>điều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em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thấy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thú</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trong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buổi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ngày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hôm</a:t>
            </a:r>
            <a:r>
              <a:rPr lang="en-US" sz="4400" baseline="0" dirty="0">
                <a:latin typeface="Times New Roman" panose="02020603050405020304" pitchFamily="18" charset="0"/>
                <a:cs typeface="Times New Roman" panose="02020603050405020304" pitchFamily="18" charset="0"/>
              </a:rPr>
              <a:t> nay.</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r>
              <a:rPr lang="en-US" sz="4400" baseline="0" dirty="0">
                <a:latin typeface="Times New Roman" panose="02020603050405020304" pitchFamily="18" charset="0"/>
                <a:cs typeface="Times New Roman" panose="02020603050405020304" pitchFamily="18" charset="0"/>
              </a:rPr>
              <a:t> </a:t>
            </a:r>
            <a:r>
              <a:rPr lang="en-US" sz="4400" b="1" baseline="0" dirty="0">
                <a:latin typeface="Times New Roman" panose="02020603050405020304" pitchFamily="18" charset="0"/>
                <a:cs typeface="Times New Roman" panose="02020603050405020304" pitchFamily="18" charset="0"/>
              </a:rPr>
              <a:t>1 </a:t>
            </a:r>
            <a:r>
              <a:rPr lang="en-US" sz="4400" baseline="0" dirty="0" err="1">
                <a:latin typeface="Times New Roman" panose="02020603050405020304" pitchFamily="18" charset="0"/>
                <a:cs typeface="Times New Roman" panose="02020603050405020304" pitchFamily="18" charset="0"/>
              </a:rPr>
              <a:t>câu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hỏi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em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còn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trong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học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bài</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927AD07-72BB-D9BF-4D79-F9D2A588FBC8}"/>
              </a:ext>
            </a:extLst>
          </p:cNvPr>
          <p:cNvSpPr txBox="1"/>
          <p:nvPr/>
        </p:nvSpPr>
        <p:spPr>
          <a:xfrm>
            <a:off x="2491449" y="4717468"/>
            <a:ext cx="6599501"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p>
          <a:p>
            <a:pPr algn="just"/>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xong</a:t>
            </a:r>
            <a:r>
              <a:rPr lang="en-US" sz="4400" dirty="0">
                <a:latin typeface="Times New Roman" panose="02020603050405020304" pitchFamily="18" charset="0"/>
                <a:cs typeface="Times New Roman" panose="02020603050405020304" pitchFamily="18" charset="0"/>
              </a:rPr>
              <a:t>:</a:t>
            </a:r>
          </a:p>
        </p:txBody>
      </p:sp>
      <p:sp>
        <p:nvSpPr>
          <p:cNvPr id="7" name="Google Shape;359;p42">
            <a:extLst>
              <a:ext uri="{FF2B5EF4-FFF2-40B4-BE49-F238E27FC236}">
                <a16:creationId xmlns:a16="http://schemas.microsoft.com/office/drawing/2014/main" id="{7A6157B7-8CA2-52BF-8A84-6250B0E54C59}"/>
              </a:ext>
            </a:extLst>
          </p:cNvPr>
          <p:cNvSpPr txBox="1">
            <a:spLocks/>
          </p:cNvSpPr>
          <p:nvPr/>
        </p:nvSpPr>
        <p:spPr>
          <a:xfrm>
            <a:off x="533400" y="1805498"/>
            <a:ext cx="16841072" cy="7620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buClr>
                <a:srgbClr val="3A2C74"/>
              </a:buClr>
            </a:pPr>
            <a:r>
              <a:rPr lang="en-US" b="1" dirty="0" err="1">
                <a:latin typeface="Times New Roman" panose="02020603050405020304" pitchFamily="18" charset="0"/>
                <a:ea typeface="Cambria" panose="02040503050406030204" pitchFamily="18" charset="0"/>
                <a:cs typeface="Times New Roman" panose="02020603050405020304" pitchFamily="18" charset="0"/>
              </a:rPr>
              <a:t>Tự</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tổng</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kết</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đánh</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giá</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và</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phản</a:t>
            </a:r>
            <a:r>
              <a:rPr lang="en-US" b="1" dirty="0">
                <a:latin typeface="Times New Roman" panose="02020603050405020304" pitchFamily="18" charset="0"/>
                <a:ea typeface="Cambria" panose="02040503050406030204" pitchFamily="18" charset="0"/>
                <a:cs typeface="Times New Roman" panose="02020603050405020304" pitchFamily="18" charset="0"/>
              </a:rPr>
              <a:t> </a:t>
            </a:r>
            <a:r>
              <a:rPr lang="en-US" b="1" dirty="0" err="1">
                <a:latin typeface="Times New Roman" panose="02020603050405020304" pitchFamily="18" charset="0"/>
                <a:ea typeface="Cambria" panose="02040503050406030204" pitchFamily="18" charset="0"/>
                <a:cs typeface="Times New Roman" panose="02020603050405020304" pitchFamily="18" charset="0"/>
              </a:rPr>
              <a:t>hồi</a:t>
            </a:r>
            <a:endParaRPr lang="en-US" b="1" dirty="0">
              <a:latin typeface="Times New Roman" panose="02020603050405020304" pitchFamily="18" charset="0"/>
              <a:ea typeface="Cambria" panose="02040503050406030204" pitchFamily="18" charset="0"/>
              <a:cs typeface="Times New Roman" panose="02020603050405020304" pitchFamily="18" charset="0"/>
            </a:endParaRPr>
          </a:p>
          <a:p>
            <a:pPr lvl="0">
              <a:buClr>
                <a:srgbClr val="3A2C74"/>
              </a:buClr>
            </a:pPr>
            <a:endParaRPr lang="vi-VN" b="1" kern="0" dirty="0">
              <a:highlight>
                <a:srgbClr val="D9D3FF"/>
              </a:highlight>
              <a:ea typeface="Cambria" panose="02040503050406030204" pitchFamily="18" charset="0"/>
              <a:cs typeface="Times New Roman" panose="02020603050405020304" pitchFamily="18" charset="0"/>
            </a:endParaRPr>
          </a:p>
        </p:txBody>
      </p:sp>
      <p:sp>
        <p:nvSpPr>
          <p:cNvPr id="8" name="Freeform 8">
            <a:extLst>
              <a:ext uri="{FF2B5EF4-FFF2-40B4-BE49-F238E27FC236}">
                <a16:creationId xmlns:a16="http://schemas.microsoft.com/office/drawing/2014/main" id="{18457BD6-8CDD-2D5D-1A1B-8F1C2AEA53ED}"/>
              </a:ext>
            </a:extLst>
          </p:cNvPr>
          <p:cNvSpPr/>
          <p:nvPr/>
        </p:nvSpPr>
        <p:spPr>
          <a:xfrm>
            <a:off x="6591300" y="166164"/>
            <a:ext cx="1485900" cy="1712853"/>
          </a:xfrm>
          <a:custGeom>
            <a:avLst/>
            <a:gdLst/>
            <a:ahLst/>
            <a:cxnLst/>
            <a:rect l="l" t="t" r="r" b="b"/>
            <a:pathLst>
              <a:path w="3569589" h="4114800">
                <a:moveTo>
                  <a:pt x="0" y="0"/>
                </a:moveTo>
                <a:lnTo>
                  <a:pt x="3569589" y="0"/>
                </a:lnTo>
                <a:lnTo>
                  <a:pt x="356958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a:extLst>
              <a:ext uri="{FF2B5EF4-FFF2-40B4-BE49-F238E27FC236}">
                <a16:creationId xmlns:a16="http://schemas.microsoft.com/office/drawing/2014/main" id="{52A508B7-75C4-0474-EEB4-F6D572DA5243}"/>
              </a:ext>
            </a:extLst>
          </p:cNvPr>
          <p:cNvSpPr/>
          <p:nvPr/>
        </p:nvSpPr>
        <p:spPr>
          <a:xfrm>
            <a:off x="8418737" y="180700"/>
            <a:ext cx="1450525" cy="1833207"/>
          </a:xfrm>
          <a:custGeom>
            <a:avLst/>
            <a:gdLst/>
            <a:ahLst/>
            <a:cxnLst/>
            <a:rect l="l" t="t" r="r" b="b"/>
            <a:pathLst>
              <a:path w="3255836" h="4114800">
                <a:moveTo>
                  <a:pt x="0" y="0"/>
                </a:moveTo>
                <a:lnTo>
                  <a:pt x="3255835" y="0"/>
                </a:lnTo>
                <a:lnTo>
                  <a:pt x="3255835"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a:extLst>
              <a:ext uri="{FF2B5EF4-FFF2-40B4-BE49-F238E27FC236}">
                <a16:creationId xmlns:a16="http://schemas.microsoft.com/office/drawing/2014/main" id="{F16829C8-32B6-3148-35B6-60A870BE852D}"/>
              </a:ext>
            </a:extLst>
          </p:cNvPr>
          <p:cNvSpPr/>
          <p:nvPr/>
        </p:nvSpPr>
        <p:spPr>
          <a:xfrm>
            <a:off x="10332952" y="114300"/>
            <a:ext cx="1249011" cy="1834533"/>
          </a:xfrm>
          <a:custGeom>
            <a:avLst/>
            <a:gdLst/>
            <a:ahLst/>
            <a:cxnLst/>
            <a:rect l="l" t="t" r="r" b="b"/>
            <a:pathLst>
              <a:path w="2801493" h="4114800">
                <a:moveTo>
                  <a:pt x="0" y="0"/>
                </a:moveTo>
                <a:lnTo>
                  <a:pt x="2801493" y="0"/>
                </a:lnTo>
                <a:lnTo>
                  <a:pt x="280149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404992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US"/>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479365" y="864250"/>
            <a:ext cx="2137382" cy="1818823"/>
            <a:chOff x="0" y="0"/>
            <a:chExt cx="4623524" cy="3224907"/>
          </a:xfrm>
        </p:grpSpPr>
        <p:sp>
          <p:nvSpPr>
            <p:cNvPr id="9" name="Freeform 9"/>
            <p:cNvSpPr/>
            <p:nvPr/>
          </p:nvSpPr>
          <p:spPr>
            <a:xfrm rot="5489537">
              <a:off x="2381883" y="-132664"/>
              <a:ext cx="1786247" cy="2651416"/>
            </a:xfrm>
            <a:custGeom>
              <a:avLst/>
              <a:gdLst/>
              <a:ahLst/>
              <a:cxnLst/>
              <a:rect l="l" t="t" r="r" b="b"/>
              <a:pathLst>
                <a:path w="1786247" h="2651416">
                  <a:moveTo>
                    <a:pt x="0" y="0"/>
                  </a:moveTo>
                  <a:lnTo>
                    <a:pt x="1786247" y="0"/>
                  </a:lnTo>
                  <a:lnTo>
                    <a:pt x="1786247" y="2651415"/>
                  </a:lnTo>
                  <a:lnTo>
                    <a:pt x="0" y="2651415"/>
                  </a:lnTo>
                  <a:lnTo>
                    <a:pt x="0" y="0"/>
                  </a:lnTo>
                  <a:close/>
                </a:path>
              </a:pathLst>
            </a:custGeom>
            <a:blipFill>
              <a:blip r:embed="rId2">
                <a:extLst>
                  <a:ext uri="{96DAC541-7B7A-43D3-8B79-37D633B846F1}">
                    <asvg:svgBlip xmlns:asvg="http://schemas.microsoft.com/office/drawing/2016/SVG/main" r:embed="rId3"/>
                  </a:ext>
                </a:extLst>
              </a:blip>
              <a:stretch>
                <a:fillRect t="-203606" r="-550428" b="-153238"/>
              </a:stretch>
            </a:blipFill>
          </p:spPr>
          <p:txBody>
            <a:bodyPr/>
            <a:lstStyle/>
            <a:p>
              <a:endParaRPr lang="en-US"/>
            </a:p>
          </p:txBody>
        </p:sp>
        <p:sp>
          <p:nvSpPr>
            <p:cNvPr id="10" name="Freeform 10"/>
            <p:cNvSpPr/>
            <p:nvPr/>
          </p:nvSpPr>
          <p:spPr>
            <a:xfrm rot="5145403" flipH="1">
              <a:off x="400432" y="1352736"/>
              <a:ext cx="1444889" cy="2144722"/>
            </a:xfrm>
            <a:custGeom>
              <a:avLst/>
              <a:gdLst/>
              <a:ahLst/>
              <a:cxnLst/>
              <a:rect l="l" t="t" r="r" b="b"/>
              <a:pathLst>
                <a:path w="1444889" h="2144722">
                  <a:moveTo>
                    <a:pt x="1444889" y="0"/>
                  </a:moveTo>
                  <a:lnTo>
                    <a:pt x="0" y="0"/>
                  </a:lnTo>
                  <a:lnTo>
                    <a:pt x="0" y="2144722"/>
                  </a:lnTo>
                  <a:lnTo>
                    <a:pt x="1444889" y="2144722"/>
                  </a:lnTo>
                  <a:lnTo>
                    <a:pt x="1444889" y="0"/>
                  </a:lnTo>
                  <a:close/>
                </a:path>
              </a:pathLst>
            </a:custGeom>
            <a:blipFill>
              <a:blip r:embed="rId4">
                <a:extLst>
                  <a:ext uri="{96DAC541-7B7A-43D3-8B79-37D633B846F1}">
                    <asvg:svgBlip xmlns:asvg="http://schemas.microsoft.com/office/drawing/2016/SVG/main" r:embed="rId5"/>
                  </a:ext>
                </a:extLst>
              </a:blip>
              <a:stretch>
                <a:fillRect t="-203606" r="-550428" b="-153238"/>
              </a:stretch>
            </a:blipFill>
          </p:spPr>
          <p:txBody>
            <a:bodyPr/>
            <a:lstStyle/>
            <a:p>
              <a:endParaRPr lang="en-US"/>
            </a:p>
          </p:txBody>
        </p:sp>
        <p:sp>
          <p:nvSpPr>
            <p:cNvPr id="11" name="Freeform 11"/>
            <p:cNvSpPr/>
            <p:nvPr/>
          </p:nvSpPr>
          <p:spPr>
            <a:xfrm>
              <a:off x="732449" y="0"/>
              <a:ext cx="960966" cy="1625287"/>
            </a:xfrm>
            <a:custGeom>
              <a:avLst/>
              <a:gdLst/>
              <a:ahLst/>
              <a:cxnLst/>
              <a:rect l="l" t="t" r="r" b="b"/>
              <a:pathLst>
                <a:path w="960966" h="1625287">
                  <a:moveTo>
                    <a:pt x="0" y="0"/>
                  </a:moveTo>
                  <a:lnTo>
                    <a:pt x="960966" y="0"/>
                  </a:lnTo>
                  <a:lnTo>
                    <a:pt x="960966" y="1625287"/>
                  </a:lnTo>
                  <a:lnTo>
                    <a:pt x="0" y="1625287"/>
                  </a:lnTo>
                  <a:lnTo>
                    <a:pt x="0" y="0"/>
                  </a:lnTo>
                  <a:close/>
                </a:path>
              </a:pathLst>
            </a:custGeom>
            <a:blipFill>
              <a:blip r:embed="rId6">
                <a:extLst>
                  <a:ext uri="{96DAC541-7B7A-43D3-8B79-37D633B846F1}">
                    <asvg:svgBlip xmlns:asvg="http://schemas.microsoft.com/office/drawing/2016/SVG/main" r:embed="rId7"/>
                  </a:ext>
                </a:extLst>
              </a:blip>
              <a:stretch>
                <a:fillRect l="-753958" b="-421015"/>
              </a:stretch>
            </a:blipFill>
          </p:spPr>
          <p:txBody>
            <a:bodyPr/>
            <a:lstStyle/>
            <a:p>
              <a:endParaRPr lang="en-US"/>
            </a:p>
          </p:txBody>
        </p:sp>
      </p:grpSp>
      <p:grpSp>
        <p:nvGrpSpPr>
          <p:cNvPr id="13" name="Group 13"/>
          <p:cNvGrpSpPr/>
          <p:nvPr/>
        </p:nvGrpSpPr>
        <p:grpSpPr>
          <a:xfrm>
            <a:off x="15678215" y="641856"/>
            <a:ext cx="1938517" cy="1910844"/>
            <a:chOff x="0" y="0"/>
            <a:chExt cx="3494998" cy="3960140"/>
          </a:xfrm>
        </p:grpSpPr>
        <p:sp>
          <p:nvSpPr>
            <p:cNvPr id="14" name="Freeform 14"/>
            <p:cNvSpPr/>
            <p:nvPr/>
          </p:nvSpPr>
          <p:spPr>
            <a:xfrm rot="2122094">
              <a:off x="307271" y="1743721"/>
              <a:ext cx="1406257" cy="1510061"/>
            </a:xfrm>
            <a:custGeom>
              <a:avLst/>
              <a:gdLst/>
              <a:ahLst/>
              <a:cxnLst/>
              <a:rect l="l" t="t" r="r" b="b"/>
              <a:pathLst>
                <a:path w="1406257" h="1510061">
                  <a:moveTo>
                    <a:pt x="0" y="0"/>
                  </a:moveTo>
                  <a:lnTo>
                    <a:pt x="1406256" y="0"/>
                  </a:lnTo>
                  <a:lnTo>
                    <a:pt x="1406256" y="1510062"/>
                  </a:lnTo>
                  <a:lnTo>
                    <a:pt x="0" y="1510062"/>
                  </a:lnTo>
                  <a:lnTo>
                    <a:pt x="0" y="0"/>
                  </a:lnTo>
                  <a:close/>
                </a:path>
              </a:pathLst>
            </a:custGeom>
            <a:blipFill>
              <a:blip r:embed="rId8">
                <a:extLst>
                  <a:ext uri="{96DAC541-7B7A-43D3-8B79-37D633B846F1}">
                    <asvg:svgBlip xmlns:asvg="http://schemas.microsoft.com/office/drawing/2016/SVG/main" r:embed="rId9"/>
                  </a:ext>
                </a:extLst>
              </a:blip>
              <a:stretch>
                <a:fillRect l="-246415" t="-129667"/>
              </a:stretch>
            </a:blipFill>
          </p:spPr>
          <p:txBody>
            <a:bodyPr/>
            <a:lstStyle/>
            <a:p>
              <a:endParaRPr lang="en-US"/>
            </a:p>
          </p:txBody>
        </p:sp>
        <p:sp>
          <p:nvSpPr>
            <p:cNvPr id="15" name="Freeform 15"/>
            <p:cNvSpPr/>
            <p:nvPr/>
          </p:nvSpPr>
          <p:spPr>
            <a:xfrm>
              <a:off x="2558657" y="2516457"/>
              <a:ext cx="936341" cy="1443683"/>
            </a:xfrm>
            <a:custGeom>
              <a:avLst/>
              <a:gdLst/>
              <a:ahLst/>
              <a:cxnLst/>
              <a:rect l="l" t="t" r="r" b="b"/>
              <a:pathLst>
                <a:path w="936341" h="1443683">
                  <a:moveTo>
                    <a:pt x="0" y="0"/>
                  </a:moveTo>
                  <a:lnTo>
                    <a:pt x="936341" y="0"/>
                  </a:lnTo>
                  <a:lnTo>
                    <a:pt x="936341" y="1443683"/>
                  </a:lnTo>
                  <a:lnTo>
                    <a:pt x="0" y="144368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US"/>
            </a:p>
          </p:txBody>
        </p:sp>
        <p:sp>
          <p:nvSpPr>
            <p:cNvPr id="16" name="Freeform 16"/>
            <p:cNvSpPr/>
            <p:nvPr/>
          </p:nvSpPr>
          <p:spPr>
            <a:xfrm>
              <a:off x="1548323" y="0"/>
              <a:ext cx="1478504" cy="1883069"/>
            </a:xfrm>
            <a:custGeom>
              <a:avLst/>
              <a:gdLst/>
              <a:ahLst/>
              <a:cxnLst/>
              <a:rect l="l" t="t" r="r" b="b"/>
              <a:pathLst>
                <a:path w="1478504" h="1883069">
                  <a:moveTo>
                    <a:pt x="0" y="0"/>
                  </a:moveTo>
                  <a:lnTo>
                    <a:pt x="1478504" y="0"/>
                  </a:lnTo>
                  <a:lnTo>
                    <a:pt x="1478504" y="1883069"/>
                  </a:lnTo>
                  <a:lnTo>
                    <a:pt x="0" y="1883069"/>
                  </a:lnTo>
                  <a:lnTo>
                    <a:pt x="0" y="0"/>
                  </a:lnTo>
                  <a:close/>
                </a:path>
              </a:pathLst>
            </a:custGeom>
            <a:blipFill>
              <a:blip r:embed="rId10">
                <a:extLst>
                  <a:ext uri="{96DAC541-7B7A-43D3-8B79-37D633B846F1}">
                    <asvg:svgBlip xmlns:asvg="http://schemas.microsoft.com/office/drawing/2016/SVG/main" r:embed="rId11"/>
                  </a:ext>
                </a:extLst>
              </a:blip>
              <a:stretch>
                <a:fillRect t="-248358" r="-580760" b="-208899"/>
              </a:stretch>
            </a:blipFill>
          </p:spPr>
          <p:txBody>
            <a:bodyPr/>
            <a:lstStyle/>
            <a:p>
              <a:endParaRPr lang="en-US"/>
            </a:p>
          </p:txBody>
        </p:sp>
      </p:grpSp>
      <p:sp>
        <p:nvSpPr>
          <p:cNvPr id="18" name="TextBox 17">
            <a:extLst>
              <a:ext uri="{FF2B5EF4-FFF2-40B4-BE49-F238E27FC236}">
                <a16:creationId xmlns:a16="http://schemas.microsoft.com/office/drawing/2014/main" id="{DF250B41-6A4B-FAEF-6E2D-B0366CE4FEC5}"/>
              </a:ext>
            </a:extLst>
          </p:cNvPr>
          <p:cNvSpPr txBox="1"/>
          <p:nvPr/>
        </p:nvSpPr>
        <p:spPr>
          <a:xfrm>
            <a:off x="1431669" y="800100"/>
            <a:ext cx="15865731" cy="8710077"/>
          </a:xfrm>
          <a:prstGeom prst="rect">
            <a:avLst/>
          </a:prstGeom>
          <a:noFill/>
        </p:spPr>
        <p:txBody>
          <a:bodyPr wrap="square">
            <a:spAutoFit/>
          </a:bodyPr>
          <a:lstStyle/>
          <a:p>
            <a:r>
              <a:rPr lang="en-US" sz="4000" b="1">
                <a:latin typeface="Times New Roman" panose="02020603050405020304" pitchFamily="18" charset="0"/>
                <a:cs typeface="Times New Roman" panose="02020603050405020304" pitchFamily="18" charset="0"/>
              </a:rPr>
              <a:t>2. </a:t>
            </a:r>
            <a:r>
              <a:rPr lang="en-US" sz="4000" b="1" i="1">
                <a:latin typeface="Times New Roman" panose="02020603050405020304" pitchFamily="18" charset="0"/>
                <a:cs typeface="Times New Roman" panose="02020603050405020304" pitchFamily="18" charset="0"/>
              </a:rPr>
              <a:t>Rèn kĩ năng so sánh trong phân tích thơ thơ</a:t>
            </a:r>
            <a:endParaRPr lang="en-US" sz="4000">
              <a:latin typeface="Times New Roman" panose="02020603050405020304" pitchFamily="18" charset="0"/>
              <a:cs typeface="Times New Roman" panose="02020603050405020304" pitchFamily="18" charset="0"/>
            </a:endParaRPr>
          </a:p>
          <a:p>
            <a:r>
              <a:rPr lang="en-US" sz="4000" i="1">
                <a:latin typeface="Times New Roman" panose="02020603050405020304" pitchFamily="18" charset="0"/>
                <a:cs typeface="Times New Roman" panose="02020603050405020304" pitchFamily="18" charset="0"/>
              </a:rPr>
              <a:t>* Nhận biết cách thức so sánh trong phân tích thơ thơ </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So sánh là chỉ ra sự giống hoặc khác nhau của hai hay nhiều tác phẩm, làm nổi bật sự độc đáo, sáng tạo của nhà thơ.</a:t>
            </a:r>
          </a:p>
          <a:p>
            <a:r>
              <a:rPr lang="en-US" sz="4000">
                <a:latin typeface="Times New Roman" panose="02020603050405020304" pitchFamily="18" charset="0"/>
                <a:cs typeface="Times New Roman" panose="02020603050405020304" pitchFamily="18" charset="0"/>
              </a:rPr>
              <a:t>- Nguyên tắc: </a:t>
            </a:r>
          </a:p>
          <a:p>
            <a:r>
              <a:rPr lang="en-US" sz="4000">
                <a:latin typeface="Times New Roman" panose="02020603050405020304" pitchFamily="18" charset="0"/>
                <a:cs typeface="Times New Roman" panose="02020603050405020304" pitchFamily="18" charset="0"/>
              </a:rPr>
              <a:t>+ So sánh giống và khác nhau ở tất cả các cấp độ từ nội dung đến hình thức của TP.</a:t>
            </a:r>
          </a:p>
          <a:p>
            <a:r>
              <a:rPr lang="en-US" sz="4000">
                <a:latin typeface="Times New Roman" panose="02020603050405020304" pitchFamily="18" charset="0"/>
                <a:cs typeface="Times New Roman" panose="02020603050405020304" pitchFamily="18" charset="0"/>
              </a:rPr>
              <a:t>+ So sánh tác phẩm của hai tác giả</a:t>
            </a:r>
          </a:p>
          <a:p>
            <a:r>
              <a:rPr lang="en-US" sz="4000">
                <a:latin typeface="Times New Roman" panose="02020603050405020304" pitchFamily="18" charset="0"/>
                <a:cs typeface="Times New Roman" panose="02020603050405020304" pitchFamily="18" charset="0"/>
              </a:rPr>
              <a:t>+ So sánh tác phẩm của cùng 1 tác giả.</a:t>
            </a:r>
          </a:p>
          <a:p>
            <a:pPr marL="285750" indent="-285750">
              <a:buFontTx/>
              <a:buChar char="-"/>
            </a:pPr>
            <a:r>
              <a:rPr lang="en-US" sz="4000">
                <a:latin typeface="Times New Roman" panose="02020603050405020304" pitchFamily="18" charset="0"/>
                <a:cs typeface="Times New Roman" panose="02020603050405020304" pitchFamily="18" charset="0"/>
              </a:rPr>
              <a:t>Trong phân tích thơ, để làm nổi bật cái hay cái đẹp của tác phẩm được phân tích , người viết thường so sánh với các tác phẩm cùng đề tài, chủ đề….</a:t>
            </a:r>
          </a:p>
          <a:p>
            <a:r>
              <a:rPr lang="en-US" sz="4000" i="1">
                <a:latin typeface="Times New Roman" panose="02020603050405020304" pitchFamily="18" charset="0"/>
                <a:cs typeface="Times New Roman" panose="02020603050405020304" pitchFamily="18" charset="0"/>
              </a:rPr>
              <a:t>* Vận dụng: </a:t>
            </a:r>
            <a:r>
              <a:rPr lang="en-US" sz="4000">
                <a:latin typeface="Times New Roman" panose="02020603050405020304" pitchFamily="18" charset="0"/>
                <a:cs typeface="Times New Roman" panose="02020603050405020304" pitchFamily="18" charset="0"/>
              </a:rPr>
              <a:t>Viết đoạn văn so sánh, nêu lên một điểm giống nhau, một điểm khác nhau giữa văn bản </a:t>
            </a:r>
            <a:r>
              <a:rPr lang="en-US" sz="4000" i="1">
                <a:latin typeface="Times New Roman" panose="02020603050405020304" pitchFamily="18" charset="0"/>
                <a:cs typeface="Times New Roman" panose="02020603050405020304" pitchFamily="18" charset="0"/>
              </a:rPr>
              <a:t>Sông núi nước Nam </a:t>
            </a:r>
            <a:r>
              <a:rPr lang="en-US" sz="4000">
                <a:latin typeface="Times New Roman" panose="02020603050405020304" pitchFamily="18" charset="0"/>
                <a:cs typeface="Times New Roman" panose="02020603050405020304" pitchFamily="18" charset="0"/>
              </a:rPr>
              <a:t>với văn bản</a:t>
            </a:r>
            <a:r>
              <a:rPr lang="en-US" sz="4000" i="1">
                <a:latin typeface="Times New Roman" panose="02020603050405020304" pitchFamily="18" charset="0"/>
                <a:cs typeface="Times New Roman" panose="02020603050405020304" pitchFamily="18" charset="0"/>
              </a:rPr>
              <a:t> Nước Đại Việt ta (Thực hiện ở nhà)</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778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US"/>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flipH="1">
            <a:off x="195213" y="7618747"/>
            <a:ext cx="3237255" cy="4388153"/>
          </a:xfrm>
          <a:custGeom>
            <a:avLst/>
            <a:gdLst/>
            <a:ahLst/>
            <a:cxnLst/>
            <a:rect l="l" t="t" r="r" b="b"/>
            <a:pathLst>
              <a:path w="3237255" h="4388153">
                <a:moveTo>
                  <a:pt x="3237255" y="0"/>
                </a:moveTo>
                <a:lnTo>
                  <a:pt x="0" y="0"/>
                </a:lnTo>
                <a:lnTo>
                  <a:pt x="0" y="4388153"/>
                </a:lnTo>
                <a:lnTo>
                  <a:pt x="3237255" y="4388153"/>
                </a:lnTo>
                <a:lnTo>
                  <a:pt x="323725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9"/>
          <p:cNvGrpSpPr/>
          <p:nvPr/>
        </p:nvGrpSpPr>
        <p:grpSpPr>
          <a:xfrm>
            <a:off x="741756" y="830534"/>
            <a:ext cx="1753311" cy="1976909"/>
            <a:chOff x="0" y="0"/>
            <a:chExt cx="2337748" cy="2635879"/>
          </a:xfrm>
        </p:grpSpPr>
        <p:sp>
          <p:nvSpPr>
            <p:cNvPr id="10" name="Freeform 10"/>
            <p:cNvSpPr/>
            <p:nvPr/>
          </p:nvSpPr>
          <p:spPr>
            <a:xfrm>
              <a:off x="1181520" y="954644"/>
              <a:ext cx="1156228" cy="1241577"/>
            </a:xfrm>
            <a:custGeom>
              <a:avLst/>
              <a:gdLst/>
              <a:ahLst/>
              <a:cxnLst/>
              <a:rect l="l" t="t" r="r" b="b"/>
              <a:pathLst>
                <a:path w="1156228" h="1241577">
                  <a:moveTo>
                    <a:pt x="0" y="0"/>
                  </a:moveTo>
                  <a:lnTo>
                    <a:pt x="1156228" y="0"/>
                  </a:lnTo>
                  <a:lnTo>
                    <a:pt x="1156228" y="1241577"/>
                  </a:lnTo>
                  <a:lnTo>
                    <a:pt x="0" y="1241577"/>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en-US"/>
            </a:p>
          </p:txBody>
        </p:sp>
        <p:sp>
          <p:nvSpPr>
            <p:cNvPr id="11" name="Freeform 11"/>
            <p:cNvSpPr/>
            <p:nvPr/>
          </p:nvSpPr>
          <p:spPr>
            <a:xfrm>
              <a:off x="662440" y="0"/>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US"/>
            </a:p>
          </p:txBody>
        </p:sp>
        <p:sp>
          <p:nvSpPr>
            <p:cNvPr id="12" name="Freeform 12"/>
            <p:cNvSpPr/>
            <p:nvPr/>
          </p:nvSpPr>
          <p:spPr>
            <a:xfrm>
              <a:off x="0" y="1614506"/>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US"/>
            </a:p>
          </p:txBody>
        </p:sp>
      </p:grpSp>
      <p:grpSp>
        <p:nvGrpSpPr>
          <p:cNvPr id="13" name="Group 13"/>
          <p:cNvGrpSpPr/>
          <p:nvPr/>
        </p:nvGrpSpPr>
        <p:grpSpPr>
          <a:xfrm>
            <a:off x="15694618" y="1028700"/>
            <a:ext cx="1712499" cy="1940412"/>
            <a:chOff x="0" y="0"/>
            <a:chExt cx="2283332" cy="2587216"/>
          </a:xfrm>
        </p:grpSpPr>
        <p:sp>
          <p:nvSpPr>
            <p:cNvPr id="14" name="Freeform 14"/>
            <p:cNvSpPr/>
            <p:nvPr/>
          </p:nvSpPr>
          <p:spPr>
            <a:xfrm rot="2122094">
              <a:off x="200744" y="1139198"/>
              <a:ext cx="918728" cy="986545"/>
            </a:xfrm>
            <a:custGeom>
              <a:avLst/>
              <a:gdLst/>
              <a:ahLst/>
              <a:cxnLst/>
              <a:rect l="l" t="t" r="r" b="b"/>
              <a:pathLst>
                <a:path w="918728" h="986545">
                  <a:moveTo>
                    <a:pt x="0" y="0"/>
                  </a:moveTo>
                  <a:lnTo>
                    <a:pt x="918728" y="0"/>
                  </a:lnTo>
                  <a:lnTo>
                    <a:pt x="918728" y="986545"/>
                  </a:lnTo>
                  <a:lnTo>
                    <a:pt x="0" y="986545"/>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endParaRPr lang="en-US"/>
            </a:p>
          </p:txBody>
        </p:sp>
        <p:sp>
          <p:nvSpPr>
            <p:cNvPr id="15" name="Freeform 15"/>
            <p:cNvSpPr/>
            <p:nvPr/>
          </p:nvSpPr>
          <p:spPr>
            <a:xfrm>
              <a:off x="1671607" y="1644037"/>
              <a:ext cx="611725" cy="943179"/>
            </a:xfrm>
            <a:custGeom>
              <a:avLst/>
              <a:gdLst/>
              <a:ahLst/>
              <a:cxnLst/>
              <a:rect l="l" t="t" r="r" b="b"/>
              <a:pathLst>
                <a:path w="611725" h="943179">
                  <a:moveTo>
                    <a:pt x="0" y="0"/>
                  </a:moveTo>
                  <a:lnTo>
                    <a:pt x="611725" y="0"/>
                  </a:lnTo>
                  <a:lnTo>
                    <a:pt x="611725" y="943179"/>
                  </a:lnTo>
                  <a:lnTo>
                    <a:pt x="0" y="943179"/>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endParaRPr lang="en-US"/>
            </a:p>
          </p:txBody>
        </p:sp>
        <p:sp>
          <p:nvSpPr>
            <p:cNvPr id="16" name="Freeform 16"/>
            <p:cNvSpPr/>
            <p:nvPr/>
          </p:nvSpPr>
          <p:spPr>
            <a:xfrm>
              <a:off x="1011542" y="0"/>
              <a:ext cx="965928" cy="1230236"/>
            </a:xfrm>
            <a:custGeom>
              <a:avLst/>
              <a:gdLst/>
              <a:ahLst/>
              <a:cxnLst/>
              <a:rect l="l" t="t" r="r" b="b"/>
              <a:pathLst>
                <a:path w="965928" h="1230236">
                  <a:moveTo>
                    <a:pt x="0" y="0"/>
                  </a:moveTo>
                  <a:lnTo>
                    <a:pt x="965928" y="0"/>
                  </a:lnTo>
                  <a:lnTo>
                    <a:pt x="965928" y="1230236"/>
                  </a:lnTo>
                  <a:lnTo>
                    <a:pt x="0" y="1230236"/>
                  </a:lnTo>
                  <a:lnTo>
                    <a:pt x="0" y="0"/>
                  </a:lnTo>
                  <a:close/>
                </a:path>
              </a:pathLst>
            </a:custGeom>
            <a:blipFill>
              <a:blip r:embed="rId8">
                <a:extLst>
                  <a:ext uri="{96DAC541-7B7A-43D3-8B79-37D633B846F1}">
                    <asvg:svgBlip xmlns:asvg="http://schemas.microsoft.com/office/drawing/2016/SVG/main" r:embed="rId9"/>
                  </a:ext>
                </a:extLst>
              </a:blip>
              <a:stretch>
                <a:fillRect t="-248358" r="-580760" b="-208899"/>
              </a:stretch>
            </a:blipFill>
          </p:spPr>
          <p:txBody>
            <a:bodyPr/>
            <a:lstStyle/>
            <a:p>
              <a:endParaRPr lang="en-US"/>
            </a:p>
          </p:txBody>
        </p:sp>
      </p:grpSp>
      <p:sp>
        <p:nvSpPr>
          <p:cNvPr id="17" name="Freeform 17"/>
          <p:cNvSpPr/>
          <p:nvPr/>
        </p:nvSpPr>
        <p:spPr>
          <a:xfrm>
            <a:off x="14932240" y="7618747"/>
            <a:ext cx="3237255" cy="4388153"/>
          </a:xfrm>
          <a:custGeom>
            <a:avLst/>
            <a:gdLst/>
            <a:ahLst/>
            <a:cxnLst/>
            <a:rect l="l" t="t" r="r" b="b"/>
            <a:pathLst>
              <a:path w="3237255" h="4388153">
                <a:moveTo>
                  <a:pt x="0" y="0"/>
                </a:moveTo>
                <a:lnTo>
                  <a:pt x="3237255" y="0"/>
                </a:lnTo>
                <a:lnTo>
                  <a:pt x="3237255" y="4388153"/>
                </a:lnTo>
                <a:lnTo>
                  <a:pt x="0" y="4388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D3CA0030-AD08-32A8-0D23-44E5950ACDB4}"/>
              </a:ext>
            </a:extLst>
          </p:cNvPr>
          <p:cNvSpPr txBox="1"/>
          <p:nvPr/>
        </p:nvSpPr>
        <p:spPr>
          <a:xfrm>
            <a:off x="1457693" y="2969112"/>
            <a:ext cx="13788119" cy="3986861"/>
          </a:xfrm>
          <a:prstGeom prst="rect">
            <a:avLst/>
          </a:prstGeom>
          <a:noFill/>
        </p:spPr>
        <p:txBody>
          <a:bodyPr wrap="square">
            <a:spAutoFit/>
          </a:bodyPr>
          <a:lstStyle/>
          <a:p>
            <a:pPr algn="just">
              <a:lnSpc>
                <a:spcPct val="107000"/>
              </a:lnSpc>
              <a:spcBef>
                <a:spcPts val="600"/>
              </a:spcBef>
              <a:spcAft>
                <a:spcPts val="600"/>
              </a:spcAft>
            </a:pPr>
            <a:r>
              <a:rPr lang="en-US" sz="4400" b="1" kern="100">
                <a:effectLst/>
                <a:latin typeface="Times New Roman" panose="02020603050405020304" pitchFamily="18" charset="0"/>
                <a:ea typeface="Calibri" panose="020F0502020204030204" pitchFamily="34" charset="0"/>
                <a:cs typeface="Times New Roman" panose="02020603050405020304" pitchFamily="18" charset="0"/>
              </a:rPr>
              <a:t>* GV dặn dò HS:</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400" kern="100">
                <a:effectLst/>
                <a:latin typeface="Times New Roman" panose="02020603050405020304" pitchFamily="18" charset="0"/>
                <a:ea typeface="Calibri" panose="020F0502020204030204" pitchFamily="34" charset="0"/>
                <a:cs typeface="Times New Roman" panose="02020603050405020304" pitchFamily="18" charset="0"/>
              </a:rPr>
              <a:t>- Đọc phần Định hướng và thực hiện trước phần Chuẩn bị của phần Nói và nghe (SGK/27) </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600"/>
              </a:spcBef>
              <a:spcAft>
                <a:spcPts val="600"/>
              </a:spcAft>
            </a:pPr>
            <a:r>
              <a:rPr lang="en-US" sz="4400" kern="100">
                <a:effectLst/>
                <a:latin typeface="Times New Roman" panose="02020603050405020304" pitchFamily="18" charset="0"/>
                <a:ea typeface="Calibri" panose="020F0502020204030204" pitchFamily="34" charset="0"/>
                <a:cs typeface="Times New Roman" panose="02020603050405020304" pitchFamily="18" charset="0"/>
              </a:rPr>
              <a:t>- Các nhóm chọn cử 1 HS và hướng dẫn, hỗ trợ HS chuẩn bị bài thuyết trình về nội dung bài nói nghe.</a:t>
            </a:r>
            <a:endParaRPr lang="en-US" sz="4400" kern="1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641856"/>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47625"/>
              <a:ext cx="4508901" cy="2418861"/>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flipH="1">
            <a:off x="195213" y="7618747"/>
            <a:ext cx="3237255" cy="4388153"/>
          </a:xfrm>
          <a:custGeom>
            <a:avLst/>
            <a:gdLst/>
            <a:ahLst/>
            <a:cxnLst/>
            <a:rect l="l" t="t" r="r" b="b"/>
            <a:pathLst>
              <a:path w="3237255" h="4388153">
                <a:moveTo>
                  <a:pt x="3237255" y="0"/>
                </a:moveTo>
                <a:lnTo>
                  <a:pt x="0" y="0"/>
                </a:lnTo>
                <a:lnTo>
                  <a:pt x="0" y="4388153"/>
                </a:lnTo>
                <a:lnTo>
                  <a:pt x="3237255" y="4388153"/>
                </a:lnTo>
                <a:lnTo>
                  <a:pt x="323725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p:cNvGrpSpPr/>
          <p:nvPr/>
        </p:nvGrpSpPr>
        <p:grpSpPr>
          <a:xfrm>
            <a:off x="741756" y="830534"/>
            <a:ext cx="1753311" cy="1976909"/>
            <a:chOff x="0" y="0"/>
            <a:chExt cx="2337748" cy="2635879"/>
          </a:xfrm>
        </p:grpSpPr>
        <p:sp>
          <p:nvSpPr>
            <p:cNvPr id="10" name="Freeform 10"/>
            <p:cNvSpPr/>
            <p:nvPr/>
          </p:nvSpPr>
          <p:spPr>
            <a:xfrm>
              <a:off x="1181520" y="954644"/>
              <a:ext cx="1156228" cy="1241577"/>
            </a:xfrm>
            <a:custGeom>
              <a:avLst/>
              <a:gdLst/>
              <a:ahLst/>
              <a:cxnLst/>
              <a:rect l="l" t="t" r="r" b="b"/>
              <a:pathLst>
                <a:path w="1156228" h="1241577">
                  <a:moveTo>
                    <a:pt x="0" y="0"/>
                  </a:moveTo>
                  <a:lnTo>
                    <a:pt x="1156228" y="0"/>
                  </a:lnTo>
                  <a:lnTo>
                    <a:pt x="1156228" y="1241577"/>
                  </a:lnTo>
                  <a:lnTo>
                    <a:pt x="0" y="1241577"/>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662440" y="0"/>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1614506"/>
              <a:ext cx="662440" cy="1021373"/>
            </a:xfrm>
            <a:custGeom>
              <a:avLst/>
              <a:gdLst/>
              <a:ahLst/>
              <a:cxnLst/>
              <a:rect l="l" t="t" r="r" b="b"/>
              <a:pathLst>
                <a:path w="662440" h="1021373">
                  <a:moveTo>
                    <a:pt x="0" y="0"/>
                  </a:moveTo>
                  <a:lnTo>
                    <a:pt x="662440" y="0"/>
                  </a:lnTo>
                  <a:lnTo>
                    <a:pt x="662440" y="1021373"/>
                  </a:lnTo>
                  <a:lnTo>
                    <a:pt x="0" y="1021373"/>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5694618" y="1028700"/>
            <a:ext cx="1712499" cy="1940412"/>
            <a:chOff x="0" y="0"/>
            <a:chExt cx="2283332" cy="2587216"/>
          </a:xfrm>
        </p:grpSpPr>
        <p:sp>
          <p:nvSpPr>
            <p:cNvPr id="14" name="Freeform 14"/>
            <p:cNvSpPr/>
            <p:nvPr/>
          </p:nvSpPr>
          <p:spPr>
            <a:xfrm rot="2122094">
              <a:off x="200744" y="1139198"/>
              <a:ext cx="918728" cy="986545"/>
            </a:xfrm>
            <a:custGeom>
              <a:avLst/>
              <a:gdLst/>
              <a:ahLst/>
              <a:cxnLst/>
              <a:rect l="l" t="t" r="r" b="b"/>
              <a:pathLst>
                <a:path w="918728" h="986545">
                  <a:moveTo>
                    <a:pt x="0" y="0"/>
                  </a:moveTo>
                  <a:lnTo>
                    <a:pt x="918728" y="0"/>
                  </a:lnTo>
                  <a:lnTo>
                    <a:pt x="918728" y="986545"/>
                  </a:lnTo>
                  <a:lnTo>
                    <a:pt x="0" y="986545"/>
                  </a:lnTo>
                  <a:lnTo>
                    <a:pt x="0" y="0"/>
                  </a:lnTo>
                  <a:close/>
                </a:path>
              </a:pathLst>
            </a:custGeom>
            <a:blipFill>
              <a:blip r:embed="rId4">
                <a:extLst>
                  <a:ext uri="{96DAC541-7B7A-43D3-8B79-37D633B846F1}">
                    <asvg:svgBlip xmlns:asvg="http://schemas.microsoft.com/office/drawing/2016/SVG/main" r:embed="rId5"/>
                  </a:ext>
                </a:extLst>
              </a:blip>
              <a:stretch>
                <a:fillRect l="-246415" t="-12966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671607" y="1644037"/>
              <a:ext cx="611725" cy="943179"/>
            </a:xfrm>
            <a:custGeom>
              <a:avLst/>
              <a:gdLst/>
              <a:ahLst/>
              <a:cxnLst/>
              <a:rect l="l" t="t" r="r" b="b"/>
              <a:pathLst>
                <a:path w="611725" h="943179">
                  <a:moveTo>
                    <a:pt x="0" y="0"/>
                  </a:moveTo>
                  <a:lnTo>
                    <a:pt x="611725" y="0"/>
                  </a:lnTo>
                  <a:lnTo>
                    <a:pt x="611725" y="943179"/>
                  </a:lnTo>
                  <a:lnTo>
                    <a:pt x="0" y="943179"/>
                  </a:lnTo>
                  <a:lnTo>
                    <a:pt x="0" y="0"/>
                  </a:lnTo>
                  <a:close/>
                </a:path>
              </a:pathLst>
            </a:custGeom>
            <a:blipFill>
              <a:blip r:embed="rId6">
                <a:extLst>
                  <a:ext uri="{96DAC541-7B7A-43D3-8B79-37D633B846F1}">
                    <asvg:svgBlip xmlns:asvg="http://schemas.microsoft.com/office/drawing/2016/SVG/main" r:embed="rId7"/>
                  </a:ext>
                </a:extLst>
              </a:blip>
              <a:stretch>
                <a:fillRect l="-921663" b="-58376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011542" y="0"/>
              <a:ext cx="965928" cy="1230236"/>
            </a:xfrm>
            <a:custGeom>
              <a:avLst/>
              <a:gdLst/>
              <a:ahLst/>
              <a:cxnLst/>
              <a:rect l="l" t="t" r="r" b="b"/>
              <a:pathLst>
                <a:path w="965928" h="1230236">
                  <a:moveTo>
                    <a:pt x="0" y="0"/>
                  </a:moveTo>
                  <a:lnTo>
                    <a:pt x="965928" y="0"/>
                  </a:lnTo>
                  <a:lnTo>
                    <a:pt x="965928" y="1230236"/>
                  </a:lnTo>
                  <a:lnTo>
                    <a:pt x="0" y="1230236"/>
                  </a:lnTo>
                  <a:lnTo>
                    <a:pt x="0" y="0"/>
                  </a:lnTo>
                  <a:close/>
                </a:path>
              </a:pathLst>
            </a:custGeom>
            <a:blipFill>
              <a:blip r:embed="rId8">
                <a:extLst>
                  <a:ext uri="{96DAC541-7B7A-43D3-8B79-37D633B846F1}">
                    <asvg:svgBlip xmlns:asvg="http://schemas.microsoft.com/office/drawing/2016/SVG/main" r:embed="rId9"/>
                  </a:ext>
                </a:extLst>
              </a:blip>
              <a:stretch>
                <a:fillRect t="-248358" r="-580760" b="-20889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Freeform 17"/>
          <p:cNvSpPr/>
          <p:nvPr/>
        </p:nvSpPr>
        <p:spPr>
          <a:xfrm>
            <a:off x="14932240" y="7618747"/>
            <a:ext cx="3237255" cy="4388153"/>
          </a:xfrm>
          <a:custGeom>
            <a:avLst/>
            <a:gdLst/>
            <a:ahLst/>
            <a:cxnLst/>
            <a:rect l="l" t="t" r="r" b="b"/>
            <a:pathLst>
              <a:path w="3237255" h="4388153">
                <a:moveTo>
                  <a:pt x="0" y="0"/>
                </a:moveTo>
                <a:lnTo>
                  <a:pt x="3237255" y="0"/>
                </a:lnTo>
                <a:lnTo>
                  <a:pt x="3237255" y="4388153"/>
                </a:lnTo>
                <a:lnTo>
                  <a:pt x="0" y="43881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EF7C4195-58DF-C04A-842C-29B719428A4A}"/>
              </a:ext>
            </a:extLst>
          </p:cNvPr>
          <p:cNvGraphicFramePr>
            <a:graphicFrameLocks noGrp="1"/>
          </p:cNvGraphicFramePr>
          <p:nvPr>
            <p:extLst>
              <p:ext uri="{D42A27DB-BD31-4B8C-83A1-F6EECF244321}">
                <p14:modId xmlns:p14="http://schemas.microsoft.com/office/powerpoint/2010/main" val="1678984863"/>
              </p:ext>
            </p:extLst>
          </p:nvPr>
        </p:nvGraphicFramePr>
        <p:xfrm>
          <a:off x="2176870" y="3533205"/>
          <a:ext cx="14020800" cy="5318920"/>
        </p:xfrm>
        <a:graphic>
          <a:graphicData uri="http://schemas.openxmlformats.org/drawingml/2006/table">
            <a:tbl>
              <a:tblPr firstRow="1" firstCol="1" bandRow="1">
                <a:tableStyleId>{5940675A-B579-460E-94D1-54222C63F5DA}</a:tableStyleId>
              </a:tblPr>
              <a:tblGrid>
                <a:gridCol w="4871321">
                  <a:extLst>
                    <a:ext uri="{9D8B030D-6E8A-4147-A177-3AD203B41FA5}">
                      <a16:colId xmlns:a16="http://schemas.microsoft.com/office/drawing/2014/main" val="210518220"/>
                    </a:ext>
                  </a:extLst>
                </a:gridCol>
                <a:gridCol w="4794489">
                  <a:extLst>
                    <a:ext uri="{9D8B030D-6E8A-4147-A177-3AD203B41FA5}">
                      <a16:colId xmlns:a16="http://schemas.microsoft.com/office/drawing/2014/main" val="596359010"/>
                    </a:ext>
                  </a:extLst>
                </a:gridCol>
                <a:gridCol w="4354990">
                  <a:extLst>
                    <a:ext uri="{9D8B030D-6E8A-4147-A177-3AD203B41FA5}">
                      <a16:colId xmlns:a16="http://schemas.microsoft.com/office/drawing/2014/main" val="3655868591"/>
                    </a:ext>
                  </a:extLst>
                </a:gridCol>
              </a:tblGrid>
              <a:tr h="1935640">
                <a:tc>
                  <a:txBody>
                    <a:bodyPr/>
                    <a:lstStyle/>
                    <a:p>
                      <a:pPr algn="ctr">
                        <a:spcBef>
                          <a:spcPts val="0"/>
                        </a:spcBef>
                        <a:spcAft>
                          <a:spcPts val="600"/>
                        </a:spcAft>
                      </a:pP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3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kinh</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nghiệm</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p>
                      <a:pPr algn="ctr">
                        <a:spcBef>
                          <a:spcPts val="0"/>
                        </a:spcBef>
                        <a:spcAft>
                          <a:spcPts val="600"/>
                        </a:spcAft>
                      </a:pP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tâm</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đắc</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nhất</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spcBef>
                          <a:spcPts val="0"/>
                        </a:spcBef>
                        <a:spcAft>
                          <a:spcPts val="600"/>
                        </a:spcAft>
                      </a:pP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2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hạn</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chế</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p>
                      <a:pPr algn="ctr">
                        <a:spcBef>
                          <a:spcPts val="0"/>
                        </a:spcBef>
                        <a:spcAft>
                          <a:spcPts val="600"/>
                        </a:spcAft>
                      </a:pP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của</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bản</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thân</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gn="ctr">
                        <a:spcBef>
                          <a:spcPts val="0"/>
                        </a:spcBef>
                        <a:spcAft>
                          <a:spcPts val="600"/>
                        </a:spcAft>
                      </a:pP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1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giải</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pháp</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p>
                      <a:pPr algn="ctr">
                        <a:spcBef>
                          <a:spcPts val="0"/>
                        </a:spcBef>
                        <a:spcAft>
                          <a:spcPts val="600"/>
                        </a:spcAft>
                      </a:pP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khắc</a:t>
                      </a:r>
                      <a:r>
                        <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rPr>
                        <a:t> </a:t>
                      </a:r>
                      <a:r>
                        <a:rPr lang="en-US" sz="4800" b="1" i="0" dirty="0" err="1">
                          <a:effectLst/>
                          <a:latin typeface="Times New Roman" panose="02020603050405020304" pitchFamily="18" charset="0"/>
                          <a:ea typeface="#9Slide05 SVNQuarzo" panose="04000000000000000000" pitchFamily="82" charset="0"/>
                          <a:cs typeface="Times New Roman" panose="02020603050405020304" pitchFamily="18" charset="0"/>
                        </a:rPr>
                        <a:t>phục</a:t>
                      </a:r>
                      <a:endParaRPr lang="en-US" sz="4800" b="1" i="0" dirty="0">
                        <a:effectLst/>
                        <a:latin typeface="Times New Roman" panose="02020603050405020304" pitchFamily="18" charset="0"/>
                        <a:ea typeface="#9Slide05 SVNQuarzo" panose="04000000000000000000" pitchFamily="82" charset="0"/>
                        <a:cs typeface="Times New Roman" panose="02020603050405020304" pitchFamily="18" charset="0"/>
                      </a:endParaRPr>
                    </a:p>
                  </a:txBody>
                  <a:tcPr marL="68580" marR="68580" marT="0" marB="0" anchor="ctr">
                    <a:solidFill>
                      <a:schemeClr val="accent6">
                        <a:lumMod val="60000"/>
                        <a:lumOff val="40000"/>
                      </a:schemeClr>
                    </a:solidFill>
                  </a:tcPr>
                </a:tc>
                <a:extLst>
                  <a:ext uri="{0D108BD9-81ED-4DB2-BD59-A6C34878D82A}">
                    <a16:rowId xmlns:a16="http://schemas.microsoft.com/office/drawing/2014/main" val="2384896290"/>
                  </a:ext>
                </a:extLst>
              </a:tr>
              <a:tr h="729007">
                <a:tc>
                  <a:txBody>
                    <a:bodyPr/>
                    <a:lstStyle/>
                    <a:p>
                      <a:pPr algn="just">
                        <a:spcBef>
                          <a:spcPts val="600"/>
                        </a:spcBef>
                        <a:spcAft>
                          <a:spcPts val="600"/>
                        </a:spcAft>
                      </a:pPr>
                      <a:r>
                        <a:rPr lang="en-US" sz="4800" dirty="0">
                          <a:effectLst/>
                          <a:latin typeface="Times New Roman" panose="02020603050405020304" pitchFamily="18" charset="0"/>
                          <a:cs typeface="Times New Roman" panose="02020603050405020304" pitchFamily="18" charset="0"/>
                        </a:rPr>
                        <a:t> </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Bef>
                          <a:spcPts val="600"/>
                        </a:spcBef>
                        <a:spcAft>
                          <a:spcPts val="600"/>
                        </a:spcAft>
                      </a:pPr>
                      <a:r>
                        <a:rPr lang="en-US" sz="4800" dirty="0">
                          <a:effectLst/>
                          <a:latin typeface="Times New Roman" panose="02020603050405020304" pitchFamily="18" charset="0"/>
                          <a:cs typeface="Times New Roman" panose="02020603050405020304" pitchFamily="18" charset="0"/>
                        </a:rPr>
                        <a:t> </a:t>
                      </a:r>
                    </a:p>
                    <a:p>
                      <a:pPr algn="just">
                        <a:spcBef>
                          <a:spcPts val="600"/>
                        </a:spcBef>
                        <a:spcAft>
                          <a:spcPts val="600"/>
                        </a:spcAft>
                      </a:pPr>
                      <a:endParaRPr lang="en-US" sz="4800" dirty="0">
                        <a:effectLst/>
                        <a:latin typeface="Times New Roman" panose="02020603050405020304" pitchFamily="18" charset="0"/>
                        <a:cs typeface="Times New Roman" panose="02020603050405020304" pitchFamily="18" charset="0"/>
                      </a:endParaRPr>
                    </a:p>
                    <a:p>
                      <a:pPr algn="just">
                        <a:spcBef>
                          <a:spcPts val="600"/>
                        </a:spcBef>
                        <a:spcAft>
                          <a:spcPts val="600"/>
                        </a:spcAft>
                      </a:pPr>
                      <a:endParaRPr lang="en-US" sz="4800" dirty="0">
                        <a:effectLst/>
                        <a:latin typeface="Times New Roman" panose="02020603050405020304" pitchFamily="18" charset="0"/>
                        <a:cs typeface="Times New Roman" panose="02020603050405020304" pitchFamily="18" charset="0"/>
                      </a:endParaRPr>
                    </a:p>
                    <a:p>
                      <a:pPr algn="just">
                        <a:spcBef>
                          <a:spcPts val="600"/>
                        </a:spcBef>
                        <a:spcAft>
                          <a:spcPts val="600"/>
                        </a:spcAft>
                      </a:pP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spcBef>
                          <a:spcPts val="600"/>
                        </a:spcBef>
                        <a:spcAft>
                          <a:spcPts val="600"/>
                        </a:spcAft>
                      </a:pPr>
                      <a:r>
                        <a:rPr lang="en-US" sz="4800" dirty="0">
                          <a:effectLst/>
                          <a:latin typeface="Times New Roman" panose="02020603050405020304" pitchFamily="18" charset="0"/>
                          <a:cs typeface="Times New Roman" panose="02020603050405020304" pitchFamily="18" charset="0"/>
                        </a:rPr>
                        <a:t> </a:t>
                      </a:r>
                      <a:endParaRPr lang="en-US" sz="4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2592135"/>
                  </a:ext>
                </a:extLst>
              </a:tr>
            </a:tbl>
          </a:graphicData>
        </a:graphic>
      </p:graphicFrame>
      <p:sp>
        <p:nvSpPr>
          <p:cNvPr id="7" name="TextBox 6">
            <a:extLst>
              <a:ext uri="{FF2B5EF4-FFF2-40B4-BE49-F238E27FC236}">
                <a16:creationId xmlns:a16="http://schemas.microsoft.com/office/drawing/2014/main" id="{80460846-3428-03F5-929C-E07C18C5C94B}"/>
              </a:ext>
            </a:extLst>
          </p:cNvPr>
          <p:cNvSpPr txBox="1"/>
          <p:nvPr/>
        </p:nvSpPr>
        <p:spPr>
          <a:xfrm>
            <a:off x="4541119" y="2128691"/>
            <a:ext cx="9144000" cy="830997"/>
          </a:xfrm>
          <a:prstGeom prst="rect">
            <a:avLst/>
          </a:prstGeom>
          <a:noFill/>
        </p:spPr>
        <p:txBody>
          <a:bodyPr wrap="square">
            <a:spAutoFit/>
          </a:bodyPr>
          <a:lstStyle/>
          <a:p>
            <a:pPr algn="ctr">
              <a:spcBef>
                <a:spcPts val="600"/>
              </a:spcBef>
              <a:spcAft>
                <a:spcPts val="600"/>
              </a:spcAft>
            </a:pPr>
            <a:r>
              <a:rPr lang="en-US" sz="4800" dirty="0" err="1">
                <a:solidFill>
                  <a:schemeClr val="accent6">
                    <a:lumMod val="50000"/>
                  </a:schemeClr>
                </a:solidFill>
                <a:effectLst/>
                <a:latin typeface="Times New Roman" panose="02020603050405020304" pitchFamily="18" charset="0"/>
                <a:cs typeface="Times New Roman" panose="02020603050405020304" pitchFamily="18" charset="0"/>
              </a:rPr>
              <a:t>PHIẾU</a:t>
            </a:r>
            <a:r>
              <a:rPr lang="en-US" sz="48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4800" dirty="0" err="1">
                <a:solidFill>
                  <a:schemeClr val="accent6">
                    <a:lumMod val="50000"/>
                  </a:schemeClr>
                </a:solidFill>
                <a:effectLst/>
                <a:latin typeface="Times New Roman" panose="02020603050405020304" pitchFamily="18" charset="0"/>
                <a:cs typeface="Times New Roman" panose="02020603050405020304" pitchFamily="18" charset="0"/>
              </a:rPr>
              <a:t>RỜI</a:t>
            </a:r>
            <a:r>
              <a:rPr lang="en-US" sz="48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4800" dirty="0" err="1">
                <a:solidFill>
                  <a:schemeClr val="accent6">
                    <a:lumMod val="50000"/>
                  </a:schemeClr>
                </a:solidFill>
                <a:effectLst/>
                <a:latin typeface="Times New Roman" panose="02020603050405020304" pitchFamily="18" charset="0"/>
                <a:cs typeface="Times New Roman" panose="02020603050405020304" pitchFamily="18" charset="0"/>
              </a:rPr>
              <a:t>LỚP</a:t>
            </a:r>
            <a:r>
              <a:rPr lang="en-US" sz="4800" dirty="0">
                <a:solidFill>
                  <a:schemeClr val="accent6">
                    <a:lumMod val="50000"/>
                  </a:schemeClr>
                </a:solidFill>
                <a:effectLst/>
                <a:latin typeface="Times New Roman" panose="02020603050405020304" pitchFamily="18" charset="0"/>
                <a:cs typeface="Times New Roman" panose="02020603050405020304" pitchFamily="18" charset="0"/>
              </a:rPr>
              <a:t> (3 – 2 – 1)</a:t>
            </a:r>
            <a:endParaRPr lang="en-US" sz="5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8388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DEC8"/>
        </a:solidFill>
        <a:effectLst/>
      </p:bgPr>
    </p:bg>
    <p:spTree>
      <p:nvGrpSpPr>
        <p:cNvPr id="1" name=""/>
        <p:cNvGrpSpPr/>
        <p:nvPr/>
      </p:nvGrpSpPr>
      <p:grpSpPr>
        <a:xfrm>
          <a:off x="0" y="0"/>
          <a:ext cx="0" cy="0"/>
          <a:chOff x="0" y="0"/>
          <a:chExt cx="0" cy="0"/>
        </a:xfrm>
      </p:grpSpPr>
      <p:grpSp>
        <p:nvGrpSpPr>
          <p:cNvPr id="2" name="Group 2"/>
          <p:cNvGrpSpPr/>
          <p:nvPr/>
        </p:nvGrpSpPr>
        <p:grpSpPr>
          <a:xfrm>
            <a:off x="584134" y="490765"/>
            <a:ext cx="17119732" cy="9003288"/>
            <a:chOff x="0" y="0"/>
            <a:chExt cx="4508901" cy="2371236"/>
          </a:xfrm>
        </p:grpSpPr>
        <p:sp>
          <p:nvSpPr>
            <p:cNvPr id="3" name="Freeform 3"/>
            <p:cNvSpPr/>
            <p:nvPr/>
          </p:nvSpPr>
          <p:spPr>
            <a:xfrm>
              <a:off x="0" y="0"/>
              <a:ext cx="4508901" cy="2371236"/>
            </a:xfrm>
            <a:custGeom>
              <a:avLst/>
              <a:gdLst/>
              <a:ahLst/>
              <a:cxnLst/>
              <a:rect l="l" t="t" r="r" b="b"/>
              <a:pathLst>
                <a:path w="4508901" h="2371236">
                  <a:moveTo>
                    <a:pt x="23063" y="0"/>
                  </a:moveTo>
                  <a:lnTo>
                    <a:pt x="4485837" y="0"/>
                  </a:lnTo>
                  <a:cubicBezTo>
                    <a:pt x="4491954" y="0"/>
                    <a:pt x="4497820" y="2430"/>
                    <a:pt x="4502146" y="6755"/>
                  </a:cubicBezTo>
                  <a:cubicBezTo>
                    <a:pt x="4506471" y="11080"/>
                    <a:pt x="4508901" y="16947"/>
                    <a:pt x="4508901" y="23063"/>
                  </a:cubicBezTo>
                  <a:lnTo>
                    <a:pt x="4508901" y="2348173"/>
                  </a:lnTo>
                  <a:cubicBezTo>
                    <a:pt x="4508901" y="2354290"/>
                    <a:pt x="4506471" y="2360156"/>
                    <a:pt x="4502146" y="2364481"/>
                  </a:cubicBezTo>
                  <a:cubicBezTo>
                    <a:pt x="4497820" y="2368806"/>
                    <a:pt x="4491954" y="2371236"/>
                    <a:pt x="4485837" y="2371236"/>
                  </a:cubicBezTo>
                  <a:lnTo>
                    <a:pt x="23063" y="2371236"/>
                  </a:lnTo>
                  <a:cubicBezTo>
                    <a:pt x="16947" y="2371236"/>
                    <a:pt x="11080" y="2368806"/>
                    <a:pt x="6755" y="2364481"/>
                  </a:cubicBezTo>
                  <a:cubicBezTo>
                    <a:pt x="2430" y="2360156"/>
                    <a:pt x="0" y="2354290"/>
                    <a:pt x="0" y="2348173"/>
                  </a:cubicBezTo>
                  <a:lnTo>
                    <a:pt x="0" y="23063"/>
                  </a:lnTo>
                  <a:cubicBezTo>
                    <a:pt x="0" y="16947"/>
                    <a:pt x="2430" y="11080"/>
                    <a:pt x="6755" y="6755"/>
                  </a:cubicBezTo>
                  <a:cubicBezTo>
                    <a:pt x="11080" y="2430"/>
                    <a:pt x="16947" y="0"/>
                    <a:pt x="23063" y="0"/>
                  </a:cubicBezTo>
                  <a:close/>
                </a:path>
              </a:pathLst>
            </a:custGeom>
            <a:solidFill>
              <a:srgbClr val="FFF4EF"/>
            </a:solidFill>
          </p:spPr>
          <p:txBody>
            <a:bodyPr/>
            <a:lstStyle/>
            <a:p>
              <a:endParaRPr lang="en-US"/>
            </a:p>
          </p:txBody>
        </p:sp>
        <p:sp>
          <p:nvSpPr>
            <p:cNvPr id="4" name="TextBox 4"/>
            <p:cNvSpPr txBox="1"/>
            <p:nvPr/>
          </p:nvSpPr>
          <p:spPr>
            <a:xfrm>
              <a:off x="0" y="-47625"/>
              <a:ext cx="4508901" cy="241886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4277361" y="7974292"/>
            <a:ext cx="4641785" cy="2765632"/>
          </a:xfrm>
          <a:custGeom>
            <a:avLst/>
            <a:gdLst/>
            <a:ahLst/>
            <a:cxnLst/>
            <a:rect l="l" t="t" r="r" b="b"/>
            <a:pathLst>
              <a:path w="4641785" h="2765632">
                <a:moveTo>
                  <a:pt x="0" y="0"/>
                </a:moveTo>
                <a:lnTo>
                  <a:pt x="4641785" y="0"/>
                </a:lnTo>
                <a:lnTo>
                  <a:pt x="4641785" y="2765633"/>
                </a:lnTo>
                <a:lnTo>
                  <a:pt x="0" y="2765633"/>
                </a:lnTo>
                <a:lnTo>
                  <a:pt x="0" y="0"/>
                </a:lnTo>
                <a:close/>
              </a:path>
            </a:pathLst>
          </a:custGeom>
          <a:blipFill>
            <a:blip r:embed="rId2"/>
            <a:stretch>
              <a:fillRect/>
            </a:stretch>
          </a:blipFill>
        </p:spPr>
        <p:txBody>
          <a:bodyPr/>
          <a:lstStyle/>
          <a:p>
            <a:endParaRPr lang="en-US"/>
          </a:p>
        </p:txBody>
      </p:sp>
      <p:sp>
        <p:nvSpPr>
          <p:cNvPr id="6" name="Freeform 6"/>
          <p:cNvSpPr/>
          <p:nvPr/>
        </p:nvSpPr>
        <p:spPr>
          <a:xfrm>
            <a:off x="584134" y="983056"/>
            <a:ext cx="4679573" cy="2987909"/>
          </a:xfrm>
          <a:custGeom>
            <a:avLst/>
            <a:gdLst/>
            <a:ahLst/>
            <a:cxnLst/>
            <a:rect l="l" t="t" r="r" b="b"/>
            <a:pathLst>
              <a:path w="4679573" h="2987909">
                <a:moveTo>
                  <a:pt x="0" y="0"/>
                </a:moveTo>
                <a:lnTo>
                  <a:pt x="4679573" y="0"/>
                </a:lnTo>
                <a:lnTo>
                  <a:pt x="4679573" y="2987909"/>
                </a:lnTo>
                <a:lnTo>
                  <a:pt x="0" y="2987909"/>
                </a:lnTo>
                <a:lnTo>
                  <a:pt x="0" y="0"/>
                </a:lnTo>
                <a:close/>
              </a:path>
            </a:pathLst>
          </a:custGeom>
          <a:blipFill>
            <a:blip r:embed="rId3">
              <a:extLst>
                <a:ext uri="{96DAC541-7B7A-43D3-8B79-37D633B846F1}">
                  <asvg:svgBlip xmlns:asvg="http://schemas.microsoft.com/office/drawing/2016/SVG/main" r:embed="rId4"/>
                </a:ext>
              </a:extLst>
            </a:blip>
            <a:stretch>
              <a:fillRect l="-21972" t="-1538"/>
            </a:stretch>
          </a:blipFill>
        </p:spPr>
        <p:txBody>
          <a:bodyPr/>
          <a:lstStyle/>
          <a:p>
            <a:endParaRPr lang="en-US"/>
          </a:p>
        </p:txBody>
      </p:sp>
      <p:sp>
        <p:nvSpPr>
          <p:cNvPr id="7" name="TextBox 7"/>
          <p:cNvSpPr txBox="1"/>
          <p:nvPr/>
        </p:nvSpPr>
        <p:spPr>
          <a:xfrm rot="-10627">
            <a:off x="2895161" y="4610613"/>
            <a:ext cx="11703823" cy="1525418"/>
          </a:xfrm>
          <a:prstGeom prst="rect">
            <a:avLst/>
          </a:prstGeom>
        </p:spPr>
        <p:txBody>
          <a:bodyPr wrap="square" lIns="0" tIns="0" rIns="0" bIns="0" rtlCol="0" anchor="t">
            <a:spAutoFit/>
          </a:bodyPr>
          <a:lstStyle/>
          <a:p>
            <a:pPr algn="ctr">
              <a:lnSpc>
                <a:spcPts val="11528"/>
              </a:lnSpc>
            </a:pPr>
            <a:r>
              <a:rPr lang="en-US" sz="10900" b="1" dirty="0">
                <a:solidFill>
                  <a:srgbClr val="5B4A3B"/>
                </a:solidFill>
                <a:latin typeface="#9Slide03 Arima Madurai Bold" panose="020B0604020202020204" charset="0"/>
                <a:cs typeface="#9Slide03 Arima Madurai Bold" panose="020B0604020202020204" charset="0"/>
              </a:rPr>
              <a:t>I. </a:t>
            </a:r>
            <a:r>
              <a:rPr lang="en-US" sz="10900" b="1" dirty="0" err="1">
                <a:solidFill>
                  <a:srgbClr val="5B4A3B"/>
                </a:solidFill>
                <a:latin typeface="#9Slide03 Arima Madurai Bold" panose="020B0604020202020204" charset="0"/>
                <a:cs typeface="#9Slide03 Arima Madurai Bold" panose="020B0604020202020204" charset="0"/>
              </a:rPr>
              <a:t>Định</a:t>
            </a:r>
            <a:r>
              <a:rPr lang="en-US" sz="10900" b="1" dirty="0">
                <a:solidFill>
                  <a:srgbClr val="5B4A3B"/>
                </a:solidFill>
                <a:latin typeface="#9Slide03 Arima Madurai Bold" panose="020B0604020202020204" charset="0"/>
                <a:cs typeface="#9Slide03 Arima Madurai Bold" panose="020B0604020202020204" charset="0"/>
              </a:rPr>
              <a:t> </a:t>
            </a:r>
            <a:r>
              <a:rPr lang="en-US" sz="10900" b="1" dirty="0" err="1">
                <a:solidFill>
                  <a:srgbClr val="5B4A3B"/>
                </a:solidFill>
                <a:latin typeface="#9Slide03 Arima Madurai Bold" panose="020B0604020202020204" charset="0"/>
                <a:cs typeface="#9Slide03 Arima Madurai Bold" panose="020B0604020202020204" charset="0"/>
              </a:rPr>
              <a:t>hướng</a:t>
            </a:r>
            <a:endParaRPr lang="en-US" sz="10900" b="1" dirty="0">
              <a:solidFill>
                <a:srgbClr val="5B4A3B"/>
              </a:solidFill>
              <a:latin typeface="#9Slide03 Arima Madurai Bold" panose="020B0604020202020204" charset="0"/>
              <a:cs typeface="#9Slide03 Arima Madurai Bold" panose="020B0604020202020204" charset="0"/>
            </a:endParaRPr>
          </a:p>
        </p:txBody>
      </p:sp>
      <p:sp>
        <p:nvSpPr>
          <p:cNvPr id="8" name="Freeform 8"/>
          <p:cNvSpPr/>
          <p:nvPr/>
        </p:nvSpPr>
        <p:spPr>
          <a:xfrm flipH="1">
            <a:off x="405315" y="7438937"/>
            <a:ext cx="3987514" cy="2848063"/>
          </a:xfrm>
          <a:custGeom>
            <a:avLst/>
            <a:gdLst/>
            <a:ahLst/>
            <a:cxnLst/>
            <a:rect l="l" t="t" r="r" b="b"/>
            <a:pathLst>
              <a:path w="3987514" h="2848063">
                <a:moveTo>
                  <a:pt x="3987513" y="0"/>
                </a:moveTo>
                <a:lnTo>
                  <a:pt x="0" y="0"/>
                </a:lnTo>
                <a:lnTo>
                  <a:pt x="0" y="2848063"/>
                </a:lnTo>
                <a:lnTo>
                  <a:pt x="3987513" y="2848063"/>
                </a:lnTo>
                <a:lnTo>
                  <a:pt x="3987513" y="0"/>
                </a:lnTo>
                <a:close/>
              </a:path>
            </a:pathLst>
          </a:custGeom>
          <a:blipFill>
            <a:blip r:embed="rId5">
              <a:extLst>
                <a:ext uri="{96DAC541-7B7A-43D3-8B79-37D633B846F1}">
                  <asvg:svgBlip xmlns:asvg="http://schemas.microsoft.com/office/drawing/2016/SVG/main" r:embed="rId6"/>
                </a:ext>
              </a:extLst>
            </a:blip>
            <a:stretch>
              <a:fillRect b="-89783"/>
            </a:stretch>
          </a:blipFill>
        </p:spPr>
        <p:txBody>
          <a:bodyPr/>
          <a:lstStyle/>
          <a:p>
            <a:endParaRPr lang="en-US"/>
          </a:p>
        </p:txBody>
      </p:sp>
      <p:sp>
        <p:nvSpPr>
          <p:cNvPr id="10" name="Freeform 10"/>
          <p:cNvSpPr/>
          <p:nvPr/>
        </p:nvSpPr>
        <p:spPr>
          <a:xfrm>
            <a:off x="16230451" y="1453698"/>
            <a:ext cx="1225723" cy="1316201"/>
          </a:xfrm>
          <a:custGeom>
            <a:avLst/>
            <a:gdLst/>
            <a:ahLst/>
            <a:cxnLst/>
            <a:rect l="l" t="t" r="r" b="b"/>
            <a:pathLst>
              <a:path w="1225723" h="1316201">
                <a:moveTo>
                  <a:pt x="0" y="0"/>
                </a:moveTo>
                <a:lnTo>
                  <a:pt x="1225723" y="0"/>
                </a:lnTo>
                <a:lnTo>
                  <a:pt x="1225723" y="1316201"/>
                </a:lnTo>
                <a:lnTo>
                  <a:pt x="0" y="1316201"/>
                </a:lnTo>
                <a:lnTo>
                  <a:pt x="0" y="0"/>
                </a:lnTo>
                <a:close/>
              </a:path>
            </a:pathLst>
          </a:custGeom>
          <a:blipFill>
            <a:blip r:embed="rId7">
              <a:extLst>
                <a:ext uri="{96DAC541-7B7A-43D3-8B79-37D633B846F1}">
                  <asvg:svgBlip xmlns:asvg="http://schemas.microsoft.com/office/drawing/2016/SVG/main" r:embed="rId8"/>
                </a:ext>
              </a:extLst>
            </a:blip>
            <a:stretch>
              <a:fillRect l="-246415" t="-129667"/>
            </a:stretch>
          </a:blipFill>
        </p:spPr>
        <p:txBody>
          <a:bodyPr/>
          <a:lstStyle/>
          <a:p>
            <a:endParaRPr lang="en-US"/>
          </a:p>
        </p:txBody>
      </p:sp>
      <p:sp>
        <p:nvSpPr>
          <p:cNvPr id="11" name="Freeform 11"/>
          <p:cNvSpPr/>
          <p:nvPr/>
        </p:nvSpPr>
        <p:spPr>
          <a:xfrm>
            <a:off x="15680172" y="441675"/>
            <a:ext cx="702256" cy="1082762"/>
          </a:xfrm>
          <a:custGeom>
            <a:avLst/>
            <a:gdLst/>
            <a:ahLst/>
            <a:cxnLst/>
            <a:rect l="l" t="t" r="r" b="b"/>
            <a:pathLst>
              <a:path w="702256" h="1082762">
                <a:moveTo>
                  <a:pt x="0" y="0"/>
                </a:moveTo>
                <a:lnTo>
                  <a:pt x="702255" y="0"/>
                </a:lnTo>
                <a:lnTo>
                  <a:pt x="702255" y="1082762"/>
                </a:lnTo>
                <a:lnTo>
                  <a:pt x="0" y="1082762"/>
                </a:lnTo>
                <a:lnTo>
                  <a:pt x="0" y="0"/>
                </a:lnTo>
                <a:close/>
              </a:path>
            </a:pathLst>
          </a:custGeom>
          <a:blipFill>
            <a:blip r:embed="rId9">
              <a:extLst>
                <a:ext uri="{96DAC541-7B7A-43D3-8B79-37D633B846F1}">
                  <asvg:svgBlip xmlns:asvg="http://schemas.microsoft.com/office/drawing/2016/SVG/main" r:embed="rId10"/>
                </a:ext>
              </a:extLst>
            </a:blip>
            <a:stretch>
              <a:fillRect l="-921663" b="-583763"/>
            </a:stretch>
          </a:blipFill>
        </p:spPr>
        <p:txBody>
          <a:bodyPr/>
          <a:lstStyle/>
          <a:p>
            <a:endParaRPr lang="en-US"/>
          </a:p>
        </p:txBody>
      </p:sp>
      <p:sp>
        <p:nvSpPr>
          <p:cNvPr id="12" name="Freeform 12"/>
          <p:cNvSpPr/>
          <p:nvPr/>
        </p:nvSpPr>
        <p:spPr>
          <a:xfrm>
            <a:off x="14977916" y="2153221"/>
            <a:ext cx="702256" cy="1082762"/>
          </a:xfrm>
          <a:custGeom>
            <a:avLst/>
            <a:gdLst/>
            <a:ahLst/>
            <a:cxnLst/>
            <a:rect l="l" t="t" r="r" b="b"/>
            <a:pathLst>
              <a:path w="702256" h="1082762">
                <a:moveTo>
                  <a:pt x="0" y="0"/>
                </a:moveTo>
                <a:lnTo>
                  <a:pt x="702256" y="0"/>
                </a:lnTo>
                <a:lnTo>
                  <a:pt x="702256" y="1082762"/>
                </a:lnTo>
                <a:lnTo>
                  <a:pt x="0" y="1082762"/>
                </a:lnTo>
                <a:lnTo>
                  <a:pt x="0" y="0"/>
                </a:lnTo>
                <a:close/>
              </a:path>
            </a:pathLst>
          </a:custGeom>
          <a:blipFill>
            <a:blip r:embed="rId9">
              <a:extLst>
                <a:ext uri="{96DAC541-7B7A-43D3-8B79-37D633B846F1}">
                  <asvg:svgBlip xmlns:asvg="http://schemas.microsoft.com/office/drawing/2016/SVG/main" r:embed="rId10"/>
                </a:ext>
              </a:extLst>
            </a:blip>
            <a:stretch>
              <a:fillRect l="-921663" b="-583763"/>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6A254749-899D-2D86-EA60-E95B96F603A7}"/>
              </a:ext>
            </a:extLst>
          </p:cNvPr>
          <p:cNvGrpSpPr/>
          <p:nvPr/>
        </p:nvGrpSpPr>
        <p:grpSpPr>
          <a:xfrm>
            <a:off x="335708" y="2247900"/>
            <a:ext cx="17342692" cy="3810000"/>
            <a:chOff x="0" y="0"/>
            <a:chExt cx="3792762" cy="3261740"/>
          </a:xfrm>
        </p:grpSpPr>
        <p:sp>
          <p:nvSpPr>
            <p:cNvPr id="5" name="Freeform 3">
              <a:extLst>
                <a:ext uri="{FF2B5EF4-FFF2-40B4-BE49-F238E27FC236}">
                  <a16:creationId xmlns:a16="http://schemas.microsoft.com/office/drawing/2014/main" id="{13C6E248-AE12-CA9B-F928-2E3A7BF1EF70}"/>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Google Shape;1289;p66">
            <a:extLst>
              <a:ext uri="{FF2B5EF4-FFF2-40B4-BE49-F238E27FC236}">
                <a16:creationId xmlns:a16="http://schemas.microsoft.com/office/drawing/2014/main" id="{04E587CD-AC4E-967C-E52E-432055B1D065}"/>
              </a:ext>
            </a:extLst>
          </p:cNvPr>
          <p:cNvSpPr txBox="1">
            <a:spLocks/>
          </p:cNvSpPr>
          <p:nvPr/>
        </p:nvSpPr>
        <p:spPr>
          <a:xfrm>
            <a:off x="7006054" y="1000460"/>
            <a:ext cx="40020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Khái</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niệm</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B7E30CA-C70D-3D74-D80C-3B20FEEB5E03}"/>
              </a:ext>
            </a:extLst>
          </p:cNvPr>
          <p:cNvSpPr/>
          <p:nvPr/>
        </p:nvSpPr>
        <p:spPr>
          <a:xfrm>
            <a:off x="1447800" y="3162300"/>
            <a:ext cx="15697200"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Phân tích một tác phẩm thơ là chỉ ra và làm rõ những điểm nổi bật (thành công, có thể cả hạn chế) trong nội dung và nghệ thuật của tác phẩm</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2">
            <a:extLst>
              <a:ext uri="{FF2B5EF4-FFF2-40B4-BE49-F238E27FC236}">
                <a16:creationId xmlns:a16="http://schemas.microsoft.com/office/drawing/2014/main" id="{8B584BC1-CB0A-61A6-0377-3A9C64DC1E4F}"/>
              </a:ext>
            </a:extLst>
          </p:cNvPr>
          <p:cNvSpPr/>
          <p:nvPr/>
        </p:nvSpPr>
        <p:spPr>
          <a:xfrm>
            <a:off x="228600" y="5372100"/>
            <a:ext cx="5029389" cy="4532737"/>
          </a:xfrm>
          <a:custGeom>
            <a:avLst/>
            <a:gdLst/>
            <a:ahLst/>
            <a:cxnLst/>
            <a:rect l="l" t="t" r="r" b="b"/>
            <a:pathLst>
              <a:path w="5029389" h="4532737">
                <a:moveTo>
                  <a:pt x="0" y="0"/>
                </a:moveTo>
                <a:lnTo>
                  <a:pt x="5029388" y="0"/>
                </a:lnTo>
                <a:lnTo>
                  <a:pt x="5029388" y="4532736"/>
                </a:lnTo>
                <a:lnTo>
                  <a:pt x="0" y="4532736"/>
                </a:lnTo>
                <a:lnTo>
                  <a:pt x="0" y="0"/>
                </a:lnTo>
                <a:close/>
              </a:path>
            </a:pathLst>
          </a:custGeom>
          <a:blipFill>
            <a:blip r:embed="rId3"/>
            <a:stretch>
              <a:fillRect/>
            </a:stretch>
          </a:blipFill>
        </p:spPr>
      </p:sp>
    </p:spTree>
    <p:extLst>
      <p:ext uri="{BB962C8B-B14F-4D97-AF65-F5344CB8AC3E}">
        <p14:creationId xmlns:p14="http://schemas.microsoft.com/office/powerpoint/2010/main" val="189047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2">
            <a:extLst>
              <a:ext uri="{FF2B5EF4-FFF2-40B4-BE49-F238E27FC236}">
                <a16:creationId xmlns:a16="http://schemas.microsoft.com/office/drawing/2014/main" id="{F4E08117-D226-403B-BC99-EED8FFB29693}"/>
              </a:ext>
            </a:extLst>
          </p:cNvPr>
          <p:cNvGrpSpPr/>
          <p:nvPr/>
        </p:nvGrpSpPr>
        <p:grpSpPr>
          <a:xfrm>
            <a:off x="-274331" y="1409700"/>
            <a:ext cx="19248131" cy="8305799"/>
            <a:chOff x="0" y="0"/>
            <a:chExt cx="3792762" cy="3261740"/>
          </a:xfrm>
        </p:grpSpPr>
        <p:sp>
          <p:nvSpPr>
            <p:cNvPr id="9" name="Freeform 3">
              <a:extLst>
                <a:ext uri="{FF2B5EF4-FFF2-40B4-BE49-F238E27FC236}">
                  <a16:creationId xmlns:a16="http://schemas.microsoft.com/office/drawing/2014/main" id="{5FFBF553-041F-2FE7-2323-8AD2ACA5FC99}"/>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solidFill>
              <a:srgbClr val="FFFFFF"/>
            </a:solidFill>
          </p:spPr>
        </p:sp>
      </p:grpSp>
      <p:sp>
        <p:nvSpPr>
          <p:cNvPr id="2" name="TextBox 1">
            <a:extLst>
              <a:ext uri="{FF2B5EF4-FFF2-40B4-BE49-F238E27FC236}">
                <a16:creationId xmlns:a16="http://schemas.microsoft.com/office/drawing/2014/main" id="{09B5CADD-761A-AAAB-A9E2-C062E7C2F52F}"/>
              </a:ext>
            </a:extLst>
          </p:cNvPr>
          <p:cNvSpPr txBox="1"/>
          <p:nvPr/>
        </p:nvSpPr>
        <p:spPr>
          <a:xfrm>
            <a:off x="727364" y="505306"/>
            <a:ext cx="12249785" cy="769441"/>
          </a:xfrm>
          <a:prstGeom prst="rect">
            <a:avLst/>
          </a:prstGeom>
          <a:noFill/>
        </p:spPr>
        <p:txBody>
          <a:bodyPr wrap="square" rtlCol="0">
            <a:spAutoFit/>
          </a:bodyPr>
          <a:lstStyle/>
          <a:p>
            <a:pPr algn="just"/>
            <a:r>
              <a:rPr lang="en-US" sz="4400" b="1" dirty="0">
                <a:solidFill>
                  <a:srgbClr val="222222"/>
                </a:solidFill>
                <a:latin typeface="Times New Roman" panose="02020603050405020304" pitchFamily="18" charset="0"/>
              </a:rPr>
              <a:t>2</a:t>
            </a:r>
            <a:r>
              <a:rPr lang="vi-VN" sz="4400" b="1" dirty="0">
                <a:solidFill>
                  <a:srgbClr val="222222"/>
                </a:solidFill>
                <a:latin typeface="Times New Roman" panose="02020603050405020304" pitchFamily="18" charset="0"/>
              </a:rPr>
              <a:t>. Yêu cầu đối với bài </a:t>
            </a:r>
            <a:r>
              <a:rPr lang="en-US" sz="4400" b="1" dirty="0" err="1">
                <a:solidFill>
                  <a:srgbClr val="222222"/>
                </a:solidFill>
                <a:latin typeface="Times New Roman" panose="02020603050405020304" pitchFamily="18" charset="0"/>
              </a:rPr>
              <a:t>phân</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tích</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một</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tác</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phẩm</a:t>
            </a:r>
            <a:r>
              <a:rPr lang="en-US" sz="4400" b="1" dirty="0">
                <a:solidFill>
                  <a:srgbClr val="222222"/>
                </a:solidFill>
                <a:latin typeface="Times New Roman" panose="02020603050405020304" pitchFamily="18" charset="0"/>
              </a:rPr>
              <a:t> </a:t>
            </a:r>
            <a:r>
              <a:rPr lang="en-US" sz="4400" b="1" dirty="0" err="1">
                <a:solidFill>
                  <a:srgbClr val="222222"/>
                </a:solidFill>
                <a:latin typeface="Times New Roman" panose="02020603050405020304" pitchFamily="18" charset="0"/>
              </a:rPr>
              <a:t>thơ</a:t>
            </a:r>
            <a:endParaRPr lang="vi-VN" sz="4400" dirty="0">
              <a:solidFill>
                <a:srgbClr val="222222"/>
              </a:solidFill>
              <a:latin typeface="Times New Roman" panose="02020603050405020304" pitchFamily="18" charset="0"/>
            </a:endParaRPr>
          </a:p>
        </p:txBody>
      </p:sp>
      <p:sp>
        <p:nvSpPr>
          <p:cNvPr id="3" name="Freeform 2">
            <a:extLst>
              <a:ext uri="{FF2B5EF4-FFF2-40B4-BE49-F238E27FC236}">
                <a16:creationId xmlns:a16="http://schemas.microsoft.com/office/drawing/2014/main" id="{86D02658-0DAA-77A2-F433-5D9807FD7E60}"/>
              </a:ext>
            </a:extLst>
          </p:cNvPr>
          <p:cNvSpPr/>
          <p:nvPr/>
        </p:nvSpPr>
        <p:spPr>
          <a:xfrm>
            <a:off x="-336676" y="3342024"/>
            <a:ext cx="4770783" cy="4114800"/>
          </a:xfrm>
          <a:custGeom>
            <a:avLst/>
            <a:gdLst/>
            <a:ahLst/>
            <a:cxnLst/>
            <a:rect l="l" t="t" r="r" b="b"/>
            <a:pathLst>
              <a:path w="4770783" h="4114800">
                <a:moveTo>
                  <a:pt x="0" y="0"/>
                </a:moveTo>
                <a:lnTo>
                  <a:pt x="4770783" y="0"/>
                </a:lnTo>
                <a:lnTo>
                  <a:pt x="4770783"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a:extLst>
              <a:ext uri="{FF2B5EF4-FFF2-40B4-BE49-F238E27FC236}">
                <a16:creationId xmlns:a16="http://schemas.microsoft.com/office/drawing/2014/main" id="{5914435F-CA90-5F85-EB26-93DC4489A568}"/>
              </a:ext>
            </a:extLst>
          </p:cNvPr>
          <p:cNvSpPr/>
          <p:nvPr/>
        </p:nvSpPr>
        <p:spPr>
          <a:xfrm>
            <a:off x="1143000" y="1673433"/>
            <a:ext cx="15411476"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rgbClr val="FF0000"/>
                </a:solidFill>
                <a:latin typeface="Times New Roman" panose="02020603050405020304" pitchFamily="18" charset="0"/>
                <a:cs typeface="Times New Roman" panose="02020603050405020304" pitchFamily="18" charset="0"/>
              </a:rPr>
              <a:t>Đọc kĩ bài thơ được phân tích</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chú ý đặc điểm thể loại, tác giả và bối cảnh ra đời (nếu cần thiết) của tác phẩm.</a:t>
            </a:r>
          </a:p>
        </p:txBody>
      </p:sp>
      <p:sp>
        <p:nvSpPr>
          <p:cNvPr id="5" name="Rectangle 4">
            <a:extLst>
              <a:ext uri="{FF2B5EF4-FFF2-40B4-BE49-F238E27FC236}">
                <a16:creationId xmlns:a16="http://schemas.microsoft.com/office/drawing/2014/main" id="{762F8EE6-3C7E-02B4-D97D-359F4A44C25C}"/>
              </a:ext>
            </a:extLst>
          </p:cNvPr>
          <p:cNvSpPr/>
          <p:nvPr/>
        </p:nvSpPr>
        <p:spPr>
          <a:xfrm>
            <a:off x="762000" y="7964150"/>
            <a:ext cx="15411476" cy="1446550"/>
          </a:xfrm>
          <a:prstGeom prst="rect">
            <a:avLst/>
          </a:prstGeom>
        </p:spPr>
        <p:txBody>
          <a:bodyPr wrap="square">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a:t>
            </a:r>
            <a:r>
              <a:rPr lang="vi-VN" sz="4400" dirty="0">
                <a:solidFill>
                  <a:srgbClr val="FF0000"/>
                </a:solidFill>
                <a:latin typeface="Times New Roman" panose="02020603050405020304" pitchFamily="18" charset="0"/>
                <a:cs typeface="Times New Roman" panose="02020603050405020304" pitchFamily="18" charset="0"/>
              </a:rPr>
              <a:t> Suy nghĩ, nhận xét về ý nghĩa, giá trị và sự tác động của tác phẩm đối với người đọc cũng như với cá nhân em</a:t>
            </a:r>
          </a:p>
        </p:txBody>
      </p:sp>
      <p:sp>
        <p:nvSpPr>
          <p:cNvPr id="6" name="Rectangle 5">
            <a:extLst>
              <a:ext uri="{FF2B5EF4-FFF2-40B4-BE49-F238E27FC236}">
                <a16:creationId xmlns:a16="http://schemas.microsoft.com/office/drawing/2014/main" id="{15919F2D-D35A-8DE6-3175-331AC2C40EC1}"/>
              </a:ext>
            </a:extLst>
          </p:cNvPr>
          <p:cNvSpPr/>
          <p:nvPr/>
        </p:nvSpPr>
        <p:spPr>
          <a:xfrm>
            <a:off x="3124200" y="3265824"/>
            <a:ext cx="14325601" cy="2800767"/>
          </a:xfrm>
          <a:prstGeom prst="rect">
            <a:avLst/>
          </a:prstGeom>
        </p:spPr>
        <p:txBody>
          <a:bodyPr wrap="square">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a:t>
            </a:r>
            <a:r>
              <a:rPr lang="vi-VN" sz="4400" dirty="0">
                <a:solidFill>
                  <a:srgbClr val="FF0000"/>
                </a:solidFill>
                <a:latin typeface="Times New Roman" panose="02020603050405020304" pitchFamily="18" charset="0"/>
                <a:cs typeface="Times New Roman" panose="02020603050405020304" pitchFamily="18" charset="0"/>
              </a:rPr>
              <a:t> Phân tích nội dung và các yếu tố hình thức nghệ thuật nổi bật của bài thơ.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Chỉ ra mối quan hệ giữa hình thức và nội dung; từ đó, làm rõ giá trị của các yếu tố hình thức trong việc thể hiện nội dung, chủ đề của tác phẩm.</a:t>
            </a:r>
          </a:p>
        </p:txBody>
      </p:sp>
      <p:sp>
        <p:nvSpPr>
          <p:cNvPr id="7" name="Rectangle 6">
            <a:extLst>
              <a:ext uri="{FF2B5EF4-FFF2-40B4-BE49-F238E27FC236}">
                <a16:creationId xmlns:a16="http://schemas.microsoft.com/office/drawing/2014/main" id="{1EC995CE-F7AD-048F-6A53-02C50215FA99}"/>
              </a:ext>
            </a:extLst>
          </p:cNvPr>
          <p:cNvSpPr/>
          <p:nvPr/>
        </p:nvSpPr>
        <p:spPr>
          <a:xfrm>
            <a:off x="2841888" y="6177427"/>
            <a:ext cx="14607913" cy="1446550"/>
          </a:xfrm>
          <a:prstGeom prst="rect">
            <a:avLst/>
          </a:prstGeom>
        </p:spPr>
        <p:txBody>
          <a:bodyPr wrap="square">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a:t>
            </a:r>
            <a:r>
              <a:rPr lang="vi-VN" sz="4400" dirty="0">
                <a:solidFill>
                  <a:srgbClr val="FF0000"/>
                </a:solidFill>
                <a:latin typeface="Times New Roman" panose="02020603050405020304" pitchFamily="18" charset="0"/>
                <a:cs typeface="Times New Roman" panose="02020603050405020304" pitchFamily="18" charset="0"/>
              </a:rPr>
              <a:t> Thực hiện các bước viết bài nghị luận theo quy trình</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bốn bước: chuẩn bị, tìm ý và lập dàn ý, viết, kiểm tra và chỉnh sửa.</a:t>
            </a:r>
          </a:p>
        </p:txBody>
      </p:sp>
    </p:spTree>
    <p:extLst>
      <p:ext uri="{BB962C8B-B14F-4D97-AF65-F5344CB8AC3E}">
        <p14:creationId xmlns:p14="http://schemas.microsoft.com/office/powerpoint/2010/main" val="114524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95300"/>
            <a:ext cx="17907000" cy="5867399"/>
          </a:xfrm>
        </p:spPr>
        <p:txBody>
          <a:bodyPr>
            <a:noAutofit/>
          </a:bodyPr>
          <a:lstStyle/>
          <a:p>
            <a:pPr algn="l">
              <a:lnSpc>
                <a:spcPct val="150000"/>
              </a:lnSpc>
            </a:pPr>
            <a:r>
              <a:rPr lang="en-US" sz="5400" b="1" dirty="0">
                <a:latin typeface="Times New Roman" panose="02020603050405020304" pitchFamily="18" charset="0"/>
                <a:cs typeface="Times New Roman" panose="02020603050405020304" pitchFamily="18" charset="0"/>
              </a:rPr>
              <a:t>II. </a:t>
            </a:r>
            <a:r>
              <a:rPr lang="en-US" sz="5400" b="1" dirty="0" err="1">
                <a:latin typeface="Times New Roman" panose="02020603050405020304" pitchFamily="18" charset="0"/>
                <a:cs typeface="Times New Roman" panose="02020603050405020304" pitchFamily="18" charset="0"/>
              </a:rPr>
              <a:t>Thực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hành</a:t>
            </a:r>
            <a:br>
              <a:rPr lang="en-US" sz="5400" dirty="0">
                <a:latin typeface="Times New Roman" panose="02020603050405020304" pitchFamily="18" charset="0"/>
                <a:cs typeface="Times New Roman" panose="02020603050405020304" pitchFamily="18" charset="0"/>
              </a:rPr>
            </a:br>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Thực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hành</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viết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theo</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bước</a:t>
            </a:r>
            <a:br>
              <a:rPr lang="en-US" sz="5400" b="1" dirty="0">
                <a:latin typeface="Times New Roman" panose="02020603050405020304" pitchFamily="18" charset="0"/>
                <a:cs typeface="Times New Roman" panose="02020603050405020304" pitchFamily="18" charset="0"/>
              </a:rPr>
            </a:br>
            <a:r>
              <a:rPr lang="en-US" sz="5400" b="1" dirty="0" err="1">
                <a:latin typeface="Times New Roman" panose="02020603050405020304" pitchFamily="18" charset="0"/>
                <a:cs typeface="Times New Roman" panose="02020603050405020304" pitchFamily="18" charset="0"/>
              </a:rPr>
              <a:t>Đề</a:t>
            </a:r>
            <a:r>
              <a:rPr lang="en-US" sz="5400" b="1"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Phân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tích</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Khóc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Dương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Khuê</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Nguyễn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Khuyến</a:t>
            </a:r>
            <a:r>
              <a:rPr lang="en-US" sz="5400" dirty="0">
                <a:latin typeface="Times New Roman" panose="02020603050405020304" pitchFamily="18" charset="0"/>
                <a:cs typeface="Times New Roman" panose="02020603050405020304" pitchFamily="18" charset="0"/>
              </a:rPr>
              <a:t>.</a:t>
            </a:r>
            <a:br>
              <a:rPr lang="en-US" sz="5400" dirty="0">
                <a:latin typeface="Times New Roman" panose="02020603050405020304" pitchFamily="18" charset="0"/>
                <a:cs typeface="Times New Roman" panose="02020603050405020304" pitchFamily="18" charset="0"/>
              </a:rPr>
            </a:b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002763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1" y="-38100"/>
            <a:ext cx="17605132" cy="707886"/>
          </a:xfrm>
          <a:prstGeom prst="rect">
            <a:avLst/>
          </a:prstGeom>
        </p:spPr>
        <p:txBody>
          <a:bodyPr wrap="square">
            <a:spAutoFit/>
          </a:bodyPr>
          <a:lstStyle/>
          <a:p>
            <a:pPr algn="just">
              <a:spcBef>
                <a:spcPts val="600"/>
              </a:spcBef>
            </a:pPr>
            <a:r>
              <a:rPr lang="en-US" sz="4000" b="1">
                <a:solidFill>
                  <a:srgbClr val="FF0000"/>
                </a:solidFill>
                <a:latin typeface="Times New Roman" panose="02020603050405020304" pitchFamily="18" charset="0"/>
                <a:ea typeface="MS Mincho"/>
              </a:rPr>
              <a:t>Bước </a:t>
            </a:r>
            <a:r>
              <a:rPr lang="en-US" sz="4000" b="1" dirty="0">
                <a:solidFill>
                  <a:srgbClr val="FF0000"/>
                </a:solidFill>
                <a:latin typeface="Times New Roman" panose="02020603050405020304" pitchFamily="18" charset="0"/>
                <a:ea typeface="MS Mincho"/>
              </a:rPr>
              <a:t>1: </a:t>
            </a:r>
            <a:r>
              <a:rPr lang="en-US" sz="4000" b="1" dirty="0" err="1">
                <a:solidFill>
                  <a:srgbClr val="FF0000"/>
                </a:solidFill>
                <a:latin typeface="Times New Roman" panose="02020603050405020304" pitchFamily="18" charset="0"/>
                <a:ea typeface="MS Mincho"/>
              </a:rPr>
              <a:t>Chuẩn</a:t>
            </a:r>
            <a:r>
              <a:rPr lang="en-US" sz="4000" b="1" dirty="0">
                <a:solidFill>
                  <a:srgbClr val="FF0000"/>
                </a:solidFill>
                <a:latin typeface="Times New Roman" panose="02020603050405020304" pitchFamily="18" charset="0"/>
                <a:ea typeface="MS Mincho"/>
              </a:rPr>
              <a:t> </a:t>
            </a:r>
            <a:r>
              <a:rPr lang="en-US" sz="4000" b="1" err="1">
                <a:solidFill>
                  <a:srgbClr val="FF0000"/>
                </a:solidFill>
                <a:latin typeface="Times New Roman" panose="02020603050405020304" pitchFamily="18" charset="0"/>
                <a:ea typeface="MS Mincho"/>
              </a:rPr>
              <a:t>bị</a:t>
            </a:r>
            <a:r>
              <a:rPr lang="en-US" sz="4000" b="1">
                <a:solidFill>
                  <a:srgbClr val="FF0000"/>
                </a:solidFill>
                <a:latin typeface="Times New Roman" panose="02020603050405020304" pitchFamily="18" charset="0"/>
                <a:ea typeface="MS Mincho"/>
              </a:rPr>
              <a:t> </a:t>
            </a:r>
            <a:endParaRPr lang="en-US" sz="4000" dirty="0">
              <a:latin typeface="Times New Roman" panose="02020603050405020304" pitchFamily="18" charset="0"/>
              <a:ea typeface="Times New Roman" panose="02020603050405020304" pitchFamily="18" charset="0"/>
            </a:endParaRPr>
          </a:p>
        </p:txBody>
      </p:sp>
      <p:graphicFrame>
        <p:nvGraphicFramePr>
          <p:cNvPr id="2" name="Table 1">
            <a:extLst>
              <a:ext uri="{FF2B5EF4-FFF2-40B4-BE49-F238E27FC236}">
                <a16:creationId xmlns:a16="http://schemas.microsoft.com/office/drawing/2014/main" id="{57243AF4-AFB2-2B3B-85D6-A95E748F8BB0}"/>
              </a:ext>
            </a:extLst>
          </p:cNvPr>
          <p:cNvGraphicFramePr>
            <a:graphicFrameLocks noGrp="1"/>
          </p:cNvGraphicFramePr>
          <p:nvPr>
            <p:extLst>
              <p:ext uri="{D42A27DB-BD31-4B8C-83A1-F6EECF244321}">
                <p14:modId xmlns:p14="http://schemas.microsoft.com/office/powerpoint/2010/main" val="4064564166"/>
              </p:ext>
            </p:extLst>
          </p:nvPr>
        </p:nvGraphicFramePr>
        <p:xfrm>
          <a:off x="228600" y="647700"/>
          <a:ext cx="17605132" cy="9090342"/>
        </p:xfrm>
        <a:graphic>
          <a:graphicData uri="http://schemas.openxmlformats.org/drawingml/2006/table">
            <a:tbl>
              <a:tblPr firstRow="1" firstCol="1" bandRow="1">
                <a:tableStyleId>{5C22544A-7EE6-4342-B048-85BDC9FD1C3A}</a:tableStyleId>
              </a:tblPr>
              <a:tblGrid>
                <a:gridCol w="11125200">
                  <a:extLst>
                    <a:ext uri="{9D8B030D-6E8A-4147-A177-3AD203B41FA5}">
                      <a16:colId xmlns:a16="http://schemas.microsoft.com/office/drawing/2014/main" val="109087841"/>
                    </a:ext>
                  </a:extLst>
                </a:gridCol>
                <a:gridCol w="3048000">
                  <a:extLst>
                    <a:ext uri="{9D8B030D-6E8A-4147-A177-3AD203B41FA5}">
                      <a16:colId xmlns:a16="http://schemas.microsoft.com/office/drawing/2014/main" val="198717566"/>
                    </a:ext>
                  </a:extLst>
                </a:gridCol>
                <a:gridCol w="3431932">
                  <a:extLst>
                    <a:ext uri="{9D8B030D-6E8A-4147-A177-3AD203B41FA5}">
                      <a16:colId xmlns:a16="http://schemas.microsoft.com/office/drawing/2014/main" val="2608400343"/>
                    </a:ext>
                  </a:extLst>
                </a:gridCol>
              </a:tblGrid>
              <a:tr h="1117827">
                <a:tc gridSpan="3">
                  <a:txBody>
                    <a:bodyPr/>
                    <a:lstStyle/>
                    <a:p>
                      <a:pPr algn="ctr">
                        <a:lnSpc>
                          <a:spcPct val="107000"/>
                        </a:lnSpc>
                        <a:spcBef>
                          <a:spcPts val="600"/>
                        </a:spcBef>
                        <a:spcAft>
                          <a:spcPts val="600"/>
                        </a:spcAft>
                      </a:pPr>
                      <a:r>
                        <a:rPr lang="en-US" sz="3600" b="1" kern="100">
                          <a:solidFill>
                            <a:schemeClr val="tx1"/>
                          </a:solidFill>
                          <a:effectLst/>
                          <a:latin typeface="Times New Roman" panose="02020603050405020304" pitchFamily="18" charset="0"/>
                          <a:cs typeface="Times New Roman" panose="02020603050405020304" pitchFamily="18" charset="0"/>
                        </a:rPr>
                        <a:t>PHIẾU HỌC TẬP SỐ 1</a:t>
                      </a:r>
                    </a:p>
                    <a:p>
                      <a:pPr algn="ctr">
                        <a:lnSpc>
                          <a:spcPct val="107000"/>
                        </a:lnSpc>
                        <a:spcBef>
                          <a:spcPts val="600"/>
                        </a:spcBef>
                        <a:spcAft>
                          <a:spcPts val="600"/>
                        </a:spcAft>
                      </a:pPr>
                      <a:r>
                        <a:rPr lang="en-US" sz="3600" b="1" kern="100">
                          <a:solidFill>
                            <a:schemeClr val="tx1"/>
                          </a:solidFill>
                          <a:effectLst/>
                          <a:latin typeface="Times New Roman" panose="02020603050405020304" pitchFamily="18" charset="0"/>
                          <a:cs typeface="Times New Roman" panose="02020603050405020304" pitchFamily="18" charset="0"/>
                        </a:rPr>
                        <a:t>Tìm hiểu tác phẩm “Khóc Dương Khuê” – Nguyễn Khuyến</a:t>
                      </a:r>
                      <a:endParaRPr lang="en-US" sz="3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96786121"/>
                  </a:ext>
                </a:extLst>
              </a:tr>
              <a:tr h="1170434">
                <a:tc>
                  <a:txBody>
                    <a:bodyPr/>
                    <a:lstStyle/>
                    <a:p>
                      <a:pPr algn="ctr">
                        <a:lnSpc>
                          <a:spcPct val="107000"/>
                        </a:lnSpc>
                        <a:spcBef>
                          <a:spcPts val="600"/>
                        </a:spcBef>
                        <a:spcAft>
                          <a:spcPts val="600"/>
                        </a:spcAft>
                      </a:pPr>
                      <a:r>
                        <a:rPr lang="en-US" sz="3600" b="1" kern="100">
                          <a:solidFill>
                            <a:schemeClr val="tx1"/>
                          </a:solidFill>
                          <a:effectLst/>
                          <a:latin typeface="Times New Roman" panose="02020603050405020304" pitchFamily="18" charset="0"/>
                          <a:cs typeface="Times New Roman" panose="02020603050405020304" pitchFamily="18" charset="0"/>
                        </a:rPr>
                        <a:t>Yêu cầu</a:t>
                      </a:r>
                      <a:endParaRPr lang="en-US" sz="3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600" b="1" kern="100">
                          <a:solidFill>
                            <a:schemeClr val="tx1"/>
                          </a:solidFill>
                          <a:effectLst/>
                          <a:latin typeface="Times New Roman" panose="02020603050405020304" pitchFamily="18" charset="0"/>
                          <a:cs typeface="Times New Roman" panose="02020603050405020304" pitchFamily="18" charset="0"/>
                        </a:rPr>
                        <a:t>chuẩn bị của cá nhân</a:t>
                      </a:r>
                      <a:endParaRPr lang="en-US" sz="3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lnSpc>
                          <a:spcPct val="107000"/>
                        </a:lnSpc>
                        <a:spcBef>
                          <a:spcPts val="600"/>
                        </a:spcBef>
                        <a:spcAft>
                          <a:spcPts val="600"/>
                        </a:spcAft>
                      </a:pPr>
                      <a:r>
                        <a:rPr lang="en-US" sz="3600" b="1" kern="100">
                          <a:solidFill>
                            <a:schemeClr val="tx1"/>
                          </a:solidFill>
                          <a:effectLst/>
                          <a:latin typeface="Times New Roman" panose="02020603050405020304" pitchFamily="18" charset="0"/>
                          <a:cs typeface="Times New Roman" panose="02020603050405020304" pitchFamily="18" charset="0"/>
                        </a:rPr>
                        <a:t>bổ sung sau trao đổi nhóm</a:t>
                      </a:r>
                      <a:endParaRPr lang="en-US" sz="3600" b="1"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991833"/>
                  </a:ext>
                </a:extLst>
              </a:tr>
              <a:tr h="1259466">
                <a:tc>
                  <a:txBody>
                    <a:bodyPr/>
                    <a:lstStyle/>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p>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90000005"/>
                  </a:ext>
                </a:extLst>
              </a:tr>
              <a:tr h="833363">
                <a:tc>
                  <a:txBody>
                    <a:bodyPr/>
                    <a:lstStyle/>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p>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973683277"/>
                  </a:ext>
                </a:extLst>
              </a:tr>
              <a:tr h="833363">
                <a:tc>
                  <a:txBody>
                    <a:bodyPr/>
                    <a:lstStyle/>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p>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698360587"/>
                  </a:ext>
                </a:extLst>
              </a:tr>
              <a:tr h="1259466">
                <a:tc>
                  <a:txBody>
                    <a:bodyPr/>
                    <a:lstStyle/>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9070717"/>
                  </a:ext>
                </a:extLst>
              </a:tr>
              <a:tr h="1512878">
                <a:tc>
                  <a:txBody>
                    <a:bodyPr/>
                    <a:lstStyle/>
                    <a:p>
                      <a:pPr algn="just">
                        <a:lnSpc>
                          <a:spcPct val="107000"/>
                        </a:lnSpc>
                        <a:spcBef>
                          <a:spcPts val="600"/>
                        </a:spcBef>
                        <a:spcAft>
                          <a:spcPts val="600"/>
                        </a:spcAft>
                      </a:pP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7000"/>
                        </a:lnSpc>
                        <a:spcBef>
                          <a:spcPts val="600"/>
                        </a:spcBef>
                        <a:spcAft>
                          <a:spcPts val="600"/>
                        </a:spcAft>
                      </a:pPr>
                      <a:r>
                        <a:rPr lang="en-US" sz="3600" b="0" kern="100">
                          <a:solidFill>
                            <a:schemeClr val="tx1"/>
                          </a:solidFill>
                          <a:effectLst/>
                          <a:latin typeface="Times New Roman" panose="02020603050405020304" pitchFamily="18" charset="0"/>
                          <a:cs typeface="Times New Roman" panose="02020603050405020304" pitchFamily="18" charset="0"/>
                        </a:rPr>
                        <a:t> </a:t>
                      </a:r>
                      <a:endParaRPr lang="en-US" sz="3600" b="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20523428"/>
                  </a:ext>
                </a:extLst>
              </a:tr>
            </a:tbl>
          </a:graphicData>
        </a:graphic>
      </p:graphicFrame>
      <p:sp>
        <p:nvSpPr>
          <p:cNvPr id="3" name="Rectangle 2">
            <a:extLst>
              <a:ext uri="{FF2B5EF4-FFF2-40B4-BE49-F238E27FC236}">
                <a16:creationId xmlns:a16="http://schemas.microsoft.com/office/drawing/2014/main" id="{FE9A337C-3C59-F1ED-E0AD-0FB03BD54CC3}"/>
              </a:ext>
            </a:extLst>
          </p:cNvPr>
          <p:cNvSpPr/>
          <p:nvPr/>
        </p:nvSpPr>
        <p:spPr>
          <a:xfrm>
            <a:off x="228600" y="3118411"/>
            <a:ext cx="11049000" cy="1110689"/>
          </a:xfrm>
          <a:prstGeom prst="rect">
            <a:avLst/>
          </a:prstGeom>
        </p:spPr>
        <p:txBody>
          <a:bodyPr wrap="square">
            <a:spAutoFit/>
          </a:bodyPr>
          <a:lstStyle/>
          <a:p>
            <a:pPr algn="just">
              <a:lnSpc>
                <a:spcPct val="107000"/>
              </a:lnSpc>
              <a:spcBef>
                <a:spcPts val="600"/>
              </a:spcBef>
              <a:spcAft>
                <a:spcPts val="600"/>
              </a:spcAft>
            </a:pPr>
            <a:r>
              <a:rPr lang="en-US" sz="3200" kern="100">
                <a:latin typeface="Times New Roman" panose="02020603050405020304" pitchFamily="18" charset="0"/>
                <a:cs typeface="Times New Roman" panose="02020603050405020304" pitchFamily="18" charset="0"/>
              </a:rPr>
              <a:t>1. Tìm hiểu thông tin về tác giả Nguyễn Khuyến, về tình bạn của ông với Dương Khuê và hoàn cảnh ra đời bài thơ.</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8947E8EA-027D-5C49-E163-85EBC024617A}"/>
              </a:ext>
            </a:extLst>
          </p:cNvPr>
          <p:cNvSpPr/>
          <p:nvPr/>
        </p:nvSpPr>
        <p:spPr>
          <a:xfrm>
            <a:off x="228600" y="4413811"/>
            <a:ext cx="11049000" cy="1110689"/>
          </a:xfrm>
          <a:prstGeom prst="rect">
            <a:avLst/>
          </a:prstGeom>
        </p:spPr>
        <p:txBody>
          <a:bodyPr wrap="square">
            <a:spAutoFit/>
          </a:bodyPr>
          <a:lstStyle/>
          <a:p>
            <a:pPr algn="just">
              <a:lnSpc>
                <a:spcPct val="107000"/>
              </a:lnSpc>
              <a:spcBef>
                <a:spcPts val="600"/>
              </a:spcBef>
              <a:spcAft>
                <a:spcPts val="600"/>
              </a:spcAft>
            </a:pPr>
            <a:r>
              <a:rPr lang="en-US" sz="3200" kern="100">
                <a:latin typeface="Times New Roman" panose="02020603050405020304" pitchFamily="18" charset="0"/>
                <a:cs typeface="Times New Roman" panose="02020603050405020304" pitchFamily="18" charset="0"/>
              </a:rPr>
              <a:t>2. Xem lại phần đọc hiểu, ghi chú chủ đề, những nét đặc sắc về hình thức và nội dung của bài thơ.</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72938336-0A33-0517-1177-37E256CD00C1}"/>
              </a:ext>
            </a:extLst>
          </p:cNvPr>
          <p:cNvSpPr/>
          <p:nvPr/>
        </p:nvSpPr>
        <p:spPr>
          <a:xfrm>
            <a:off x="304800" y="5709211"/>
            <a:ext cx="11049000" cy="1110689"/>
          </a:xfrm>
          <a:prstGeom prst="rect">
            <a:avLst/>
          </a:prstGeom>
        </p:spPr>
        <p:txBody>
          <a:bodyPr wrap="square">
            <a:spAutoFit/>
          </a:bodyPr>
          <a:lstStyle/>
          <a:p>
            <a:pPr algn="just">
              <a:lnSpc>
                <a:spcPct val="107000"/>
              </a:lnSpc>
              <a:spcBef>
                <a:spcPts val="600"/>
              </a:spcBef>
              <a:spcAft>
                <a:spcPts val="600"/>
              </a:spcAft>
            </a:pPr>
            <a:r>
              <a:rPr lang="en-US" sz="3200" kern="100">
                <a:latin typeface="Times New Roman" panose="02020603050405020304" pitchFamily="18" charset="0"/>
                <a:cs typeface="Times New Roman" panose="02020603050405020304" pitchFamily="18" charset="0"/>
              </a:rPr>
              <a:t>3. Ghi lại những đánh giá, cảm nhận của bản thân về bài thơ và tác giả.</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B2FF00EC-5D49-B37B-0CCC-528FC6D638F1}"/>
              </a:ext>
            </a:extLst>
          </p:cNvPr>
          <p:cNvSpPr/>
          <p:nvPr/>
        </p:nvSpPr>
        <p:spPr>
          <a:xfrm>
            <a:off x="152399" y="6950355"/>
            <a:ext cx="11049000" cy="1110689"/>
          </a:xfrm>
          <a:prstGeom prst="rect">
            <a:avLst/>
          </a:prstGeom>
        </p:spPr>
        <p:txBody>
          <a:bodyPr wrap="square">
            <a:spAutoFit/>
          </a:bodyPr>
          <a:lstStyle/>
          <a:p>
            <a:pPr algn="just">
              <a:lnSpc>
                <a:spcPct val="107000"/>
              </a:lnSpc>
              <a:spcBef>
                <a:spcPts val="600"/>
              </a:spcBef>
              <a:spcAft>
                <a:spcPts val="600"/>
              </a:spcAft>
            </a:pPr>
            <a:r>
              <a:rPr lang="en-US" sz="3200" kern="100">
                <a:latin typeface="Times New Roman" panose="02020603050405020304" pitchFamily="18" charset="0"/>
                <a:cs typeface="Times New Roman" panose="02020603050405020304" pitchFamily="18" charset="0"/>
              </a:rPr>
              <a:t>4. Đọc một số bài nghiên cứu, phân tích tác phẩm, ghi chép những phát hiện độc đáo, thú vị, những lời bình hay về bài thơ và tác giả.</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A795F2FF-22C5-3639-E994-8A035880EF3D}"/>
              </a:ext>
            </a:extLst>
          </p:cNvPr>
          <p:cNvSpPr/>
          <p:nvPr/>
        </p:nvSpPr>
        <p:spPr>
          <a:xfrm>
            <a:off x="228600" y="8554987"/>
            <a:ext cx="11049000" cy="1110689"/>
          </a:xfrm>
          <a:prstGeom prst="rect">
            <a:avLst/>
          </a:prstGeom>
        </p:spPr>
        <p:txBody>
          <a:bodyPr wrap="square">
            <a:spAutoFit/>
          </a:bodyPr>
          <a:lstStyle/>
          <a:p>
            <a:pPr algn="just">
              <a:lnSpc>
                <a:spcPct val="107000"/>
              </a:lnSpc>
              <a:spcBef>
                <a:spcPts val="600"/>
              </a:spcBef>
              <a:spcAft>
                <a:spcPts val="600"/>
              </a:spcAft>
            </a:pPr>
            <a:r>
              <a:rPr lang="en-US" sz="3200" kern="100">
                <a:latin typeface="Times New Roman" panose="02020603050405020304" pitchFamily="18" charset="0"/>
                <a:cs typeface="Times New Roman" panose="02020603050405020304" pitchFamily="18" charset="0"/>
              </a:rPr>
              <a:t>5. Tìm đọc những tác phẩm viết về tình bạn khác hoặc những câu chuyện về tình bạn đẹp trong lịch sử.</a:t>
            </a:r>
            <a:endParaRPr lang="en-US" sz="3200" kern="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971381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1" y="266700"/>
            <a:ext cx="17011650" cy="10064294"/>
          </a:xfrm>
          <a:prstGeom prst="rect">
            <a:avLst/>
          </a:prstGeom>
        </p:spPr>
        <p:txBody>
          <a:bodyPr wrap="square">
            <a:spAutoFit/>
          </a:bodyPr>
          <a:lstStyle/>
          <a:p>
            <a:r>
              <a:rPr lang="en-US" sz="3600" b="1">
                <a:latin typeface="Times New Roman" panose="02020603050405020304" pitchFamily="18" charset="0"/>
                <a:cs typeface="Times New Roman" panose="02020603050405020304" pitchFamily="18" charset="0"/>
              </a:rPr>
              <a:t>- Thông tin về tác giả:</a:t>
            </a:r>
            <a:endParaRPr lang="en-US"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 Tác giả Nguyễn Khuyến xuất thân trong một gia đình nhà Nho nghèo, ông đỗ đầu 3 kì thi Hương, thi Hội, thi Đình nên được gọi là “Tam Nguyên Yên Đổ”. Ông làm quan dưới thời nhà Nguyễn, là người tài năng, có tấm lòng yêu nước thương dân sâu sắc nhưng do bất mãn với triều chính nhiễu nhương đương thời nên đã cáo quan về quê ở ẩn và dạy học.</a:t>
            </a:r>
          </a:p>
          <a:p>
            <a:r>
              <a:rPr lang="en-US" sz="3600">
                <a:latin typeface="Times New Roman" panose="02020603050405020304" pitchFamily="18" charset="0"/>
                <a:cs typeface="Times New Roman" panose="02020603050405020304" pitchFamily="18" charset="0"/>
              </a:rPr>
              <a:t>+ Tình bạn của Nguyễn Khuyến và Dương Khuê gặp nhau trong khoa thi Hương, cùng thi đỗ và trở thành bạn bè gắn bó với nhau từ đây.</a:t>
            </a:r>
          </a:p>
          <a:p>
            <a:r>
              <a:rPr lang="en-US" sz="3600" b="1">
                <a:latin typeface="Times New Roman" panose="02020603050405020304" pitchFamily="18" charset="0"/>
                <a:cs typeface="Times New Roman" panose="02020603050405020304" pitchFamily="18" charset="0"/>
              </a:rPr>
              <a:t>- Hoàn cảnh ra đời bài thơ:</a:t>
            </a:r>
            <a:r>
              <a:rPr lang="en-US" sz="3600">
                <a:latin typeface="Times New Roman" panose="02020603050405020304" pitchFamily="18" charset="0"/>
                <a:cs typeface="Times New Roman" panose="02020603050405020304" pitchFamily="18" charset="0"/>
              </a:rPr>
              <a:t> Nguyễn Khuyến nhận được tin Dương Khuê qua đời. Ông đã viết bài thơ “Khóc Dương Khuê” để giãi bày sự mong nhớ những tháng ngày cũ và tình cảm với người bạn tri kỉ của mình.</a:t>
            </a:r>
          </a:p>
          <a:p>
            <a:r>
              <a:rPr lang="en-US" sz="3600" b="1">
                <a:latin typeface="Times New Roman" panose="02020603050405020304" pitchFamily="18" charset="0"/>
                <a:cs typeface="Times New Roman" panose="02020603050405020304" pitchFamily="18" charset="0"/>
              </a:rPr>
              <a:t>- Chủ đề:</a:t>
            </a:r>
            <a:r>
              <a:rPr lang="en-US" sz="3600">
                <a:latin typeface="Times New Roman" panose="02020603050405020304" pitchFamily="18" charset="0"/>
                <a:cs typeface="Times New Roman" panose="02020603050405020304" pitchFamily="18" charset="0"/>
              </a:rPr>
              <a:t> Tình cảm sâu nặng, chân thành của nhà thơ Nguyễn Khuyến với người bạn tri kỉ của mình.</a:t>
            </a:r>
          </a:p>
          <a:p>
            <a:r>
              <a:rPr lang="en-US" sz="3600" b="1">
                <a:latin typeface="Times New Roman" panose="02020603050405020304" pitchFamily="18" charset="0"/>
                <a:cs typeface="Times New Roman" panose="02020603050405020304" pitchFamily="18" charset="0"/>
              </a:rPr>
              <a:t>- Những nét đặc sắc về hình thức nghệ thuật của bài thơ:</a:t>
            </a:r>
            <a:endParaRPr lang="en-US" sz="3600">
              <a:latin typeface="Times New Roman" panose="02020603050405020304" pitchFamily="18" charset="0"/>
              <a:cs typeface="Times New Roman" panose="02020603050405020304" pitchFamily="18" charset="0"/>
            </a:endParaRPr>
          </a:p>
          <a:p>
            <a:r>
              <a:rPr lang="en-US" sz="3600">
                <a:latin typeface="Times New Roman" panose="02020603050405020304" pitchFamily="18" charset="0"/>
                <a:cs typeface="Times New Roman" panose="02020603050405020304" pitchFamily="18" charset="0"/>
              </a:rPr>
              <a:t>+ Thể thơ thất ngôn bát cú với âm hưởng buồn bã, da diết, nhớ thương.</a:t>
            </a:r>
          </a:p>
          <a:p>
            <a:r>
              <a:rPr lang="en-US" sz="3600">
                <a:latin typeface="Times New Roman" panose="02020603050405020304" pitchFamily="18" charset="0"/>
                <a:cs typeface="Times New Roman" panose="02020603050405020304" pitchFamily="18" charset="0"/>
              </a:rPr>
              <a:t>+ Ngôn ngữ giản dị, bình dân mà tinh tế, uyên bác.</a:t>
            </a:r>
          </a:p>
          <a:p>
            <a:r>
              <a:rPr lang="en-US" sz="3600">
                <a:latin typeface="Times New Roman" panose="02020603050405020304" pitchFamily="18" charset="0"/>
                <a:cs typeface="Times New Roman" panose="02020603050405020304" pitchFamily="18" charset="0"/>
              </a:rPr>
              <a:t>+ Sử dụng các điển cố, điển tích một cách khéo léo, diễn tả sâu sắc nỗi niềm, cảm xúc của bản thân.</a:t>
            </a:r>
          </a:p>
          <a:p>
            <a:r>
              <a:rPr lang="en-US" sz="3600" i="1">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167372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 calcmode="lin" valueType="num">
                                      <p:cBhvr additive="base">
                                        <p:cTn id="18"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 calcmode="lin" valueType="num">
                                      <p:cBhvr additive="base">
                                        <p:cTn id="24"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 calcmode="lin" valueType="num">
                                      <p:cBhvr additive="base">
                                        <p:cTn id="30"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 calcmode="lin" valueType="num">
                                      <p:cBhvr additive="base">
                                        <p:cTn id="34"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 calcmode="lin" valueType="num">
                                      <p:cBhvr additive="base">
                                        <p:cTn id="38"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 calcmode="lin" valueType="num">
                                      <p:cBhvr additive="base">
                                        <p:cTn id="42"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8" end="8"/>
                                            </p:txEl>
                                          </p:spTgt>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4">
                                            <p:txEl>
                                              <p:pRg st="9" end="9"/>
                                            </p:txEl>
                                          </p:spTgt>
                                        </p:tgtEl>
                                        <p:attrNameLst>
                                          <p:attrName>style.visibility</p:attrName>
                                        </p:attrNameLst>
                                      </p:cBhvr>
                                      <p:to>
                                        <p:strVal val="visible"/>
                                      </p:to>
                                    </p:set>
                                    <p:anim calcmode="lin" valueType="num">
                                      <p:cBhvr additive="base">
                                        <p:cTn id="46"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1" y="266700"/>
            <a:ext cx="17011650" cy="5632311"/>
          </a:xfrm>
          <a:prstGeom prst="rect">
            <a:avLst/>
          </a:prstGeom>
        </p:spPr>
        <p:txBody>
          <a:bodyPr wrap="square">
            <a:spAutoFit/>
          </a:bodyPr>
          <a:lstStyle/>
          <a:p>
            <a:r>
              <a:rPr lang="en-US" sz="4000" b="1">
                <a:latin typeface="Times New Roman" panose="02020603050405020304" pitchFamily="18" charset="0"/>
                <a:cs typeface="Times New Roman" panose="02020603050405020304" pitchFamily="18" charset="0"/>
              </a:rPr>
              <a:t>- Những nét đặc sắc về nội dung:</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Nỗi đau xót của tác giả khi nghe tin bạn mất.</a:t>
            </a:r>
          </a:p>
          <a:p>
            <a:r>
              <a:rPr lang="en-US" sz="4000">
                <a:latin typeface="Times New Roman" panose="02020603050405020304" pitchFamily="18" charset="0"/>
                <a:cs typeface="Times New Roman" panose="02020603050405020304" pitchFamily="18" charset="0"/>
              </a:rPr>
              <a:t>+ Nỗi nhớ về những tháng ngày đã gắn bó, đồng hành cùng nhau.</a:t>
            </a:r>
          </a:p>
          <a:p>
            <a:r>
              <a:rPr lang="en-US" sz="4000">
                <a:latin typeface="Times New Roman" panose="02020603050405020304" pitchFamily="18" charset="0"/>
                <a:cs typeface="Times New Roman" panose="02020603050405020304" pitchFamily="18" charset="0"/>
              </a:rPr>
              <a:t>+ Nỗi niềm, tâm sự của tác giả về tình bạn tri kỉ của mình.</a:t>
            </a:r>
          </a:p>
          <a:p>
            <a:r>
              <a:rPr lang="en-US" sz="4000" b="1">
                <a:latin typeface="Times New Roman" panose="02020603050405020304" pitchFamily="18" charset="0"/>
                <a:cs typeface="Times New Roman" panose="02020603050405020304" pitchFamily="18" charset="0"/>
              </a:rPr>
              <a:t>- Một số tác phẩm viết về tình bạn:</a:t>
            </a:r>
            <a:endParaRPr lang="en-US" sz="4000">
              <a:latin typeface="Times New Roman" panose="02020603050405020304" pitchFamily="18" charset="0"/>
              <a:cs typeface="Times New Roman" panose="02020603050405020304" pitchFamily="18" charset="0"/>
            </a:endParaRPr>
          </a:p>
          <a:p>
            <a:r>
              <a:rPr lang="en-US" sz="4000">
                <a:latin typeface="Times New Roman" panose="02020603050405020304" pitchFamily="18" charset="0"/>
                <a:cs typeface="Times New Roman" panose="02020603050405020304" pitchFamily="18" charset="0"/>
              </a:rPr>
              <a:t>+ </a:t>
            </a:r>
            <a:r>
              <a:rPr lang="en-US" sz="4000" i="1">
                <a:latin typeface="Times New Roman" panose="02020603050405020304" pitchFamily="18" charset="0"/>
                <a:cs typeface="Times New Roman" panose="02020603050405020304" pitchFamily="18" charset="0"/>
              </a:rPr>
              <a:t>Bạn đến chơi nhà</a:t>
            </a:r>
            <a:r>
              <a:rPr lang="en-US" sz="4000">
                <a:latin typeface="Times New Roman" panose="02020603050405020304" pitchFamily="18" charset="0"/>
                <a:cs typeface="Times New Roman" panose="02020603050405020304" pitchFamily="18" charset="0"/>
              </a:rPr>
              <a:t> – Nguyễn Khuyến</a:t>
            </a:r>
          </a:p>
          <a:p>
            <a:r>
              <a:rPr lang="en-US" sz="4000">
                <a:latin typeface="Times New Roman" panose="02020603050405020304" pitchFamily="18" charset="0"/>
                <a:cs typeface="Times New Roman" panose="02020603050405020304" pitchFamily="18" charset="0"/>
              </a:rPr>
              <a:t>+ </a:t>
            </a:r>
            <a:r>
              <a:rPr lang="en-US" sz="4000" i="1">
                <a:latin typeface="Times New Roman" panose="02020603050405020304" pitchFamily="18" charset="0"/>
                <a:cs typeface="Times New Roman" panose="02020603050405020304" pitchFamily="18" charset="0"/>
              </a:rPr>
              <a:t>Nước lụt hỏi thăm bạn</a:t>
            </a:r>
            <a:r>
              <a:rPr lang="en-US" sz="4000">
                <a:latin typeface="Times New Roman" panose="02020603050405020304" pitchFamily="18" charset="0"/>
                <a:cs typeface="Times New Roman" panose="02020603050405020304" pitchFamily="18" charset="0"/>
              </a:rPr>
              <a:t> – Nguyễn Khuyến</a:t>
            </a:r>
          </a:p>
          <a:p>
            <a:r>
              <a:rPr lang="en-US" sz="4000">
                <a:latin typeface="Times New Roman" panose="02020603050405020304" pitchFamily="18" charset="0"/>
                <a:cs typeface="Times New Roman" panose="02020603050405020304" pitchFamily="18" charset="0"/>
              </a:rPr>
              <a:t>+ </a:t>
            </a:r>
            <a:r>
              <a:rPr lang="en-US" sz="4000" i="1">
                <a:latin typeface="Times New Roman" panose="02020603050405020304" pitchFamily="18" charset="0"/>
                <a:cs typeface="Times New Roman" panose="02020603050405020304" pitchFamily="18" charset="0"/>
              </a:rPr>
              <a:t>Quê hương và tình bạn</a:t>
            </a:r>
            <a:r>
              <a:rPr lang="en-US" sz="4000">
                <a:latin typeface="Times New Roman" panose="02020603050405020304" pitchFamily="18" charset="0"/>
                <a:cs typeface="Times New Roman" panose="02020603050405020304" pitchFamily="18" charset="0"/>
              </a:rPr>
              <a:t> – Dương Lâm</a:t>
            </a:r>
          </a:p>
          <a:p>
            <a:r>
              <a:rPr lang="en-US" sz="4000" i="1">
                <a:latin typeface="Times New Roman" panose="02020603050405020304" pitchFamily="18" charset="0"/>
                <a:cs typeface="Times New Roman" panose="02020603050405020304" pitchFamily="18" charset="0"/>
              </a:rPr>
              <a:t>+ Hoàng Hạc lâu tống Mạnh Hạo Nhiên chi Quảng Lăng – </a:t>
            </a:r>
            <a:r>
              <a:rPr lang="en-US" sz="4000">
                <a:latin typeface="Times New Roman" panose="02020603050405020304" pitchFamily="18" charset="0"/>
                <a:cs typeface="Times New Roman" panose="02020603050405020304" pitchFamily="18" charset="0"/>
              </a:rPr>
              <a:t>Lí Bạch</a:t>
            </a:r>
          </a:p>
        </p:txBody>
      </p:sp>
    </p:spTree>
    <p:extLst>
      <p:ext uri="{BB962C8B-B14F-4D97-AF65-F5344CB8AC3E}">
        <p14:creationId xmlns:p14="http://schemas.microsoft.com/office/powerpoint/2010/main" val="17628006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 calcmode="lin" valueType="num">
                                      <p:cBhvr additive="base">
                                        <p:cTn id="2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 calcmode="lin" valueType="num">
                                      <p:cBhvr additive="base">
                                        <p:cTn id="3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 calcmode="lin" valueType="num">
                                      <p:cBhvr additive="base">
                                        <p:cTn id="41"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TotalTime>
  <Words>3832</Words>
  <Application>Microsoft Office PowerPoint</Application>
  <PresentationFormat>Custom</PresentationFormat>
  <Paragraphs>330</Paragraphs>
  <Slides>28</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Calibri</vt:lpstr>
      <vt:lpstr>Microsoft YaHei</vt:lpstr>
      <vt:lpstr>Arial</vt:lpstr>
      <vt:lpstr>Cambria</vt:lpstr>
      <vt:lpstr>Times New Roman</vt:lpstr>
      <vt:lpstr>#9Slide03 Arima Madurai Bold</vt:lpstr>
      <vt:lpstr>#9Slide05 SVNBulgary</vt:lpstr>
      <vt:lpstr>Office Theme</vt:lpstr>
      <vt:lpstr>PowerPoint Presentation</vt:lpstr>
      <vt:lpstr>PowerPoint Presentation</vt:lpstr>
      <vt:lpstr>PowerPoint Presentation</vt:lpstr>
      <vt:lpstr>PowerPoint Presentation</vt:lpstr>
      <vt:lpstr>PowerPoint Presentation</vt:lpstr>
      <vt:lpstr>II. Thực hành 1. Thực hành viết theo các bước Đề: Phân tích bài thơ “Khóc Dương Khuê” của Nguyễn Khuyến.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31</cp:revision>
  <dcterms:created xsi:type="dcterms:W3CDTF">2006-08-16T00:00:00Z</dcterms:created>
  <dcterms:modified xsi:type="dcterms:W3CDTF">2024-09-27T02:09:35Z</dcterms:modified>
  <dc:identifier>DAF1n1i1bTs</dc:identifier>
</cp:coreProperties>
</file>