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24"/>
  </p:notesMasterIdLst>
  <p:handoutMasterIdLst>
    <p:handoutMasterId r:id="rId25"/>
  </p:handoutMasterIdLst>
  <p:sldIdLst>
    <p:sldId id="8702" r:id="rId5"/>
    <p:sldId id="8718" r:id="rId6"/>
    <p:sldId id="413" r:id="rId7"/>
    <p:sldId id="428" r:id="rId8"/>
    <p:sldId id="8719" r:id="rId9"/>
    <p:sldId id="8720" r:id="rId10"/>
    <p:sldId id="8721" r:id="rId11"/>
    <p:sldId id="431" r:id="rId12"/>
    <p:sldId id="418" r:id="rId13"/>
    <p:sldId id="8723" r:id="rId14"/>
    <p:sldId id="8724" r:id="rId15"/>
    <p:sldId id="415" r:id="rId16"/>
    <p:sldId id="8725" r:id="rId17"/>
    <p:sldId id="8726" r:id="rId18"/>
    <p:sldId id="8728" r:id="rId19"/>
    <p:sldId id="8729" r:id="rId20"/>
    <p:sldId id="8730" r:id="rId21"/>
    <p:sldId id="316" r:id="rId22"/>
    <p:sldId id="87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8D6"/>
    <a:srgbClr val="A9D7D9"/>
    <a:srgbClr val="93D3D9"/>
    <a:srgbClr val="90967A"/>
    <a:srgbClr val="8C4232"/>
    <a:srgbClr val="00AEEF"/>
    <a:srgbClr val="B9BC94"/>
    <a:srgbClr val="694C4D"/>
    <a:srgbClr val="7C322E"/>
    <a:srgbClr val="7F8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37" autoAdjust="0"/>
  </p:normalViewPr>
  <p:slideViewPr>
    <p:cSldViewPr snapToGrid="0">
      <p:cViewPr varScale="1">
        <p:scale>
          <a:sx n="76" d="100"/>
          <a:sy n="76" d="100"/>
        </p:scale>
        <p:origin x="946"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25/9/2024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25/9/2024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3893692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3DED-FF9C-C8A6-A69D-C271AC1121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DD9D58-CF53-8648-45F7-E4A28A051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EC65AE-F71D-1742-21FE-350470366703}"/>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5" name="Footer Placeholder 4">
            <a:extLst>
              <a:ext uri="{FF2B5EF4-FFF2-40B4-BE49-F238E27FC236}">
                <a16:creationId xmlns:a16="http://schemas.microsoft.com/office/drawing/2014/main" id="{DB316B67-A507-29AC-6CF4-D52EEE959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A7645-F9BB-EAFE-C275-38D178D6E2CF}"/>
              </a:ext>
            </a:extLst>
          </p:cNvPr>
          <p:cNvSpPr>
            <a:spLocks noGrp="1"/>
          </p:cNvSpPr>
          <p:nvPr>
            <p:ph type="sldNum" sz="quarter" idx="12"/>
          </p:nvPr>
        </p:nvSpPr>
        <p:spPr/>
        <p:txBody>
          <a:bodyPr/>
          <a:lstStyle/>
          <a:p>
            <a:fld id="{DAFAC1F6-CA26-4894-A2E7-3DB5F245282D}" type="slidenum">
              <a:rPr lang="en-US" smtClean="0"/>
              <a:t>‹#›</a:t>
            </a:fld>
            <a:endParaRPr lang="en-US"/>
          </a:p>
        </p:txBody>
      </p:sp>
      <p:pic>
        <p:nvPicPr>
          <p:cNvPr id="7" name="Picture 6" descr="A picture containing text, plant&#10;&#10;Description automatically generated">
            <a:extLst>
              <a:ext uri="{FF2B5EF4-FFF2-40B4-BE49-F238E27FC236}">
                <a16:creationId xmlns:a16="http://schemas.microsoft.com/office/drawing/2014/main" id="{C51924CB-BEB1-5ECB-2D9A-1AE5838C75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8" name="Oval 7">
            <a:extLst>
              <a:ext uri="{FF2B5EF4-FFF2-40B4-BE49-F238E27FC236}">
                <a16:creationId xmlns:a16="http://schemas.microsoft.com/office/drawing/2014/main" id="{F9FA18CD-BEE2-5449-52B4-27B2C298F5A6}"/>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BC7437D-44AF-6E71-7690-E82B59097F28}"/>
              </a:ext>
            </a:extLst>
          </p:cNvPr>
          <p:cNvCxnSpPr>
            <a:cxnSpLocks/>
          </p:cNvCxnSpPr>
          <p:nvPr userDrawn="1"/>
        </p:nvCxnSpPr>
        <p:spPr>
          <a:xfrm>
            <a:off x="4349578" y="3571691"/>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0" name="Picture 9" descr="A picture containing text&#10;&#10;Description automatically generated">
            <a:extLst>
              <a:ext uri="{FF2B5EF4-FFF2-40B4-BE49-F238E27FC236}">
                <a16:creationId xmlns:a16="http://schemas.microsoft.com/office/drawing/2014/main" id="{B02BF520-F765-D045-3235-9AC829F8A1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9663" y="3429000"/>
            <a:ext cx="972078" cy="285381"/>
          </a:xfrm>
          <a:prstGeom prst="rect">
            <a:avLst/>
          </a:prstGeom>
        </p:spPr>
      </p:pic>
      <p:sp>
        <p:nvSpPr>
          <p:cNvPr id="11" name="Oval 10">
            <a:extLst>
              <a:ext uri="{FF2B5EF4-FFF2-40B4-BE49-F238E27FC236}">
                <a16:creationId xmlns:a16="http://schemas.microsoft.com/office/drawing/2014/main" id="{2EB978B2-5302-D589-80D6-057003B6098F}"/>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ceramic ware, porcelain&#10;&#10;Description automatically generated">
            <a:extLst>
              <a:ext uri="{FF2B5EF4-FFF2-40B4-BE49-F238E27FC236}">
                <a16:creationId xmlns:a16="http://schemas.microsoft.com/office/drawing/2014/main" id="{A481E600-A719-A2DE-C13C-0A33D75557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3" name="Picture 12">
            <a:extLst>
              <a:ext uri="{FF2B5EF4-FFF2-40B4-BE49-F238E27FC236}">
                <a16:creationId xmlns:a16="http://schemas.microsoft.com/office/drawing/2014/main" id="{8DEBA724-7050-8AC0-BF0E-F18BD48EC5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Tree>
    <p:extLst>
      <p:ext uri="{BB962C8B-B14F-4D97-AF65-F5344CB8AC3E}">
        <p14:creationId xmlns:p14="http://schemas.microsoft.com/office/powerpoint/2010/main" val="140602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DAF4-69AE-97E2-4453-CF9C07B2D8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58188-2573-9DD4-094D-87BED395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A801C-1A7E-9D57-6F89-6E6CD1F7F37B}"/>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5" name="Footer Placeholder 4">
            <a:extLst>
              <a:ext uri="{FF2B5EF4-FFF2-40B4-BE49-F238E27FC236}">
                <a16:creationId xmlns:a16="http://schemas.microsoft.com/office/drawing/2014/main" id="{49626657-856A-79E1-863D-4ABC4825E51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E2CD3C7-2469-4D59-2963-7F326BE4B3D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26571327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A45A9-4948-4495-BD8E-640FB04F3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5C7E64-EA76-9843-33A7-D773B27B7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EB9F5-0E44-25FA-B6AA-1722C0358687}"/>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5" name="Footer Placeholder 4">
            <a:extLst>
              <a:ext uri="{FF2B5EF4-FFF2-40B4-BE49-F238E27FC236}">
                <a16:creationId xmlns:a16="http://schemas.microsoft.com/office/drawing/2014/main" id="{E68EFFD4-4D68-E185-6E4A-31871C7926B7}"/>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5D6EDEB-FB88-32D6-315F-EB05519E2E3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2113843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73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92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0466" y="391660"/>
            <a:ext cx="1733795" cy="6477915"/>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6220" y="-151892"/>
            <a:ext cx="1628041" cy="6082791"/>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33345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5497286"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5979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14901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2125326"/>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1935654"/>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964372"/>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2381407"/>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3838535"/>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2000997"/>
            <a:ext cx="1206427" cy="621355"/>
          </a:xfrm>
          <a:prstGeom prst="rect">
            <a:avLst/>
          </a:prstGeom>
        </p:spPr>
      </p:pic>
    </p:spTree>
    <p:extLst>
      <p:ext uri="{BB962C8B-B14F-4D97-AF65-F5344CB8AC3E}">
        <p14:creationId xmlns:p14="http://schemas.microsoft.com/office/powerpoint/2010/main" val="2044857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9C19-86D8-2223-B38B-6DFDAE775F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EAC92-AAAE-0482-D72D-A78B54D24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70793-CA4C-2422-6A73-1E48762C81C7}"/>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5" name="Footer Placeholder 4">
            <a:extLst>
              <a:ext uri="{FF2B5EF4-FFF2-40B4-BE49-F238E27FC236}">
                <a16:creationId xmlns:a16="http://schemas.microsoft.com/office/drawing/2014/main" id="{4FE703E1-A120-0C3A-EF18-35AD49847924}"/>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33204C5C-11F4-B075-D37E-23B3702E7BE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8262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653288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3466880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53721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758028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324" y="10738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4818888"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5546" y="23879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23" y="1693402"/>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3563" y="379485"/>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570942" y="2160515"/>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678469" y="2262068"/>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018998" y="2887073"/>
            <a:ext cx="2852928" cy="1088136"/>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146001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3462-09EB-DE84-5C8B-F21EB2E76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41A1B4-F8ED-0211-896D-74CD6BD20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DF56B-74BF-4FC8-57F8-F6D3D724633B}"/>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5" name="Footer Placeholder 4">
            <a:extLst>
              <a:ext uri="{FF2B5EF4-FFF2-40B4-BE49-F238E27FC236}">
                <a16:creationId xmlns:a16="http://schemas.microsoft.com/office/drawing/2014/main" id="{BF119598-931C-6C5E-05B4-1B298CD4A67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920EB0B-C0B5-0C02-B32E-603AA5664DCA}"/>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102739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2C0E-ACEC-222D-9265-96BC2465E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1A3DB-E932-FD71-072C-71B58CBA72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AE165F-0C10-8C40-5978-EA68989A49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4FBE0-1ACB-3E8E-4C9C-3DEFD4443260}"/>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6" name="Footer Placeholder 5">
            <a:extLst>
              <a:ext uri="{FF2B5EF4-FFF2-40B4-BE49-F238E27FC236}">
                <a16:creationId xmlns:a16="http://schemas.microsoft.com/office/drawing/2014/main" id="{FE583CFC-8E45-5DA4-3A3F-06CB2D9C59B6}"/>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1E54A8F-C986-8A5F-49CD-18A25D620FC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
        <p:nvSpPr>
          <p:cNvPr id="8" name="Rectangle 7">
            <a:extLst>
              <a:ext uri="{FF2B5EF4-FFF2-40B4-BE49-F238E27FC236}">
                <a16:creationId xmlns:a16="http://schemas.microsoft.com/office/drawing/2014/main" id="{9F33A023-AC73-D8B3-D1E0-B5FF02DB4D3A}"/>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27B468C-8E24-D2E6-E3DA-DDA188555009}"/>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5A59B151-8A2E-1151-72D3-E962133B6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Tree>
    <p:extLst>
      <p:ext uri="{BB962C8B-B14F-4D97-AF65-F5344CB8AC3E}">
        <p14:creationId xmlns:p14="http://schemas.microsoft.com/office/powerpoint/2010/main" val="160439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D962F-0CF4-DF0B-B6B1-4250703DAD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FCA0FB-9488-E4A0-FCBB-06F133AC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258B1-E59B-1724-A562-F8B5F195A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DA789-9C8C-5C9C-6332-DA7928C68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894F2-298A-0BA8-B9E1-7B4A244F2E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EB0CA5-C9DD-FA97-ABFB-3C7C743679CE}"/>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8" name="Footer Placeholder 7">
            <a:extLst>
              <a:ext uri="{FF2B5EF4-FFF2-40B4-BE49-F238E27FC236}">
                <a16:creationId xmlns:a16="http://schemas.microsoft.com/office/drawing/2014/main" id="{5DF55672-1D22-E3E5-6F8D-3C44442D3060}"/>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F4C00EF2-F82D-A91A-4EA0-678B4E7E17D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7968130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9DBA-94BE-2B49-7472-F3EAD6EEE7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9A4384-98ED-1305-47B2-12766F5E68D1}"/>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4" name="Footer Placeholder 3">
            <a:extLst>
              <a:ext uri="{FF2B5EF4-FFF2-40B4-BE49-F238E27FC236}">
                <a16:creationId xmlns:a16="http://schemas.microsoft.com/office/drawing/2014/main" id="{CEFA6385-A916-A543-2BBB-9E419D8A921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BA3E56D-0626-5507-A860-BA7DA9A97705}"/>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6" name="Rectangle 5">
            <a:extLst>
              <a:ext uri="{FF2B5EF4-FFF2-40B4-BE49-F238E27FC236}">
                <a16:creationId xmlns:a16="http://schemas.microsoft.com/office/drawing/2014/main" id="{248ADEF9-4E7D-FF76-D2C8-8B13E4F9B1D4}"/>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E9BA029-AA50-383F-1EE3-81423392F19C}"/>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mollusk, insect&#10;&#10;Description automatically generated">
            <a:extLst>
              <a:ext uri="{FF2B5EF4-FFF2-40B4-BE49-F238E27FC236}">
                <a16:creationId xmlns:a16="http://schemas.microsoft.com/office/drawing/2014/main" id="{987C0948-D039-4C93-6008-97C7653FA0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Tree>
    <p:extLst>
      <p:ext uri="{BB962C8B-B14F-4D97-AF65-F5344CB8AC3E}">
        <p14:creationId xmlns:p14="http://schemas.microsoft.com/office/powerpoint/2010/main" val="166579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02737-CB8C-21AF-DC9C-91B5C65D0C12}"/>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3" name="Footer Placeholder 2">
            <a:extLst>
              <a:ext uri="{FF2B5EF4-FFF2-40B4-BE49-F238E27FC236}">
                <a16:creationId xmlns:a16="http://schemas.microsoft.com/office/drawing/2014/main" id="{A625B938-25C5-8F65-468C-867C3487449C}"/>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7610D72-69B7-6970-9D2E-26DE5DD7AD97}"/>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1659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B062-FA35-9A6B-BC47-CF388C878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6C567D-FF3A-3A82-ABDF-D07210814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44D8FE-0D52-F7F7-357B-081D7A220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2C73CE-2A93-D720-3322-66C6BFBC955B}"/>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6" name="Footer Placeholder 5">
            <a:extLst>
              <a:ext uri="{FF2B5EF4-FFF2-40B4-BE49-F238E27FC236}">
                <a16:creationId xmlns:a16="http://schemas.microsoft.com/office/drawing/2014/main" id="{28855234-002C-A619-FC30-999E54E27918}"/>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0FDD16AD-AA7F-054E-A15A-83E7B3343D39}"/>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79419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CD40-90FE-2F6C-26EF-EDBEADF46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268E0-86C1-B389-163D-0AC33F29E1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A30D8B-59F2-2111-7836-92D4739CA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DDEFF-7C0E-9E8F-D951-935424A31518}"/>
              </a:ext>
            </a:extLst>
          </p:cNvPr>
          <p:cNvSpPr>
            <a:spLocks noGrp="1"/>
          </p:cNvSpPr>
          <p:nvPr>
            <p:ph type="dt" sz="half" idx="10"/>
          </p:nvPr>
        </p:nvSpPr>
        <p:spPr/>
        <p:txBody>
          <a:bodyPr/>
          <a:lstStyle/>
          <a:p>
            <a:fld id="{2775580E-3BD4-44C4-B295-6F05BABD4411}" type="datetimeFigureOut">
              <a:rPr lang="en-US" smtClean="0"/>
              <a:t>25/9/2024</a:t>
            </a:fld>
            <a:endParaRPr lang="en-US"/>
          </a:p>
        </p:txBody>
      </p:sp>
      <p:sp>
        <p:nvSpPr>
          <p:cNvPr id="6" name="Footer Placeholder 5">
            <a:extLst>
              <a:ext uri="{FF2B5EF4-FFF2-40B4-BE49-F238E27FC236}">
                <a16:creationId xmlns:a16="http://schemas.microsoft.com/office/drawing/2014/main" id="{F1F72A75-06D8-1E09-B0D7-8E8F0E21215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0AE78067-99C1-3529-0E32-E01A6C7F571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37216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40DFF7-7D34-1807-9E71-9ADDECFEC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F921C5-7656-6298-2FFF-9BBCE5707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4F4AE-A7B4-5218-F168-656CB1682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5580E-3BD4-44C4-B295-6F05BABD4411}" type="datetimeFigureOut">
              <a:rPr lang="en-US" smtClean="0"/>
              <a:t>25/9/2024</a:t>
            </a:fld>
            <a:endParaRPr lang="en-US"/>
          </a:p>
        </p:txBody>
      </p:sp>
      <p:sp>
        <p:nvSpPr>
          <p:cNvPr id="5" name="Footer Placeholder 4">
            <a:extLst>
              <a:ext uri="{FF2B5EF4-FFF2-40B4-BE49-F238E27FC236}">
                <a16:creationId xmlns:a16="http://schemas.microsoft.com/office/drawing/2014/main" id="{7C1E8BFB-4CAE-A35E-7BF0-90E2C611B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BF8719DC-762E-A651-2C79-D5FE4FE54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011125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65" r:id="rId18"/>
    <p:sldLayoutId id="2147483660" r:id="rId19"/>
    <p:sldLayoutId id="2147483661" r:id="rId20"/>
    <p:sldLayoutId id="2147483671" r:id="rId21"/>
    <p:sldLayoutId id="2147483676" r:id="rId22"/>
    <p:sldLayoutId id="2147483673" r:id="rId23"/>
    <p:sldLayoutId id="2147483652" r:id="rId24"/>
    <p:sldLayoutId id="2147483654" r:id="rId2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B9D52C-EF6F-924E-A69E-140D220D6FC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A13F710-2159-AC0B-0F23-65B22B0F965E}"/>
              </a:ext>
            </a:extLst>
          </p:cNvPr>
          <p:cNvSpPr>
            <a:spLocks noGrp="1"/>
          </p:cNvSpPr>
          <p:nvPr>
            <p:ph type="sldNum" sz="quarter" idx="12"/>
          </p:nvPr>
        </p:nvSpPr>
        <p:spPr/>
        <p:txBody>
          <a:bodyPr/>
          <a:lstStyle/>
          <a:p>
            <a:fld id="{294A09A9-5501-47C1-A89A-A340965A2BE2}" type="slidenum">
              <a:rPr lang="en-US" smtClean="0"/>
              <a:t>1</a:t>
            </a:fld>
            <a:endParaRPr lang="en-US" dirty="0"/>
          </a:p>
        </p:txBody>
      </p:sp>
      <p:sp>
        <p:nvSpPr>
          <p:cNvPr id="6" name="Slide Number Placeholder 4">
            <a:extLst>
              <a:ext uri="{FF2B5EF4-FFF2-40B4-BE49-F238E27FC236}">
                <a16:creationId xmlns:a16="http://schemas.microsoft.com/office/drawing/2014/main" id="{EB44281A-8A66-0A99-800B-9B30DE59C002}"/>
              </a:ext>
            </a:extLst>
          </p:cNvPr>
          <p:cNvSpPr txBox="1">
            <a:spLocks/>
          </p:cNvSpPr>
          <p:nvPr/>
        </p:nvSpPr>
        <p:spPr>
          <a:xfrm>
            <a:off x="906779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1</a:t>
            </a:fld>
            <a:endParaRPr lang="en-US" dirty="0"/>
          </a:p>
        </p:txBody>
      </p:sp>
      <p:pic>
        <p:nvPicPr>
          <p:cNvPr id="11" name="Picture 10" descr="A drawing of flowers on a black background&#10;&#10;Description automatically generated">
            <a:extLst>
              <a:ext uri="{FF2B5EF4-FFF2-40B4-BE49-F238E27FC236}">
                <a16:creationId xmlns:a16="http://schemas.microsoft.com/office/drawing/2014/main" id="{B57763ED-02AB-9A05-6E78-8D24920AEB04}"/>
              </a:ext>
            </a:extLst>
          </p:cNvPr>
          <p:cNvPicPr>
            <a:picLocks noChangeAspect="1"/>
          </p:cNvPicPr>
          <p:nvPr/>
        </p:nvPicPr>
        <p:blipFill>
          <a:blip r:embed="rId2"/>
          <a:stretch>
            <a:fillRect/>
          </a:stretch>
        </p:blipFill>
        <p:spPr>
          <a:xfrm rot="20952421">
            <a:off x="-540681" y="4001238"/>
            <a:ext cx="2017544" cy="2921782"/>
          </a:xfrm>
          <a:prstGeom prst="rect">
            <a:avLst/>
          </a:prstGeom>
        </p:spPr>
      </p:pic>
      <p:pic>
        <p:nvPicPr>
          <p:cNvPr id="16" name="Picture 8">
            <a:extLst>
              <a:ext uri="{FF2B5EF4-FFF2-40B4-BE49-F238E27FC236}">
                <a16:creationId xmlns:a16="http://schemas.microsoft.com/office/drawing/2014/main" id="{EC7E87C6-BC35-B1D0-3109-F7C409A686D3}"/>
              </a:ext>
            </a:extLst>
          </p:cNvPr>
          <p:cNvPicPr>
            <a:picLocks noChangeAspect="1"/>
          </p:cNvPicPr>
          <p:nvPr/>
        </p:nvPicPr>
        <p:blipFill>
          <a:blip r:embed="rId3" cstate="screen"/>
          <a:stretch>
            <a:fillRect/>
          </a:stretch>
        </p:blipFill>
        <p:spPr>
          <a:xfrm>
            <a:off x="1513583" y="1473911"/>
            <a:ext cx="8406459" cy="4728532"/>
          </a:xfrm>
          <a:prstGeom prst="rect">
            <a:avLst/>
          </a:prstGeom>
        </p:spPr>
      </p:pic>
      <p:pic>
        <p:nvPicPr>
          <p:cNvPr id="18" name="Picture 17">
            <a:extLst>
              <a:ext uri="{FF2B5EF4-FFF2-40B4-BE49-F238E27FC236}">
                <a16:creationId xmlns:a16="http://schemas.microsoft.com/office/drawing/2014/main" id="{46D2E647-F03C-C6D6-E46A-FD392ABC95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6597" y="4013908"/>
            <a:ext cx="4056322" cy="2843801"/>
          </a:xfrm>
          <a:prstGeom prst="rect">
            <a:avLst/>
          </a:prstGeom>
        </p:spPr>
      </p:pic>
      <p:sp>
        <p:nvSpPr>
          <p:cNvPr id="19" name="Title 5">
            <a:extLst>
              <a:ext uri="{FF2B5EF4-FFF2-40B4-BE49-F238E27FC236}">
                <a16:creationId xmlns:a16="http://schemas.microsoft.com/office/drawing/2014/main" id="{DAC7F762-C811-0EE1-F07E-020D30C0B576}"/>
              </a:ext>
            </a:extLst>
          </p:cNvPr>
          <p:cNvSpPr txBox="1">
            <a:spLocks/>
          </p:cNvSpPr>
          <p:nvPr/>
        </p:nvSpPr>
        <p:spPr>
          <a:xfrm>
            <a:off x="4750730" y="188720"/>
            <a:ext cx="5425440" cy="1088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r>
              <a:rPr lang="en-US" dirty="0">
                <a:latin typeface="SVN-Swashington" pitchFamily="50" charset="0"/>
              </a:rPr>
              <a:t>MỞ ĐẦU</a:t>
            </a:r>
            <a:endParaRPr lang="en-US" dirty="0"/>
          </a:p>
        </p:txBody>
      </p:sp>
      <p:sp>
        <p:nvSpPr>
          <p:cNvPr id="2" name="Rectangle 1">
            <a:extLst>
              <a:ext uri="{FF2B5EF4-FFF2-40B4-BE49-F238E27FC236}">
                <a16:creationId xmlns:a16="http://schemas.microsoft.com/office/drawing/2014/main" id="{2954E98C-A38D-4F62-9374-1A1DC8A7962C}"/>
              </a:ext>
            </a:extLst>
          </p:cNvPr>
          <p:cNvSpPr/>
          <p:nvPr/>
        </p:nvSpPr>
        <p:spPr>
          <a:xfrm>
            <a:off x="2690603" y="3290526"/>
            <a:ext cx="5591595" cy="587148"/>
          </a:xfrm>
          <a:prstGeom prst="rect">
            <a:avLst/>
          </a:prstGeom>
        </p:spPr>
        <p:txBody>
          <a:bodyPr wrap="none">
            <a:spAutoFit/>
          </a:bodyPr>
          <a:lstStyle/>
          <a:p>
            <a:pPr algn="just">
              <a:lnSpc>
                <a:spcPct val="150000"/>
              </a:lnSpc>
              <a:spcAft>
                <a:spcPts val="0"/>
              </a:spcAft>
              <a:tabLst>
                <a:tab pos="180340" algn="l"/>
              </a:tabLst>
            </a:pP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vi-VN" sz="2400" b="1" i="1"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00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42F827-A36B-4890-B3A4-12A131DBE1D6}"/>
              </a:ext>
            </a:extLst>
          </p:cNvPr>
          <p:cNvSpPr>
            <a:spLocks noGrp="1"/>
          </p:cNvSpPr>
          <p:nvPr>
            <p:ph type="title"/>
          </p:nvPr>
        </p:nvSpPr>
        <p:spPr>
          <a:xfrm>
            <a:off x="-61938" y="198177"/>
            <a:ext cx="4213654" cy="769441"/>
          </a:xfrm>
          <a:prstGeom prst="rect">
            <a:avLst/>
          </a:prstGeom>
        </p:spPr>
        <p:txBody>
          <a:bodyPr wrap="none">
            <a:spAutoFit/>
          </a:bodyPr>
          <a:lstStyle/>
          <a:p>
            <a:pPr marL="30480" marR="30480" algn="just">
              <a:lnSpc>
                <a:spcPct val="100000"/>
              </a:lnSpc>
              <a:spcBef>
                <a:spcPts val="0"/>
              </a:spcBef>
            </a:pP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90F90A-8D1D-48E0-BEA0-AC3537EEA903}"/>
              </a:ext>
            </a:extLst>
          </p:cNvPr>
          <p:cNvSpPr>
            <a:spLocks noGrp="1"/>
          </p:cNvSpPr>
          <p:nvPr>
            <p:ph idx="1"/>
          </p:nvPr>
        </p:nvSpPr>
        <p:spPr>
          <a:xfrm>
            <a:off x="8903208" y="472441"/>
            <a:ext cx="3048000" cy="4368142"/>
          </a:xfrm>
        </p:spPr>
        <p:style>
          <a:lnRef idx="1">
            <a:schemeClr val="accent1"/>
          </a:lnRef>
          <a:fillRef idx="2">
            <a:schemeClr val="accent1"/>
          </a:fillRef>
          <a:effectRef idx="1">
            <a:schemeClr val="accent1"/>
          </a:effectRef>
          <a:fontRef idx="minor">
            <a:schemeClr val="dk1"/>
          </a:fontRef>
        </p:style>
        <p:txBody>
          <a:bodyPr>
            <a:noAutofit/>
          </a:bodyPr>
          <a:lstStyle/>
          <a:p>
            <a:pPr marL="0" lvl="0" indent="0">
              <a:lnSpc>
                <a:spcPct val="100000"/>
              </a:lnSpc>
              <a:spcBef>
                <a:spcPts val="0"/>
              </a:spcBef>
              <a:buClrTx/>
              <a:buNone/>
            </a:pP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0000"/>
              </a:lnSpc>
              <a:spcBef>
                <a:spcPts val="0"/>
              </a:spcBef>
              <a:buClrTx/>
              <a:buNone/>
            </a:pPr>
            <a:r>
              <a:rPr lang="en-US" sz="2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Nỗi</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chinh</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ở 8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dòng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thơ</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như</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vể</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chinh</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Đâu</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dẫn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ấy</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Bef>
                <a:spcPts val="0"/>
              </a:spcBef>
            </a:pPr>
            <a:endParaRPr lang="en-US" sz="2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FA9FD57-122D-4427-A955-4B3927206673}"/>
              </a:ext>
            </a:extLst>
          </p:cNvPr>
          <p:cNvSpPr/>
          <p:nvPr/>
        </p:nvSpPr>
        <p:spPr>
          <a:xfrm>
            <a:off x="160372" y="653256"/>
            <a:ext cx="6256841" cy="430887"/>
          </a:xfrm>
          <a:prstGeom prst="rect">
            <a:avLst/>
          </a:prstGeom>
        </p:spPr>
        <p:txBody>
          <a:bodyPr wrap="none">
            <a:spAutoFit/>
          </a:bodyPr>
          <a:lstStyle/>
          <a:p>
            <a:r>
              <a:rPr lang="en-US" sz="2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2012E8A-05FD-4F1F-B75C-EA960BD64895}"/>
              </a:ext>
            </a:extLst>
          </p:cNvPr>
          <p:cNvSpPr/>
          <p:nvPr/>
        </p:nvSpPr>
        <p:spPr>
          <a:xfrm>
            <a:off x="365760" y="1200668"/>
            <a:ext cx="8336280" cy="5509200"/>
          </a:xfrm>
          <a:prstGeom prst="rect">
            <a:avLst/>
          </a:prstGeom>
        </p:spPr>
        <p:txBody>
          <a:bodyPr wrap="square">
            <a:spAutoFit/>
          </a:bodyPr>
          <a:lstStyle/>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ảnh: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gió đông</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 Yên</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 Ước lệ tượng trưng.</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Người chinh phụ không biết gửi nỗi nhớ chồng với ai, muốn nhờ ngọn gió mùa xuân mang theo hơi ấm tình thương đưa đến "non Yên" những tình cảm nhung nhớ </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thuỷ</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i="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i="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chàng</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tabLst>
                <a:tab pos="2743200" algn="ctr"/>
                <a:tab pos="4791075" algn="l"/>
              </a:tabLst>
            </a:pP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láy</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Thăm thẳm</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 đáu</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thăm</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thẳm</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đớn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tột</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ngụ</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 buồn người thiết tha lò</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Cành cây sương đượm tiếng trùng mưa phun</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 trạng</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khát khao sự đồng cảm của chinh phu nơi biên ải nhưng vô vọng, sầu nhớ da diết, triền miên.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khiến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đẩy</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vợ</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lìa</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849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16" name="Rectangle 15">
            <a:extLst>
              <a:ext uri="{FF2B5EF4-FFF2-40B4-BE49-F238E27FC236}">
                <a16:creationId xmlns:a16="http://schemas.microsoft.com/office/drawing/2014/main" id="{D54CDACD-32D2-4933-96AC-3762E1173E80}"/>
              </a:ext>
            </a:extLst>
          </p:cNvPr>
          <p:cNvSpPr/>
          <p:nvPr/>
        </p:nvSpPr>
        <p:spPr>
          <a:xfrm>
            <a:off x="2982432" y="514768"/>
            <a:ext cx="792058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240C5D4-A390-4527-9B0F-DF72D4DE9ADF}"/>
              </a:ext>
            </a:extLst>
          </p:cNvPr>
          <p:cNvSpPr/>
          <p:nvPr/>
        </p:nvSpPr>
        <p:spPr>
          <a:xfrm>
            <a:off x="1288988" y="921175"/>
            <a:ext cx="961402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Đặng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C60FB1E-3614-4CC4-8F23-5C99398BE508}"/>
              </a:ext>
            </a:extLst>
          </p:cNvPr>
          <p:cNvSpPr/>
          <p:nvPr/>
        </p:nvSpPr>
        <p:spPr>
          <a:xfrm>
            <a:off x="693521" y="2158579"/>
            <a:ext cx="5313506" cy="587148"/>
          </a:xfrm>
          <a:prstGeom prst="rect">
            <a:avLst/>
          </a:prstGeom>
        </p:spPr>
        <p:txBody>
          <a:bodyPr wrap="none">
            <a:spAutoFit/>
          </a:bodyPr>
          <a:lstStyle/>
          <a:p>
            <a:pPr>
              <a:lnSpc>
                <a:spcPct val="150000"/>
              </a:lnSpc>
              <a:spcAft>
                <a:spcPts val="800"/>
              </a:spcAft>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2. </a:t>
            </a:r>
            <a:r>
              <a:rPr lang="en-US" sz="2400" b="1" kern="100" dirty="0" err="1">
                <a:latin typeface="Times New Roman" panose="02020603050405020304" pitchFamily="18" charset="0"/>
                <a:ea typeface="Calibri" panose="020F0502020204030204" pitchFamily="34" charset="0"/>
                <a:cs typeface="Times New Roman" panose="02020603050405020304" pitchFamily="18" charset="0"/>
              </a:rPr>
              <a:t>T</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ình</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424A5724-61C9-4817-A279-E967D4282C6C}"/>
              </a:ext>
            </a:extLst>
          </p:cNvPr>
          <p:cNvSpPr>
            <a:spLocks noChangeArrowheads="1"/>
          </p:cNvSpPr>
          <p:nvPr/>
        </p:nvSpPr>
        <p:spPr bwMode="auto">
          <a:xfrm>
            <a:off x="7276999" y="2452153"/>
            <a:ext cx="42214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HS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đọc</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đoạn</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2 SGK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hoàn</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phiếu</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sau</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392B3B8C-D815-43F9-9583-26848932652A}"/>
              </a:ext>
            </a:extLst>
          </p:cNvPr>
          <p:cNvGraphicFramePr>
            <a:graphicFrameLocks noGrp="1"/>
          </p:cNvGraphicFramePr>
          <p:nvPr>
            <p:extLst>
              <p:ext uri="{D42A27DB-BD31-4B8C-83A1-F6EECF244321}">
                <p14:modId xmlns:p14="http://schemas.microsoft.com/office/powerpoint/2010/main" val="1703721977"/>
              </p:ext>
            </p:extLst>
          </p:nvPr>
        </p:nvGraphicFramePr>
        <p:xfrm>
          <a:off x="2340452" y="3491428"/>
          <a:ext cx="6303962" cy="2940180"/>
        </p:xfrm>
        <a:graphic>
          <a:graphicData uri="http://schemas.openxmlformats.org/drawingml/2006/table">
            <a:tbl>
              <a:tblPr firstRow="1" firstCol="1" bandRow="1"/>
              <a:tblGrid>
                <a:gridCol w="3979137">
                  <a:extLst>
                    <a:ext uri="{9D8B030D-6E8A-4147-A177-3AD203B41FA5}">
                      <a16:colId xmlns:a16="http://schemas.microsoft.com/office/drawing/2014/main" val="2943246601"/>
                    </a:ext>
                  </a:extLst>
                </a:gridCol>
                <a:gridCol w="2324825">
                  <a:extLst>
                    <a:ext uri="{9D8B030D-6E8A-4147-A177-3AD203B41FA5}">
                      <a16:colId xmlns:a16="http://schemas.microsoft.com/office/drawing/2014/main" val="3585304869"/>
                    </a:ext>
                  </a:extLst>
                </a:gridCol>
              </a:tblGrid>
              <a:tr h="0">
                <a:tc gridSpan="2">
                  <a:txBody>
                    <a:bodyPr/>
                    <a:lstStyle/>
                    <a:p>
                      <a:pPr>
                        <a:lnSpc>
                          <a:spcPct val="150000"/>
                        </a:lnSpc>
                        <a:spcAft>
                          <a:spcPts val="0"/>
                        </a:spcAft>
                      </a:pPr>
                      <a:r>
                        <a:rPr lang="en-GB" sz="2400"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loi</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92637749"/>
                  </a:ext>
                </a:extLst>
              </a:tr>
              <a:tr h="0">
                <a:tc>
                  <a:txBody>
                    <a:bodyPr/>
                    <a:lstStyle/>
                    <a:p>
                      <a:pPr>
                        <a:lnSpc>
                          <a:spcPct val="15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249386"/>
                  </a:ext>
                </a:extLst>
              </a:tr>
              <a:tr h="0">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136765"/>
                  </a:ext>
                </a:extLst>
              </a:tr>
              <a:tr h="0">
                <a:tc>
                  <a:txBody>
                    <a:bodyPr/>
                    <a:lstStyle/>
                    <a:p>
                      <a:pPr>
                        <a:lnSpc>
                          <a:spcPct val="150000"/>
                        </a:lnSpc>
                        <a:spcAft>
                          <a:spcPts val="0"/>
                        </a:spcAft>
                      </a:pPr>
                      <a:r>
                        <a:rPr lang="en-GB" sz="24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73820"/>
                  </a:ext>
                </a:extLst>
              </a:tr>
              <a:tr h="0">
                <a:tc>
                  <a:txBody>
                    <a:bodyPr/>
                    <a:lstStyle/>
                    <a:p>
                      <a:pPr>
                        <a:lnSpc>
                          <a:spcPct val="150000"/>
                        </a:lnSpc>
                        <a:spcAft>
                          <a:spcPts val="0"/>
                        </a:spcAft>
                      </a:pPr>
                      <a:r>
                        <a:rPr lang="en-GB" sz="24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82356"/>
                  </a:ext>
                </a:extLst>
              </a:tr>
              <a:tr h="0">
                <a:tc gridSpan="2">
                  <a:txBody>
                    <a:bodyPr/>
                    <a:lstStyle/>
                    <a:p>
                      <a:pPr>
                        <a:lnSpc>
                          <a:spcPct val="15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87970129"/>
                  </a:ext>
                </a:extLst>
              </a:tr>
            </a:tbl>
          </a:graphicData>
        </a:graphic>
      </p:graphicFrame>
    </p:spTree>
    <p:extLst>
      <p:ext uri="{BB962C8B-B14F-4D97-AF65-F5344CB8AC3E}">
        <p14:creationId xmlns:p14="http://schemas.microsoft.com/office/powerpoint/2010/main" val="263346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z="1800" smtClean="0">
                <a:latin typeface="Times New Roman" panose="02020603050405020304" pitchFamily="18" charset="0"/>
                <a:cs typeface="Times New Roman" panose="02020603050405020304" pitchFamily="18" charset="0"/>
              </a:rPr>
              <a:t>12</a:t>
            </a:fld>
            <a:endParaRPr lang="en-US" sz="1800" dirty="0">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840081" y="-971036"/>
            <a:ext cx="749300" cy="2964421"/>
          </a:xfrm>
          <a:prstGeom prst="rect">
            <a:avLst/>
          </a:prstGeom>
        </p:spPr>
      </p:pic>
      <p:graphicFrame>
        <p:nvGraphicFramePr>
          <p:cNvPr id="14" name="Table 13">
            <a:extLst>
              <a:ext uri="{FF2B5EF4-FFF2-40B4-BE49-F238E27FC236}">
                <a16:creationId xmlns:a16="http://schemas.microsoft.com/office/drawing/2014/main" id="{0E2D1A86-C0FA-47A4-B5DE-19E633CC003E}"/>
              </a:ext>
            </a:extLst>
          </p:cNvPr>
          <p:cNvGraphicFramePr>
            <a:graphicFrameLocks noGrp="1"/>
          </p:cNvGraphicFramePr>
          <p:nvPr>
            <p:extLst>
              <p:ext uri="{D42A27DB-BD31-4B8C-83A1-F6EECF244321}">
                <p14:modId xmlns:p14="http://schemas.microsoft.com/office/powerpoint/2010/main" val="872583112"/>
              </p:ext>
            </p:extLst>
          </p:nvPr>
        </p:nvGraphicFramePr>
        <p:xfrm>
          <a:off x="0" y="60324"/>
          <a:ext cx="12268200" cy="6408586"/>
        </p:xfrm>
        <a:graphic>
          <a:graphicData uri="http://schemas.openxmlformats.org/drawingml/2006/table">
            <a:tbl>
              <a:tblPr firstRow="1" firstCol="1" bandRow="1"/>
              <a:tblGrid>
                <a:gridCol w="6391581">
                  <a:extLst>
                    <a:ext uri="{9D8B030D-6E8A-4147-A177-3AD203B41FA5}">
                      <a16:colId xmlns:a16="http://schemas.microsoft.com/office/drawing/2014/main" val="2755990451"/>
                    </a:ext>
                  </a:extLst>
                </a:gridCol>
                <a:gridCol w="5876619">
                  <a:extLst>
                    <a:ext uri="{9D8B030D-6E8A-4147-A177-3AD203B41FA5}">
                      <a16:colId xmlns:a16="http://schemas.microsoft.com/office/drawing/2014/main" val="3765303344"/>
                    </a:ext>
                  </a:extLst>
                </a:gridCol>
              </a:tblGrid>
              <a:tr h="362970">
                <a:tc gridSpan="2">
                  <a:txBody>
                    <a:bodyPr/>
                    <a:lstStyle/>
                    <a:p>
                      <a:pPr algn="ctr">
                        <a:lnSpc>
                          <a:spcPct val="100000"/>
                        </a:lnSpc>
                        <a:spcAft>
                          <a:spcPts val="0"/>
                        </a:spcAft>
                      </a:pPr>
                      <a:r>
                        <a:rPr lang="en-GB" sz="2400" b="1"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loi</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02166179"/>
                  </a:ext>
                </a:extLst>
              </a:tr>
              <a:tr h="575440">
                <a:tc>
                  <a:txBody>
                    <a:bodyPr/>
                    <a:lstStyle/>
                    <a:p>
                      <a:pPr>
                        <a:lnSpc>
                          <a:spcPct val="10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119715"/>
                  </a:ext>
                </a:extLst>
              </a:tr>
              <a:tr h="575440">
                <a:tc>
                  <a:txBody>
                    <a:bodyPr/>
                    <a:lstStyle/>
                    <a:p>
                      <a:pPr>
                        <a:lnSpc>
                          <a:spcPct val="100000"/>
                        </a:lnSpc>
                        <a:spcAft>
                          <a:spcPts val="0"/>
                        </a:spcAft>
                      </a:pP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tuyết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0">
                          <a:effectLst/>
                          <a:latin typeface="Times New Roman" panose="02020603050405020304" pitchFamily="18" charset="0"/>
                          <a:ea typeface="Times New Roman" panose="02020603050405020304" pitchFamily="18" charset="0"/>
                          <a:cs typeface="Times New Roman" panose="02020603050405020304" pitchFamily="18" charset="0"/>
                        </a:rPr>
                        <a:t>giá buốt lạnh lẽo</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643367"/>
                  </a:ext>
                </a:extLst>
              </a:tr>
              <a:tr h="1211748">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tuyết</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dường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mòn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xẻ</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héo</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ẩn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liễu</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lạnh</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938667"/>
                  </a:ext>
                </a:extLst>
              </a:tr>
              <a:tr h="1814850">
                <a:tc>
                  <a:txBody>
                    <a:bodyPr/>
                    <a:lstStyle/>
                    <a:p>
                      <a:pPr>
                        <a:lnSpc>
                          <a:spcPct val="100000"/>
                        </a:lnSpc>
                        <a:spcAft>
                          <a:spcPts val="0"/>
                        </a:spcAf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thanh</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chuông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chùa</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dế</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trằn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266060"/>
                  </a:ext>
                </a:extLst>
              </a:tr>
              <a:tr h="754118">
                <a:tc>
                  <a:txBody>
                    <a:bodyPr/>
                    <a:lstStyle/>
                    <a:p>
                      <a:pPr>
                        <a:lnSpc>
                          <a:spcPct val="100000"/>
                        </a:lnSpc>
                        <a:spcAft>
                          <a:spcPts val="0"/>
                        </a:spcAft>
                      </a:pPr>
                      <a:r>
                        <a:rPr lang="en-GB"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 ảnh bóng hoa theo bóng nguyệt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khao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trỗi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466408"/>
                  </a:ext>
                </a:extLst>
              </a:tr>
              <a:tr h="1088910">
                <a:tc gridSpan="2">
                  <a:txBody>
                    <a:bodyPr/>
                    <a:lstStyle/>
                    <a:p>
                      <a:pPr>
                        <a:lnSpc>
                          <a:spcPct val="10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ngụ</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27082284"/>
                  </a:ext>
                </a:extLst>
              </a:tr>
            </a:tbl>
          </a:graphicData>
        </a:graphic>
      </p:graphicFrame>
    </p:spTree>
    <p:extLst>
      <p:ext uri="{BB962C8B-B14F-4D97-AF65-F5344CB8AC3E}">
        <p14:creationId xmlns:p14="http://schemas.microsoft.com/office/powerpoint/2010/main" val="3127658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spcBef>
                <a:spcPts val="0"/>
              </a:spcBef>
              <a:buClrTx/>
              <a:buSzTx/>
              <a:buFontTx/>
              <a:buNone/>
              <a:tabLst/>
              <a:defRPr/>
            </a:pPr>
            <a:fld id="{294A09A9-5501-47C1-A89A-A340965A2BE2}" type="slidenum">
              <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spcBef>
                  <a:spcPts val="0"/>
                </a:spcBef>
                <a:buClrTx/>
                <a:buSzTx/>
                <a:buFontTx/>
                <a:buNone/>
                <a:tabLst/>
                <a:defRPr/>
              </a:pPr>
              <a:t>13</a:t>
            </a:fld>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840081" y="-971036"/>
            <a:ext cx="749300" cy="2964421"/>
          </a:xfrm>
          <a:prstGeom prst="rect">
            <a:avLst/>
          </a:prstGeom>
        </p:spPr>
      </p:pic>
      <p:sp>
        <p:nvSpPr>
          <p:cNvPr id="2" name="Rectangle 1">
            <a:extLst>
              <a:ext uri="{FF2B5EF4-FFF2-40B4-BE49-F238E27FC236}">
                <a16:creationId xmlns:a16="http://schemas.microsoft.com/office/drawing/2014/main" id="{4303FE16-58B2-4CCB-A884-1A6195545984}"/>
              </a:ext>
            </a:extLst>
          </p:cNvPr>
          <p:cNvSpPr/>
          <p:nvPr/>
        </p:nvSpPr>
        <p:spPr>
          <a:xfrm>
            <a:off x="495058" y="23494"/>
            <a:ext cx="9159559" cy="461665"/>
          </a:xfrm>
          <a:prstGeom prst="rect">
            <a:avLst/>
          </a:prstGeom>
        </p:spPr>
        <p:txBody>
          <a:bodyPr wrap="none">
            <a:spAutoFit/>
          </a:bodyPr>
          <a:lstStyle/>
          <a:p>
            <a:r>
              <a:rPr lang="en-US" sz="2400" b="1" dirty="0">
                <a:solidFill>
                  <a:srgbClr val="000000"/>
                </a:solidFill>
                <a:latin typeface="Times New Roman" panose="02020603050405020304" pitchFamily="18" charset="0"/>
                <a:ea typeface="Times New Roman" panose="02020603050405020304" pitchFamily="18" charset="0"/>
              </a:rPr>
              <a:t>3.</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Ư</a:t>
            </a:r>
            <a:r>
              <a:rPr lang="en-US" sz="2400" b="1" spc="-15" dirty="0" err="1">
                <a:solidFill>
                  <a:srgbClr val="000000"/>
                </a:solidFill>
                <a:latin typeface="Times New Roman" panose="02020603050405020304" pitchFamily="18" charset="0"/>
                <a:ea typeface="Times New Roman" panose="02020603050405020304" pitchFamily="18" charset="0"/>
              </a:rPr>
              <a:t>ớc</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mơ</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khát</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vọng</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về</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hạnh</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phúc</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của</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đôi</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lứa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phụ</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EFCC08E-29A4-4754-A9EE-AF4F2D6EADE1}"/>
              </a:ext>
            </a:extLst>
          </p:cNvPr>
          <p:cNvSpPr/>
          <p:nvPr/>
        </p:nvSpPr>
        <p:spPr>
          <a:xfrm>
            <a:off x="8359382" y="933450"/>
            <a:ext cx="333756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HS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cuối</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SGK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trả</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lời</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hỏi</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Hình</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ảnh</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gắn</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bó</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giữa</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nguyệt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thể</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hiện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điều</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nhận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xét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nghệ</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thuật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sử</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dụng</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thơ</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6D56079-06C4-4326-B20E-5CCAE8842D2A}"/>
              </a:ext>
            </a:extLst>
          </p:cNvPr>
          <p:cNvSpPr/>
          <p:nvPr/>
        </p:nvSpPr>
        <p:spPr>
          <a:xfrm>
            <a:off x="784618" y="713481"/>
            <a:ext cx="7140181" cy="5693866"/>
          </a:xfrm>
          <a:prstGeom prst="rect">
            <a:avLst/>
          </a:prstGeom>
        </p:spPr>
        <p:txBody>
          <a:bodyPr wrap="square">
            <a:spAutoFit/>
          </a:bodyPr>
          <a:lstStyle/>
          <a:p>
            <a:r>
              <a:rPr lang="en-US" sz="2400" dirty="0">
                <a:solidFill>
                  <a:srgbClr val="000000"/>
                </a:solidFill>
                <a:latin typeface="Times New Roman" panose="02020603050405020304" pitchFamily="18" charset="0"/>
                <a:ea typeface="Times New Roman" panose="02020603050405020304" pitchFamily="18" charset="0"/>
              </a:rPr>
              <a:t>-</a:t>
            </a:r>
            <a:r>
              <a:rPr lang="en-US" sz="24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ảnh</a:t>
            </a:r>
            <a:r>
              <a:rPr lang="en-US" sz="2800" spc="-15" dirty="0">
                <a:solidFill>
                  <a:srgbClr val="000000"/>
                </a:solidFill>
                <a:latin typeface="Times New Roman" panose="02020603050405020304" pitchFamily="18" charset="0"/>
                <a:ea typeface="Times New Roman" panose="02020603050405020304" pitchFamily="18" charset="0"/>
              </a:rPr>
              <a:t> : </a:t>
            </a:r>
            <a:r>
              <a:rPr lang="en-US" sz="2800" spc="-15" dirty="0" err="1">
                <a:solidFill>
                  <a:srgbClr val="000000"/>
                </a:solidFill>
                <a:latin typeface="Times New Roman" panose="02020603050405020304" pitchFamily="18" charset="0"/>
                <a:ea typeface="Times New Roman" panose="02020603050405020304" pitchFamily="18" charset="0"/>
              </a:rPr>
              <a:t>hoa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nguyệt</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Động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từ</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dãi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lồng</a:t>
            </a:r>
            <a:endParaRPr lang="en-US" sz="2800" dirty="0">
              <a:latin typeface="Times New Roman" panose="02020603050405020304" pitchFamily="18" charset="0"/>
              <a:ea typeface="Times New Roman" panose="02020603050405020304" pitchFamily="18" charset="0"/>
            </a:endParaRPr>
          </a:p>
          <a:p>
            <a:r>
              <a:rPr lang="en-US" sz="2800" spc="-15" dirty="0">
                <a:solidFill>
                  <a:srgbClr val="000000"/>
                </a:solidFill>
                <a:latin typeface="Times New Roman" panose="02020603050405020304" pitchFamily="18" charset="0"/>
                <a:ea typeface="Times New Roman" panose="02020603050405020304" pitchFamily="18" charset="0"/>
              </a:rPr>
              <a:t>=&gt; </a:t>
            </a:r>
            <a:r>
              <a:rPr lang="en-US" sz="2800" spc="-15" dirty="0" err="1">
                <a:solidFill>
                  <a:srgbClr val="000000"/>
                </a:solidFill>
                <a:latin typeface="Times New Roman" panose="02020603050405020304" pitchFamily="18" charset="0"/>
                <a:ea typeface="Times New Roman" panose="02020603050405020304" pitchFamily="18" charset="0"/>
              </a:rPr>
              <a:t>gợi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gắn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bó</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yếm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nồng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nàn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thiên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nhiên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một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cách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rất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trang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nhã</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và</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kín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đáo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Nó</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như</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mũi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dao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sắc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lẹm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cứa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vào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nỗi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lòng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thẳm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Bới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nhìn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hoa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nàng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không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khỏi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nhớ</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những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đêm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xuân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ngày</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trước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càng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thương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tủi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phận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trong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nỗi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đau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xót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nhớ</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mong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đêm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suốt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sáng</a:t>
            </a:r>
            <a:r>
              <a:rPr lang="en-US" sz="2800" spc="-15" dirty="0">
                <a:solidFill>
                  <a:srgbClr val="000000"/>
                </a:solidFill>
                <a:latin typeface="Times New Roman" panose="02020603050405020304" pitchFamily="18" charset="0"/>
                <a:ea typeface="Times New Roman" panose="02020603050405020304" pitchFamily="18" charset="0"/>
              </a:rPr>
              <a:t>. =&gt;Ý </a:t>
            </a:r>
            <a:r>
              <a:rPr lang="en-US" sz="2800" spc="-15" dirty="0" err="1">
                <a:solidFill>
                  <a:srgbClr val="000000"/>
                </a:solidFill>
                <a:latin typeface="Times New Roman" panose="02020603050405020304" pitchFamily="18" charset="0"/>
                <a:ea typeface="Times New Roman" panose="02020603050405020304" pitchFamily="18" charset="0"/>
              </a:rPr>
              <a:t>thức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sống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được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hưởng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lứa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đôi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cá</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nhân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mẽ</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rPr>
              <a:t>=&gt;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nghệ</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thuật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tả</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tình</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406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3AFC-F89C-4700-9DF7-4459554CC9E4}"/>
              </a:ext>
            </a:extLst>
          </p:cNvPr>
          <p:cNvSpPr>
            <a:spLocks noGrp="1"/>
          </p:cNvSpPr>
          <p:nvPr>
            <p:ph type="title"/>
          </p:nvPr>
        </p:nvSpPr>
        <p:spPr>
          <a:xfrm>
            <a:off x="8382000" y="1058735"/>
            <a:ext cx="3185160" cy="2819837"/>
          </a:xfrm>
        </p:spPr>
        <p:style>
          <a:lnRef idx="1">
            <a:schemeClr val="accent1"/>
          </a:lnRef>
          <a:fillRef idx="2">
            <a:schemeClr val="accent1"/>
          </a:fillRef>
          <a:effectRef idx="1">
            <a:schemeClr val="accent1"/>
          </a:effectRef>
          <a:fontRef idx="minor">
            <a:schemeClr val="dk1"/>
          </a:fontRef>
        </p:style>
        <p:txBody>
          <a:bodyPr>
            <a:noAutofit/>
          </a:bodyPr>
          <a:lstStyle/>
          <a:p>
            <a:pPr>
              <a:lnSpc>
                <a:spcPct val="100000"/>
              </a:lnSpc>
              <a:spcBef>
                <a:spcPts val="0"/>
              </a:spcBef>
            </a:pP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Theo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tác</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giả</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dịch</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giả</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muốn</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gửi</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tới</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thông</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điệp</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từ</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đoạn</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trích</a:t>
            </a:r>
            <a:r>
              <a:rPr lang="en-US"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br>
              <a:rPr lang="en-US" sz="2800" i="1" kern="100" dirty="0">
                <a:latin typeface="Times New Roman" panose="02020603050405020304" pitchFamily="18" charset="0"/>
                <a:ea typeface="Calibri" panose="020F0502020204030204" pitchFamily="34"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7D0A6FB-F304-429A-9EF2-89B0B0940C74}"/>
              </a:ext>
            </a:extLst>
          </p:cNvPr>
          <p:cNvSpPr>
            <a:spLocks noGrp="1"/>
          </p:cNvSpPr>
          <p:nvPr>
            <p:ph type="sldNum" sz="quarter" idx="12"/>
          </p:nvPr>
        </p:nvSpPr>
        <p:spPr/>
        <p:txBody>
          <a:bodyPr/>
          <a:lstStyle/>
          <a:p>
            <a:fld id="{294A09A9-5501-47C1-A89A-A340965A2BE2}" type="slidenum">
              <a:rPr lang="en-US" sz="2800" smtClean="0">
                <a:latin typeface="Times New Roman" panose="02020603050405020304" pitchFamily="18" charset="0"/>
                <a:cs typeface="Times New Roman" panose="02020603050405020304" pitchFamily="18" charset="0"/>
              </a:rPr>
              <a:pPr/>
              <a:t>14</a:t>
            </a:fld>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CB99323-DAAC-452D-AE05-00D88CABB69A}"/>
              </a:ext>
            </a:extLst>
          </p:cNvPr>
          <p:cNvSpPr/>
          <p:nvPr/>
        </p:nvSpPr>
        <p:spPr>
          <a:xfrm>
            <a:off x="675623" y="319603"/>
            <a:ext cx="2404761" cy="523220"/>
          </a:xfrm>
          <a:prstGeom prst="rect">
            <a:avLst/>
          </a:prstGeom>
        </p:spPr>
        <p:txBody>
          <a:bodyPr wrap="none">
            <a:spAutoFit/>
          </a:bodyPr>
          <a:lstStyle/>
          <a:p>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28D8A76-7D46-4A4D-B29B-7FFCF5AAF696}"/>
              </a:ext>
            </a:extLst>
          </p:cNvPr>
          <p:cNvSpPr/>
          <p:nvPr/>
        </p:nvSpPr>
        <p:spPr>
          <a:xfrm>
            <a:off x="274320" y="1302575"/>
            <a:ext cx="7909560" cy="3108543"/>
          </a:xfrm>
          <a:prstGeom prst="rect">
            <a:avLst/>
          </a:prstGeom>
        </p:spPr>
        <p:txBody>
          <a:bodyPr wrap="square">
            <a:spAutoFit/>
          </a:bodyPr>
          <a:lstStyle/>
          <a:p>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8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E267-085E-48B8-8FB7-30691D3763C3}"/>
              </a:ext>
            </a:extLst>
          </p:cNvPr>
          <p:cNvSpPr>
            <a:spLocks noGrp="1"/>
          </p:cNvSpPr>
          <p:nvPr>
            <p:ph type="title"/>
          </p:nvPr>
        </p:nvSpPr>
        <p:spPr>
          <a:xfrm>
            <a:off x="10287000" y="1063254"/>
            <a:ext cx="1249680" cy="35326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CFD42C-90C3-4153-B76F-8912268DF692}"/>
              </a:ext>
            </a:extLst>
          </p:cNvPr>
          <p:cNvSpPr>
            <a:spLocks noGrp="1"/>
          </p:cNvSpPr>
          <p:nvPr>
            <p:ph type="sldNum" sz="quarter" idx="12"/>
          </p:nvPr>
        </p:nvSpPr>
        <p:spPr/>
        <p:txBody>
          <a:bodyPr/>
          <a:lstStyle/>
          <a:p>
            <a:fld id="{294A09A9-5501-47C1-A89A-A340965A2BE2}" type="slidenum">
              <a:rPr lang="en-US" sz="2800" smtClean="0">
                <a:latin typeface="Times New Roman" panose="02020603050405020304" pitchFamily="18" charset="0"/>
                <a:cs typeface="Times New Roman" panose="02020603050405020304" pitchFamily="18" charset="0"/>
              </a:rPr>
              <a:t>15</a:t>
            </a:fld>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DB6C46A-4E4B-4E24-B9FB-EDAD8AC9D1CB}"/>
              </a:ext>
            </a:extLst>
          </p:cNvPr>
          <p:cNvSpPr/>
          <p:nvPr/>
        </p:nvSpPr>
        <p:spPr>
          <a:xfrm>
            <a:off x="655320" y="136525"/>
            <a:ext cx="8900160" cy="5386090"/>
          </a:xfrm>
          <a:prstGeom prst="rect">
            <a:avLst/>
          </a:prstGeom>
        </p:spPr>
        <p:txBody>
          <a:bodyPr wrap="square">
            <a:spAutoFit/>
          </a:bodyPr>
          <a:lstStyle/>
          <a:p>
            <a:pPr>
              <a:tabLst>
                <a:tab pos="2743200" algn="ctr"/>
                <a:tab pos="4791075" algn="l"/>
              </a:tabLst>
            </a:pP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tabLst>
                <a:tab pos="2743200" algn="ctr"/>
                <a:tab pos="4791075" algn="l"/>
              </a:tabLst>
            </a:pP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2743200" algn="ctr"/>
                <a:tab pos="4791075" algn="l"/>
              </a:tabLst>
            </a:pP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ngụ</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nhã</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láy</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lối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vắt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nặng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trĩu</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2743200" algn="ctr"/>
                <a:tab pos="4791075" algn="l"/>
              </a:tabLst>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2743200" algn="ctr"/>
                <a:tab pos="4791075" algn="l"/>
              </a:tabLst>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2743200" algn="ctr"/>
                <a:tab pos="4791075" algn="l"/>
              </a:tabLst>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8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arn(inVertical)">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arn(inVertical)">
                                      <p:cBhvr>
                                        <p:cTn id="3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247541-2A27-4125-A870-FF89126A9EBC}"/>
              </a:ext>
            </a:extLst>
          </p:cNvPr>
          <p:cNvSpPr>
            <a:spLocks noGrp="1"/>
          </p:cNvSpPr>
          <p:nvPr>
            <p:ph type="sldNum" sz="quarter" idx="12"/>
          </p:nvPr>
        </p:nvSpPr>
        <p:spPr/>
        <p:txBody>
          <a:bodyPr/>
          <a:lstStyle/>
          <a:p>
            <a:fld id="{294A09A9-5501-47C1-A89A-A340965A2BE2}" type="slidenum">
              <a:rPr lang="en-US" smtClean="0"/>
              <a:t>16</a:t>
            </a:fld>
            <a:endParaRPr lang="en-US" dirty="0"/>
          </a:p>
        </p:txBody>
      </p:sp>
      <p:sp>
        <p:nvSpPr>
          <p:cNvPr id="5" name="Content Placeholder 4">
            <a:extLst>
              <a:ext uri="{FF2B5EF4-FFF2-40B4-BE49-F238E27FC236}">
                <a16:creationId xmlns:a16="http://schemas.microsoft.com/office/drawing/2014/main" id="{1535570D-D9DF-41C7-A2DF-A1CA9A3E0E82}"/>
              </a:ext>
            </a:extLst>
          </p:cNvPr>
          <p:cNvSpPr>
            <a:spLocks noGrp="1"/>
          </p:cNvSpPr>
          <p:nvPr>
            <p:ph sz="quarter" idx="4"/>
          </p:nvPr>
        </p:nvSpPr>
        <p:spPr>
          <a:xfrm>
            <a:off x="7711440" y="1016127"/>
            <a:ext cx="3749040" cy="4306824"/>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1135994-0F91-41E0-BCC0-8270CD5DBD42}"/>
              </a:ext>
            </a:extLst>
          </p:cNvPr>
          <p:cNvPicPr/>
          <p:nvPr/>
        </p:nvPicPr>
        <p:blipFill rotWithShape="1">
          <a:blip r:embed="rId2"/>
          <a:srcRect l="11005" t="6243" r="8762" b="11764"/>
          <a:stretch/>
        </p:blipFill>
        <p:spPr bwMode="auto">
          <a:xfrm>
            <a:off x="517524" y="380238"/>
            <a:ext cx="6782436" cy="6157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0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CFD42C-90C3-4153-B76F-8912268DF692}"/>
              </a:ext>
            </a:extLst>
          </p:cNvPr>
          <p:cNvSpPr>
            <a:spLocks noGrp="1"/>
          </p:cNvSpPr>
          <p:nvPr>
            <p:ph type="sldNum" sz="quarter" idx="12"/>
          </p:nvPr>
        </p:nvSpPr>
        <p:spPr/>
        <p:txBody>
          <a:bodyPr/>
          <a:lstStyle/>
          <a:p>
            <a:pPr marL="0" marR="0" lvl="0" indent="0" algn="r" defTabSz="914400" rtl="0" eaLnBrk="1" fontAlgn="auto" latinLnBrk="0" hangingPunct="1">
              <a:spcBef>
                <a:spcPts val="0"/>
              </a:spcBef>
              <a:spcAft>
                <a:spcPts val="0"/>
              </a:spcAft>
              <a:buClrTx/>
              <a:buSzTx/>
              <a:buFontTx/>
              <a:buNone/>
              <a:tabLst/>
              <a:defRPr/>
            </a:pPr>
            <a:fld id="{294A09A9-5501-47C1-A89A-A340965A2BE2}" type="slidenum">
              <a:rPr kumimoji="0" lang="en-US" sz="1800" i="0" u="none" strike="noStrike" kern="1200" cap="none" spc="0" normalizeH="0" baseline="0" noProof="0" smtClean="0">
                <a:ln>
                  <a:noFill/>
                </a:ln>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spcBef>
                  <a:spcPts val="0"/>
                </a:spcBef>
                <a:spcAft>
                  <a:spcPts val="0"/>
                </a:spcAft>
                <a:buClrTx/>
                <a:buSzTx/>
                <a:buFontTx/>
                <a:buNone/>
                <a:tabLst/>
                <a:defRPr/>
              </a:pPr>
              <a:t>17</a:t>
            </a:fld>
            <a:endParaRPr kumimoji="0" lang="en-US" sz="1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46EFAD59-C746-4BE9-A7F4-D7B2FE5F3EFC}"/>
              </a:ext>
            </a:extLst>
          </p:cNvPr>
          <p:cNvSpPr/>
          <p:nvPr/>
        </p:nvSpPr>
        <p:spPr>
          <a:xfrm>
            <a:off x="541020" y="1266881"/>
            <a:ext cx="6240780" cy="5909310"/>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rPr>
              <a:t> CÂU HỎI TRẮC NGHIỆM</a:t>
            </a: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1: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         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Song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tuyệt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2: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Nôm</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ngâm</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ai? </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Kim.</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Phan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Phan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3: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ngâm</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Đặng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Côn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Nôm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008000"/>
                </a:solidFill>
                <a:latin typeface="Times New Roman" panose="02020603050405020304" pitchFamily="18" charset="0"/>
                <a:ea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CC55C53-299C-4357-B199-9155B3E442EF}"/>
              </a:ext>
            </a:extLst>
          </p:cNvPr>
          <p:cNvSpPr/>
          <p:nvPr/>
        </p:nvSpPr>
        <p:spPr>
          <a:xfrm>
            <a:off x="6926647" y="1028343"/>
            <a:ext cx="5123688" cy="4801314"/>
          </a:xfrm>
          <a:prstGeom prst="rect">
            <a:avLst/>
          </a:prstGeom>
        </p:spPr>
        <p:txBody>
          <a:bodyPr wrap="square">
            <a:spAutoFit/>
          </a:bodyPr>
          <a:lstStyle/>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4: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oán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giận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khao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trận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tủi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cưới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chường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khiến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rơi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lầm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than.</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5: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ngụ</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0492DA64-6622-401A-8332-718E56193836}"/>
              </a:ext>
            </a:extLst>
          </p:cNvPr>
          <p:cNvCxnSpPr>
            <a:cxnSpLocks/>
          </p:cNvCxnSpPr>
          <p:nvPr/>
        </p:nvCxnSpPr>
        <p:spPr>
          <a:xfrm flipH="1">
            <a:off x="6824472" y="1266881"/>
            <a:ext cx="8415" cy="5089469"/>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7659FDD8-DA22-4AA8-B5BD-E342BEA227B2}"/>
              </a:ext>
            </a:extLst>
          </p:cNvPr>
          <p:cNvSpPr/>
          <p:nvPr/>
        </p:nvSpPr>
        <p:spPr>
          <a:xfrm>
            <a:off x="1009023" y="1994952"/>
            <a:ext cx="359394"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C.</a:t>
            </a:r>
            <a:endParaRPr lang="en-US" dirty="0"/>
          </a:p>
        </p:txBody>
      </p:sp>
      <p:sp>
        <p:nvSpPr>
          <p:cNvPr id="16" name="Rectangle 15">
            <a:extLst>
              <a:ext uri="{FF2B5EF4-FFF2-40B4-BE49-F238E27FC236}">
                <a16:creationId xmlns:a16="http://schemas.microsoft.com/office/drawing/2014/main" id="{B1F96ADA-3FD8-467D-AC9B-50153A128C28}"/>
              </a:ext>
            </a:extLst>
          </p:cNvPr>
          <p:cNvSpPr/>
          <p:nvPr/>
        </p:nvSpPr>
        <p:spPr>
          <a:xfrm>
            <a:off x="1031465" y="3913759"/>
            <a:ext cx="314510"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D</a:t>
            </a:r>
            <a:endParaRPr lang="en-US" dirty="0"/>
          </a:p>
        </p:txBody>
      </p:sp>
      <p:sp>
        <p:nvSpPr>
          <p:cNvPr id="17" name="Rectangle 16">
            <a:extLst>
              <a:ext uri="{FF2B5EF4-FFF2-40B4-BE49-F238E27FC236}">
                <a16:creationId xmlns:a16="http://schemas.microsoft.com/office/drawing/2014/main" id="{875CE08E-4CE4-47A3-A9A1-CBAE0D204EB6}"/>
              </a:ext>
            </a:extLst>
          </p:cNvPr>
          <p:cNvSpPr/>
          <p:nvPr/>
        </p:nvSpPr>
        <p:spPr>
          <a:xfrm>
            <a:off x="1013832" y="5049882"/>
            <a:ext cx="349776"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B.</a:t>
            </a:r>
            <a:endParaRPr lang="en-US" dirty="0"/>
          </a:p>
        </p:txBody>
      </p:sp>
      <p:sp>
        <p:nvSpPr>
          <p:cNvPr id="18" name="Rectangle 17">
            <a:extLst>
              <a:ext uri="{FF2B5EF4-FFF2-40B4-BE49-F238E27FC236}">
                <a16:creationId xmlns:a16="http://schemas.microsoft.com/office/drawing/2014/main" id="{D698D014-B767-4EA4-8121-2D90DAE0F19A}"/>
              </a:ext>
            </a:extLst>
          </p:cNvPr>
          <p:cNvSpPr/>
          <p:nvPr/>
        </p:nvSpPr>
        <p:spPr>
          <a:xfrm>
            <a:off x="7304305" y="2041911"/>
            <a:ext cx="304892"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B</a:t>
            </a:r>
            <a:endParaRPr lang="en-US" dirty="0"/>
          </a:p>
        </p:txBody>
      </p:sp>
      <p:sp>
        <p:nvSpPr>
          <p:cNvPr id="19" name="Rectangle 18">
            <a:extLst>
              <a:ext uri="{FF2B5EF4-FFF2-40B4-BE49-F238E27FC236}">
                <a16:creationId xmlns:a16="http://schemas.microsoft.com/office/drawing/2014/main" id="{D92FEFD3-9314-4257-933D-616FC34EAE72}"/>
              </a:ext>
            </a:extLst>
          </p:cNvPr>
          <p:cNvSpPr/>
          <p:nvPr/>
        </p:nvSpPr>
        <p:spPr>
          <a:xfrm>
            <a:off x="7304305" y="5049881"/>
            <a:ext cx="359394"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C.</a:t>
            </a:r>
            <a:endParaRPr lang="en-US" dirty="0"/>
          </a:p>
        </p:txBody>
      </p:sp>
      <p:sp>
        <p:nvSpPr>
          <p:cNvPr id="21" name="TextBox 20">
            <a:extLst>
              <a:ext uri="{FF2B5EF4-FFF2-40B4-BE49-F238E27FC236}">
                <a16:creationId xmlns:a16="http://schemas.microsoft.com/office/drawing/2014/main" id="{91FB3A4B-D361-460B-81D6-F1215EB9EA3A}"/>
              </a:ext>
            </a:extLst>
          </p:cNvPr>
          <p:cNvSpPr txBox="1"/>
          <p:nvPr/>
        </p:nvSpPr>
        <p:spPr>
          <a:xfrm>
            <a:off x="4404360" y="228600"/>
            <a:ext cx="475488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3914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289304" y="2884932"/>
            <a:ext cx="3267456" cy="1088136"/>
          </a:xfrm>
        </p:spPr>
        <p:txBody>
          <a:bodyPr>
            <a:normAutofit/>
          </a:bodyPr>
          <a:lstStyle/>
          <a:p>
            <a:r>
              <a:rPr lang="en-US" dirty="0"/>
              <a:t>VẬN </a:t>
            </a:r>
            <a:r>
              <a:rPr lang="en-US" dirty="0">
                <a:latin typeface="Times New Roman" panose="02020603050405020304" pitchFamily="18" charset="0"/>
                <a:cs typeface="Times New Roman" panose="02020603050405020304" pitchFamily="18" charset="0"/>
              </a:rPr>
              <a:t>DỤNG</a:t>
            </a:r>
          </a:p>
        </p:txBody>
      </p:sp>
      <p:sp>
        <p:nvSpPr>
          <p:cNvPr id="6" name="矩形 12">
            <a:extLst>
              <a:ext uri="{FF2B5EF4-FFF2-40B4-BE49-F238E27FC236}">
                <a16:creationId xmlns:a16="http://schemas.microsoft.com/office/drawing/2014/main" id="{3C6879FC-0203-4703-623A-F8BA2F22CC39}"/>
              </a:ext>
            </a:extLst>
          </p:cNvPr>
          <p:cNvSpPr/>
          <p:nvPr/>
        </p:nvSpPr>
        <p:spPr>
          <a:xfrm>
            <a:off x="7259760" y="1969808"/>
            <a:ext cx="4560765" cy="1938992"/>
          </a:xfrm>
          <a:prstGeom prst="rect">
            <a:avLst/>
          </a:prstGeom>
        </p:spPr>
        <p:txBody>
          <a:bodyPr wrap="square">
            <a:spAutoFit/>
            <a:scene3d>
              <a:camera prst="orthographicFront"/>
              <a:lightRig rig="threePt" dir="t"/>
            </a:scene3d>
            <a:sp3d contourW="12700"/>
          </a:bodyPr>
          <a:lstStyle/>
          <a:p>
            <a:r>
              <a:rPr lang="en-US" i="1" dirty="0"/>
              <a:t>- </a:t>
            </a:r>
            <a:r>
              <a:rPr lang="en-US" sz="2400" i="1" dirty="0">
                <a:latin typeface="Times New Roman" panose="02020603050405020304" pitchFamily="18" charset="0"/>
                <a:cs typeface="Times New Roman" panose="02020603050405020304" pitchFamily="18" charset="0"/>
              </a:rPr>
              <a:t>Theo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gửi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gắm</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đoạn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riêng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nay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minh</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25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27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69D-3D73-4783-9C1C-55CAE5CE363D}"/>
              </a:ext>
            </a:extLst>
          </p:cNvPr>
          <p:cNvSpPr>
            <a:spLocks noGrp="1"/>
          </p:cNvSpPr>
          <p:nvPr>
            <p:ph type="title"/>
          </p:nvPr>
        </p:nvSpPr>
        <p:spPr/>
        <p:txBody>
          <a:bodyPr/>
          <a:lstStyle/>
          <a:p>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br>
              <a:rPr lang="en-US" kern="1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C3F62D5B-FC67-43CD-8DC6-BFBEC6B430BB}"/>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
        <p:nvSpPr>
          <p:cNvPr id="5" name="Content Placeholder 4">
            <a:extLst>
              <a:ext uri="{FF2B5EF4-FFF2-40B4-BE49-F238E27FC236}">
                <a16:creationId xmlns:a16="http://schemas.microsoft.com/office/drawing/2014/main" id="{FE3DF25F-DECD-4B58-85A2-436A76645DF3}"/>
              </a:ext>
            </a:extLst>
          </p:cNvPr>
          <p:cNvSpPr>
            <a:spLocks noGrp="1"/>
          </p:cNvSpPr>
          <p:nvPr>
            <p:ph sz="quarter" idx="12"/>
          </p:nvPr>
        </p:nvSpPr>
        <p:spPr/>
        <p:txBody>
          <a:bodyPr/>
          <a:lstStyle/>
          <a:p>
            <a:pPr marL="0" marR="30480" indent="0" algn="ctr">
              <a:lnSpc>
                <a:spcPct val="150000"/>
              </a:lnSpc>
              <a:spcAft>
                <a:spcPts val="0"/>
              </a:spcAft>
              <a:buNone/>
            </a:pP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endPar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ngâm</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Đặng</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a:t>
            </a:r>
            <a:endPar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Nôm</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0000"/>
              </a:solidFill>
            </a:endParaRPr>
          </a:p>
        </p:txBody>
      </p:sp>
    </p:spTree>
    <p:extLst>
      <p:ext uri="{BB962C8B-B14F-4D97-AF65-F5344CB8AC3E}">
        <p14:creationId xmlns:p14="http://schemas.microsoft.com/office/powerpoint/2010/main" val="406073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955ED05-D50C-0A4F-01D4-352FCC34DF39}"/>
              </a:ext>
            </a:extLst>
          </p:cNvPr>
          <p:cNvSpPr txBox="1"/>
          <p:nvPr/>
        </p:nvSpPr>
        <p:spPr>
          <a:xfrm>
            <a:off x="454132" y="217993"/>
            <a:ext cx="8235576" cy="1687963"/>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I.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C34C907-BEB0-0C5C-E3C5-4B7B206E19CA}"/>
              </a:ext>
            </a:extLst>
          </p:cNvPr>
          <p:cNvSpPr txBox="1"/>
          <p:nvPr/>
        </p:nvSpPr>
        <p:spPr>
          <a:xfrm>
            <a:off x="134602" y="2521059"/>
            <a:ext cx="11483310" cy="1815882"/>
          </a:xfrm>
          <a:prstGeom prst="rect">
            <a:avLst/>
          </a:prstGeom>
          <a:solidFill>
            <a:schemeClr val="bg1"/>
          </a:solidFill>
          <a:ln w="12700">
            <a:solidFill>
              <a:srgbClr val="90967A"/>
            </a:solidFill>
            <a:prstDash val="dash"/>
          </a:ln>
        </p:spPr>
        <p:txBody>
          <a:bodyPr wrap="square">
            <a:spAutoFit/>
          </a:bodyPr>
          <a:lstStyle/>
          <a:p>
            <a:pPr indent="457200" algn="just"/>
            <a:r>
              <a:rPr lang="en-US" sz="2800" b="0" i="0" dirty="0">
                <a:solidFill>
                  <a:srgbClr val="333333"/>
                </a:solidFill>
                <a:effectLst/>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Đặng Trần Côn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XVIII.</a:t>
            </a:r>
            <a:endParaRPr lang="en-US" sz="2800" dirty="0">
              <a:solidFill>
                <a:srgbClr val="333333"/>
              </a:solidFill>
              <a:latin typeface="Times New Roman" panose="02020603050405020304" pitchFamily="18" charset="0"/>
              <a:cs typeface="Times New Roman" panose="02020603050405020304" pitchFamily="18" charset="0"/>
            </a:endParaRPr>
          </a:p>
          <a:p>
            <a:pPr indent="457200" algn="just"/>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Quê ở </a:t>
            </a:r>
            <a:r>
              <a:rPr lang="en-US" sz="2800" dirty="0" err="1">
                <a:solidFill>
                  <a:srgbClr val="333333"/>
                </a:solidFill>
                <a:latin typeface="Times New Roman" panose="02020603050405020304" pitchFamily="18" charset="0"/>
                <a:cs typeface="Times New Roman" panose="02020603050405020304" pitchFamily="18" charset="0"/>
              </a:rPr>
              <a:t>làng</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Nhân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Mục</a:t>
            </a:r>
            <a:r>
              <a:rPr lang="en-US" sz="2800" dirty="0">
                <a:solidFill>
                  <a:srgbClr val="333333"/>
                </a:solidFill>
                <a:latin typeface="Times New Roman" panose="02020603050405020304" pitchFamily="18" charset="0"/>
                <a:cs typeface="Times New Roman" panose="02020603050405020304" pitchFamily="18" charset="0"/>
              </a:rPr>
              <a:t> (nay </a:t>
            </a:r>
            <a:r>
              <a:rPr lang="en-US" sz="2800" dirty="0" err="1">
                <a:solidFill>
                  <a:srgbClr val="333333"/>
                </a:solidFill>
                <a:latin typeface="Times New Roman" panose="02020603050405020304" pitchFamily="18" charset="0"/>
                <a:cs typeface="Times New Roman" panose="02020603050405020304" pitchFamily="18" charset="0"/>
              </a:rPr>
              <a:t>thuộc</a:t>
            </a:r>
            <a:r>
              <a:rPr lang="en-US" sz="2800" dirty="0">
                <a:solidFill>
                  <a:srgbClr val="333333"/>
                </a:solidFill>
                <a:latin typeface="Times New Roman" panose="02020603050405020304" pitchFamily="18" charset="0"/>
                <a:cs typeface="Times New Roman" panose="02020603050405020304" pitchFamily="18" charset="0"/>
              </a:rPr>
              <a:t> Hà </a:t>
            </a:r>
            <a:r>
              <a:rPr lang="en-US" sz="2800" dirty="0" err="1">
                <a:solidFill>
                  <a:srgbClr val="333333"/>
                </a:solidFill>
                <a:latin typeface="Times New Roman" panose="02020603050405020304" pitchFamily="18" charset="0"/>
                <a:cs typeface="Times New Roman" panose="02020603050405020304" pitchFamily="18" charset="0"/>
              </a:rPr>
              <a:t>Nội</a:t>
            </a:r>
            <a:r>
              <a:rPr lang="en-US" sz="2800" dirty="0">
                <a:solidFill>
                  <a:srgbClr val="333333"/>
                </a:solidFill>
                <a:latin typeface="Times New Roman" panose="02020603050405020304" pitchFamily="18" charset="0"/>
                <a:cs typeface="Times New Roman" panose="02020603050405020304" pitchFamily="18" charset="0"/>
              </a:rPr>
              <a:t>)</a:t>
            </a:r>
            <a:endParaRPr lang="vi-VN" sz="2800" b="0" i="0" dirty="0">
              <a:solidFill>
                <a:srgbClr val="333333"/>
              </a:solidFill>
              <a:effectLst/>
              <a:latin typeface="Times New Roman" panose="02020603050405020304" pitchFamily="18" charset="0"/>
              <a:cs typeface="Times New Roman" panose="02020603050405020304" pitchFamily="18" charset="0"/>
            </a:endParaRPr>
          </a:p>
          <a:p>
            <a:pPr indent="457200" algn="just"/>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Các</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tác</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phẩm</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của</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ông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thường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thể</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hiện</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tình</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cảm</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riêng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tư</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những</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nỗi</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niềm</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trắc</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ẩn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của</a:t>
            </a:r>
            <a:r>
              <a:rPr lang="en-US" sz="2800" dirty="0">
                <a:solidFill>
                  <a:srgbClr val="333333"/>
                </a:solidFill>
                <a:latin typeface="Times New Roman" panose="02020603050405020304" pitchFamily="18" charset="0"/>
                <a:cs typeface="Times New Roman" panose="02020603050405020304" pitchFamily="18" charset="0"/>
              </a:rPr>
              <a:t> con </a:t>
            </a:r>
            <a:r>
              <a:rPr lang="en-US" sz="2800" dirty="0" err="1">
                <a:solidFill>
                  <a:srgbClr val="333333"/>
                </a:solidFill>
                <a:latin typeface="Times New Roman" panose="02020603050405020304" pitchFamily="18" charset="0"/>
                <a:cs typeface="Times New Roman" panose="02020603050405020304" pitchFamily="18" charset="0"/>
              </a:rPr>
              <a:t>người</a:t>
            </a:r>
            <a:r>
              <a:rPr lang="en-US" sz="2800" dirty="0">
                <a:solidFill>
                  <a:srgbClr val="333333"/>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437089B8-A979-4A0E-A726-F5182AABF2FF}"/>
              </a:ext>
            </a:extLst>
          </p:cNvPr>
          <p:cNvSpPr/>
          <p:nvPr/>
        </p:nvSpPr>
        <p:spPr>
          <a:xfrm>
            <a:off x="7818797" y="217993"/>
            <a:ext cx="4191000" cy="1631216"/>
          </a:xfrm>
          <a:prstGeom prst="rect">
            <a:avLst/>
          </a:prstGeom>
        </p:spPr>
        <p:txBody>
          <a:bodyPr wrap="square">
            <a:spAutoFit/>
          </a:bodyPr>
          <a:lstStyle/>
          <a:p>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Ngoài</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tin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SGK,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nào</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sưu</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tầm</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chia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cùng</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cả</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lớp</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tin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khác</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mà</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biết</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tác</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dịch</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tp</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chinh</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phụ</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ngâm</a:t>
            </a:r>
            <a:r>
              <a:rPr lang="en-US" sz="2000" i="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481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barn(inVertical)">
                                      <p:cBhvr>
                                        <p:cTn id="2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955ED05-D50C-0A4F-01D4-352FCC34DF39}"/>
              </a:ext>
            </a:extLst>
          </p:cNvPr>
          <p:cNvSpPr txBox="1"/>
          <p:nvPr/>
        </p:nvSpPr>
        <p:spPr>
          <a:xfrm>
            <a:off x="384067" y="262352"/>
            <a:ext cx="8235576" cy="579967"/>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B97BA85-DFCD-9549-31B9-82C988563E58}"/>
              </a:ext>
            </a:extLst>
          </p:cNvPr>
          <p:cNvSpPr txBox="1"/>
          <p:nvPr/>
        </p:nvSpPr>
        <p:spPr>
          <a:xfrm>
            <a:off x="495648" y="408654"/>
            <a:ext cx="10939377" cy="5021055"/>
          </a:xfrm>
          <a:prstGeom prst="rect">
            <a:avLst/>
          </a:prstGeom>
          <a:noFill/>
        </p:spPr>
        <p:txBody>
          <a:bodyPr wrap="square" rtlCol="0">
            <a:spAutoFit/>
          </a:bodyPr>
          <a:lstStyle/>
          <a:p>
            <a:pPr>
              <a:lnSpc>
                <a:spcPct val="150000"/>
              </a:lnSpc>
            </a:pP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( 1705 – 1749)</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Hà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Giai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Phan Huy </a:t>
            </a:r>
            <a:r>
              <a:rPr lang="en-US" sz="2400" b="1" dirty="0" err="1">
                <a:latin typeface="Times New Roman" panose="02020603050405020304" pitchFamily="18" charset="0"/>
                <a:cs typeface="Times New Roman" panose="02020603050405020304" pitchFamily="18" charset="0"/>
              </a:rPr>
              <a:t>Ích</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(1750- 1822)</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26 </a:t>
            </a:r>
            <a:r>
              <a:rPr lang="en-US" sz="2400" dirty="0" err="1">
                <a:latin typeface="Times New Roman" panose="02020603050405020304" pitchFamily="18" charset="0"/>
                <a:cs typeface="Times New Roman" panose="02020603050405020304" pitchFamily="18" charset="0"/>
              </a:rPr>
              <a:t>tuổi</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Tx/>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2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EFDD7D-D972-49FB-B862-57836D256F8F}"/>
              </a:ext>
            </a:extLst>
          </p:cNvPr>
          <p:cNvSpPr/>
          <p:nvPr/>
        </p:nvSpPr>
        <p:spPr>
          <a:xfrm>
            <a:off x="6173996" y="2737296"/>
            <a:ext cx="5284460" cy="579967"/>
          </a:xfrm>
          <a:prstGeom prst="rect">
            <a:avLst/>
          </a:prstGeom>
        </p:spPr>
        <p:txBody>
          <a:bodyPr wrap="none">
            <a:spAutoFit/>
          </a:bodyPr>
          <a:lstStyle/>
          <a:p>
            <a:pPr marL="30480" marR="30480" algn="just">
              <a:lnSpc>
                <a:spcPct val="150000"/>
              </a:lnSpc>
              <a:spcAft>
                <a:spcPts val="0"/>
              </a:spcAf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CE2CA2E-3F8E-43E0-8051-A6269C88E456}"/>
              </a:ext>
            </a:extLst>
          </p:cNvPr>
          <p:cNvGraphicFramePr>
            <a:graphicFrameLocks noGrp="1"/>
          </p:cNvGraphicFramePr>
          <p:nvPr>
            <p:extLst>
              <p:ext uri="{D42A27DB-BD31-4B8C-83A1-F6EECF244321}">
                <p14:modId xmlns:p14="http://schemas.microsoft.com/office/powerpoint/2010/main" val="2919986075"/>
              </p:ext>
            </p:extLst>
          </p:nvPr>
        </p:nvGraphicFramePr>
        <p:xfrm>
          <a:off x="7620000" y="3643839"/>
          <a:ext cx="3748806" cy="1551375"/>
        </p:xfrm>
        <a:graphic>
          <a:graphicData uri="http://schemas.openxmlformats.org/drawingml/2006/table">
            <a:tbl>
              <a:tblPr firstRow="1" firstCol="1" bandRow="1"/>
              <a:tblGrid>
                <a:gridCol w="1874062">
                  <a:extLst>
                    <a:ext uri="{9D8B030D-6E8A-4147-A177-3AD203B41FA5}">
                      <a16:colId xmlns:a16="http://schemas.microsoft.com/office/drawing/2014/main" val="4121873041"/>
                    </a:ext>
                  </a:extLst>
                </a:gridCol>
                <a:gridCol w="1874744">
                  <a:extLst>
                    <a:ext uri="{9D8B030D-6E8A-4147-A177-3AD203B41FA5}">
                      <a16:colId xmlns:a16="http://schemas.microsoft.com/office/drawing/2014/main" val="3758978569"/>
                    </a:ext>
                  </a:extLst>
                </a:gridCol>
              </a:tblGrid>
              <a:tr h="517125">
                <a:tc>
                  <a:txBody>
                    <a:bodyPr/>
                    <a:lstStyle/>
                    <a:p>
                      <a:pPr marR="30480" algn="just">
                        <a:lnSpc>
                          <a:spcPct val="150000"/>
                        </a:lnSpc>
                        <a:spcAft>
                          <a:spcPts val="0"/>
                        </a:spcAft>
                      </a:pPr>
                      <a:r>
                        <a:rPr lang="en-GB" sz="2400" kern="100">
                          <a:effectLst/>
                          <a:latin typeface="Times New Roman" panose="02020603050405020304" pitchFamily="18" charset="0"/>
                          <a:ea typeface="Calibri" panose="020F0502020204030204" pitchFamily="34" charset="0"/>
                          <a:cs typeface="Times New Roman" panose="02020603050405020304" pitchFamily="18" charset="0"/>
                        </a:rPr>
                        <a:t>Xuất xứ</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50000"/>
                        </a:lnSpc>
                        <a:spcAft>
                          <a:spcPts val="0"/>
                        </a:spcAft>
                      </a:pPr>
                      <a:r>
                        <a:rPr lang="en-GB"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040784"/>
                  </a:ext>
                </a:extLst>
              </a:tr>
              <a:tr h="517125">
                <a:tc>
                  <a:txBody>
                    <a:bodyPr/>
                    <a:lstStyle/>
                    <a:p>
                      <a:pPr marR="30480" algn="just">
                        <a:lnSpc>
                          <a:spcPct val="150000"/>
                        </a:lnSpc>
                        <a:spcAft>
                          <a:spcPts val="0"/>
                        </a:spcAft>
                      </a:pPr>
                      <a:r>
                        <a:rPr lang="en-GB" sz="2400" kern="100">
                          <a:effectLst/>
                          <a:latin typeface="Times New Roman" panose="02020603050405020304" pitchFamily="18" charset="0"/>
                          <a:ea typeface="Calibri" panose="020F0502020204030204" pitchFamily="34" charset="0"/>
                          <a:cs typeface="Times New Roman" panose="02020603050405020304" pitchFamily="18" charset="0"/>
                        </a:rPr>
                        <a:t>Chữ viết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50000"/>
                        </a:lnSpc>
                        <a:spcAft>
                          <a:spcPts val="0"/>
                        </a:spcAft>
                      </a:pPr>
                      <a:r>
                        <a:rPr lang="en-GB" sz="2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224944"/>
                  </a:ext>
                </a:extLst>
              </a:tr>
              <a:tr h="517125">
                <a:tc>
                  <a:txBody>
                    <a:bodyPr/>
                    <a:lstStyle/>
                    <a:p>
                      <a:pPr marR="30480" algn="just">
                        <a:lnSpc>
                          <a:spcPct val="150000"/>
                        </a:lnSpc>
                        <a:spcAft>
                          <a:spcPts val="0"/>
                        </a:spcAft>
                      </a:pPr>
                      <a:r>
                        <a:rPr lang="en-GB" sz="2400" kern="100">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50000"/>
                        </a:lnSpc>
                        <a:spcAft>
                          <a:spcPts val="0"/>
                        </a:spcAft>
                      </a:pPr>
                      <a:r>
                        <a:rPr lang="en-GB"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333665"/>
                  </a:ext>
                </a:extLst>
              </a:tr>
            </a:tbl>
          </a:graphicData>
        </a:graphic>
      </p:graphicFrame>
      <p:sp>
        <p:nvSpPr>
          <p:cNvPr id="6" name="Rectangle 5">
            <a:extLst>
              <a:ext uri="{FF2B5EF4-FFF2-40B4-BE49-F238E27FC236}">
                <a16:creationId xmlns:a16="http://schemas.microsoft.com/office/drawing/2014/main" id="{CA416F3B-CB3C-4C2A-B905-60DCB06B4214}"/>
              </a:ext>
            </a:extLst>
          </p:cNvPr>
          <p:cNvSpPr/>
          <p:nvPr/>
        </p:nvSpPr>
        <p:spPr>
          <a:xfrm>
            <a:off x="424821" y="396347"/>
            <a:ext cx="6967613" cy="1687963"/>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vi-VN" sz="2400" kern="100" dirty="0">
                <a:latin typeface="Times New Roman" panose="02020603050405020304" pitchFamily="18" charset="0"/>
                <a:ea typeface="Calibri" panose="020F0502020204030204" pitchFamily="34" charset="0"/>
                <a:cs typeface="Times New Roman" panose="02020603050405020304" pitchFamily="18" charset="0"/>
              </a:rPr>
              <a:t>từ câu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209</a:t>
            </a:r>
            <a:r>
              <a:rPr lang="vi-VN" sz="2400" kern="100" dirty="0">
                <a:latin typeface="Times New Roman" panose="02020603050405020304" pitchFamily="18" charset="0"/>
                <a:ea typeface="Calibri" panose="020F0502020204030204" pitchFamily="34" charset="0"/>
                <a:cs typeface="Times New Roman" panose="02020603050405020304" pitchFamily="18" charset="0"/>
              </a:rPr>
              <a:t> đến câu 2</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88 </a:t>
            </a:r>
            <a:r>
              <a:rPr lang="en-US" sz="2400" i="1"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i="1" kern="100" dirty="0" err="1">
                <a:latin typeface="Times New Roman" panose="02020603050405020304" pitchFamily="18" charset="0"/>
                <a:ea typeface="Calibri" panose="020F0502020204030204" pitchFamily="34" charset="0"/>
                <a:cs typeface="Times New Roman" panose="02020603050405020304" pitchFamily="18" charset="0"/>
              </a:rPr>
              <a:t>Chinh</a:t>
            </a:r>
            <a:r>
              <a:rPr lang="en-US" sz="2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4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latin typeface="Times New Roman" panose="02020603050405020304" pitchFamily="18" charset="0"/>
                <a:ea typeface="Calibri" panose="020F0502020204030204" pitchFamily="34" charset="0"/>
                <a:cs typeface="Times New Roman" panose="02020603050405020304" pitchFamily="18" charset="0"/>
              </a:rPr>
              <a:t>ngâm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Hán</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Song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bát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0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C8DBCF-EB9A-4953-B9E2-401FD8BCE4B6}"/>
              </a:ext>
            </a:extLst>
          </p:cNvPr>
          <p:cNvGraphicFramePr>
            <a:graphicFrameLocks noGrp="1"/>
          </p:cNvGraphicFramePr>
          <p:nvPr>
            <p:extLst>
              <p:ext uri="{D42A27DB-BD31-4B8C-83A1-F6EECF244321}">
                <p14:modId xmlns:p14="http://schemas.microsoft.com/office/powerpoint/2010/main" val="1138668081"/>
              </p:ext>
            </p:extLst>
          </p:nvPr>
        </p:nvGraphicFramePr>
        <p:xfrm>
          <a:off x="683288" y="1128058"/>
          <a:ext cx="6254824" cy="2713711"/>
        </p:xfrm>
        <a:graphic>
          <a:graphicData uri="http://schemas.openxmlformats.org/drawingml/2006/table">
            <a:tbl>
              <a:tblPr firstRow="1" firstCol="1" bandRow="1"/>
              <a:tblGrid>
                <a:gridCol w="1378265">
                  <a:extLst>
                    <a:ext uri="{9D8B030D-6E8A-4147-A177-3AD203B41FA5}">
                      <a16:colId xmlns:a16="http://schemas.microsoft.com/office/drawing/2014/main" val="4150328458"/>
                    </a:ext>
                  </a:extLst>
                </a:gridCol>
                <a:gridCol w="2087315">
                  <a:extLst>
                    <a:ext uri="{9D8B030D-6E8A-4147-A177-3AD203B41FA5}">
                      <a16:colId xmlns:a16="http://schemas.microsoft.com/office/drawing/2014/main" val="1087880227"/>
                    </a:ext>
                  </a:extLst>
                </a:gridCol>
                <a:gridCol w="2789244">
                  <a:extLst>
                    <a:ext uri="{9D8B030D-6E8A-4147-A177-3AD203B41FA5}">
                      <a16:colId xmlns:a16="http://schemas.microsoft.com/office/drawing/2014/main" val="328322438"/>
                    </a:ext>
                  </a:extLst>
                </a:gridCol>
              </a:tblGrid>
              <a:tr h="333211">
                <a:tc>
                  <a:txBody>
                    <a:bodyPr/>
                    <a:lstStyle/>
                    <a:p>
                      <a:pPr algn="ctr">
                        <a:lnSpc>
                          <a:spcPct val="150000"/>
                        </a:lnSpc>
                        <a:spcAft>
                          <a:spcPts val="0"/>
                        </a:spcAf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Nguyên tác</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Bản diễn Nôm</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059252"/>
                  </a:ext>
                </a:extLst>
              </a:tr>
              <a:tr h="429771">
                <a:tc>
                  <a:txBody>
                    <a:bodyPr/>
                    <a:lstStyle/>
                    <a:p>
                      <a:pPr algn="just">
                        <a:lnSpc>
                          <a:spcPct val="150000"/>
                        </a:lnSpc>
                        <a:spcAft>
                          <a:spcPts val="0"/>
                        </a:spcAf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Văn tự</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Chữ Hán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Chữ Nôm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718117"/>
                  </a:ext>
                </a:extLst>
              </a:tr>
              <a:tr h="442411">
                <a:tc>
                  <a:txBody>
                    <a:bodyPr/>
                    <a:lstStyle/>
                    <a:p>
                      <a:pPr algn="just">
                        <a:lnSpc>
                          <a:spcPct val="150000"/>
                        </a:lnSpc>
                        <a:spcAft>
                          <a:spcPts val="0"/>
                        </a:spcAf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Số câu</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476 câu</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412 câu</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58900"/>
                  </a:ext>
                </a:extLst>
              </a:tr>
              <a:tr h="341289">
                <a:tc>
                  <a:txBody>
                    <a:bodyPr/>
                    <a:lstStyle/>
                    <a:p>
                      <a:pPr algn="just">
                        <a:lnSpc>
                          <a:spcPct val="150000"/>
                        </a:lnSpc>
                        <a:spcAft>
                          <a:spcPts val="0"/>
                        </a:spcAf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Trường đoản cú</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Song thất lục bát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830905"/>
                  </a:ext>
                </a:extLst>
              </a:tr>
              <a:tr h="753591">
                <a:tc>
                  <a:txBody>
                    <a:bodyPr/>
                    <a:lstStyle/>
                    <a:p>
                      <a:pPr algn="just">
                        <a:lnSpc>
                          <a:spcPct val="150000"/>
                        </a:lnSpc>
                        <a:spcAft>
                          <a:spcPts val="0"/>
                        </a:spcAft>
                      </a:pPr>
                      <a:r>
                        <a:rPr lang="vi-VN" sz="2400" b="1" kern="100" dirty="0">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Ngâm khúc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Ngâm khúc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861193"/>
                  </a:ext>
                </a:extLst>
              </a:tr>
            </a:tbl>
          </a:graphicData>
        </a:graphic>
      </p:graphicFrame>
      <p:sp>
        <p:nvSpPr>
          <p:cNvPr id="3" name="Rectangle 2">
            <a:extLst>
              <a:ext uri="{FF2B5EF4-FFF2-40B4-BE49-F238E27FC236}">
                <a16:creationId xmlns:a16="http://schemas.microsoft.com/office/drawing/2014/main" id="{436B24D6-D64F-471E-806C-F2F54D7DC263}"/>
              </a:ext>
            </a:extLst>
          </p:cNvPr>
          <p:cNvSpPr/>
          <p:nvPr/>
        </p:nvSpPr>
        <p:spPr>
          <a:xfrm>
            <a:off x="7492888" y="427020"/>
            <a:ext cx="4556760" cy="4936608"/>
          </a:xfrm>
          <a:prstGeom prst="rect">
            <a:avLst/>
          </a:prstGeom>
        </p:spPr>
        <p:txBody>
          <a:bodyPr wrap="square">
            <a:spAutoFit/>
          </a:bodyPr>
          <a:lstStyle/>
          <a:p>
            <a:pPr algn="just">
              <a:lnSpc>
                <a:spcPct val="150000"/>
              </a:lnSpc>
              <a:spcAft>
                <a:spcPts val="0"/>
              </a:spcAft>
            </a:pPr>
            <a:r>
              <a:rPr lang="vi-VN" sz="2400" b="1" kern="100" dirty="0">
                <a:latin typeface="Times New Roman" panose="02020603050405020304" pitchFamily="18" charset="0"/>
                <a:ea typeface="Calibri" panose="020F0502020204030204" pitchFamily="34" charset="0"/>
                <a:cs typeface="Times New Roman" panose="02020603050405020304" pitchFamily="18" charset="0"/>
              </a:rPr>
              <a:t>* Nội dung:</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Oán ghét chiến tranh phi nghĩa.</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Thể hiện tâm trạng khát khao hạnh phúc lứa đôi.</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b="1" kern="100" dirty="0">
                <a:latin typeface="Times New Roman" panose="02020603050405020304" pitchFamily="18" charset="0"/>
                <a:ea typeface="Calibri" panose="020F0502020204030204" pitchFamily="34" charset="0"/>
                <a:cs typeface="Times New Roman" panose="02020603050405020304" pitchFamily="18" charset="0"/>
              </a:rPr>
              <a:t>*Nghệ thuật: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 Bút pháp ước lệ tượng trưng.</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Ngôn ngữ gợi hình, gợi cảm, sử dụng nhiều điển cố điển tích.</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3ABAC59-0A7A-4874-BF27-9CAA07ECE6F3}"/>
              </a:ext>
            </a:extLst>
          </p:cNvPr>
          <p:cNvSpPr txBox="1"/>
          <p:nvPr/>
        </p:nvSpPr>
        <p:spPr>
          <a:xfrm>
            <a:off x="689713" y="292104"/>
            <a:ext cx="3200401" cy="523220"/>
          </a:xfrm>
          <a:prstGeom prst="rect">
            <a:avLst/>
          </a:prstGeom>
          <a:noFill/>
        </p:spPr>
        <p:txBody>
          <a:bodyPr wrap="square" rtlCol="0">
            <a:spAutoFit/>
          </a:bodyPr>
          <a:lstStyle/>
          <a:p>
            <a:r>
              <a:rPr lang="en-US" dirty="0"/>
              <a:t>* </a:t>
            </a:r>
            <a:r>
              <a:rPr lang="en-US" sz="2800" b="1" i="1" dirty="0" err="1">
                <a:latin typeface="Times New Roman" panose="02020603050405020304" pitchFamily="18" charset="0"/>
                <a:cs typeface="Times New Roman" panose="02020603050405020304" pitchFamily="18" charset="0"/>
              </a:rPr>
              <a:t>Chinh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ngâm</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20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055877-9217-4887-8526-77B81FA5EE3B}"/>
              </a:ext>
            </a:extLst>
          </p:cNvPr>
          <p:cNvSpPr/>
          <p:nvPr/>
        </p:nvSpPr>
        <p:spPr>
          <a:xfrm>
            <a:off x="7559040" y="3170091"/>
            <a:ext cx="4179405" cy="2249142"/>
          </a:xfrm>
          <a:prstGeom prst="rect">
            <a:avLst/>
          </a:prstGeom>
        </p:spPr>
        <p:txBody>
          <a:bodyPr wrap="square">
            <a:spAutoFit/>
          </a:bodyPr>
          <a:lstStyle/>
          <a:p>
            <a:pPr marL="30480" marR="30480" algn="just">
              <a:lnSpc>
                <a:spcPct val="150000"/>
              </a:lnSpc>
              <a:spcAft>
                <a:spcPts val="0"/>
              </a:spcAft>
            </a:pP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kern="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CE6E175-ABCC-414B-B127-097A6F45321D}"/>
              </a:ext>
            </a:extLst>
          </p:cNvPr>
          <p:cNvGraphicFramePr>
            <a:graphicFrameLocks noGrp="1"/>
          </p:cNvGraphicFramePr>
          <p:nvPr>
            <p:extLst>
              <p:ext uri="{D42A27DB-BD31-4B8C-83A1-F6EECF244321}">
                <p14:modId xmlns:p14="http://schemas.microsoft.com/office/powerpoint/2010/main" val="2409245787"/>
              </p:ext>
            </p:extLst>
          </p:nvPr>
        </p:nvGraphicFramePr>
        <p:xfrm>
          <a:off x="453555" y="305244"/>
          <a:ext cx="6452972" cy="3455990"/>
        </p:xfrm>
        <a:graphic>
          <a:graphicData uri="http://schemas.openxmlformats.org/drawingml/2006/table">
            <a:tbl>
              <a:tblPr firstRow="1" bandRow="1">
                <a:tableStyleId>{2D5ABB26-0587-4C30-8999-92F81FD0307C}</a:tableStyleId>
              </a:tblPr>
              <a:tblGrid>
                <a:gridCol w="3127065">
                  <a:extLst>
                    <a:ext uri="{9D8B030D-6E8A-4147-A177-3AD203B41FA5}">
                      <a16:colId xmlns:a16="http://schemas.microsoft.com/office/drawing/2014/main" val="1177135508"/>
                    </a:ext>
                  </a:extLst>
                </a:gridCol>
                <a:gridCol w="3325907">
                  <a:extLst>
                    <a:ext uri="{9D8B030D-6E8A-4147-A177-3AD203B41FA5}">
                      <a16:colId xmlns:a16="http://schemas.microsoft.com/office/drawing/2014/main" val="1066191202"/>
                    </a:ext>
                  </a:extLst>
                </a:gridCol>
              </a:tblGrid>
              <a:tr h="786532">
                <a:tc gridSpan="2">
                  <a:txBody>
                    <a:bodyPr/>
                    <a:lstStyle/>
                    <a:p>
                      <a:pPr>
                        <a:lnSpc>
                          <a:spcPct val="150000"/>
                        </a:lnSpc>
                        <a:spcAft>
                          <a:spcPts val="0"/>
                        </a:spcAft>
                      </a:pPr>
                      <a:r>
                        <a:rPr lang="en-US" sz="2400" b="1" kern="100" dirty="0" err="1">
                          <a:effectLst/>
                        </a:rPr>
                        <a:t>Đặc</a:t>
                      </a:r>
                      <a:r>
                        <a:rPr lang="en-US" sz="2400" b="1" kern="100" dirty="0">
                          <a:effectLst/>
                        </a:rPr>
                        <a:t> </a:t>
                      </a:r>
                      <a:r>
                        <a:rPr lang="en-US" sz="2400" b="1" kern="100" dirty="0" err="1">
                          <a:effectLst/>
                        </a:rPr>
                        <a:t>điểm</a:t>
                      </a:r>
                      <a:r>
                        <a:rPr lang="en-US" sz="2400" b="1" kern="100" dirty="0">
                          <a:effectLst/>
                        </a:rPr>
                        <a:t> </a:t>
                      </a:r>
                      <a:r>
                        <a:rPr lang="en-US" sz="2400" b="1" kern="100" dirty="0" err="1">
                          <a:effectLst/>
                        </a:rPr>
                        <a:t>của</a:t>
                      </a:r>
                      <a:r>
                        <a:rPr lang="en-US" sz="2400" b="1" kern="100" dirty="0">
                          <a:effectLst/>
                        </a:rPr>
                        <a:t> </a:t>
                      </a:r>
                      <a:r>
                        <a:rPr lang="en-US" sz="2400" b="1" kern="100" dirty="0" err="1">
                          <a:effectLst/>
                        </a:rPr>
                        <a:t>thể</a:t>
                      </a:r>
                      <a:r>
                        <a:rPr lang="en-US" sz="2400" b="1" kern="100" dirty="0">
                          <a:effectLst/>
                        </a:rPr>
                        <a:t> </a:t>
                      </a:r>
                      <a:r>
                        <a:rPr lang="en-US" sz="2400" b="1" kern="100" dirty="0" err="1">
                          <a:effectLst/>
                        </a:rPr>
                        <a:t>thơ</a:t>
                      </a:r>
                      <a:r>
                        <a:rPr lang="en-US" sz="2400" b="1" kern="100" dirty="0">
                          <a:effectLst/>
                        </a:rPr>
                        <a:t> song </a:t>
                      </a:r>
                      <a:r>
                        <a:rPr lang="en-US" sz="2400" b="1" kern="100" dirty="0" err="1">
                          <a:effectLst/>
                        </a:rPr>
                        <a:t>thất</a:t>
                      </a:r>
                      <a:r>
                        <a:rPr lang="en-US" sz="2400" b="1" kern="100" dirty="0">
                          <a:effectLst/>
                        </a:rPr>
                        <a:t> </a:t>
                      </a:r>
                      <a:r>
                        <a:rPr lang="en-US" sz="2400" b="1" kern="100" dirty="0" err="1">
                          <a:effectLst/>
                        </a:rPr>
                        <a:t>lục</a:t>
                      </a:r>
                      <a:r>
                        <a:rPr lang="en-US" sz="2400" b="1" kern="100" dirty="0">
                          <a:effectLst/>
                        </a:rPr>
                        <a:t> </a:t>
                      </a:r>
                      <a:r>
                        <a:rPr lang="en-US" sz="2400" b="1" kern="100" dirty="0" err="1">
                          <a:effectLst/>
                        </a:rPr>
                        <a:t>bát</a:t>
                      </a:r>
                      <a:r>
                        <a:rPr lang="en-US" sz="2400" b="1" kern="100" dirty="0">
                          <a:effectLst/>
                        </a:rPr>
                        <a:t> </a:t>
                      </a:r>
                      <a:r>
                        <a:rPr lang="en-US" sz="2400" b="1" kern="100" dirty="0" err="1">
                          <a:effectLst/>
                        </a:rPr>
                        <a:t>trong</a:t>
                      </a:r>
                      <a:r>
                        <a:rPr lang="en-US" sz="2400" b="1" kern="100" dirty="0">
                          <a:effectLst/>
                        </a:rPr>
                        <a:t> </a:t>
                      </a:r>
                      <a:r>
                        <a:rPr lang="en-US" sz="2400" b="1" kern="100" dirty="0" err="1">
                          <a:effectLst/>
                        </a:rPr>
                        <a:t>đoạn</a:t>
                      </a:r>
                      <a:r>
                        <a:rPr lang="en-US" sz="2400" b="1" kern="100" dirty="0">
                          <a:effectLst/>
                        </a:rPr>
                        <a:t> </a:t>
                      </a:r>
                      <a:r>
                        <a:rPr lang="en-US" sz="2400" b="1" kern="100" dirty="0" err="1">
                          <a:effectLst/>
                        </a:rPr>
                        <a:t>trích</a:t>
                      </a:r>
                      <a:r>
                        <a:rPr lang="en-US" sz="2400" b="1" kern="100" dirty="0">
                          <a:effectLst/>
                        </a:rPr>
                        <a:t> “</a:t>
                      </a:r>
                      <a:r>
                        <a:rPr lang="en-US" sz="2400" kern="0" dirty="0" err="1">
                          <a:solidFill>
                            <a:srgbClr val="000000"/>
                          </a:solidFill>
                          <a:effectLst/>
                        </a:rPr>
                        <a:t>Tình</a:t>
                      </a:r>
                      <a:r>
                        <a:rPr lang="en-US" sz="2400" kern="0" dirty="0">
                          <a:solidFill>
                            <a:srgbClr val="000000"/>
                          </a:solidFill>
                          <a:effectLst/>
                        </a:rPr>
                        <a:t> </a:t>
                      </a:r>
                      <a:r>
                        <a:rPr lang="en-US" sz="2400" kern="0" dirty="0" err="1">
                          <a:solidFill>
                            <a:srgbClr val="000000"/>
                          </a:solidFill>
                          <a:effectLst/>
                        </a:rPr>
                        <a:t>cảnh</a:t>
                      </a:r>
                      <a:r>
                        <a:rPr lang="en-US" sz="2400" kern="0" dirty="0">
                          <a:solidFill>
                            <a:srgbClr val="000000"/>
                          </a:solidFill>
                          <a:effectLst/>
                        </a:rPr>
                        <a:t> </a:t>
                      </a:r>
                      <a:r>
                        <a:rPr lang="en-US" sz="2400" kern="0" dirty="0" err="1">
                          <a:solidFill>
                            <a:srgbClr val="000000"/>
                          </a:solidFill>
                          <a:effectLst/>
                        </a:rPr>
                        <a:t>lẻ</a:t>
                      </a:r>
                      <a:r>
                        <a:rPr lang="en-US" sz="2400" kern="0" dirty="0">
                          <a:solidFill>
                            <a:srgbClr val="000000"/>
                          </a:solidFill>
                          <a:effectLst/>
                        </a:rPr>
                        <a:t> </a:t>
                      </a:r>
                      <a:r>
                        <a:rPr lang="en-US" sz="2400" kern="0" dirty="0" err="1">
                          <a:solidFill>
                            <a:srgbClr val="000000"/>
                          </a:solidFill>
                          <a:effectLst/>
                        </a:rPr>
                        <a:t>loi</a:t>
                      </a:r>
                      <a:r>
                        <a:rPr lang="en-US" sz="2400" kern="0" dirty="0">
                          <a:solidFill>
                            <a:srgbClr val="000000"/>
                          </a:solidFill>
                          <a:effectLst/>
                        </a:rPr>
                        <a:t> </a:t>
                      </a:r>
                      <a:r>
                        <a:rPr lang="en-US" sz="2400" kern="0" dirty="0" err="1">
                          <a:solidFill>
                            <a:srgbClr val="000000"/>
                          </a:solidFill>
                          <a:effectLst/>
                        </a:rPr>
                        <a:t>của</a:t>
                      </a:r>
                      <a:r>
                        <a:rPr lang="en-US" sz="2400" kern="0" dirty="0">
                          <a:solidFill>
                            <a:srgbClr val="000000"/>
                          </a:solidFill>
                          <a:effectLst/>
                        </a:rPr>
                        <a:t> </a:t>
                      </a:r>
                      <a:r>
                        <a:rPr lang="en-US" sz="2400" kern="0" dirty="0" err="1">
                          <a:solidFill>
                            <a:srgbClr val="000000"/>
                          </a:solidFill>
                          <a:effectLst/>
                        </a:rPr>
                        <a:t>người</a:t>
                      </a:r>
                      <a:r>
                        <a:rPr lang="en-US" sz="2400" kern="0" dirty="0">
                          <a:solidFill>
                            <a:srgbClr val="000000"/>
                          </a:solidFill>
                          <a:effectLst/>
                        </a:rPr>
                        <a:t> </a:t>
                      </a:r>
                      <a:r>
                        <a:rPr lang="en-US" sz="2400" kern="0" dirty="0" err="1">
                          <a:solidFill>
                            <a:srgbClr val="000000"/>
                          </a:solidFill>
                          <a:effectLst/>
                        </a:rPr>
                        <a:t>chinh</a:t>
                      </a:r>
                      <a:r>
                        <a:rPr lang="en-US" sz="2400" kern="0" dirty="0">
                          <a:solidFill>
                            <a:srgbClr val="000000"/>
                          </a:solidFill>
                          <a:effectLst/>
                        </a:rPr>
                        <a:t> </a:t>
                      </a:r>
                      <a:r>
                        <a:rPr lang="en-US" sz="2400" kern="0" dirty="0" err="1">
                          <a:solidFill>
                            <a:srgbClr val="000000"/>
                          </a:solidFill>
                          <a:effectLst/>
                        </a:rPr>
                        <a:t>phụ</a:t>
                      </a:r>
                      <a:r>
                        <a:rPr lang="en-US" sz="2400" kern="0" dirty="0">
                          <a:solidFill>
                            <a:srgbClr val="000000"/>
                          </a:solidFill>
                          <a:effectLst/>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20671563"/>
                  </a:ext>
                </a:extLst>
              </a:tr>
              <a:tr h="167005">
                <a:tc>
                  <a:txBody>
                    <a:bodyPr/>
                    <a:lstStyle/>
                    <a:p>
                      <a:pPr>
                        <a:lnSpc>
                          <a:spcPct val="150000"/>
                        </a:lnSpc>
                        <a:spcAft>
                          <a:spcPts val="0"/>
                        </a:spcAft>
                      </a:pPr>
                      <a:r>
                        <a:rPr lang="en-US" sz="2400" b="1" kern="100">
                          <a:effectLst/>
                        </a:rPr>
                        <a:t>Số câu, số chữ</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226738"/>
                  </a:ext>
                </a:extLst>
              </a:tr>
              <a:tr h="252730">
                <a:tc>
                  <a:txBody>
                    <a:bodyPr/>
                    <a:lstStyle/>
                    <a:p>
                      <a:pPr>
                        <a:lnSpc>
                          <a:spcPct val="150000"/>
                        </a:lnSpc>
                        <a:spcAft>
                          <a:spcPts val="0"/>
                        </a:spcAft>
                      </a:pPr>
                      <a:r>
                        <a:rPr lang="en-US" sz="2400" b="1" kern="100" dirty="0" err="1">
                          <a:effectLst/>
                        </a:rPr>
                        <a:t>Ngắt</a:t>
                      </a:r>
                      <a:r>
                        <a:rPr lang="en-US" sz="2400" b="1" kern="100" dirty="0">
                          <a:effectLst/>
                        </a:rPr>
                        <a:t> </a:t>
                      </a:r>
                      <a:r>
                        <a:rPr lang="en-US" sz="2400" b="1" kern="100" dirty="0" err="1">
                          <a:effectLst/>
                        </a:rPr>
                        <a:t>nhịp</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953204"/>
                  </a:ext>
                </a:extLst>
              </a:tr>
              <a:tr h="274320">
                <a:tc>
                  <a:txBody>
                    <a:bodyPr/>
                    <a:lstStyle/>
                    <a:p>
                      <a:pPr>
                        <a:lnSpc>
                          <a:spcPct val="150000"/>
                        </a:lnSpc>
                        <a:spcAft>
                          <a:spcPts val="0"/>
                        </a:spcAft>
                      </a:pPr>
                      <a:r>
                        <a:rPr lang="en-US" sz="2400" b="1" kern="100">
                          <a:effectLst/>
                        </a:rPr>
                        <a:t>Thanh điệu</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347186"/>
                  </a:ext>
                </a:extLst>
              </a:tr>
              <a:tr h="0">
                <a:tc>
                  <a:txBody>
                    <a:bodyPr/>
                    <a:lstStyle/>
                    <a:p>
                      <a:pPr>
                        <a:lnSpc>
                          <a:spcPct val="150000"/>
                        </a:lnSpc>
                        <a:spcAft>
                          <a:spcPts val="0"/>
                        </a:spcAft>
                      </a:pPr>
                      <a:r>
                        <a:rPr lang="en-US" sz="2400" b="1" kern="100" dirty="0" err="1">
                          <a:effectLst/>
                        </a:rPr>
                        <a:t>Gieo</a:t>
                      </a:r>
                      <a:r>
                        <a:rPr lang="en-US" sz="2400" b="1" kern="100" dirty="0">
                          <a:effectLst/>
                        </a:rPr>
                        <a:t> </a:t>
                      </a:r>
                      <a:r>
                        <a:rPr lang="en-US" sz="2400" b="1" kern="100" dirty="0" err="1">
                          <a:effectLst/>
                        </a:rPr>
                        <a:t>vần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3679679"/>
                  </a:ext>
                </a:extLst>
              </a:tr>
            </a:tbl>
          </a:graphicData>
        </a:graphic>
      </p:graphicFrame>
    </p:spTree>
    <p:extLst>
      <p:ext uri="{BB962C8B-B14F-4D97-AF65-F5344CB8AC3E}">
        <p14:creationId xmlns:p14="http://schemas.microsoft.com/office/powerpoint/2010/main" val="12683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id="{EC593A74-1124-5CA1-8C43-88495815B76A}"/>
              </a:ext>
            </a:extLst>
          </p:cNvPr>
          <p:cNvGraphicFramePr>
            <a:graphicFrameLocks noGrp="1"/>
          </p:cNvGraphicFramePr>
          <p:nvPr>
            <p:extLst>
              <p:ext uri="{D42A27DB-BD31-4B8C-83A1-F6EECF244321}">
                <p14:modId xmlns:p14="http://schemas.microsoft.com/office/powerpoint/2010/main" val="2933119865"/>
              </p:ext>
            </p:extLst>
          </p:nvPr>
        </p:nvGraphicFramePr>
        <p:xfrm>
          <a:off x="152400" y="487680"/>
          <a:ext cx="5577840" cy="6051034"/>
        </p:xfrm>
        <a:graphic>
          <a:graphicData uri="http://schemas.openxmlformats.org/drawingml/2006/table">
            <a:tbl>
              <a:tblPr firstRow="1" bandRow="1">
                <a:tableStyleId>{5C22544A-7EE6-4342-B048-85BDC9FD1C3A}</a:tableStyleId>
              </a:tblPr>
              <a:tblGrid>
                <a:gridCol w="1835681">
                  <a:extLst>
                    <a:ext uri="{9D8B030D-6E8A-4147-A177-3AD203B41FA5}">
                      <a16:colId xmlns:a16="http://schemas.microsoft.com/office/drawing/2014/main" val="1783277557"/>
                    </a:ext>
                  </a:extLst>
                </a:gridCol>
                <a:gridCol w="3742159">
                  <a:extLst>
                    <a:ext uri="{9D8B030D-6E8A-4147-A177-3AD203B41FA5}">
                      <a16:colId xmlns:a16="http://schemas.microsoft.com/office/drawing/2014/main" val="1200905812"/>
                    </a:ext>
                  </a:extLst>
                </a:gridCol>
              </a:tblGrid>
              <a:tr h="688893">
                <a:tc gridSpan="2">
                  <a:txBody>
                    <a:bodyPr/>
                    <a:lstStyle/>
                    <a:p>
                      <a:pPr algn="ctr"/>
                      <a:r>
                        <a:rPr lang="en-US" sz="1800" dirty="0" err="1">
                          <a:latin typeface="SVN-Swashington" pitchFamily="50" charset="0"/>
                        </a:rPr>
                        <a:t>Đặc</a:t>
                      </a:r>
                      <a:r>
                        <a:rPr lang="en-US" sz="1800" dirty="0">
                          <a:latin typeface="SVN-Swashington" pitchFamily="50" charset="0"/>
                        </a:rPr>
                        <a:t> </a:t>
                      </a:r>
                      <a:r>
                        <a:rPr lang="en-US" sz="1800" dirty="0" err="1">
                          <a:latin typeface="SVN-Swashington" pitchFamily="50" charset="0"/>
                        </a:rPr>
                        <a:t>điểm</a:t>
                      </a:r>
                      <a:r>
                        <a:rPr lang="en-US" sz="1800" dirty="0">
                          <a:latin typeface="SVN-Swashington" pitchFamily="50" charset="0"/>
                        </a:rPr>
                        <a:t> </a:t>
                      </a:r>
                      <a:r>
                        <a:rPr lang="en-US" sz="1800" dirty="0" err="1">
                          <a:latin typeface="SVN-Swashington" pitchFamily="50" charset="0"/>
                        </a:rPr>
                        <a:t>của</a:t>
                      </a:r>
                      <a:r>
                        <a:rPr lang="en-US" sz="1800" dirty="0">
                          <a:latin typeface="SVN-Swashington" pitchFamily="50" charset="0"/>
                        </a:rPr>
                        <a:t> </a:t>
                      </a:r>
                      <a:r>
                        <a:rPr lang="en-US" sz="1800" dirty="0" err="1">
                          <a:latin typeface="SVN-Swashington" pitchFamily="50" charset="0"/>
                        </a:rPr>
                        <a:t>thể</a:t>
                      </a:r>
                      <a:r>
                        <a:rPr lang="en-US" sz="1800" dirty="0">
                          <a:latin typeface="SVN-Swashington" pitchFamily="50" charset="0"/>
                        </a:rPr>
                        <a:t> </a:t>
                      </a:r>
                      <a:r>
                        <a:rPr lang="en-US" sz="1800" dirty="0" err="1">
                          <a:latin typeface="SVN-Swashington" pitchFamily="50" charset="0"/>
                        </a:rPr>
                        <a:t>thơ</a:t>
                      </a:r>
                      <a:r>
                        <a:rPr lang="en-US" sz="1800" dirty="0">
                          <a:latin typeface="SVN-Swashington" pitchFamily="50" charset="0"/>
                        </a:rPr>
                        <a:t> song </a:t>
                      </a:r>
                      <a:r>
                        <a:rPr lang="en-US" sz="1800" dirty="0" err="1">
                          <a:latin typeface="SVN-Swashington" pitchFamily="50" charset="0"/>
                        </a:rPr>
                        <a:t>thất</a:t>
                      </a:r>
                      <a:r>
                        <a:rPr lang="en-US" sz="1800" dirty="0">
                          <a:latin typeface="SVN-Swashington" pitchFamily="50" charset="0"/>
                        </a:rPr>
                        <a:t> </a:t>
                      </a:r>
                      <a:r>
                        <a:rPr lang="en-US" sz="1800" dirty="0" err="1">
                          <a:latin typeface="SVN-Swashington" pitchFamily="50" charset="0"/>
                        </a:rPr>
                        <a:t>lục</a:t>
                      </a:r>
                      <a:r>
                        <a:rPr lang="en-US" sz="1800" dirty="0">
                          <a:latin typeface="SVN-Swashington" pitchFamily="50" charset="0"/>
                        </a:rPr>
                        <a:t> </a:t>
                      </a:r>
                      <a:r>
                        <a:rPr lang="en-US" sz="1800" dirty="0" err="1">
                          <a:latin typeface="SVN-Swashington" pitchFamily="50" charset="0"/>
                        </a:rPr>
                        <a:t>bát</a:t>
                      </a:r>
                      <a:r>
                        <a:rPr lang="en-US" sz="1800" dirty="0">
                          <a:latin typeface="SVN-Swashington" pitchFamily="50" charset="0"/>
                        </a:rPr>
                        <a:t> </a:t>
                      </a:r>
                      <a:r>
                        <a:rPr lang="en-US" sz="1800" dirty="0" err="1">
                          <a:latin typeface="SVN-Swashington" pitchFamily="50" charset="0"/>
                        </a:rPr>
                        <a:t>trong</a:t>
                      </a:r>
                      <a:r>
                        <a:rPr lang="en-US" sz="1800" dirty="0">
                          <a:latin typeface="SVN-Swashington" pitchFamily="50" charset="0"/>
                        </a:rPr>
                        <a:t> “</a:t>
                      </a:r>
                      <a:r>
                        <a:rPr lang="en-US" sz="1800" i="1" dirty="0" err="1">
                          <a:latin typeface="SVN-Swashington" pitchFamily="50" charset="0"/>
                        </a:rPr>
                        <a:t>Tình</a:t>
                      </a:r>
                      <a:r>
                        <a:rPr lang="en-US" sz="1800" i="1" dirty="0">
                          <a:latin typeface="SVN-Swashington" pitchFamily="50" charset="0"/>
                        </a:rPr>
                        <a:t> </a:t>
                      </a:r>
                      <a:r>
                        <a:rPr lang="en-US" sz="1800" i="1" dirty="0" err="1">
                          <a:latin typeface="SVN-Swashington" pitchFamily="50" charset="0"/>
                        </a:rPr>
                        <a:t>cảnh</a:t>
                      </a:r>
                      <a:r>
                        <a:rPr lang="en-US" sz="1800" i="1" dirty="0">
                          <a:latin typeface="SVN-Swashington" pitchFamily="50" charset="0"/>
                        </a:rPr>
                        <a:t> </a:t>
                      </a:r>
                      <a:r>
                        <a:rPr lang="en-US" sz="1800" i="1" dirty="0" err="1">
                          <a:latin typeface="SVN-Swashington" pitchFamily="50" charset="0"/>
                        </a:rPr>
                        <a:t>lẻ</a:t>
                      </a:r>
                      <a:r>
                        <a:rPr lang="en-US" sz="1800" i="1" dirty="0">
                          <a:latin typeface="SVN-Swashington" pitchFamily="50" charset="0"/>
                        </a:rPr>
                        <a:t> </a:t>
                      </a:r>
                      <a:r>
                        <a:rPr lang="en-US" sz="1800" i="1" dirty="0" err="1">
                          <a:latin typeface="SVN-Swashington" pitchFamily="50" charset="0"/>
                        </a:rPr>
                        <a:t>loi</a:t>
                      </a:r>
                      <a:r>
                        <a:rPr lang="en-US" sz="1800" i="1" dirty="0">
                          <a:latin typeface="SVN-Swashington" pitchFamily="50" charset="0"/>
                        </a:rPr>
                        <a:t> </a:t>
                      </a:r>
                      <a:r>
                        <a:rPr lang="en-US" sz="1800" i="1" dirty="0" err="1">
                          <a:latin typeface="SVN-Swashington" pitchFamily="50" charset="0"/>
                        </a:rPr>
                        <a:t>của</a:t>
                      </a:r>
                      <a:r>
                        <a:rPr lang="en-US" sz="1800" i="1" dirty="0">
                          <a:latin typeface="SVN-Swashington" pitchFamily="50" charset="0"/>
                        </a:rPr>
                        <a:t> </a:t>
                      </a:r>
                      <a:r>
                        <a:rPr lang="en-US" sz="1800" i="1" dirty="0" err="1">
                          <a:latin typeface="SVN-Swashington" pitchFamily="50" charset="0"/>
                        </a:rPr>
                        <a:t>người</a:t>
                      </a:r>
                      <a:r>
                        <a:rPr lang="en-US" sz="1800" i="1" dirty="0">
                          <a:latin typeface="SVN-Swashington" pitchFamily="50" charset="0"/>
                        </a:rPr>
                        <a:t> </a:t>
                      </a:r>
                      <a:r>
                        <a:rPr lang="en-US" sz="1800" i="1" dirty="0" err="1">
                          <a:latin typeface="SVN-Swashington" pitchFamily="50" charset="0"/>
                        </a:rPr>
                        <a:t>chinh</a:t>
                      </a:r>
                      <a:r>
                        <a:rPr lang="en-US" sz="1800" i="1" dirty="0">
                          <a:latin typeface="SVN-Swashington" pitchFamily="50" charset="0"/>
                        </a:rPr>
                        <a:t> </a:t>
                      </a:r>
                      <a:r>
                        <a:rPr lang="en-US" sz="1800" i="1" dirty="0" err="1">
                          <a:latin typeface="SVN-Swashington" pitchFamily="50" charset="0"/>
                        </a:rPr>
                        <a:t>phụ</a:t>
                      </a:r>
                      <a:r>
                        <a:rPr lang="en-US" sz="1800" dirty="0">
                          <a:latin typeface="SVN-Swashington" pitchFamily="50" charset="0"/>
                        </a:rPr>
                        <a:t>”</a:t>
                      </a:r>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hMerge="1">
                  <a:txBody>
                    <a:bodyPr/>
                    <a:lstStyle/>
                    <a:p>
                      <a:pPr algn="ctr"/>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820621103"/>
                  </a:ext>
                </a:extLst>
              </a:tr>
              <a:tr h="1145243">
                <a:tc>
                  <a:txBody>
                    <a:bodyPr/>
                    <a:lstStyle/>
                    <a:p>
                      <a:pPr algn="ctr"/>
                      <a:endParaRPr lang="en-US" sz="2000" dirty="0">
                        <a:latin typeface="#9Slide03 Ample" panose="02000000000000000000" pitchFamily="2" charset="0"/>
                      </a:endParaRPr>
                    </a:p>
                    <a:p>
                      <a:pPr algn="ctr"/>
                      <a:r>
                        <a:rPr lang="en-US" sz="2000" dirty="0" err="1">
                          <a:latin typeface="#9Slide03 Ample" panose="02000000000000000000" pitchFamily="2" charset="0"/>
                        </a:rPr>
                        <a:t>Số</a:t>
                      </a:r>
                      <a:r>
                        <a:rPr lang="en-US" sz="2000" dirty="0">
                          <a:latin typeface="#9Slide03 Ample" panose="02000000000000000000" pitchFamily="2" charset="0"/>
                        </a:rPr>
                        <a:t> </a:t>
                      </a:r>
                      <a:r>
                        <a:rPr lang="en-US" sz="2000" dirty="0" err="1">
                          <a:latin typeface="#9Slide03 Ample" panose="02000000000000000000" pitchFamily="2" charset="0"/>
                        </a:rPr>
                        <a:t>câu</a:t>
                      </a:r>
                      <a:r>
                        <a:rPr lang="en-US" sz="2000" dirty="0">
                          <a:latin typeface="#9Slide03 Ample" panose="02000000000000000000" pitchFamily="2" charset="0"/>
                        </a:rPr>
                        <a:t>, </a:t>
                      </a:r>
                      <a:r>
                        <a:rPr lang="en-US" sz="2000" dirty="0" err="1">
                          <a:latin typeface="#9Slide03 Ample" panose="02000000000000000000" pitchFamily="2" charset="0"/>
                        </a:rPr>
                        <a:t>số</a:t>
                      </a:r>
                      <a:r>
                        <a:rPr lang="en-US" sz="2000" dirty="0">
                          <a:latin typeface="#9Slide03 Ample" panose="02000000000000000000" pitchFamily="2" charset="0"/>
                        </a:rPr>
                        <a:t> </a:t>
                      </a:r>
                      <a:r>
                        <a:rPr lang="en-US" sz="2000" dirty="0" err="1">
                          <a:latin typeface="#9Slide03 Ample" panose="02000000000000000000" pitchFamily="2" charset="0"/>
                        </a:rPr>
                        <a:t>chữ</a:t>
                      </a:r>
                      <a:endParaRPr lang="en-US" sz="2000" dirty="0">
                        <a:latin typeface="#9Slide03 Ample" panose="02000000000000000000" pitchFamily="2"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3453926259"/>
                  </a:ext>
                </a:extLst>
              </a:tr>
              <a:tr h="1032526">
                <a:tc>
                  <a:txBody>
                    <a:bodyPr/>
                    <a:lstStyle/>
                    <a:p>
                      <a:pPr algn="ctr"/>
                      <a:endParaRPr lang="en-US" sz="2000" dirty="0">
                        <a:latin typeface="#9Slide03 Ample" panose="02000000000000000000" pitchFamily="2" charset="0"/>
                      </a:endParaRPr>
                    </a:p>
                    <a:p>
                      <a:pPr algn="ctr"/>
                      <a:r>
                        <a:rPr lang="en-US" sz="2000" dirty="0" err="1">
                          <a:latin typeface="#9Slide03 Ample" panose="02000000000000000000" pitchFamily="2" charset="0"/>
                        </a:rPr>
                        <a:t>Ngắt</a:t>
                      </a:r>
                      <a:r>
                        <a:rPr lang="en-US" sz="2000" dirty="0">
                          <a:latin typeface="#9Slide03 Ample" panose="02000000000000000000" pitchFamily="2" charset="0"/>
                        </a:rPr>
                        <a:t> </a:t>
                      </a:r>
                      <a:r>
                        <a:rPr lang="en-US" sz="2000" dirty="0" err="1">
                          <a:latin typeface="#9Slide03 Ample" panose="02000000000000000000" pitchFamily="2" charset="0"/>
                        </a:rPr>
                        <a:t>nhịp</a:t>
                      </a:r>
                      <a:endParaRPr lang="en-US" sz="2000" dirty="0">
                        <a:latin typeface="#9Slide03 Ample" panose="02000000000000000000" pitchFamily="2"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2976573134"/>
                  </a:ext>
                </a:extLst>
              </a:tr>
              <a:tr h="1360693">
                <a:tc>
                  <a:txBody>
                    <a:bodyPr/>
                    <a:lstStyle/>
                    <a:p>
                      <a:pPr algn="ctr"/>
                      <a:endParaRPr lang="en-US" sz="2000" dirty="0">
                        <a:latin typeface="#9Slide03 Ample" panose="02000000000000000000" pitchFamily="2" charset="0"/>
                      </a:endParaRPr>
                    </a:p>
                    <a:p>
                      <a:pPr algn="ctr"/>
                      <a:r>
                        <a:rPr lang="en-US" sz="2000" dirty="0">
                          <a:latin typeface="#9Slide03 Ample" panose="02000000000000000000" pitchFamily="2" charset="0"/>
                        </a:rPr>
                        <a:t>Thanh </a:t>
                      </a:r>
                      <a:r>
                        <a:rPr lang="en-US" sz="2000" dirty="0" err="1">
                          <a:latin typeface="#9Slide03 Ample" panose="02000000000000000000" pitchFamily="2" charset="0"/>
                        </a:rPr>
                        <a:t>điệu</a:t>
                      </a:r>
                      <a:endParaRPr lang="en-US" sz="2000" dirty="0">
                        <a:latin typeface="#9Slide03 Ample" panose="02000000000000000000" pitchFamily="2"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1811111098"/>
                  </a:ext>
                </a:extLst>
              </a:tr>
              <a:tr h="1028288">
                <a:tc>
                  <a:txBody>
                    <a:bodyPr/>
                    <a:lstStyle/>
                    <a:p>
                      <a:pPr algn="ctr"/>
                      <a:endParaRPr lang="en-US" sz="2000" dirty="0">
                        <a:latin typeface="#9Slide03 Ample" panose="02000000000000000000" pitchFamily="2" charset="0"/>
                      </a:endParaRPr>
                    </a:p>
                    <a:p>
                      <a:pPr algn="ctr"/>
                      <a:r>
                        <a:rPr lang="en-US" sz="2000" dirty="0" err="1">
                          <a:latin typeface="#9Slide03 Ample" panose="02000000000000000000" pitchFamily="2" charset="0"/>
                        </a:rPr>
                        <a:t>Gieo</a:t>
                      </a:r>
                      <a:r>
                        <a:rPr lang="en-US" sz="2000" dirty="0">
                          <a:latin typeface="#9Slide03 Ample" panose="02000000000000000000" pitchFamily="2" charset="0"/>
                        </a:rPr>
                        <a:t> </a:t>
                      </a:r>
                      <a:r>
                        <a:rPr lang="en-US" sz="2000" dirty="0" err="1">
                          <a:latin typeface="#9Slide03 Ample" panose="02000000000000000000" pitchFamily="2" charset="0"/>
                        </a:rPr>
                        <a:t>vần</a:t>
                      </a:r>
                      <a:endParaRPr lang="en-US" sz="2000" dirty="0">
                        <a:latin typeface="#9Slide03 Ample" panose="02000000000000000000" pitchFamily="2"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2521054820"/>
                  </a:ext>
                </a:extLst>
              </a:tr>
              <a:tr h="795391">
                <a:tc>
                  <a:txBody>
                    <a:bodyPr/>
                    <a:lstStyle/>
                    <a:p>
                      <a:endParaRPr lang="en-US"/>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70417879"/>
                  </a:ext>
                </a:extLst>
              </a:tr>
            </a:tbl>
          </a:graphicData>
        </a:graphic>
      </p:graphicFrame>
      <p:sp>
        <p:nvSpPr>
          <p:cNvPr id="5" name="TextBox 4">
            <a:extLst>
              <a:ext uri="{FF2B5EF4-FFF2-40B4-BE49-F238E27FC236}">
                <a16:creationId xmlns:a16="http://schemas.microsoft.com/office/drawing/2014/main" id="{6DDD2D9B-3BE1-F961-5A54-B98AB3C292C3}"/>
              </a:ext>
            </a:extLst>
          </p:cNvPr>
          <p:cNvSpPr txBox="1"/>
          <p:nvPr/>
        </p:nvSpPr>
        <p:spPr>
          <a:xfrm>
            <a:off x="2081733" y="1400862"/>
            <a:ext cx="355706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cặp</a:t>
            </a:r>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7FE2DAE-9A1E-479C-DD02-50FCA92C7F3D}"/>
              </a:ext>
            </a:extLst>
          </p:cNvPr>
          <p:cNvSpPr txBox="1"/>
          <p:nvPr/>
        </p:nvSpPr>
        <p:spPr>
          <a:xfrm>
            <a:off x="2078472" y="2511205"/>
            <a:ext cx="355706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3/2/2 – 3/4</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2/2/2 – 4/4 (2/2/2/2)</a:t>
            </a:r>
          </a:p>
        </p:txBody>
      </p:sp>
      <p:sp>
        <p:nvSpPr>
          <p:cNvPr id="7" name="TextBox 6">
            <a:extLst>
              <a:ext uri="{FF2B5EF4-FFF2-40B4-BE49-F238E27FC236}">
                <a16:creationId xmlns:a16="http://schemas.microsoft.com/office/drawing/2014/main" id="{EC8EEB13-F47B-2C09-25FC-C8CECD52ADBB}"/>
              </a:ext>
            </a:extLst>
          </p:cNvPr>
          <p:cNvSpPr txBox="1"/>
          <p:nvPr/>
        </p:nvSpPr>
        <p:spPr>
          <a:xfrm>
            <a:off x="2059064" y="3479630"/>
            <a:ext cx="355706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B</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B</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8: B</a:t>
            </a:r>
          </a:p>
        </p:txBody>
      </p:sp>
      <p:sp>
        <p:nvSpPr>
          <p:cNvPr id="8" name="TextBox 7">
            <a:extLst>
              <a:ext uri="{FF2B5EF4-FFF2-40B4-BE49-F238E27FC236}">
                <a16:creationId xmlns:a16="http://schemas.microsoft.com/office/drawing/2014/main" id="{F7208CA3-48CB-6392-4923-2FF64DE4F238}"/>
              </a:ext>
            </a:extLst>
          </p:cNvPr>
          <p:cNvSpPr txBox="1"/>
          <p:nvPr/>
        </p:nvSpPr>
        <p:spPr>
          <a:xfrm>
            <a:off x="2078472" y="4844883"/>
            <a:ext cx="3557068"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B)</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B)</a:t>
            </a:r>
          </a:p>
        </p:txBody>
      </p:sp>
      <p:sp>
        <p:nvSpPr>
          <p:cNvPr id="4" name="Rectangle 3">
            <a:extLst>
              <a:ext uri="{FF2B5EF4-FFF2-40B4-BE49-F238E27FC236}">
                <a16:creationId xmlns:a16="http://schemas.microsoft.com/office/drawing/2014/main" id="{9D81A102-0B0E-49B9-870D-06FF54731D4E}"/>
              </a:ext>
            </a:extLst>
          </p:cNvPr>
          <p:cNvSpPr/>
          <p:nvPr/>
        </p:nvSpPr>
        <p:spPr>
          <a:xfrm>
            <a:off x="6894627" y="153690"/>
            <a:ext cx="6096000" cy="6247864"/>
          </a:xfrm>
          <a:prstGeom prst="rect">
            <a:avLst/>
          </a:prstGeom>
        </p:spPr>
        <p:txBody>
          <a:bodyPr>
            <a:spAutoFit/>
          </a:bodyPr>
          <a:lstStyle/>
          <a:p>
            <a:pPr marL="30480" marR="30480" algn="just">
              <a:spcAft>
                <a:spcPts val="0"/>
              </a:spcAft>
            </a:pP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Lòng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này</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gửi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gio</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có </a:t>
            </a:r>
            <a:r>
              <a:rPr lang="en-US" sz="2000" b="1"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Nghìn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vàng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xin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gửi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Non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/dù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chẳng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tới</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Nhơ</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chàng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trời</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vời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thấu</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nhơ</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chàng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Cảnh</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buồn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người</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thiết</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lòng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Cành</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đượm</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tiếng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phun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búa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liễu</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Tuyết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dường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cưa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xẻ</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héo</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ngô</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bụi</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gù</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kêu</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vẳng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nện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Vài</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soi</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thốc</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lay,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rèm</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giãi</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lồng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thắm</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bông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trùng</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xiết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5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down)">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wipe(down)">
                                      <p:cBhvr>
                                        <p:cTn id="5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Line with Border and Accent Bar 10">
            <a:extLst>
              <a:ext uri="{FF2B5EF4-FFF2-40B4-BE49-F238E27FC236}">
                <a16:creationId xmlns:a16="http://schemas.microsoft.com/office/drawing/2014/main" id="{E36D739D-BFB7-8669-B393-CDA1CF6AD5E7}"/>
              </a:ext>
            </a:extLst>
          </p:cNvPr>
          <p:cNvSpPr/>
          <p:nvPr/>
        </p:nvSpPr>
        <p:spPr>
          <a:xfrm>
            <a:off x="6416280" y="5259490"/>
            <a:ext cx="5532360" cy="838200"/>
          </a:xfrm>
          <a:prstGeom prst="accentBorderCallout1">
            <a:avLst>
              <a:gd name="adj1" fmla="val 48822"/>
              <a:gd name="adj2" fmla="val -3486"/>
              <a:gd name="adj3" fmla="val -243864"/>
              <a:gd name="adj4" fmla="val -2453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Callout: Line with Border and Accent Bar 8">
            <a:extLst>
              <a:ext uri="{FF2B5EF4-FFF2-40B4-BE49-F238E27FC236}">
                <a16:creationId xmlns:a16="http://schemas.microsoft.com/office/drawing/2014/main" id="{E24E88D4-B4E1-441F-AA11-8A45B326A4DD}"/>
              </a:ext>
            </a:extLst>
          </p:cNvPr>
          <p:cNvSpPr/>
          <p:nvPr/>
        </p:nvSpPr>
        <p:spPr>
          <a:xfrm>
            <a:off x="6390640" y="2915358"/>
            <a:ext cx="5532360" cy="838200"/>
          </a:xfrm>
          <a:prstGeom prst="accentBorderCallout1">
            <a:avLst>
              <a:gd name="adj1" fmla="val 48822"/>
              <a:gd name="adj2" fmla="val -3486"/>
              <a:gd name="adj3" fmla="val 51894"/>
              <a:gd name="adj4" fmla="val -2399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683721B6-6FD3-5F42-90DB-2AB102AD83CB}"/>
              </a:ext>
            </a:extLst>
          </p:cNvPr>
          <p:cNvSpPr>
            <a:spLocks noGrp="1"/>
          </p:cNvSpPr>
          <p:nvPr>
            <p:ph type="body" idx="1"/>
          </p:nvPr>
        </p:nvSpPr>
        <p:spPr>
          <a:xfrm>
            <a:off x="174172" y="1643157"/>
            <a:ext cx="4963314" cy="1049528"/>
          </a:xfrm>
        </p:spPr>
        <p:txBody>
          <a:bodyPr>
            <a:normAutofit/>
          </a:bodyPr>
          <a:lstStyle/>
          <a:p>
            <a:pPr>
              <a:lnSpc>
                <a:spcPct val="100000"/>
              </a:lnSpc>
            </a:pPr>
            <a:r>
              <a:rPr lang="en-US" sz="4400" b="1" dirty="0" err="1">
                <a:solidFill>
                  <a:srgbClr val="FFFF00"/>
                </a:solidFill>
                <a:latin typeface="Times New Roman" panose="02020603050405020304" pitchFamily="18" charset="0"/>
                <a:cs typeface="Times New Roman" panose="02020603050405020304" pitchFamily="18" charset="0"/>
              </a:rPr>
              <a:t>Sự</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việc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chính</a:t>
            </a:r>
            <a:r>
              <a:rPr lang="en-US" sz="4400" b="1" dirty="0">
                <a:solidFill>
                  <a:srgbClr val="FFFF00"/>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37D002FF-DACA-679E-9B00-31ABA98E8D17}"/>
              </a:ext>
            </a:extLst>
          </p:cNvPr>
          <p:cNvSpPr txBox="1"/>
          <p:nvPr/>
        </p:nvSpPr>
        <p:spPr>
          <a:xfrm>
            <a:off x="174172" y="3220720"/>
            <a:ext cx="4529908" cy="1200329"/>
          </a:xfrm>
          <a:prstGeom prst="rect">
            <a:avLst/>
          </a:prstGeom>
          <a:noFill/>
        </p:spPr>
        <p:txBody>
          <a:bodyPr wrap="squar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nhớ</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lính</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biên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ải</a:t>
            </a:r>
            <a:r>
              <a:rPr lang="en-US" sz="2400" dirty="0">
                <a:solidFill>
                  <a:schemeClr val="bg1"/>
                </a:solidFill>
                <a:latin typeface="Times New Roman" panose="02020603050405020304" pitchFamily="18" charset="0"/>
                <a:cs typeface="Times New Roman" panose="02020603050405020304" pitchFamily="18" charset="0"/>
              </a:rPr>
              <a:t>) da </a:t>
            </a:r>
            <a:r>
              <a:rPr lang="en-US" sz="2400" dirty="0" err="1">
                <a:solidFill>
                  <a:schemeClr val="bg1"/>
                </a:solidFill>
                <a:latin typeface="Times New Roman" panose="02020603050405020304" pitchFamily="18" charset="0"/>
                <a:cs typeface="Times New Roman" panose="02020603050405020304" pitchFamily="18" charset="0"/>
              </a:rPr>
              <a:t>diết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vọng</a:t>
            </a:r>
            <a:r>
              <a:rPr lang="en-US" sz="2400" dirty="0">
                <a:solidFill>
                  <a:schemeClr val="bg1"/>
                </a:solidFill>
                <a:latin typeface="Times New Roman" panose="02020603050405020304" pitchFamily="18" charset="0"/>
                <a:cs typeface="Times New Roman" panose="02020603050405020304" pitchFamily="18" charset="0"/>
              </a:rPr>
              <a:t> sum </a:t>
            </a:r>
            <a:r>
              <a:rPr lang="en-US" sz="2400" dirty="0" err="1">
                <a:solidFill>
                  <a:schemeClr val="bg1"/>
                </a:solidFill>
                <a:latin typeface="Times New Roman" panose="02020603050405020304" pitchFamily="18" charset="0"/>
                <a:cs typeface="Times New Roman" panose="02020603050405020304" pitchFamily="18" charset="0"/>
              </a:rPr>
              <a:t>vầy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nàng</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2" name="Callout: Line with Border and Accent Bar 1">
            <a:extLst>
              <a:ext uri="{FF2B5EF4-FFF2-40B4-BE49-F238E27FC236}">
                <a16:creationId xmlns:a16="http://schemas.microsoft.com/office/drawing/2014/main" id="{1FD7C6F1-2BDE-F565-6170-AEE9AF0B3273}"/>
              </a:ext>
            </a:extLst>
          </p:cNvPr>
          <p:cNvSpPr/>
          <p:nvPr/>
        </p:nvSpPr>
        <p:spPr>
          <a:xfrm>
            <a:off x="6390640" y="392836"/>
            <a:ext cx="5532360" cy="1569659"/>
          </a:xfrm>
          <a:prstGeom prst="accentBorderCallout1">
            <a:avLst>
              <a:gd name="adj1" fmla="val 48822"/>
              <a:gd name="adj2" fmla="val -3486"/>
              <a:gd name="adj3" fmla="val 359773"/>
              <a:gd name="adj4" fmla="val -275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C3F0CAB-74CF-AB23-22EE-043FDFFEAA19}"/>
              </a:ext>
            </a:extLst>
          </p:cNvPr>
          <p:cNvSpPr txBox="1"/>
          <p:nvPr/>
        </p:nvSpPr>
        <p:spPr>
          <a:xfrm>
            <a:off x="6365000" y="360971"/>
            <a:ext cx="5490724" cy="1569660"/>
          </a:xfrm>
          <a:prstGeom prst="rect">
            <a:avLst/>
          </a:prstGeom>
          <a:noFill/>
        </p:spPr>
        <p:txBody>
          <a:bodyPr wrap="square">
            <a:spAutoFit/>
          </a:bodyPr>
          <a:lstStyle/>
          <a:p>
            <a:pPr lvl="0" algn="just"/>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p>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7" name="Picture 6" descr="A picture containing fabric&#10;&#10;Description automatically generated">
            <a:extLst>
              <a:ext uri="{FF2B5EF4-FFF2-40B4-BE49-F238E27FC236}">
                <a16:creationId xmlns:a16="http://schemas.microsoft.com/office/drawing/2014/main" id="{112ED43C-F156-37EE-0216-CFFFA3C41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969" y="1735252"/>
            <a:ext cx="1236732" cy="3478937"/>
          </a:xfrm>
          <a:prstGeom prst="rect">
            <a:avLst/>
          </a:prstGeom>
        </p:spPr>
      </p:pic>
      <p:pic>
        <p:nvPicPr>
          <p:cNvPr id="8" name="Picture 7" descr="A picture containing flower, plant&#10;&#10;Description automatically generated">
            <a:extLst>
              <a:ext uri="{FF2B5EF4-FFF2-40B4-BE49-F238E27FC236}">
                <a16:creationId xmlns:a16="http://schemas.microsoft.com/office/drawing/2014/main" id="{8DD09C23-4150-89F7-E57F-D1CF7FEE7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670" y="2532070"/>
            <a:ext cx="749300" cy="1754326"/>
          </a:xfrm>
          <a:prstGeom prst="rect">
            <a:avLst/>
          </a:prstGeom>
        </p:spPr>
      </p:pic>
      <p:sp>
        <p:nvSpPr>
          <p:cNvPr id="10" name="TextBox 9">
            <a:extLst>
              <a:ext uri="{FF2B5EF4-FFF2-40B4-BE49-F238E27FC236}">
                <a16:creationId xmlns:a16="http://schemas.microsoft.com/office/drawing/2014/main" id="{44630D98-E057-C1A9-7333-8149516F79F2}"/>
              </a:ext>
            </a:extLst>
          </p:cNvPr>
          <p:cNvSpPr txBox="1"/>
          <p:nvPr/>
        </p:nvSpPr>
        <p:spPr>
          <a:xfrm>
            <a:off x="6349004" y="3029337"/>
            <a:ext cx="5506720" cy="830997"/>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thốc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44C07DE-E383-766C-8376-62D10FC1FC80}"/>
              </a:ext>
            </a:extLst>
          </p:cNvPr>
          <p:cNvSpPr txBox="1"/>
          <p:nvPr/>
        </p:nvSpPr>
        <p:spPr>
          <a:xfrm>
            <a:off x="6441920" y="5355424"/>
            <a:ext cx="5506720" cy="830997"/>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B8DF45A-AB79-470B-98D3-25A23040E944}"/>
              </a:ext>
            </a:extLst>
          </p:cNvPr>
          <p:cNvSpPr/>
          <p:nvPr/>
        </p:nvSpPr>
        <p:spPr>
          <a:xfrm>
            <a:off x="174172" y="4949084"/>
            <a:ext cx="5046798" cy="1569660"/>
          </a:xfrm>
          <a:prstGeom prst="rect">
            <a:avLst/>
          </a:prstGeom>
        </p:spPr>
        <p:txBody>
          <a:bodyPr wrap="square">
            <a:spAutoFit/>
          </a:bodyPr>
          <a:lstStyle/>
          <a:p>
            <a:pPr algn="just"/>
            <a:r>
              <a:rPr lang="vi-VN" sz="2400" i="1" dirty="0">
                <a:solidFill>
                  <a:srgbClr val="FFFF00"/>
                </a:solidFill>
                <a:latin typeface="Times New Roman" panose="02020603050405020304" pitchFamily="18" charset="0"/>
                <a:cs typeface="Times New Roman" panose="02020603050405020304" pitchFamily="18" charset="0"/>
              </a:rPr>
              <a:t>B</a:t>
            </a:r>
            <a:r>
              <a:rPr lang="en-US" sz="2400" i="1" dirty="0" err="1">
                <a:solidFill>
                  <a:srgbClr val="FFFF00"/>
                </a:solidFill>
                <a:latin typeface="Times New Roman" panose="02020603050405020304" pitchFamily="18" charset="0"/>
                <a:cs typeface="Times New Roman" panose="02020603050405020304" pitchFamily="18" charset="0"/>
              </a:rPr>
              <a:t>ài</a:t>
            </a:r>
            <a:r>
              <a:rPr lang="en-US" sz="2400" i="1" dirty="0">
                <a:solidFill>
                  <a:srgbClr val="FFFF00"/>
                </a:solidFill>
                <a:latin typeface="Times New Roman" panose="02020603050405020304" pitchFamily="18" charset="0"/>
                <a:cs typeface="Times New Roman" panose="02020603050405020304" pitchFamily="18" charset="0"/>
              </a:rPr>
              <a:t> </a:t>
            </a:r>
            <a:r>
              <a:rPr lang="vi-VN" sz="2400" i="1" dirty="0">
                <a:solidFill>
                  <a:srgbClr val="FFFF00"/>
                </a:solidFill>
                <a:latin typeface="Times New Roman" panose="02020603050405020304" pitchFamily="18" charset="0"/>
                <a:cs typeface="Times New Roman" panose="02020603050405020304" pitchFamily="18" charset="0"/>
              </a:rPr>
              <a:t>t</a:t>
            </a:r>
            <a:r>
              <a:rPr lang="en-US" sz="2400" i="1" dirty="0">
                <a:solidFill>
                  <a:srgbClr val="FFFF00"/>
                </a:solidFill>
                <a:latin typeface="Times New Roman" panose="02020603050405020304" pitchFamily="18" charset="0"/>
                <a:cs typeface="Times New Roman" panose="02020603050405020304" pitchFamily="18" charset="0"/>
              </a:rPr>
              <a:t>ả</a:t>
            </a:r>
            <a:r>
              <a:rPr lang="vi-VN" sz="2400" i="1" dirty="0">
                <a:solidFill>
                  <a:srgbClr val="FFFF00"/>
                </a:solidFill>
                <a:latin typeface="Times New Roman" panose="02020603050405020304" pitchFamily="18" charset="0"/>
                <a:cs typeface="Times New Roman" panose="02020603050405020304" pitchFamily="18" charset="0"/>
              </a:rPr>
              <a:t> kể về sự việc gì? Diễn tả tâm trạng của ai? Sự việc và tâm trạng  đó chi phối bố cục của bài thơ như thế nào?</a:t>
            </a:r>
            <a:endParaRPr lang="en-US" sz="24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020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build="p"/>
      <p:bldP spid="16" grpId="0"/>
      <p:bldP spid="2" grpId="0" animBg="1"/>
      <p:bldP spid="6" grpId="0"/>
      <p:bldP spid="10" grpId="0"/>
      <p:bldP spid="1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2551</TotalTime>
  <Words>2240</Words>
  <Application>Microsoft Office PowerPoint</Application>
  <PresentationFormat>Widescreen</PresentationFormat>
  <Paragraphs>214</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#9Slide03 Ample</vt:lpstr>
      <vt:lpstr>Arial</vt:lpstr>
      <vt:lpstr>Calibri</vt:lpstr>
      <vt:lpstr>Calibri Light</vt:lpstr>
      <vt:lpstr>Gill Sans Light</vt:lpstr>
      <vt:lpstr>Gill Sans Nova</vt:lpstr>
      <vt:lpstr>Gill Sans Nova Light</vt:lpstr>
      <vt:lpstr>SVN-Swashington</vt:lpstr>
      <vt:lpstr>Times New Roman</vt:lpstr>
      <vt:lpstr>Office Theme</vt:lpstr>
      <vt:lpstr>PowerPoint Presentation</vt:lpstr>
      <vt:lpstr> Tiết 12: Thực hành đọc hiểu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Đọc, tìm hiểu chi tiết văn bản. </vt:lpstr>
      <vt:lpstr>PowerPoint Presentation</vt:lpstr>
      <vt:lpstr>PowerPoint Presentation</vt:lpstr>
      <vt:lpstr>PowerPoint Presentation</vt:lpstr>
      <vt:lpstr>Theo em tác giả và dịch giả muốn gửi tới người đọc thông điệp gì từ đoạn trích? </vt:lpstr>
      <vt:lpstr>HS khai quát nội dung nghệ thuật của bài. </vt:lpstr>
      <vt:lpstr>PowerPoint Presentation</vt:lpstr>
      <vt:lpstr>PowerPoint Presentation</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hiểu vb thơ</dc:title>
  <dc:creator>Hà Hoàng</dc:creator>
  <cp:lastModifiedBy>Admin</cp:lastModifiedBy>
  <cp:revision>207</cp:revision>
  <dcterms:created xsi:type="dcterms:W3CDTF">2023-12-10T07:35:41Z</dcterms:created>
  <dcterms:modified xsi:type="dcterms:W3CDTF">2024-09-25T00:29:21Z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