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4" r:id="rId3"/>
    <p:sldId id="285" r:id="rId4"/>
    <p:sldId id="295" r:id="rId5"/>
    <p:sldId id="262" r:id="rId6"/>
    <p:sldId id="257" r:id="rId7"/>
    <p:sldId id="286" r:id="rId8"/>
    <p:sldId id="287" r:id="rId9"/>
    <p:sldId id="288" r:id="rId10"/>
    <p:sldId id="297" r:id="rId11"/>
    <p:sldId id="289" r:id="rId12"/>
    <p:sldId id="293" r:id="rId13"/>
    <p:sldId id="290" r:id="rId14"/>
    <p:sldId id="291" r:id="rId15"/>
    <p:sldId id="298" r:id="rId16"/>
    <p:sldId id="299" r:id="rId17"/>
    <p:sldId id="296" r:id="rId18"/>
    <p:sldId id="292" r:id="rId19"/>
    <p:sldId id="26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B00"/>
    <a:srgbClr val="F7DDC9"/>
    <a:srgbClr val="FBCFC5"/>
    <a:srgbClr val="AAAA6C"/>
    <a:srgbClr val="5B6A0E"/>
    <a:srgbClr val="F6F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4660" autoAdjust="0"/>
  </p:normalViewPr>
  <p:slideViewPr>
    <p:cSldViewPr snapToGrid="0" showGuides="1">
      <p:cViewPr varScale="1">
        <p:scale>
          <a:sx n="70" d="100"/>
          <a:sy n="70" d="100"/>
        </p:scale>
        <p:origin x="8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CDAE-A442-42C8-B623-850065BCDAF4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BA63-9781-4F96-922C-F4C2F972C0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3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8030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6078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6078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6078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51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720BA-1196-429D-A242-0C82E0D0B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BE474A-A543-49EF-B2B4-0A6ACB4F4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3755CB-25FD-4846-9A9B-095E44CC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5C8355-DDB9-4C8A-8CA3-6B26D479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7C4D0-B617-451B-8B52-9FBC654D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5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7CBDA4-030D-4436-8648-89D69DFA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C456E9-BE2A-482B-9F5C-D40C99ADE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9A70E8-FCCC-4638-860C-192CE4F5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7B47C8-EA12-4F89-9E5D-654BFD19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7DCB7-8CDF-4325-A7EF-7832A341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83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D5BCB5-C1AE-479C-80D2-E08D7761F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0513D1-16B1-4611-980C-4C560103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1CFA70-5B79-4D17-A5E4-F68D7079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CA742-BE1B-4612-B7EF-560964CB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19CE4-6580-4E27-8441-FDECE71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3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A86BE-8194-4978-B26C-1F8044CF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826CFC-6C63-4698-B7FF-A0D24E1B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FB2AB-30D3-4E7F-B623-FA607573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4CF6C8-5355-4500-92EF-16FF9CDC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E8FD44-AECF-47F9-901F-56829602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1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D0C4C9-0FDD-4351-9EDE-99BD4D60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735BCC-E742-42E6-B9CA-E9E9D40F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9A4C30-5CD8-418F-82A8-AB721510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9313E-E5C7-4EA0-89C6-3107FAC1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D9A3DF-5D87-4B7D-B733-042C8179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64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13EA3-3994-4353-9F28-14D7059B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85AA66-BD43-40B6-B4EA-1B63C56CA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E9B477-CBB2-4700-82FA-96A3F7E9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C8EF90-C22A-4110-8A1B-9DC7E7C5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8436C-433D-4CB0-A460-208F45AF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851045-0DF1-4390-972C-F82BD85F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7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6826A6-868C-4136-9F2C-4F1E4421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37B670-58D0-4D8E-AD23-7C3C1EB5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F20DEA-7475-4B78-BEFB-0BE5387E1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34FE3D-EBCD-4EC8-A7D3-F881C4FBD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DAC5F0-FE05-481B-B72C-DE238DD99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DA878F-66BA-41D5-9B36-D7DAEFB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3C6A57-E852-40EA-A143-69A20648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2435443-8AA7-40D8-84C8-2C0F7008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4EB94-519C-4C38-A955-B1873A46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F9211D-0033-4266-B91B-88161BCB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F7B962-44E3-4DB7-A61B-8FB83F0D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D48564-80DC-4D45-A032-2946ECDD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2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419C2D-A692-4889-B219-96F38E0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A8EC31-4BBF-4764-B891-76853BB0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D83255-1246-4200-B240-341BE0DB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431AF-444C-4DEB-A9D5-4DB3AC98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EFB33F-D52F-4913-80FF-CCD20C0D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55469D-E16C-415E-9EB3-BE6409414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A49EDF-D5D0-435B-8D84-F80305F6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E6E02C-D9A8-49AF-B187-E843C40C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8BC9D9-9071-469F-AB30-17CB6E86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94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F43A1-A8AC-4F95-9B89-0954C3B7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A13DC8-100F-4281-9BB3-7EB8F1620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F1A8E6-E4D0-4A7B-A0F4-3EB09EA16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C4BA12-4504-42DB-9E53-EC7068CF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B7F795-04BB-429A-8DF4-67945A1A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13ACC4-14C0-4BFD-93E9-684635D9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8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AC090A-3794-466E-86D3-4DB1226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6EED7-61F0-4B04-93D8-42001BD9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C2B078-ADBC-4AE6-A9F7-5137C9B3F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10B2-18C8-4FD9-AF5F-116D30810733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28C8D-01E1-42BA-95BC-4AD12230E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C2FE5C-23F6-4151-B885-CA4BE01E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1C15B77-C932-4D81-902A-233F261F4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745" y="502280"/>
            <a:ext cx="8650242" cy="647396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F73C6A-824F-442B-BE9E-692C5AEE3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24" y="-34155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E570BB6-36C5-49AA-ABDE-A6D83E9C6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409037" y="74974"/>
            <a:ext cx="6493043" cy="66623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6B0D004-2A29-4AD1-8F97-5C1720E4AEA8}"/>
              </a:ext>
            </a:extLst>
          </p:cNvPr>
          <p:cNvSpPr txBox="1"/>
          <p:nvPr/>
        </p:nvSpPr>
        <p:spPr>
          <a:xfrm rot="16200000">
            <a:off x="6209724" y="-450994"/>
            <a:ext cx="1292662" cy="4419088"/>
          </a:xfrm>
          <a:prstGeom prst="rect">
            <a:avLst/>
          </a:prstGeom>
          <a:noFill/>
          <a:ln>
            <a:solidFill>
              <a:srgbClr val="5B6A0E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Bài</a:t>
            </a:r>
            <a:r>
              <a:rPr lang="en-US" altLang="zh-CN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mở</a:t>
            </a:r>
            <a:r>
              <a:rPr lang="en-US" altLang="zh-CN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đầu</a:t>
            </a:r>
            <a:endParaRPr lang="zh-CN" alt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文悦古典明朝体 (非商业使用) W5" pitchFamily="50" charset="-122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37370C-B9E7-437B-9437-60E18227C7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84006" y="1758550"/>
            <a:ext cx="6493043" cy="5065295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5CAC586-A508-4F30-AA65-E57EAD102D18}"/>
              </a:ext>
            </a:extLst>
          </p:cNvPr>
          <p:cNvCxnSpPr/>
          <p:nvPr/>
        </p:nvCxnSpPr>
        <p:spPr>
          <a:xfrm>
            <a:off x="5926492" y="4133864"/>
            <a:ext cx="0" cy="1321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BD28D5F-9D29-40B9-A73D-8D9DB3ECE28C}"/>
              </a:ext>
            </a:extLst>
          </p:cNvPr>
          <p:cNvCxnSpPr/>
          <p:nvPr/>
        </p:nvCxnSpPr>
        <p:spPr>
          <a:xfrm>
            <a:off x="6497996" y="4133864"/>
            <a:ext cx="0" cy="1321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6F73AF6-4086-425B-8B9B-6442A819CFE3}"/>
              </a:ext>
            </a:extLst>
          </p:cNvPr>
          <p:cNvCxnSpPr/>
          <p:nvPr/>
        </p:nvCxnSpPr>
        <p:spPr>
          <a:xfrm>
            <a:off x="7069500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3F70903-A4C6-4403-ADFA-BCA06F8FEB60}"/>
              </a:ext>
            </a:extLst>
          </p:cNvPr>
          <p:cNvCxnSpPr/>
          <p:nvPr/>
        </p:nvCxnSpPr>
        <p:spPr>
          <a:xfrm>
            <a:off x="7641004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D521B52-8FDE-47F8-B240-F090290FCD6D}"/>
              </a:ext>
            </a:extLst>
          </p:cNvPr>
          <p:cNvCxnSpPr/>
          <p:nvPr/>
        </p:nvCxnSpPr>
        <p:spPr>
          <a:xfrm>
            <a:off x="8212508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15B8B18-CF11-445C-ADD6-8052F56AB410}"/>
              </a:ext>
            </a:extLst>
          </p:cNvPr>
          <p:cNvCxnSpPr/>
          <p:nvPr/>
        </p:nvCxnSpPr>
        <p:spPr>
          <a:xfrm>
            <a:off x="8717835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89D31D9-F138-4D90-BE8F-B58B7866D91B}"/>
              </a:ext>
            </a:extLst>
          </p:cNvPr>
          <p:cNvCxnSpPr/>
          <p:nvPr/>
        </p:nvCxnSpPr>
        <p:spPr>
          <a:xfrm>
            <a:off x="9212640" y="4133864"/>
            <a:ext cx="0" cy="15290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E83F37D-C2F7-4909-9190-CB9DB9C38D4B}"/>
              </a:ext>
            </a:extLst>
          </p:cNvPr>
          <p:cNvCxnSpPr/>
          <p:nvPr/>
        </p:nvCxnSpPr>
        <p:spPr>
          <a:xfrm>
            <a:off x="9784144" y="4133864"/>
            <a:ext cx="0" cy="1321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E6A36338-671C-4860-89F2-8D6A4C8D7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30" y="-1381793"/>
            <a:ext cx="11823049" cy="66504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4530" y="161499"/>
            <a:ext cx="87639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Ngữ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văn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9 –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Cánh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diều</a:t>
            </a:r>
            <a:endParaRPr lang="zh-CN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文悦古典明朝体 (非商业使用) W5" pitchFamily="50" charset="-122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649" y="2512792"/>
            <a:ext cx="2996805" cy="42245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768" y="2507217"/>
            <a:ext cx="3012040" cy="422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23657"/>
              </p:ext>
            </p:extLst>
          </p:nvPr>
        </p:nvGraphicFramePr>
        <p:xfrm>
          <a:off x="481946" y="959174"/>
          <a:ext cx="10354376" cy="2826258"/>
        </p:xfrm>
        <a:graphic>
          <a:graphicData uri="http://schemas.openxmlformats.org/drawingml/2006/table">
            <a:tbl>
              <a:tblPr firstRow="1" firstCol="1" bandRow="1"/>
              <a:tblGrid>
                <a:gridCol w="328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thông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tin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Giới thiệu một danh lam thắng cảnh.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Giới thiệu một di tích lịch sử.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lưu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cấp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đích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5026" y="202865"/>
            <a:ext cx="4677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tin.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47" y="5117909"/>
            <a:ext cx="2116138" cy="192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0657"/>
              </p:ext>
            </p:extLst>
          </p:nvPr>
        </p:nvGraphicFramePr>
        <p:xfrm>
          <a:off x="645718" y="1190742"/>
          <a:ext cx="11036765" cy="2456308"/>
        </p:xfrm>
        <a:graphic>
          <a:graphicData uri="http://schemas.openxmlformats.org/drawingml/2006/table">
            <a:tbl>
              <a:tblPr firstRow="1" firstCol="1" bandRow="1"/>
              <a:tblGrid>
                <a:gridCol w="252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 loại bài tập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Rèn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luyện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3265" y="475630"/>
            <a:ext cx="3736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Rèn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98670"/>
              </p:ext>
            </p:extLst>
          </p:nvPr>
        </p:nvGraphicFramePr>
        <p:xfrm>
          <a:off x="704451" y="1191777"/>
          <a:ext cx="11360169" cy="4424556"/>
        </p:xfrm>
        <a:graphic>
          <a:graphicData uri="http://schemas.openxmlformats.org/drawingml/2006/table">
            <a:tbl>
              <a:tblPr firstRow="1" firstCol="1" bandRow="1"/>
              <a:tblGrid>
                <a:gridCol w="229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Yêu cầu cần đạt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 được truyện kể sáng tạo có mô phỏng một truyện kể đã được học. Sử dụng các yếu tố miêu tả, biểu cảm.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Biểu cảm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Thuyết minh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 được văn bản thuyết minh về một danh lam thắng cảnh hay một di tích lịch sử ( có dử dụng sơ đồ, bảng biểu, hình ảnh minh họa)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Nghị luận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 được văn bản phân tích một tác phẩm văn học: phân tích về chủ đề, nghệ thuật…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Nhật dụng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tờ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5448" y="435658"/>
            <a:ext cx="27093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51" y="4932174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2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07067"/>
              </p:ext>
            </p:extLst>
          </p:nvPr>
        </p:nvGraphicFramePr>
        <p:xfrm>
          <a:off x="104556" y="970816"/>
          <a:ext cx="11987359" cy="4912616"/>
        </p:xfrm>
        <a:graphic>
          <a:graphicData uri="http://schemas.openxmlformats.org/drawingml/2006/table">
            <a:tbl>
              <a:tblPr firstRow="1" firstCol="1" bandRow="1"/>
              <a:tblGrid>
                <a:gridCol w="184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đạt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tưởng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minh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lam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-Kể chuyện tưởng tượng ( cốt truyện, bối cảnh, nhân vật…).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Thuyết minh ( kết hợp được các phương tiện ngôn ngữ và phi ngôn ngữ với các hình thức thức bảng biểu, tờ rơi, hình ảnh…)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Chỉ ra tính thuyết thuyết phục của 1 vấn đề hoặc những ưu điểm, hạn chế.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tương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0971" y="90451"/>
            <a:ext cx="2951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077" y="4918845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4200" y="2203164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50948"/>
              </p:ext>
            </p:extLst>
          </p:nvPr>
        </p:nvGraphicFramePr>
        <p:xfrm>
          <a:off x="345742" y="1504788"/>
          <a:ext cx="11846258" cy="2843214"/>
        </p:xfrm>
        <a:graphic>
          <a:graphicData uri="http://schemas.openxmlformats.org/drawingml/2006/table">
            <a:tbl>
              <a:tblPr firstRow="1" firstCol="1" bandRow="1"/>
              <a:tblGrid>
                <a:gridCol w="197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1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Mô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tả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vụ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đạt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lực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 trước và sau khi thực hiện bài học.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cấp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cứu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981" y="291369"/>
            <a:ext cx="6928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63403"/>
              </p:ext>
            </p:extLst>
          </p:nvPr>
        </p:nvGraphicFramePr>
        <p:xfrm>
          <a:off x="218365" y="535797"/>
          <a:ext cx="11818960" cy="6140580"/>
        </p:xfrm>
        <a:graphic>
          <a:graphicData uri="http://schemas.openxmlformats.org/drawingml/2006/table">
            <a:tbl>
              <a:tblPr firstRow="1" firstCol="1" bandRow="1"/>
              <a:tblGrid>
                <a:gridCol w="193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2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Mô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tả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vụ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Chuẩn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vụ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lưu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gợi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ý,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dẫn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2000" spc="3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hỏi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Đọc trước ở nhà.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Đọc văn bản theo gợi ý và hướng dẫn.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Trả lời các câu hỏi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hành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Làm bài tập tiếng Việt vận dụng, thực hành và khắc sâu kiến thức đồng thời vận dụng các kĩ năng viết – nói.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hành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-Chuẩn bị: nhiệm vụ, lưu ý.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Văn bản: nội dung văn bản, gợi ý, hướng dẫn…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Câu hỏi…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Áp dụng việc đọc hiểu các văn bản chính để đọc hiểu văn bản theo đặc trưng thể loại.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Định hướng: lưu ý, hướng dẫn…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Thực hành: Hướng dẫn viết theo quy trình.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Nghiên cứu và chuẩn bị theo phần định hướng.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Viết theo quy trình. Kiểm tra, chỉnh sửa. Rèn kĩ năng viết.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Định hướng: lưu ý, hướng dẫn…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Thực hành: Hướng dẫn nói và nghe theo quy trình.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Nghiên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cứu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chuẩn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định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981" y="12577"/>
            <a:ext cx="6928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73286"/>
              </p:ext>
            </p:extLst>
          </p:nvPr>
        </p:nvGraphicFramePr>
        <p:xfrm>
          <a:off x="154675" y="1342673"/>
          <a:ext cx="12037325" cy="2001966"/>
        </p:xfrm>
        <a:graphic>
          <a:graphicData uri="http://schemas.openxmlformats.org/drawingml/2006/table">
            <a:tbl>
              <a:tblPr firstRow="1" firstCol="1" bandRow="1"/>
              <a:tblGrid>
                <a:gridCol w="267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1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Mô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tả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vụ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đánh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giá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 bản, câu hỏi trắc nghiệm, tự luận.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 đánh giá theo hệ thống câu hỏi.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dẫn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sưu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tầm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lũy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981" y="277721"/>
            <a:ext cx="6928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:a16="http://schemas.microsoft.com/office/drawing/2014/main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81716" y="-820470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5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518768" y="1792704"/>
            <a:ext cx="6614768" cy="50652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9774874" y="-231208"/>
            <a:ext cx="1732343" cy="132869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库_文本框 22">
            <a:extLst>
              <a:ext uri="{FF2B5EF4-FFF2-40B4-BE49-F238E27FC236}">
                <a16:creationId xmlns:a16="http://schemas.microsoft.com/office/drawing/2014/main" id="{C6B081B5-4FCC-474C-BCF8-4544E15762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00528" y="1169958"/>
            <a:ext cx="3717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Luyện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tập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, </a:t>
            </a:r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vận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dụng</a:t>
            </a:r>
            <a:endParaRPr lang="zh-CN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康煕字典體(Demo)" pitchFamily="2" charset="-12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20" y="584200"/>
            <a:ext cx="627380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429" y="473710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22097"/>
              </p:ext>
            </p:extLst>
          </p:nvPr>
        </p:nvGraphicFramePr>
        <p:xfrm>
          <a:off x="313900" y="1272481"/>
          <a:ext cx="11327642" cy="2001966"/>
        </p:xfrm>
        <a:graphic>
          <a:graphicData uri="http://schemas.openxmlformats.org/drawingml/2006/table">
            <a:tbl>
              <a:tblPr firstRow="1" firstCol="1" bandRow="1"/>
              <a:tblGrid>
                <a:gridCol w="413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PHIẾU KHẢO SÁT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mới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khó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chương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SGK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Ngữ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9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môn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định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10.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Kế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hoạch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–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Giải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pháp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56" y="4918845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A9913BB-1A5D-4991-B1DE-2B33FE2C2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388" y="425577"/>
            <a:ext cx="62674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:a16="http://schemas.microsoft.com/office/drawing/2014/main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66906" y="-697640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3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518768" y="1792704"/>
            <a:ext cx="6614768" cy="5065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7E394E-19FD-44EC-BC74-2DFD89A53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77" y="545344"/>
            <a:ext cx="5627428" cy="61908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9774874" y="-231208"/>
            <a:ext cx="1732343" cy="132869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库_文本框 22">
            <a:extLst>
              <a:ext uri="{FF2B5EF4-FFF2-40B4-BE49-F238E27FC236}">
                <a16:creationId xmlns:a16="http://schemas.microsoft.com/office/drawing/2014/main" id="{C6B081B5-4FCC-474C-BCF8-4544E15762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00528" y="1169958"/>
            <a:ext cx="37179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Khởi</a:t>
            </a:r>
            <a:r>
              <a:rPr lang="en-US" altLang="zh-CN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động</a:t>
            </a:r>
            <a:endParaRPr lang="zh-CN" alt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康煕字典體(Demo)" pitchFamily="2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18BB741-B010-4C67-B63B-18B162CDF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6" y="157135"/>
            <a:ext cx="4800697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E570BB6-36C5-49AA-ABDE-A6D83E9C6D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449383" y="1747403"/>
            <a:ext cx="6493043" cy="506529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3CB4B47-FF9F-45EC-947A-8384FDE62927}"/>
              </a:ext>
            </a:extLst>
          </p:cNvPr>
          <p:cNvSpPr/>
          <p:nvPr/>
        </p:nvSpPr>
        <p:spPr>
          <a:xfrm rot="16200000">
            <a:off x="2231928" y="120181"/>
            <a:ext cx="553998" cy="4410577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Chiếc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lá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cuối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– O. Henry</a:t>
            </a:r>
            <a:endParaRPr lang="zh-CN" altLang="en-US" sz="2400" b="1" dirty="0">
              <a:solidFill>
                <a:srgbClr val="FF0000"/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5" name="任意多边形 42">
            <a:extLst>
              <a:ext uri="{FF2B5EF4-FFF2-40B4-BE49-F238E27FC236}">
                <a16:creationId xmlns:a16="http://schemas.microsoft.com/office/drawing/2014/main" id="{4DE5CDD7-7AD9-41E4-8CB3-55A8EF47D6FE}"/>
              </a:ext>
            </a:extLst>
          </p:cNvPr>
          <p:cNvSpPr>
            <a:spLocks/>
          </p:cNvSpPr>
          <p:nvPr/>
        </p:nvSpPr>
        <p:spPr bwMode="auto">
          <a:xfrm rot="10800000">
            <a:off x="2090663" y="352992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任意多边形 43">
            <a:extLst>
              <a:ext uri="{FF2B5EF4-FFF2-40B4-BE49-F238E27FC236}">
                <a16:creationId xmlns:a16="http://schemas.microsoft.com/office/drawing/2014/main" id="{B5C7AFA4-7AE0-4AF1-A4AC-171F53C1103F}"/>
              </a:ext>
            </a:extLst>
          </p:cNvPr>
          <p:cNvSpPr>
            <a:spLocks/>
          </p:cNvSpPr>
          <p:nvPr/>
        </p:nvSpPr>
        <p:spPr bwMode="auto">
          <a:xfrm flipH="1">
            <a:off x="2098116" y="1877853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11D5DB-E7ED-4A76-B1BD-A3C03E49491C}"/>
              </a:ext>
            </a:extLst>
          </p:cNvPr>
          <p:cNvSpPr/>
          <p:nvPr/>
        </p:nvSpPr>
        <p:spPr>
          <a:xfrm rot="16200000">
            <a:off x="1929474" y="-1115474"/>
            <a:ext cx="1477328" cy="50633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30480" marR="30480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bìa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cuốn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môn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F07FD2-4000-46CB-941D-7450F60FF73D}"/>
              </a:ext>
            </a:extLst>
          </p:cNvPr>
          <p:cNvSpPr/>
          <p:nvPr/>
        </p:nvSpPr>
        <p:spPr>
          <a:xfrm rot="16200000">
            <a:off x="1935254" y="1796200"/>
            <a:ext cx="923330" cy="4634592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kĩ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năng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Đọc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viết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,</a:t>
            </a:r>
          </a:p>
          <a:p>
            <a:pPr algn="ctr"/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nói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nghe</a:t>
            </a:r>
            <a:endParaRPr lang="zh-CN" altLang="en-US" sz="2400" b="1" dirty="0">
              <a:solidFill>
                <a:srgbClr val="FF0000"/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9" name="任意多边形 46">
            <a:extLst>
              <a:ext uri="{FF2B5EF4-FFF2-40B4-BE49-F238E27FC236}">
                <a16:creationId xmlns:a16="http://schemas.microsoft.com/office/drawing/2014/main" id="{303A726A-2ECD-4739-AFA3-4A6B8E996F0E}"/>
              </a:ext>
            </a:extLst>
          </p:cNvPr>
          <p:cNvSpPr>
            <a:spLocks/>
          </p:cNvSpPr>
          <p:nvPr/>
        </p:nvSpPr>
        <p:spPr bwMode="auto">
          <a:xfrm rot="10800000">
            <a:off x="4181065" y="352992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任意多边形 47">
            <a:extLst>
              <a:ext uri="{FF2B5EF4-FFF2-40B4-BE49-F238E27FC236}">
                <a16:creationId xmlns:a16="http://schemas.microsoft.com/office/drawing/2014/main" id="{9F5768BF-94DA-4B28-A9E7-D893A4AC19FF}"/>
              </a:ext>
            </a:extLst>
          </p:cNvPr>
          <p:cNvSpPr>
            <a:spLocks/>
          </p:cNvSpPr>
          <p:nvPr/>
        </p:nvSpPr>
        <p:spPr bwMode="auto">
          <a:xfrm flipH="1">
            <a:off x="4188518" y="1877853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31D264E-8CCA-4E3D-8437-B9160714B7B6}"/>
              </a:ext>
            </a:extLst>
          </p:cNvPr>
          <p:cNvSpPr/>
          <p:nvPr/>
        </p:nvSpPr>
        <p:spPr>
          <a:xfrm rot="16200000">
            <a:off x="2326258" y="519300"/>
            <a:ext cx="1046440" cy="50872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Môn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任意多边形 54">
            <a:extLst>
              <a:ext uri="{FF2B5EF4-FFF2-40B4-BE49-F238E27FC236}">
                <a16:creationId xmlns:a16="http://schemas.microsoft.com/office/drawing/2014/main" id="{2550EDD7-745F-483A-AC65-F11CD5E170A6}"/>
              </a:ext>
            </a:extLst>
          </p:cNvPr>
          <p:cNvSpPr>
            <a:spLocks/>
          </p:cNvSpPr>
          <p:nvPr/>
        </p:nvSpPr>
        <p:spPr bwMode="auto">
          <a:xfrm rot="10800000">
            <a:off x="8267285" y="3470237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任意多边形 55">
            <a:extLst>
              <a:ext uri="{FF2B5EF4-FFF2-40B4-BE49-F238E27FC236}">
                <a16:creationId xmlns:a16="http://schemas.microsoft.com/office/drawing/2014/main" id="{AFA6CD16-D5B4-4AAF-95DD-D7C5E970D274}"/>
              </a:ext>
            </a:extLst>
          </p:cNvPr>
          <p:cNvSpPr>
            <a:spLocks/>
          </p:cNvSpPr>
          <p:nvPr/>
        </p:nvSpPr>
        <p:spPr bwMode="auto">
          <a:xfrm flipH="1">
            <a:off x="8274738" y="1818168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任意多边形 58">
            <a:extLst>
              <a:ext uri="{FF2B5EF4-FFF2-40B4-BE49-F238E27FC236}">
                <a16:creationId xmlns:a16="http://schemas.microsoft.com/office/drawing/2014/main" id="{C806D8A1-C340-4E64-BC86-2EDFE7BD5626}"/>
              </a:ext>
            </a:extLst>
          </p:cNvPr>
          <p:cNvSpPr>
            <a:spLocks/>
          </p:cNvSpPr>
          <p:nvPr/>
        </p:nvSpPr>
        <p:spPr bwMode="auto">
          <a:xfrm rot="10800000">
            <a:off x="10357687" y="3470237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任意多边形 59">
            <a:extLst>
              <a:ext uri="{FF2B5EF4-FFF2-40B4-BE49-F238E27FC236}">
                <a16:creationId xmlns:a16="http://schemas.microsoft.com/office/drawing/2014/main" id="{041BF9CD-9470-482A-BD07-24809620D740}"/>
              </a:ext>
            </a:extLst>
          </p:cNvPr>
          <p:cNvSpPr>
            <a:spLocks/>
          </p:cNvSpPr>
          <p:nvPr/>
        </p:nvSpPr>
        <p:spPr bwMode="auto">
          <a:xfrm flipH="1">
            <a:off x="10365140" y="1818168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5473" y="2871904"/>
            <a:ext cx="5049224" cy="504922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5841CF73-5516-4E55-86C6-5B19D779FF86}"/>
              </a:ext>
            </a:extLst>
          </p:cNvPr>
          <p:cNvGrpSpPr/>
          <p:nvPr/>
        </p:nvGrpSpPr>
        <p:grpSpPr>
          <a:xfrm>
            <a:off x="4153774" y="77356"/>
            <a:ext cx="4779211" cy="1200329"/>
            <a:chOff x="6959771" y="1043152"/>
            <a:chExt cx="4186947" cy="1200329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17B3DAB-209C-413D-A25C-3ED5A7331FF4}"/>
                </a:ext>
              </a:extLst>
            </p:cNvPr>
            <p:cNvSpPr txBox="1"/>
            <p:nvPr/>
          </p:nvSpPr>
          <p:spPr>
            <a:xfrm>
              <a:off x="6959771" y="1043152"/>
              <a:ext cx="4186947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李旭科书法 v1.4" panose="02000603000000000000" pitchFamily="2" charset="-122"/>
                  <a:cs typeface="Times New Roman" pitchFamily="18" charset="0"/>
                </a:rPr>
                <a:t>“AI NHANH HƠN”</a:t>
              </a:r>
              <a:endPara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李旭科书法 v1.4" panose="02000603000000000000" pitchFamily="2" charset="-122"/>
                <a:cs typeface="Times New Roman" pitchFamily="18" charset="0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B13BF4D-0177-4B8F-8663-4A95AFFCAA7D}"/>
                </a:ext>
              </a:extLst>
            </p:cNvPr>
            <p:cNvCxnSpPr/>
            <p:nvPr/>
          </p:nvCxnSpPr>
          <p:spPr>
            <a:xfrm>
              <a:off x="10614643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37AB9A6C-DE1D-4324-81F4-68B9069AD0C2}"/>
                </a:ext>
              </a:extLst>
            </p:cNvPr>
            <p:cNvCxnSpPr/>
            <p:nvPr/>
          </p:nvCxnSpPr>
          <p:spPr>
            <a:xfrm>
              <a:off x="7188371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03638" y="4575162"/>
            <a:ext cx="46852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môn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399" y="596015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Giúp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việc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trở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nên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thú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vị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sáng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tạo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đồng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thời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giúp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phát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triển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năng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lực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sinh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4019" y="959862"/>
            <a:ext cx="586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29476" y="1955611"/>
            <a:ext cx="4662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quát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cấu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trúc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kern="1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49162" y="3540452"/>
            <a:ext cx="5542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5: Theo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cấu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trúc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12738" y="4753322"/>
            <a:ext cx="5279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Dễ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dàng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nắm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bắt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thức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bao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gồm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nhiệm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vụ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yêu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từng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phần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như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thế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uild="p"/>
      <p:bldP spid="11" grpId="0"/>
      <p:bldP spid="20" grpId="0" build="p"/>
      <p:bldP spid="22" grpId="0" build="p"/>
      <p:bldP spid="24" grpId="0"/>
      <p:bldP spid="25" grpId="0"/>
      <p:bldP spid="26" grpId="0"/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:a16="http://schemas.microsoft.com/office/drawing/2014/main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81716" y="-820470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5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518768" y="1828909"/>
            <a:ext cx="6614768" cy="50652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9774874" y="-231208"/>
            <a:ext cx="1732343" cy="132869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库_文本框 22">
            <a:extLst>
              <a:ext uri="{FF2B5EF4-FFF2-40B4-BE49-F238E27FC236}">
                <a16:creationId xmlns:a16="http://schemas.microsoft.com/office/drawing/2014/main" id="{C6B081B5-4FCC-474C-BCF8-4544E15762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00528" y="1169958"/>
            <a:ext cx="3717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Hình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thành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kiến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thức</a:t>
            </a:r>
            <a:endParaRPr lang="zh-CN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康煕字典體(Demo)" pitchFamily="2" charset="-12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20" y="584200"/>
            <a:ext cx="627380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473710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2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D0A81304-CEDE-4FD0-8549-3890B7C0C13B}"/>
              </a:ext>
            </a:extLst>
          </p:cNvPr>
          <p:cNvGrpSpPr/>
          <p:nvPr/>
        </p:nvGrpSpPr>
        <p:grpSpPr>
          <a:xfrm>
            <a:off x="4737232" y="1277539"/>
            <a:ext cx="2815262" cy="1983701"/>
            <a:chOff x="4751750" y="2730887"/>
            <a:chExt cx="2815262" cy="198370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CE7C240-FA6C-405C-BA71-912B2EFD49A8}"/>
                </a:ext>
              </a:extLst>
            </p:cNvPr>
            <p:cNvGrpSpPr/>
            <p:nvPr/>
          </p:nvGrpSpPr>
          <p:grpSpPr>
            <a:xfrm>
              <a:off x="4751750" y="2730887"/>
              <a:ext cx="2815262" cy="753386"/>
              <a:chOff x="7188371" y="1129437"/>
              <a:chExt cx="3722478" cy="75338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300FBC4-3A6A-486A-9125-19B7B9A391BA}"/>
                  </a:ext>
                </a:extLst>
              </p:cNvPr>
              <p:cNvSpPr txBox="1"/>
              <p:nvPr/>
            </p:nvSpPr>
            <p:spPr>
              <a:xfrm>
                <a:off x="7317543" y="1129437"/>
                <a:ext cx="3470623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91066B2-24DE-4DC8-88B2-D1BEE23F34A5}"/>
                  </a:ext>
                </a:extLst>
              </p:cNvPr>
              <p:cNvSpPr txBox="1"/>
              <p:nvPr/>
            </p:nvSpPr>
            <p:spPr>
              <a:xfrm flipH="1">
                <a:off x="7563479" y="1605824"/>
                <a:ext cx="2978751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r">
                  <a:defRPr sz="8000" b="1">
                    <a:gradFill flip="none" rotWithShape="1">
                      <a:gsLst>
                        <a:gs pos="0">
                          <a:srgbClr val="E51C3E"/>
                        </a:gs>
                        <a:gs pos="30000">
                          <a:srgbClr val="F18C64"/>
                        </a:gs>
                        <a:gs pos="83000">
                          <a:srgbClr val="F7C477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造字工房悦黑体验版常规体" pitchFamily="50" charset="-122"/>
                    <a:ea typeface="造字工房悦黑体验版常规体" pitchFamily="50" charset="-122"/>
                  </a:defRPr>
                </a:lvl1pPr>
              </a:lstStyle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ADD  OUR TITLE HERE        </a:t>
                </a:r>
                <a:endParaRPr lang="zh-CN" altLang="en-US" sz="12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88ADABFB-8218-43D9-8DD6-ABE08D717053}"/>
                  </a:ext>
                </a:extLst>
              </p:cNvPr>
              <p:cNvCxnSpPr/>
              <p:nvPr/>
            </p:nvCxnSpPr>
            <p:spPr>
              <a:xfrm>
                <a:off x="10614644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9E6AC41-9ED8-44EC-AF41-B9C1F35C2B3A}"/>
                  </a:ext>
                </a:extLst>
              </p:cNvPr>
              <p:cNvCxnSpPr/>
              <p:nvPr/>
            </p:nvCxnSpPr>
            <p:spPr>
              <a:xfrm>
                <a:off x="7188371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A500B14-5BA4-4BAD-B6F3-3358DB9DD60E}"/>
                </a:ext>
              </a:extLst>
            </p:cNvPr>
            <p:cNvSpPr/>
            <p:nvPr/>
          </p:nvSpPr>
          <p:spPr>
            <a:xfrm>
              <a:off x="4836760" y="3835116"/>
              <a:ext cx="2591505" cy="8794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云想衣裳花相容，春风拂槛露华浓。若非群玉山头见，会向瑶台月下逢。一枝秾艳露凝香，云雨巫山枉断肠。借问汉宫谁得似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3B2B1FD-8563-440F-BF83-94F55AB774D4}"/>
                </a:ext>
              </a:extLst>
            </p:cNvPr>
            <p:cNvCxnSpPr/>
            <p:nvPr/>
          </p:nvCxnSpPr>
          <p:spPr>
            <a:xfrm>
              <a:off x="5939554" y="3656926"/>
              <a:ext cx="385918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DA6A598-8789-4C4A-919D-C62AFA18F8F0}"/>
              </a:ext>
            </a:extLst>
          </p:cNvPr>
          <p:cNvGrpSpPr/>
          <p:nvPr/>
        </p:nvGrpSpPr>
        <p:grpSpPr>
          <a:xfrm>
            <a:off x="8239452" y="1304351"/>
            <a:ext cx="2815262" cy="1983701"/>
            <a:chOff x="4751750" y="2730887"/>
            <a:chExt cx="2815262" cy="1983701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63E50B85-768C-4908-9436-068AE2C7CDCB}"/>
                </a:ext>
              </a:extLst>
            </p:cNvPr>
            <p:cNvGrpSpPr/>
            <p:nvPr/>
          </p:nvGrpSpPr>
          <p:grpSpPr>
            <a:xfrm>
              <a:off x="4751750" y="2730887"/>
              <a:ext cx="2815262" cy="753386"/>
              <a:chOff x="7188371" y="1129437"/>
              <a:chExt cx="3722478" cy="753386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8B084843-7D5B-4B52-A979-7670FC6482E8}"/>
                  </a:ext>
                </a:extLst>
              </p:cNvPr>
              <p:cNvSpPr txBox="1"/>
              <p:nvPr/>
            </p:nvSpPr>
            <p:spPr>
              <a:xfrm>
                <a:off x="7317543" y="1129437"/>
                <a:ext cx="3470623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D74ED3B-4BB1-4CE6-8A83-9B32792A979A}"/>
                  </a:ext>
                </a:extLst>
              </p:cNvPr>
              <p:cNvSpPr txBox="1"/>
              <p:nvPr/>
            </p:nvSpPr>
            <p:spPr>
              <a:xfrm flipH="1">
                <a:off x="7563479" y="1605824"/>
                <a:ext cx="2978751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r">
                  <a:defRPr sz="8000" b="1">
                    <a:gradFill flip="none" rotWithShape="1">
                      <a:gsLst>
                        <a:gs pos="0">
                          <a:srgbClr val="E51C3E"/>
                        </a:gs>
                        <a:gs pos="30000">
                          <a:srgbClr val="F18C64"/>
                        </a:gs>
                        <a:gs pos="83000">
                          <a:srgbClr val="F7C477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造字工房悦黑体验版常规体" pitchFamily="50" charset="-122"/>
                    <a:ea typeface="造字工房悦黑体验版常规体" pitchFamily="50" charset="-122"/>
                  </a:defRPr>
                </a:lvl1pPr>
              </a:lstStyle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ADD YOUR TITLE HERE        </a:t>
                </a:r>
                <a:endParaRPr lang="zh-CN" altLang="en-US" sz="12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4F6BD919-0A76-4B8C-A427-D5F1E312CD82}"/>
                  </a:ext>
                </a:extLst>
              </p:cNvPr>
              <p:cNvCxnSpPr/>
              <p:nvPr/>
            </p:nvCxnSpPr>
            <p:spPr>
              <a:xfrm>
                <a:off x="10614644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AAFA209D-107B-4681-9B2D-3334383D3150}"/>
                  </a:ext>
                </a:extLst>
              </p:cNvPr>
              <p:cNvCxnSpPr/>
              <p:nvPr/>
            </p:nvCxnSpPr>
            <p:spPr>
              <a:xfrm>
                <a:off x="7188371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4EAF4D8-6257-49B1-A230-AB3F905D7218}"/>
                </a:ext>
              </a:extLst>
            </p:cNvPr>
            <p:cNvSpPr/>
            <p:nvPr/>
          </p:nvSpPr>
          <p:spPr>
            <a:xfrm>
              <a:off x="4836760" y="3835116"/>
              <a:ext cx="2591505" cy="8794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云想衣裳花相容，春风拂槛露华浓。若非群玉山头见，会向瑶台月下逢。一枝秾艳露凝香，云雨巫山枉断肠。借问汉宫谁得似</a:t>
              </a: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122D49A7-5006-42C3-9941-B168E4D2B4FD}"/>
                </a:ext>
              </a:extLst>
            </p:cNvPr>
            <p:cNvCxnSpPr/>
            <p:nvPr/>
          </p:nvCxnSpPr>
          <p:spPr>
            <a:xfrm>
              <a:off x="5939554" y="3656926"/>
              <a:ext cx="385918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31292"/>
              </p:ext>
            </p:extLst>
          </p:nvPr>
        </p:nvGraphicFramePr>
        <p:xfrm>
          <a:off x="397043" y="651302"/>
          <a:ext cx="8842491" cy="5811822"/>
        </p:xfrm>
        <a:graphic>
          <a:graphicData uri="http://schemas.openxmlformats.org/drawingml/2006/table">
            <a:tbl>
              <a:tblPr firstRow="1" firstCol="1" bandRow="1"/>
              <a:tblGrid>
                <a:gridCol w="145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Truyện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(2)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(3)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Kịch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đã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vi-VN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 ngắ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và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tiểu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thuyết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200"/>
                        </a:spcAft>
                        <a:tabLst>
                          <a:tab pos="400050" algn="l"/>
                          <a:tab pos="622300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lịch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sử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l">
                        <a:spcAft>
                          <a:spcPts val="200"/>
                        </a:spcAft>
                        <a:tabLst>
                          <a:tab pos="400050" algn="l"/>
                          <a:tab pos="622300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cười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200"/>
                        </a:spcAft>
                        <a:tabLst>
                          <a:tab pos="400050" algn="l"/>
                          <a:tab pos="967105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7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200"/>
                        </a:spcAft>
                        <a:tabLst>
                          <a:tab pos="400050" algn="l"/>
                          <a:tab pos="967105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luật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2000" kern="1200">
                          <a:effectLst/>
                          <a:latin typeface="Times New Roman"/>
                          <a:ea typeface="+mn-ea"/>
                        </a:rPr>
                        <a:t>Hài</a:t>
                      </a:r>
                      <a:r>
                        <a:rPr lang="vi-VN" sz="2000" kern="1200">
                          <a:effectLst/>
                          <a:latin typeface="Times New Roman"/>
                          <a:ea typeface="+mn-ea"/>
                        </a:rPr>
                        <a:t> kịch </a:t>
                      </a:r>
                      <a:endParaRPr lang="en-US" sz="2000">
                        <a:effectLst/>
                        <a:latin typeface="Times New Roman"/>
                        <a:ea typeface="+mn-e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sẽ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ngắn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và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tiểu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thuyết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Nôm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truyền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kì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trinh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thám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tám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chữ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tự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do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song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thất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bát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Đường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luật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Bi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kịch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Tiểu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mới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Nôm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truyền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kì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trinh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thám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Thơ song thất lục bát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Thơ tám chữ 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>
                          <a:effectLst/>
                          <a:latin typeface="Times New Roman"/>
                          <a:ea typeface="+mn-ea"/>
                        </a:rPr>
                        <a:t>- Bi kịch</a:t>
                      </a:r>
                      <a:endParaRPr lang="en-US" sz="200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đích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 hiểu thể loại. Nắm được đặc điểm tiểu loại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Nắm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7042" y="-38962"/>
            <a:ext cx="5854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00050" algn="l"/>
              </a:tabLs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1.Đọc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kịch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42" y="1606395"/>
            <a:ext cx="3368758" cy="61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256" y="-996287"/>
            <a:ext cx="2951263" cy="807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44722"/>
              </p:ext>
            </p:extLst>
          </p:nvPr>
        </p:nvGraphicFramePr>
        <p:xfrm>
          <a:off x="132192" y="799367"/>
          <a:ext cx="11918781" cy="5019868"/>
        </p:xfrm>
        <a:graphic>
          <a:graphicData uri="http://schemas.openxmlformats.org/drawingml/2006/table">
            <a:tbl>
              <a:tblPr firstRow="1" firstCol="1" bandRow="1"/>
              <a:tblGrid>
                <a:gridCol w="250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Nôm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Cảnh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ngày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xuân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Kiều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ở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lầu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Ngưng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Bích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Kiều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–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Du),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Vân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Tiên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cứu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Kiều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Nguyệt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Vân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Tiên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gặp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nạn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Vân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Tiên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–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Đình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Chiểu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).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 ngắn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Làng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(Kim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Lân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Ông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lão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bên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chiếc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cầu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Hê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-minh-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uê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Chiếc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lược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ngà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Quang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Sáng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Chiếc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lá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cuối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cùng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(O. Hen-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ri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);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Những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con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cá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cờ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Trần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Đức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Tiến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).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Người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thứ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bảy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(Mu-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ra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-mi),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Chị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tôi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Thu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Huệ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).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 truyền kì 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Chuyện người con gái Nam Xương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(Nguyễn Dữ), 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Dế chọi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(Bồ Tùng Linh), 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 trinh thám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Vụ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cải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trang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bất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trích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Sơ-lốc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Hôm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–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Đoi-lơ</a:t>
                      </a:r>
                      <a:r>
                        <a:rPr lang="vi-VN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),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Gói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thuốc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lá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Thế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Lữ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04716" y="-19551"/>
            <a:ext cx="5868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8" y="5308979"/>
            <a:ext cx="2116138" cy="173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33387"/>
              </p:ext>
            </p:extLst>
          </p:nvPr>
        </p:nvGraphicFramePr>
        <p:xfrm>
          <a:off x="175018" y="1041208"/>
          <a:ext cx="11862307" cy="3617026"/>
        </p:xfrm>
        <a:graphic>
          <a:graphicData uri="http://schemas.openxmlformats.org/drawingml/2006/table">
            <a:tbl>
              <a:tblPr firstRow="1" firstCol="1" bandRow="1"/>
              <a:tblGrid>
                <a:gridCol w="241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song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thất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b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</a:b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bát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Khóc Dương Khuê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Khuyến), 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Tình cảnh lẻ loi của người chinh phụ 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Chinh phụ ngâm – 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Đặng Trần Côn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vi-VN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Cảnh vui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của </a:t>
                      </a:r>
                      <a:r>
                        <a:rPr lang="vi-VN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nhà nghèo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(T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ả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 Đà)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.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 Đường luật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Sông núi nước Nam( Nam quốc sơn hà), </a:t>
                      </a:r>
                      <a:r>
                        <a:rPr lang="vi-VN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Phò giá về kinh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(Trần Quang Khải)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 tám chữ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Quê hương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(Tế Hanh),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Chiều xuân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(Anh Thơ), 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 tự do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Bếp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lửa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Bằng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Việt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Nhật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kí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đô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thị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hoá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(Mai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Văn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Phấn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Nói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với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con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(Y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Phương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03457"/>
            <a:ext cx="3728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5074" y="1405719"/>
            <a:ext cx="5632373" cy="603773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08870"/>
              </p:ext>
            </p:extLst>
          </p:nvPr>
        </p:nvGraphicFramePr>
        <p:xfrm>
          <a:off x="407030" y="1122207"/>
          <a:ext cx="11357340" cy="1884172"/>
        </p:xfrm>
        <a:graphic>
          <a:graphicData uri="http://schemas.openxmlformats.org/drawingml/2006/table">
            <a:tbl>
              <a:tblPr firstRow="1" firstCol="1" bandRow="1"/>
              <a:tblGrid>
                <a:gridCol w="293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kịch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Sống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, hay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không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sống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?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Ham-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lét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–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Sếch-xpia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Đình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công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và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nổi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dậy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Kim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tiền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– Vi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Huyền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Đắc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endParaRPr lang="en-US" sz="2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097" y="396041"/>
            <a:ext cx="3408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Kịch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91" y="489656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27074"/>
              </p:ext>
            </p:extLst>
          </p:nvPr>
        </p:nvGraphicFramePr>
        <p:xfrm>
          <a:off x="481946" y="959174"/>
          <a:ext cx="10913935" cy="2826258"/>
        </p:xfrm>
        <a:graphic>
          <a:graphicData uri="http://schemas.openxmlformats.org/drawingml/2006/table">
            <a:tbl>
              <a:tblPr firstRow="1" firstCol="1" bandRow="1"/>
              <a:tblGrid>
                <a:gridCol w="255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9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 bản nghị luận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trò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lưu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xét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đúng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5026" y="202865"/>
            <a:ext cx="47371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nghị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47" y="5117909"/>
            <a:ext cx="2116138" cy="192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荷花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1824</Words>
  <Application>Microsoft Office PowerPoint</Application>
  <PresentationFormat>Widescreen</PresentationFormat>
  <Paragraphs>237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Times New Roman</vt:lpstr>
      <vt:lpstr>文悦古典明朝体 (非商业使用) W5</vt:lpstr>
      <vt:lpstr>李旭科书法 v1.4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荷花2</dc:title>
  <dc:creator>燃品堂PPT</dc:creator>
  <cp:keywords>www.51pptmoban.com</cp:keywords>
  <cp:lastModifiedBy>Administrator</cp:lastModifiedBy>
  <cp:revision>131</cp:revision>
  <dcterms:created xsi:type="dcterms:W3CDTF">2018-06-25T08:45:06Z</dcterms:created>
  <dcterms:modified xsi:type="dcterms:W3CDTF">2025-05-19T01:05:32Z</dcterms:modified>
</cp:coreProperties>
</file>