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</p:sldMasterIdLst>
  <p:notesMasterIdLst>
    <p:notesMasterId r:id="rId21"/>
  </p:notesMasterIdLst>
  <p:sldIdLst>
    <p:sldId id="257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7DF0D-4138-4D31-BFE9-91A054B028C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2021B-E4E0-4C96-9F2F-173F69ACD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2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79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97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7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14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83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077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43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20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109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607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5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27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58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31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70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89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7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0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9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875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 userDrawn="1">
  <p:cSld name="Table of content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13"/>
          <p:cNvSpPr txBox="1">
            <a:spLocks noGrp="1"/>
          </p:cNvSpPr>
          <p:nvPr>
            <p:ph type="subTitle" idx="1"/>
          </p:nvPr>
        </p:nvSpPr>
        <p:spPr>
          <a:xfrm>
            <a:off x="2481400" y="3009600"/>
            <a:ext cx="3022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4" name="Google Shape;2784;p13"/>
          <p:cNvSpPr txBox="1">
            <a:spLocks noGrp="1"/>
          </p:cNvSpPr>
          <p:nvPr>
            <p:ph type="title" idx="2" hasCustomPrompt="1"/>
          </p:nvPr>
        </p:nvSpPr>
        <p:spPr>
          <a:xfrm>
            <a:off x="9744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5" name="Google Shape;2785;p13"/>
          <p:cNvSpPr txBox="1">
            <a:spLocks noGrp="1"/>
          </p:cNvSpPr>
          <p:nvPr>
            <p:ph type="subTitle" idx="3"/>
          </p:nvPr>
        </p:nvSpPr>
        <p:spPr>
          <a:xfrm>
            <a:off x="7525349" y="3009600"/>
            <a:ext cx="3218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6" name="Google Shape;2786;p13"/>
          <p:cNvSpPr txBox="1">
            <a:spLocks noGrp="1"/>
          </p:cNvSpPr>
          <p:nvPr>
            <p:ph type="title" idx="4" hasCustomPrompt="1"/>
          </p:nvPr>
        </p:nvSpPr>
        <p:spPr>
          <a:xfrm>
            <a:off x="60192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7" name="Google Shape;2787;p13"/>
          <p:cNvSpPr txBox="1">
            <a:spLocks noGrp="1"/>
          </p:cNvSpPr>
          <p:nvPr>
            <p:ph type="ctrTitle" idx="5"/>
          </p:nvPr>
        </p:nvSpPr>
        <p:spPr>
          <a:xfrm>
            <a:off x="2481400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88" name="Google Shape;2788;p13"/>
          <p:cNvSpPr txBox="1">
            <a:spLocks noGrp="1"/>
          </p:cNvSpPr>
          <p:nvPr>
            <p:ph type="subTitle" idx="6"/>
          </p:nvPr>
        </p:nvSpPr>
        <p:spPr>
          <a:xfrm>
            <a:off x="2481400" y="4800000"/>
            <a:ext cx="3282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9" name="Google Shape;2789;p13"/>
          <p:cNvSpPr txBox="1">
            <a:spLocks noGrp="1"/>
          </p:cNvSpPr>
          <p:nvPr>
            <p:ph type="title" idx="7" hasCustomPrompt="1"/>
          </p:nvPr>
        </p:nvSpPr>
        <p:spPr>
          <a:xfrm>
            <a:off x="9744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90" name="Google Shape;2790;p13"/>
          <p:cNvSpPr txBox="1">
            <a:spLocks noGrp="1"/>
          </p:cNvSpPr>
          <p:nvPr>
            <p:ph type="ctrTitle" idx="8"/>
          </p:nvPr>
        </p:nvSpPr>
        <p:spPr>
          <a:xfrm>
            <a:off x="7525341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91" name="Google Shape;2791;p13"/>
          <p:cNvSpPr txBox="1">
            <a:spLocks noGrp="1"/>
          </p:cNvSpPr>
          <p:nvPr>
            <p:ph type="subTitle" idx="9"/>
          </p:nvPr>
        </p:nvSpPr>
        <p:spPr>
          <a:xfrm>
            <a:off x="7525351" y="4800000"/>
            <a:ext cx="313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92" name="Google Shape;279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192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0319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68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19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10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66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40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1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10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9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29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48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98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3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4751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 userDrawn="1">
  <p:cSld name="Table of content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13"/>
          <p:cNvSpPr txBox="1">
            <a:spLocks noGrp="1"/>
          </p:cNvSpPr>
          <p:nvPr>
            <p:ph type="subTitle" idx="1"/>
          </p:nvPr>
        </p:nvSpPr>
        <p:spPr>
          <a:xfrm>
            <a:off x="2481400" y="3009600"/>
            <a:ext cx="3022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4" name="Google Shape;2784;p13"/>
          <p:cNvSpPr txBox="1">
            <a:spLocks noGrp="1"/>
          </p:cNvSpPr>
          <p:nvPr>
            <p:ph type="title" idx="2" hasCustomPrompt="1"/>
          </p:nvPr>
        </p:nvSpPr>
        <p:spPr>
          <a:xfrm>
            <a:off x="9744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5" name="Google Shape;2785;p13"/>
          <p:cNvSpPr txBox="1">
            <a:spLocks noGrp="1"/>
          </p:cNvSpPr>
          <p:nvPr>
            <p:ph type="subTitle" idx="3"/>
          </p:nvPr>
        </p:nvSpPr>
        <p:spPr>
          <a:xfrm>
            <a:off x="7525349" y="3009600"/>
            <a:ext cx="3218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6" name="Google Shape;2786;p13"/>
          <p:cNvSpPr txBox="1">
            <a:spLocks noGrp="1"/>
          </p:cNvSpPr>
          <p:nvPr>
            <p:ph type="title" idx="4" hasCustomPrompt="1"/>
          </p:nvPr>
        </p:nvSpPr>
        <p:spPr>
          <a:xfrm>
            <a:off x="60192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7" name="Google Shape;2787;p13"/>
          <p:cNvSpPr txBox="1">
            <a:spLocks noGrp="1"/>
          </p:cNvSpPr>
          <p:nvPr>
            <p:ph type="ctrTitle" idx="5"/>
          </p:nvPr>
        </p:nvSpPr>
        <p:spPr>
          <a:xfrm>
            <a:off x="2481400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88" name="Google Shape;2788;p13"/>
          <p:cNvSpPr txBox="1">
            <a:spLocks noGrp="1"/>
          </p:cNvSpPr>
          <p:nvPr>
            <p:ph type="subTitle" idx="6"/>
          </p:nvPr>
        </p:nvSpPr>
        <p:spPr>
          <a:xfrm>
            <a:off x="2481400" y="4800000"/>
            <a:ext cx="3282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9" name="Google Shape;2789;p13"/>
          <p:cNvSpPr txBox="1">
            <a:spLocks noGrp="1"/>
          </p:cNvSpPr>
          <p:nvPr>
            <p:ph type="title" idx="7" hasCustomPrompt="1"/>
          </p:nvPr>
        </p:nvSpPr>
        <p:spPr>
          <a:xfrm>
            <a:off x="9744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90" name="Google Shape;2790;p13"/>
          <p:cNvSpPr txBox="1">
            <a:spLocks noGrp="1"/>
          </p:cNvSpPr>
          <p:nvPr>
            <p:ph type="ctrTitle" idx="8"/>
          </p:nvPr>
        </p:nvSpPr>
        <p:spPr>
          <a:xfrm>
            <a:off x="7525341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91" name="Google Shape;2791;p13"/>
          <p:cNvSpPr txBox="1">
            <a:spLocks noGrp="1"/>
          </p:cNvSpPr>
          <p:nvPr>
            <p:ph type="subTitle" idx="9"/>
          </p:nvPr>
        </p:nvSpPr>
        <p:spPr>
          <a:xfrm>
            <a:off x="7525351" y="4800000"/>
            <a:ext cx="313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92" name="Google Shape;279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192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3217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74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52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6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73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37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6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4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20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04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99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78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17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413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 userDrawn="1">
  <p:cSld name="Table of content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13"/>
          <p:cNvSpPr txBox="1">
            <a:spLocks noGrp="1"/>
          </p:cNvSpPr>
          <p:nvPr>
            <p:ph type="subTitle" idx="1"/>
          </p:nvPr>
        </p:nvSpPr>
        <p:spPr>
          <a:xfrm>
            <a:off x="2481400" y="3009600"/>
            <a:ext cx="3022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4" name="Google Shape;2784;p13"/>
          <p:cNvSpPr txBox="1">
            <a:spLocks noGrp="1"/>
          </p:cNvSpPr>
          <p:nvPr>
            <p:ph type="title" idx="2" hasCustomPrompt="1"/>
          </p:nvPr>
        </p:nvSpPr>
        <p:spPr>
          <a:xfrm>
            <a:off x="9744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5" name="Google Shape;2785;p13"/>
          <p:cNvSpPr txBox="1">
            <a:spLocks noGrp="1"/>
          </p:cNvSpPr>
          <p:nvPr>
            <p:ph type="subTitle" idx="3"/>
          </p:nvPr>
        </p:nvSpPr>
        <p:spPr>
          <a:xfrm>
            <a:off x="7525349" y="3009600"/>
            <a:ext cx="3218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6" name="Google Shape;2786;p13"/>
          <p:cNvSpPr txBox="1">
            <a:spLocks noGrp="1"/>
          </p:cNvSpPr>
          <p:nvPr>
            <p:ph type="title" idx="4" hasCustomPrompt="1"/>
          </p:nvPr>
        </p:nvSpPr>
        <p:spPr>
          <a:xfrm>
            <a:off x="60192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7" name="Google Shape;2787;p13"/>
          <p:cNvSpPr txBox="1">
            <a:spLocks noGrp="1"/>
          </p:cNvSpPr>
          <p:nvPr>
            <p:ph type="ctrTitle" idx="5"/>
          </p:nvPr>
        </p:nvSpPr>
        <p:spPr>
          <a:xfrm>
            <a:off x="2481400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88" name="Google Shape;2788;p13"/>
          <p:cNvSpPr txBox="1">
            <a:spLocks noGrp="1"/>
          </p:cNvSpPr>
          <p:nvPr>
            <p:ph type="subTitle" idx="6"/>
          </p:nvPr>
        </p:nvSpPr>
        <p:spPr>
          <a:xfrm>
            <a:off x="2481400" y="4800000"/>
            <a:ext cx="3282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9" name="Google Shape;2789;p13"/>
          <p:cNvSpPr txBox="1">
            <a:spLocks noGrp="1"/>
          </p:cNvSpPr>
          <p:nvPr>
            <p:ph type="title" idx="7" hasCustomPrompt="1"/>
          </p:nvPr>
        </p:nvSpPr>
        <p:spPr>
          <a:xfrm>
            <a:off x="9744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90" name="Google Shape;2790;p13"/>
          <p:cNvSpPr txBox="1">
            <a:spLocks noGrp="1"/>
          </p:cNvSpPr>
          <p:nvPr>
            <p:ph type="ctrTitle" idx="8"/>
          </p:nvPr>
        </p:nvSpPr>
        <p:spPr>
          <a:xfrm>
            <a:off x="7525341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91" name="Google Shape;2791;p13"/>
          <p:cNvSpPr txBox="1">
            <a:spLocks noGrp="1"/>
          </p:cNvSpPr>
          <p:nvPr>
            <p:ph type="subTitle" idx="9"/>
          </p:nvPr>
        </p:nvSpPr>
        <p:spPr>
          <a:xfrm>
            <a:off x="7525351" y="4800000"/>
            <a:ext cx="313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92" name="Google Shape;279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192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1261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6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43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8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2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0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9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7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vietjack.com/soan-van-lop-9-cd/phan-tich-doan-trich-kieu-o-lau-ngung-bich.jsp" TargetMode="External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URTAIN png images | PNGWing">
            <a:extLst>
              <a:ext uri="{FF2B5EF4-FFF2-40B4-BE49-F238E27FC236}">
                <a16:creationId xmlns:a16="http://schemas.microsoft.com/office/drawing/2014/main" id="{7BB8E039-D787-6BE6-8FEB-25C31F160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" y="-1"/>
            <a:ext cx="12129856" cy="69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4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 loop="1">
            <p:snd r:embed="rId2" name="Romantic-HoaTau-3089024.wav"/>
          </p:stSnd>
        </p:sndAc>
      </p:transition>
    </mc:Choice>
    <mc:Fallback xmlns="">
      <p:transition>
        <p:sndAc>
          <p:stSnd loop="1">
            <p:snd r:embed="rId4" name="Romantic-HoaTau-3089024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148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VIẾT: PHÂN TÍCH MỘT ĐOẠN TRÍCH </a:t>
            </a:r>
          </a:p>
          <a:p>
            <a:pPr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TRONG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049" y="783587"/>
            <a:ext cx="474013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1: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vi-VN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8049" y="1155276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vi-VN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 –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8049" y="1566781"/>
            <a:ext cx="1564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188" y="1944144"/>
            <a:ext cx="10955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307" y="3078976"/>
            <a:ext cx="11199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...);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”…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1880" y="4502455"/>
            <a:ext cx="10917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21880" y="5637611"/>
            <a:ext cx="11227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100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517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VIẾT: PHÂN TÍCH MỘT ĐOẠN TRÍCH </a:t>
            </a:r>
          </a:p>
          <a:p>
            <a:pPr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TRONG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626" y="820203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vi-VN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 –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9626" y="1255127"/>
            <a:ext cx="11302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Lập dàn ý: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03)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834279"/>
              </p:ext>
            </p:extLst>
          </p:nvPr>
        </p:nvGraphicFramePr>
        <p:xfrm>
          <a:off x="569626" y="2060969"/>
          <a:ext cx="11134694" cy="4724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6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8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194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358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”).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?”).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3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5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517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VIẾT: PHÂN TÍCH MỘT ĐOẠN TRÍCH </a:t>
            </a:r>
          </a:p>
          <a:p>
            <a:pPr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TRONG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626" y="820203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vi-VN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 –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048" y="1219200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c.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3: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9626" y="1839835"/>
            <a:ext cx="1133072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tabLst>
                <a:tab pos="1386840" algn="l"/>
              </a:tabLst>
            </a:pPr>
            <a:r>
              <a:rPr lang="en-US" sz="1400" b="1" dirty="0">
                <a:solidFill>
                  <a:srgbClr val="0D0D0D"/>
                </a:solidFill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Dựa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dàn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tabLst>
                <a:tab pos="1386840" algn="l"/>
              </a:tabLst>
            </a:pP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 bài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 phần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 bài: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 phần viết thành một đoạn văn hoàn chỉnh.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++ L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ựa chọn kiểu tổ chức đoạn văn (diễn dịch, quy nạp, song song, phối hợp) cho phù hợp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++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Khi viết, luôn chú ý liên kết các câu trong đoạn và liên kết các đoạn trong bài.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++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nhuần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nhuyễn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 dụng lí lẽ và bằng chứng trong khi triển khai các ý của phần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 bài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để đảm bảo tính thuyết phục của một bài văn nghị luận.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   ++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rõ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sắc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tóm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dung.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42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171" y="-65373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" sz="28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</a:t>
            </a:r>
          </a:p>
          <a:p>
            <a:pPr defTabSz="817110">
              <a:defRPr/>
            </a:pPr>
            <a:r>
              <a:rPr lang="en" sz="28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TRONG TÁC PHẨM VĂN HỌC</a:t>
            </a:r>
          </a:p>
          <a:p>
            <a:pPr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3141" y="743686"/>
            <a:ext cx="790830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43649"/>
              </p:ext>
            </p:extLst>
          </p:nvPr>
        </p:nvGraphicFramePr>
        <p:xfrm>
          <a:off x="304036" y="1194404"/>
          <a:ext cx="11627526" cy="5393791"/>
        </p:xfrm>
        <a:graphic>
          <a:graphicData uri="http://schemas.openxmlformats.org/drawingml/2006/table">
            <a:tbl>
              <a:tblPr firstRow="1" firstCol="1" bandRow="1"/>
              <a:tblGrid>
                <a:gridCol w="1637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8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4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93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 bài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39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 đề và phân tích chủ đề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 phân tích, làm rõ một số nét đặc sắc về nghệ thuật (từ ngữ, hình ảnh, biện pháp tu từ,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phép đối, ...</a:t>
                      </a: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Đã nêu được những suy nghĩ, cảm xúc của bản thân về nội dung, nghệ thuật của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539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Kĩ năng, trình bày diễn 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Sắp xếp các ý triển khai và dẫn chứng hợp lí.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 cục chặt chẽ, trình bày mạch lạc.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4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Đảm bảo chính tả, dùng từ và diễn đạt.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4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 dụng các từ ngữ, câu văn để liên kết các ý.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24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148" y="-1134"/>
            <a:ext cx="1173525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28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VIẾT: PHÂN TÍCH MỘT ĐOẠN TRÍCH </a:t>
            </a:r>
          </a:p>
          <a:p>
            <a:pPr defTabSz="817110">
              <a:defRPr/>
            </a:pPr>
            <a:r>
              <a:rPr lang="en" sz="28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TRONG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049" y="783587"/>
            <a:ext cx="474013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1: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vi-VN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8049" y="1155276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vi-VN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 –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8049" y="1552795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c.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3: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8049" y="1995760"/>
            <a:ext cx="6539678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d.Bước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983200"/>
              </p:ext>
            </p:extLst>
          </p:nvPr>
        </p:nvGraphicFramePr>
        <p:xfrm>
          <a:off x="699918" y="2548463"/>
          <a:ext cx="10907716" cy="3935480"/>
        </p:xfrm>
        <a:graphic>
          <a:graphicData uri="http://schemas.openxmlformats.org/drawingml/2006/table">
            <a:tbl>
              <a:tblPr firstRow="1" firstCol="1" bandRow="1"/>
              <a:tblGrid>
                <a:gridCol w="366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4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2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037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525">
                <a:tc rowSpan="2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hiện và sửa ý và trình tự triển khai ý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sung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525">
                <a:tc rowSpan="4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hiện sửa lỗi về ý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 ý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xộn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525">
                <a:tc rowSpan="2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hiện sửa  lỗi diễn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 viết câu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525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 chính tả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 chính tả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1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28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VIẾT: PHÂN TÍCH MỘT ĐOẠN TRÍCH </a:t>
            </a:r>
          </a:p>
          <a:p>
            <a:pPr defTabSz="817110">
              <a:defRPr/>
            </a:pPr>
            <a:r>
              <a:rPr lang="en" sz="28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TRONG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185" y="1373534"/>
            <a:ext cx="502406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pt-BR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1233" y="1898461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574" y="2495035"/>
            <a:ext cx="2071401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574" y="2927014"/>
            <a:ext cx="1929567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4574" y="3413527"/>
            <a:ext cx="4598567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2.1.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theo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4574" y="3813370"/>
            <a:ext cx="8050602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 Rèn luyện kĩ năng phân tích tác dụng của hình thức thơ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4812030" y="4229056"/>
            <a:ext cx="5812068" cy="2508337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phân tích tác phẩm thơ, chúng ta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 ý để phân tích hình thức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8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vi-VN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i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kumimoji="0" lang="vi-VN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bài thơ đó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411470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TRONG </a:t>
            </a: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4574" y="1225258"/>
            <a:ext cx="8050602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 Rèn luyện kĩ năng phân tích tác dụng của hình thức thơ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4574" y="1561514"/>
            <a:ext cx="1848583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thức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4574" y="2039493"/>
            <a:ext cx="1089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4574" y="3262121"/>
            <a:ext cx="108966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574" y="4750070"/>
            <a:ext cx="1535998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6486" y="5206951"/>
            <a:ext cx="10922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Du)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6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</a:t>
            </a: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185" y="1373534"/>
            <a:ext cx="502406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pt-BR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1233" y="1898461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45036" y="2495035"/>
            <a:ext cx="4801186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3: VẬN DỤNG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8862" y="3146751"/>
            <a:ext cx="11164985" cy="252614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sửa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Nhận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trên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3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-9526"/>
            <a:ext cx="12191999" cy="686752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7" y="-123735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004" y="1793290"/>
            <a:ext cx="1195409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lnSpc>
                <a:spcPct val="150000"/>
              </a:lnSpc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" sz="36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</a:t>
            </a:r>
            <a:r>
              <a:rPr lang="en" sz="36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TÍCH MỘT ĐOẠN TRÍCH</a:t>
            </a:r>
          </a:p>
          <a:p>
            <a:pPr defTabSz="817110">
              <a:lnSpc>
                <a:spcPct val="150000"/>
              </a:lnSpc>
              <a:defRPr/>
            </a:pPr>
            <a:r>
              <a:rPr lang="en" sz="36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TRONG  TÁC PHẨM VĂN HỌC </a:t>
            </a:r>
            <a:br>
              <a:rPr lang="en" sz="36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F23452-204B-FC2F-B19E-67EB9445EF5C}"/>
              </a:ext>
            </a:extLst>
          </p:cNvPr>
          <p:cNvSpPr txBox="1"/>
          <p:nvPr/>
        </p:nvSpPr>
        <p:spPr>
          <a:xfrm>
            <a:off x="4167627" y="4785301"/>
            <a:ext cx="5582653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sz="2400" b="1">
                <a:solidFill>
                  <a:srgbClr val="0A00D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KHOA HỌC XÃ HỘI</a:t>
            </a:r>
            <a:endParaRPr lang="en" sz="2400" b="1" dirty="0">
              <a:solidFill>
                <a:srgbClr val="0A00D0"/>
              </a:soli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1232" y="123441"/>
            <a:ext cx="56288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400" dirty="0">
                <a:solidFill>
                  <a:srgbClr val="0A00D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CẨM PHẢ</a:t>
            </a:r>
            <a:br>
              <a:rPr lang="en" sz="2400" b="1" dirty="0">
                <a:solidFill>
                  <a:srgbClr val="0A00D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2400" b="1" dirty="0">
                <a:solidFill>
                  <a:srgbClr val="0A00D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CẨM THỊNH</a:t>
            </a:r>
            <a:br>
              <a:rPr lang="en" sz="2400" b="1" dirty="0">
                <a:solidFill>
                  <a:srgbClr val="0A00D0"/>
                </a:solidFill>
                <a:effectLst>
                  <a:glow rad="127000">
                    <a:prstClr val="white"/>
                  </a:glow>
                </a:effectLst>
                <a:latin typeface="UVN Chu Ky" panose="00000400000000000000" pitchFamily="2" charset="0"/>
              </a:rPr>
            </a:b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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</a:t>
            </a:r>
            <a:br>
              <a:rPr lang="en" sz="3600" b="1" u="sng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UVN Giay Trang" panose="020D04060401030709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" sz="3600" b="1" u="sng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UVN Giay Trang" panose="020D0406040103070904" pitchFamily="34" charset="0"/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1065" y="6263273"/>
            <a:ext cx="44669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600" b="1" dirty="0">
                <a:solidFill>
                  <a:srgbClr val="70AD47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</a:t>
            </a:r>
            <a:r>
              <a:rPr lang="en" sz="2600" b="1">
                <a:solidFill>
                  <a:srgbClr val="70AD47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- 2025</a:t>
            </a:r>
            <a:endParaRPr 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2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VIẾT: PHÂN TÍCH MỘT ĐOẠN TRÍCH </a:t>
            </a:r>
          </a:p>
          <a:p>
            <a:pPr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TRONG 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185" y="1373534"/>
            <a:ext cx="502406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pt-BR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909" y="2142137"/>
            <a:ext cx="10605284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Nêu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truyện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Nôm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SGK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ngoài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SGK).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đưa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đánh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giá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truyện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92922" y="3137350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909" y="3712238"/>
            <a:ext cx="2071401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46301" y="4132908"/>
            <a:ext cx="3954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303504"/>
              </p:ext>
            </p:extLst>
          </p:nvPr>
        </p:nvGraphicFramePr>
        <p:xfrm>
          <a:off x="760649" y="4712589"/>
          <a:ext cx="10714032" cy="1541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1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53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9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0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81935" y="32734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557877"/>
              </p:ext>
            </p:extLst>
          </p:nvPr>
        </p:nvGraphicFramePr>
        <p:xfrm>
          <a:off x="674571" y="804136"/>
          <a:ext cx="11099340" cy="5255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3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4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1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53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5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là chỉ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làm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nổi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bật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thành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có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hạn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́)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nội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nghê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thuật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phẩm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Người viết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có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tìm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hiểu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từng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vấn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xét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phẩm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phẩm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có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là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bài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hoặc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>
                          <a:tab pos="1386840" algn="l"/>
                        </a:tabLst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Các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Kỹ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năng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0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81935" y="32734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827555"/>
              </p:ext>
            </p:extLst>
          </p:nvPr>
        </p:nvGraphicFramePr>
        <p:xfrm>
          <a:off x="553190" y="629308"/>
          <a:ext cx="11099340" cy="5660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8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0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1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53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95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Đọc kĩ đoạn trích, chú ý đặc điểm thể loại truyện thơ Nôm đã học và xác định rõ vị trí đoạn trích trong tác phẩm.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 định nội dung và các yếu tố hình thức nổi bật. Chỉ ra mối quan hệ giữa hình thức và nội dung; từ đó, làm rõ giá trị của các yếu tố hình thức trong việc thể hiện nội dung, chủ đề của tác phẩm.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Char char="-"/>
                        <a:tabLst>
                          <a:tab pos="1386840" algn="l"/>
                        </a:tabLs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 định luận đề và các luận điểm trong bài viết, lựa chọn bằng chứng từ đoạn trích cho mỗi luận điểm.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Suy nghĩ, nhận xét về ý nghĩa và sự tác động của các tác phẩm đối với người đọc cũng như bản thân em.</a:t>
                      </a:r>
                    </a:p>
                    <a:p>
                      <a:pPr marL="342900" indent="-34290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Char char="-"/>
                        <a:tabLst>
                          <a:tab pos="1386840" algn="l"/>
                        </a:tabLs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Kỹ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năng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</a:t>
            </a: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185" y="1373534"/>
            <a:ext cx="502406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pt-BR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1233" y="1898461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574" y="2495035"/>
            <a:ext cx="2071401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574" y="2927014"/>
            <a:ext cx="1929567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4574" y="3413527"/>
            <a:ext cx="4598567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2.1.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theo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7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2838" y="0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</a:t>
            </a: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568679"/>
              </p:ext>
            </p:extLst>
          </p:nvPr>
        </p:nvGraphicFramePr>
        <p:xfrm>
          <a:off x="206536" y="1232321"/>
          <a:ext cx="11774751" cy="5711657"/>
        </p:xfrm>
        <a:graphic>
          <a:graphicData uri="http://schemas.openxmlformats.org/drawingml/2006/table">
            <a:tbl>
              <a:tblPr firstRow="1" firstCol="1" bandRow="1"/>
              <a:tblGrid>
                <a:gridCol w="9403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1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2158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</a:t>
                      </a:r>
                      <a:r>
                        <a:rPr lang="vi-VN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Chuẩn bị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 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Phân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tích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đoạn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trích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Kiều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ở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lầu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Ngưng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Bích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(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trích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Truyện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Kiều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của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Nguyễn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Du)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082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Dạng bài cần triển khai là gì?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0529">
                <a:tc>
                  <a:txBody>
                    <a:bodyPr/>
                    <a:lstStyle/>
                    <a:p>
                      <a:pPr marL="30480" marR="3048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0489">
                <a:tc>
                  <a:txBody>
                    <a:bodyPr/>
                    <a:lstStyle/>
                    <a:p>
                      <a:pPr marL="30480" marR="3048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257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dự định sẽ dùng những bằng chứng nào cho bài viết?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0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148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</a:t>
            </a: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1959" y="1123347"/>
            <a:ext cx="10289309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1: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vi-VN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nghị luận về tác phẩm 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Du. </a:t>
            </a:r>
          </a:p>
          <a:p>
            <a:pPr algn="just">
              <a:lnSpc>
                <a:spcPct val="13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Về phạm vi dẫn chứng: Sử dụng dẫn chứng trong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thơ và tác phẩm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Du. </a:t>
            </a:r>
          </a:p>
        </p:txBody>
      </p:sp>
    </p:spTree>
    <p:extLst>
      <p:ext uri="{BB962C8B-B14F-4D97-AF65-F5344CB8AC3E}">
        <p14:creationId xmlns:p14="http://schemas.microsoft.com/office/powerpoint/2010/main" val="33048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148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</a:t>
            </a: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168989"/>
              </p:ext>
            </p:extLst>
          </p:nvPr>
        </p:nvGraphicFramePr>
        <p:xfrm>
          <a:off x="408524" y="1260910"/>
          <a:ext cx="11430000" cy="4529825"/>
        </p:xfrm>
        <a:graphic>
          <a:graphicData uri="http://schemas.openxmlformats.org/drawingml/2006/table">
            <a:tbl>
              <a:tblPr firstRow="1" firstCol="1" bandRow="1"/>
              <a:tblGrid>
                <a:gridCol w="5004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5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898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HỌC TẬP 02-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TÌM Ý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86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b="1" baseline="0" dirty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b="1" baseline="0" dirty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819">
                <a:tc>
                  <a:txBody>
                    <a:bodyPr/>
                    <a:lstStyle/>
                    <a:p>
                      <a:pPr marL="30480" marR="30480"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tủi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diết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352">
                <a:tc>
                  <a:txBody>
                    <a:bodyPr/>
                    <a:lstStyle/>
                    <a:p>
                      <a:pPr marL="30480" marR="30480"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+ Nghệ thuật của đoạn trích có gì đặc sắc?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...)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735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 hình thức nghệ thuật ấy đã làm thay đổi nội dung của đoạn trích như thế nào?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 dụng: thể hiện nội dung: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5883">
                <a:tc>
                  <a:txBody>
                    <a:bodyPr/>
                    <a:lstStyle/>
                    <a:p>
                      <a:pPr marL="30480" marR="30480"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lo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6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508&quot;&gt;&lt;/object&gt;&lt;object type=&quot;2&quot; unique_id=&quot;10509&quot;&gt;&lt;object type=&quot;3&quot; unique_id=&quot;10510&quot;&gt;&lt;property id=&quot;20148&quot; value=&quot;5&quot;/&gt;&lt;property id=&quot;20300&quot; value=&quot;Slide 1&quot;/&gt;&lt;property id=&quot;20307&quot; value=&quot;257&quot;/&gt;&lt;/object&gt;&lt;object type=&quot;3&quot; unique_id=&quot;10511&quot;&gt;&lt;property id=&quot;20148&quot; value=&quot;5&quot;/&gt;&lt;property id=&quot;20300&quot; value=&quot;Slide 2&quot;/&gt;&lt;property id=&quot;20307&quot; value=&quot;258&quot;/&gt;&lt;/object&gt;&lt;object type=&quot;3&quot; unique_id=&quot;10864&quot;&gt;&lt;property id=&quot;20148&quot; value=&quot;5&quot;/&gt;&lt;property id=&quot;20300&quot; value=&quot;Slide 3&quot;/&gt;&lt;property id=&quot;20307&quot; value=&quot;259&quot;/&gt;&lt;/object&gt;&lt;object type=&quot;3&quot; unique_id=&quot;11189&quot;&gt;&lt;property id=&quot;20148&quot; value=&quot;5&quot;/&gt;&lt;property id=&quot;20300&quot; value=&quot;Slide 4&quot;/&gt;&lt;property id=&quot;20307&quot; value=&quot;261&quot;/&gt;&lt;/object&gt;&lt;object type=&quot;3&quot; unique_id=&quot;11225&quot;&gt;&lt;property id=&quot;20148&quot; value=&quot;5&quot;/&gt;&lt;property id=&quot;20300&quot; value=&quot;Slide 5&quot;/&gt;&lt;property id=&quot;20307&quot; value=&quot;262&quot;/&gt;&lt;/object&gt;&lt;object type=&quot;3&quot; unique_id=&quot;11242&quot;&gt;&lt;property id=&quot;20148&quot; value=&quot;5&quot;/&gt;&lt;property id=&quot;20300&quot; value=&quot;Slide 6&quot;/&gt;&lt;property id=&quot;20307&quot; value=&quot;263&quot;/&gt;&lt;/object&gt;&lt;object type=&quot;3&quot; unique_id=&quot;11270&quot;&gt;&lt;property id=&quot;20148&quot; value=&quot;5&quot;/&gt;&lt;property id=&quot;20300&quot; value=&quot;Slide 7&quot;/&gt;&lt;property id=&quot;20307&quot; value=&quot;264&quot;/&gt;&lt;/object&gt;&lt;object type=&quot;3&quot; unique_id=&quot;11332&quot;&gt;&lt;property id=&quot;20148&quot; value=&quot;5&quot;/&gt;&lt;property id=&quot;20300&quot; value=&quot;Slide 8&quot;/&gt;&lt;property id=&quot;20307&quot; value=&quot;266&quot;/&gt;&lt;/object&gt;&lt;object type=&quot;3&quot; unique_id=&quot;11405&quot;&gt;&lt;property id=&quot;20148&quot; value=&quot;5&quot;/&gt;&lt;property id=&quot;20300&quot; value=&quot;Slide 9&quot;/&gt;&lt;property id=&quot;20307&quot; value=&quot;267&quot;/&gt;&lt;/object&gt;&lt;object type=&quot;3&quot; unique_id=&quot;11432&quot;&gt;&lt;property id=&quot;20148&quot; value=&quot;5&quot;/&gt;&lt;property id=&quot;20300&quot; value=&quot;Slide 10&quot;/&gt;&lt;property id=&quot;20307&quot; value=&quot;268&quot;/&gt;&lt;/object&gt;&lt;object type=&quot;3&quot; unique_id=&quot;11573&quot;&gt;&lt;property id=&quot;20148&quot; value=&quot;5&quot;/&gt;&lt;property id=&quot;20300&quot; value=&quot;Slide 11&quot;/&gt;&lt;property id=&quot;20307&quot; value=&quot;269&quot;/&gt;&lt;/object&gt;&lt;object type=&quot;3&quot; unique_id=&quot;11634&quot;&gt;&lt;property id=&quot;20148&quot; value=&quot;5&quot;/&gt;&lt;property id=&quot;20300&quot; value=&quot;Slide 12&quot;/&gt;&lt;property id=&quot;20307&quot; value=&quot;270&quot;/&gt;&lt;/object&gt;&lt;object type=&quot;3&quot; unique_id=&quot;11699&quot;&gt;&lt;property id=&quot;20148&quot; value=&quot;5&quot;/&gt;&lt;property id=&quot;20300&quot; value=&quot;Slide 13&quot;/&gt;&lt;property id=&quot;20307&quot; value=&quot;271&quot;/&gt;&lt;/object&gt;&lt;object type=&quot;3&quot; unique_id=&quot;11768&quot;&gt;&lt;property id=&quot;20148&quot; value=&quot;5&quot;/&gt;&lt;property id=&quot;20300&quot; value=&quot;Slide 14&quot;/&gt;&lt;property id=&quot;20307&quot; value=&quot;272&quot;/&gt;&lt;/object&gt;&lt;object type=&quot;3&quot; unique_id=&quot;11877&quot;&gt;&lt;property id=&quot;20148&quot; value=&quot;5&quot;/&gt;&lt;property id=&quot;20300&quot; value=&quot;Slide 15&quot;/&gt;&lt;property id=&quot;20307&quot; value=&quot;273&quot;/&gt;&lt;/object&gt;&lt;object type=&quot;3&quot; unique_id=&quot;11954&quot;&gt;&lt;property id=&quot;20148&quot; value=&quot;5&quot;/&gt;&lt;property id=&quot;20300&quot; value=&quot;Slide 16&quot;/&gt;&lt;property id=&quot;20307&quot; value=&quot;274&quot;/&gt;&lt;/object&gt;&lt;object type=&quot;3&quot; unique_id=&quot;12115&quot;&gt;&lt;property id=&quot;20148&quot; value=&quot;5&quot;/&gt;&lt;property id=&quot;20300&quot; value=&quot;Slide 17&quot;/&gt;&lt;property id=&quot;20307&quot; value=&quot;275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2394</Words>
  <Application>Microsoft Office PowerPoint</Application>
  <PresentationFormat>Widescreen</PresentationFormat>
  <Paragraphs>254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MS Mincho</vt:lpstr>
      <vt:lpstr>Arial</vt:lpstr>
      <vt:lpstr>Calibri</vt:lpstr>
      <vt:lpstr>Calibri Light</vt:lpstr>
      <vt:lpstr>El Messiri</vt:lpstr>
      <vt:lpstr>El Messiri SemiBold</vt:lpstr>
      <vt:lpstr>Garamond</vt:lpstr>
      <vt:lpstr>Lato</vt:lpstr>
      <vt:lpstr>Times New Roman</vt:lpstr>
      <vt:lpstr>UVN Chu Ky</vt:lpstr>
      <vt:lpstr>UVN Giay Trang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tran</dc:creator>
  <cp:lastModifiedBy>Administrator</cp:lastModifiedBy>
  <cp:revision>77</cp:revision>
  <dcterms:created xsi:type="dcterms:W3CDTF">2024-06-21T16:09:05Z</dcterms:created>
  <dcterms:modified xsi:type="dcterms:W3CDTF">2025-05-19T01:11:55Z</dcterms:modified>
</cp:coreProperties>
</file>