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sldIdLst>
    <p:sldId id="381" r:id="rId3"/>
    <p:sldId id="345" r:id="rId4"/>
    <p:sldId id="336" r:id="rId5"/>
    <p:sldId id="337" r:id="rId6"/>
    <p:sldId id="338" r:id="rId7"/>
    <p:sldId id="339" r:id="rId8"/>
    <p:sldId id="340" r:id="rId9"/>
    <p:sldId id="364" r:id="rId10"/>
    <p:sldId id="353" r:id="rId11"/>
    <p:sldId id="365" r:id="rId12"/>
    <p:sldId id="332" r:id="rId13"/>
    <p:sldId id="366" r:id="rId14"/>
    <p:sldId id="376" r:id="rId15"/>
    <p:sldId id="370" r:id="rId16"/>
    <p:sldId id="378" r:id="rId17"/>
    <p:sldId id="371" r:id="rId18"/>
    <p:sldId id="380" r:id="rId19"/>
    <p:sldId id="344" r:id="rId20"/>
    <p:sldId id="343" r:id="rId21"/>
    <p:sldId id="357" r:id="rId22"/>
    <p:sldId id="382" r:id="rId23"/>
    <p:sldId id="383" r:id="rId24"/>
    <p:sldId id="328" r:id="rId25"/>
    <p:sldId id="375" r:id="rId26"/>
    <p:sldId id="387" r:id="rId27"/>
    <p:sldId id="385" r:id="rId28"/>
    <p:sldId id="327" r:id="rId29"/>
    <p:sldId id="388" r:id="rId30"/>
    <p:sldId id="330" r:id="rId31"/>
    <p:sldId id="355" r:id="rId32"/>
    <p:sldId id="35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A8A88"/>
    <a:srgbClr val="863017"/>
    <a:srgbClr val="ED7D31"/>
    <a:srgbClr val="15472C"/>
    <a:srgbClr val="134928"/>
    <a:srgbClr val="164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DD1E6-FECC-4425-B58B-D9673768BA0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34D45-F14B-4CAB-88C1-F6DB3AFC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9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40BE0-6529-4EE0-912F-9BAFE61A9F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8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40BE0-6529-4EE0-912F-9BAFE61A9F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8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1C2782B5-9BA2-43AD-811E-0205B151E4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B760F586-746A-4C96-96AC-C275D13BA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C7057485-290A-4258-96AE-1E23ADEF1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F9C801-1BA7-4253-9D32-4FACB74CB35C}" type="slidenum">
              <a:rPr lang="zh-CN" altLang="en-US"/>
              <a:pPr eaLnBrk="1" hangingPunct="1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400">
                <a:solidFill>
                  <a:schemeClr val="tx1"/>
                </a:solidFill>
                <a:latin typeface="Courier New" pitchFamily="49" charset="0"/>
              </a:defRPr>
            </a:lvl1pPr>
            <a:lvl2pPr marL="726531" indent="-279435">
              <a:defRPr sz="9400">
                <a:solidFill>
                  <a:schemeClr val="tx1"/>
                </a:solidFill>
                <a:latin typeface="Courier New" pitchFamily="49" charset="0"/>
              </a:defRPr>
            </a:lvl2pPr>
            <a:lvl3pPr marL="1117740" indent="-223548">
              <a:defRPr sz="9400">
                <a:solidFill>
                  <a:schemeClr val="tx1"/>
                </a:solidFill>
                <a:latin typeface="Courier New" pitchFamily="49" charset="0"/>
              </a:defRPr>
            </a:lvl3pPr>
            <a:lvl4pPr marL="1564836" indent="-223548">
              <a:defRPr sz="9400">
                <a:solidFill>
                  <a:schemeClr val="tx1"/>
                </a:solidFill>
                <a:latin typeface="Courier New" pitchFamily="49" charset="0"/>
              </a:defRPr>
            </a:lvl4pPr>
            <a:lvl5pPr marL="2011931" indent="-223548">
              <a:defRPr sz="9400">
                <a:solidFill>
                  <a:schemeClr val="tx1"/>
                </a:solidFill>
                <a:latin typeface="Courier New" pitchFamily="49" charset="0"/>
              </a:defRPr>
            </a:lvl5pPr>
            <a:lvl6pPr marL="2459027" indent="-22354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ourier New" pitchFamily="49" charset="0"/>
              </a:defRPr>
            </a:lvl6pPr>
            <a:lvl7pPr marL="2906123" indent="-22354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ourier New" pitchFamily="49" charset="0"/>
              </a:defRPr>
            </a:lvl7pPr>
            <a:lvl8pPr marL="3353219" indent="-22354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ourier New" pitchFamily="49" charset="0"/>
              </a:defRPr>
            </a:lvl8pPr>
            <a:lvl9pPr marL="3800315" indent="-22354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C9196BBF-5341-413B-8E14-D3455BC09757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805C-B755-4D95-87FF-760F8A634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6354D-DED2-4A38-957C-ABF33A156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AF788-6220-448A-9935-77CCD299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AB542-0B8F-4AA8-A2C5-5E1209F5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3B82-FCCB-4A0F-87CA-27B9EBD7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7320B-9E96-4909-BBB5-72B434A9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39126-DF12-4EE3-A049-DE7A5E752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E7095-8054-425B-9F98-C2E53915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421AE-067D-4542-8AEE-843276A8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F0E4F-2927-46DB-8C23-4E83CE28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6C08E-2F67-40DD-BB5B-01571C267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C9C33-7EF7-4548-ACDC-6AB82AE67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0B3FA-E3FA-403D-A168-6EB6E183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CE691-15A1-4C1D-A681-DEB06C82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D8054-8EAD-4532-A1AA-93920009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1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737355"/>
      </p:ext>
    </p:extLst>
  </p:cSld>
  <p:clrMapOvr>
    <a:masterClrMapping/>
  </p:clrMapOvr>
  <p:transition spd="slow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CC98E9-774F-42EA-9E53-61283ABD0706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FDE3A1-936D-4692-9CEA-D64D0DEDC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84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B6D114-12E4-49B8-A403-83CEF47F7C09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E78E18-8997-437F-9E4B-34ED4D562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010C17-1EFC-4EBD-8317-784665F506FF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B510ED-19CC-4A0B-B8B1-A801E3F0A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16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D222FC-0142-4D29-B9E7-AC232A8AEC51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7F1213E-0883-4067-992B-EA998B89E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41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DF9FB-E9C0-4E93-A22E-DCCCECB3D368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EDD278-13B1-48F6-9110-56D6B4BA3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0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3BEE63-2A13-4146-81B1-92B15F4322EF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F767D1-BA61-4B2A-8112-E05205E95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91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FFDC46-E7D8-4083-A7CA-B7210F874D82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4408A8-6C17-4EDD-9396-BEC9B0D06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4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3C4A-9DB6-4D9F-BC11-B9BFE37C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81F67-460E-40D0-A181-317F90AB1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D7B4C-8C52-4334-A844-0F5DB7BE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7F-85E8-499C-9954-E70D7A96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17E15-47AA-4E70-810C-24167270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8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7AECA3-5F20-4B5B-9713-A193DB52979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FDC95D-E36B-4E0F-8645-F0AA32592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2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DDEDBB5-D7BC-4760-A54C-5BDF4C0A35FB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3B88A3-0B37-4472-8E74-03A1A768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002ED5-3634-4997-927F-BBB0C2531375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5D0D64-508D-4DED-ADAA-CDD7831FE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1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84B540-383A-4EC2-8034-B9779C041EE0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CEE4BC-1995-4328-83C0-9A7F08EBE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0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DF38-AD8B-4194-9627-74511FEF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DF8A1-51E7-45A8-9BC5-B63B9F311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9D98E-29E9-4929-95D4-868FDBA1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3C685-25F2-4714-9F00-5B3EC181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607FC-C2E8-4F24-8DB4-89DE9FB6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4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88D4-0AB3-4FB8-82EB-E1C4FD11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A9ABA-3659-4E38-BC73-B98658BAF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A9B83-AC91-4B31-95EE-FF65C84D6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70407-7A97-4473-A47B-CA4AA841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14AB0-E32E-4E01-8D0B-01B431504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E0305-F343-4C07-A2B9-E1BBCFB4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2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C5BA-31E9-43AD-939D-24C4F437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FE3ED-03E0-4C20-9CA4-CE7737FBD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3595E-DB30-44F5-A764-D1AAE5205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F773A-45A8-462C-ADD4-D1CB2C810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ABD844-3F7F-4E0C-B4F3-5474D33C3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73D43-755F-44EB-9399-EC71F8C8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AE492-9771-4E0E-A6EC-0A3F0768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92D97-7CEF-43A3-8348-AB62FB0E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8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0C36-DE77-4D55-80D1-58E63E5B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8A3E73-445B-46A7-A53B-C033741A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5BEA0-94C8-4A5A-91FB-CFAFA91C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853E0-C218-486D-8674-934F2A4D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6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0A032-4188-4AAF-BDAE-DE07BEC2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A279F-BDBC-4C66-9A7F-A15B800E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E8AC8-3D74-4458-A1CE-4875FDB1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9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2E31-78B3-4E41-94AD-7B9C4A53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89B4-7266-4294-853D-A3FD7C409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65EF6-CF8E-4AE2-8429-B569BBF1E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8487D-EDF3-4100-8425-A3E425FB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25554-F4E5-4F6E-9C2A-2D13FAD6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E8E1F-4906-42E7-92B0-FAB0C220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3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ECB6-3A2F-4C28-AF89-99441CC0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E9CB97-BFA1-4D5E-8A61-31A110E35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FAD00-6095-42C2-8F0A-535BA274D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4843E-A93F-4BFA-9C97-A8E5166D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8727A-B55A-4D3D-B84D-1B63CCF7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33F52-3823-4DCD-9372-9A1C2C5D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0AA9F-3EBC-4829-BB34-B76DB459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EACC3-4EF6-4319-A1B6-AB5910A32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2608-58F2-407E-8369-58674EE3B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95D1-F15E-4C92-B550-66B7CE8419E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E4D5F-39B2-4F13-B9C1-348B24939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C651-0F3A-4712-91AB-AEA2FC0B0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5A77139-37E4-429F-94D8-F67E475D5052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B67523C-4CCA-49AA-9745-CBE8BEB96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1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online.club/soan-van-lop-9-cd/tho-van-nguyen-dinh-chieu-the-hien-ro-net-sac-thai-cua.jsp" TargetMode="External"/><Relationship Id="rId2" Type="http://schemas.openxmlformats.org/officeDocument/2006/relationships/hyperlink" Target="https://hoconline.club/soan-van-lop-9-cd/lam-sang-to-y-kien-nguyen-du-ta-canh-de-ngu-tinh.jsp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oconline.club/soan-van-lop-9-cd/tho-van-nguyen-dinh-chieu-the-hien-ro-net-sac-thai-cua.jsp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oconline.club/soan-van-lop-9-cd/tho-van-nguyen-dinh-chieu-the-hien-ro-net-sac-thai-cua.jsp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hoconline.club/soan-van-lop-9-cd/tho-van-nguyen-dinh-chieu-the-hien-ro-net-sac-thai-cua.jsp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hoconline.club/soan-van-lop-9-cd/tho-van-nguyen-dinh-chieu-the-hien-ro-net-sac-thai-cua.jsp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2" Type="http://schemas.openxmlformats.org/officeDocument/2006/relationships/image" Target="../media/image8.jpeg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7.gif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slide" Target="slide6.xml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7.gif"/><Relationship Id="rId5" Type="http://schemas.openxmlformats.org/officeDocument/2006/relationships/image" Target="../media/image19.gif"/><Relationship Id="rId15" Type="http://schemas.openxmlformats.org/officeDocument/2006/relationships/image" Target="../media/image22.gif"/><Relationship Id="rId10" Type="http://schemas.openxmlformats.org/officeDocument/2006/relationships/image" Target="../media/image6.gif"/><Relationship Id="rId4" Type="http://schemas.openxmlformats.org/officeDocument/2006/relationships/image" Target="../media/image18.png"/><Relationship Id="rId9" Type="http://schemas.openxmlformats.org/officeDocument/2006/relationships/slide" Target="slide3.xml"/><Relationship Id="rId1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7.gif"/><Relationship Id="rId5" Type="http://schemas.openxmlformats.org/officeDocument/2006/relationships/image" Target="../media/image19.gif"/><Relationship Id="rId15" Type="http://schemas.openxmlformats.org/officeDocument/2006/relationships/image" Target="../media/image22.gif"/><Relationship Id="rId10" Type="http://schemas.openxmlformats.org/officeDocument/2006/relationships/image" Target="../media/image6.gif"/><Relationship Id="rId4" Type="http://schemas.openxmlformats.org/officeDocument/2006/relationships/image" Target="../media/image18.png"/><Relationship Id="rId9" Type="http://schemas.openxmlformats.org/officeDocument/2006/relationships/slide" Target="slide3.xml"/><Relationship Id="rId1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7.gif"/><Relationship Id="rId5" Type="http://schemas.openxmlformats.org/officeDocument/2006/relationships/image" Target="../media/image19.gif"/><Relationship Id="rId15" Type="http://schemas.openxmlformats.org/officeDocument/2006/relationships/image" Target="../media/image22.gif"/><Relationship Id="rId10" Type="http://schemas.openxmlformats.org/officeDocument/2006/relationships/image" Target="../media/image6.gif"/><Relationship Id="rId4" Type="http://schemas.openxmlformats.org/officeDocument/2006/relationships/image" Target="../media/image18.png"/><Relationship Id="rId9" Type="http://schemas.openxmlformats.org/officeDocument/2006/relationships/slide" Target="slide3.xml"/><Relationship Id="rId1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7.gif"/><Relationship Id="rId5" Type="http://schemas.openxmlformats.org/officeDocument/2006/relationships/image" Target="../media/image19.gif"/><Relationship Id="rId10" Type="http://schemas.openxmlformats.org/officeDocument/2006/relationships/image" Target="../media/image6.gif"/><Relationship Id="rId4" Type="http://schemas.openxmlformats.org/officeDocument/2006/relationships/image" Target="../media/image18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77F5E160-B909-6543-84D2-E27077CCF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273" y="-2667272"/>
            <a:ext cx="6858000" cy="1219254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4CE03A-9DD1-4673-8F13-CDAE87D3B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" y="925973"/>
            <a:ext cx="10556111" cy="5006051"/>
          </a:xfrm>
          <a:effectLst>
            <a:softEdge rad="6350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0DDCED-AD46-4038-93DA-F2B50E5C78BE}"/>
              </a:ext>
            </a:extLst>
          </p:cNvPr>
          <p:cNvSpPr/>
          <p:nvPr/>
        </p:nvSpPr>
        <p:spPr>
          <a:xfrm>
            <a:off x="1713053" y="3599727"/>
            <a:ext cx="8715737" cy="118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6F351C-96C1-491C-8FF9-B8A4A9ECE1CA}"/>
              </a:ext>
            </a:extLst>
          </p:cNvPr>
          <p:cNvSpPr/>
          <p:nvPr/>
        </p:nvSpPr>
        <p:spPr>
          <a:xfrm>
            <a:off x="2843164" y="5576398"/>
            <a:ext cx="7086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hiện:Lê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Thị Mai Quế</a:t>
            </a:r>
            <a:endParaRPr lang="en-US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23889" y="3290239"/>
            <a:ext cx="9340947" cy="1858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TÍNH THUYẾT PHỤC CỦA MỘT Ý KIẾN </a:t>
            </a:r>
            <a:r>
              <a:rPr lang="en-US" sz="3200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Tiết</a:t>
            </a:r>
            <a:r>
              <a:rPr lang="en-US" sz="3200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2)</a:t>
            </a:r>
            <a:b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771EE6B0-F3EE-402A-AD1B-864A8899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053" y="12700"/>
            <a:ext cx="8057787" cy="9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ỦY BAN NHÂN DÂN THÀNH PHỐ CẨM PHẢ</a:t>
            </a:r>
          </a:p>
          <a:p>
            <a:pPr algn="ctr" eaLnBrk="1" hangingPunct="1">
              <a:lnSpc>
                <a:spcPct val="150000"/>
              </a:lnSpc>
            </a:pP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TRƯỜN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 TRUNG HỌC CƠ SỞ CẨM THỊNH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07190" y="1357940"/>
            <a:ext cx="270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u="sng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8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161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74810" y="1016048"/>
            <a:ext cx="10057909" cy="598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ÔN TẬP KIẾN THỨC:</a:t>
            </a:r>
          </a:p>
          <a:p>
            <a:pPr>
              <a:defRPr/>
            </a:pP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b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489" y="1312267"/>
            <a:ext cx="1163398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lưu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ý: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a/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dung ý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: </a:t>
            </a: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b/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Ghi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b="1" i="1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khai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(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tỏ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?)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logic,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chặt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c/  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23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74810" y="1072320"/>
            <a:ext cx="10057909" cy="598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ÔN TẬP KIẾN THỨC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7918" y="1525568"/>
            <a:ext cx="10057910" cy="465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THỰC HÀNH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b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031" y="2267913"/>
            <a:ext cx="11211951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(1): 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Từ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đoạn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trích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“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Kiều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ở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lầu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Ngưng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Bích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”,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sáng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tỏ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ý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kiến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: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Nguyễn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Du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tả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cảnh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để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ngụ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tình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.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(2): 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Thơ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văn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Nguyễn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Đình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Chiểu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thể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hiện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nét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sắc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thái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ngôn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ngữ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Nam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bộ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.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Hãy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ý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kiến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đó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qua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đoạn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trích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“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Lục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Vân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Tiên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cứu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Kiều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Nguyệt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Nga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”.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367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74810" y="1072320"/>
            <a:ext cx="10057909" cy="598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ÔN TẬP KIẾN THỨC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7918" y="1525568"/>
            <a:ext cx="10057910" cy="465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THỰC HÀNH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br>
              <a:rPr lang="en-US" sz="320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625" y="2427188"/>
            <a:ext cx="1157770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(ở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Nắm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,…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810" y="1909749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024" y="4068577"/>
            <a:ext cx="1121195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Thơ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văn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Nguyễn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Đình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Chiểu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thể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hiện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nét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sắc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thái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ngôn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ngữ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Nam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bộ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.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Hãy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ý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kiến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đó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qua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đoạn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trích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“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Lục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Vân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Tiên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cứu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Kiều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Nguyệt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”.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831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6CAFDE4-1922-204F-870F-8B25181D14D1}"/>
              </a:ext>
            </a:extLst>
          </p:cNvPr>
          <p:cNvSpPr/>
          <p:nvPr/>
        </p:nvSpPr>
        <p:spPr>
          <a:xfrm>
            <a:off x="469437" y="2264897"/>
            <a:ext cx="5551533" cy="4431323"/>
          </a:xfrm>
          <a:prstGeom prst="roundRect">
            <a:avLst>
              <a:gd name="adj" fmla="val 1906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0480" marR="30480" algn="just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Ý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7" name="Rounded Rectangle 49">
            <a:extLst>
              <a:ext uri="{FF2B5EF4-FFF2-40B4-BE49-F238E27FC236}">
                <a16:creationId xmlns:a16="http://schemas.microsoft.com/office/drawing/2014/main" id="{755F4DE4-09C3-6C1F-7EA4-70A9D77CD41D}"/>
              </a:ext>
            </a:extLst>
          </p:cNvPr>
          <p:cNvSpPr/>
          <p:nvPr/>
        </p:nvSpPr>
        <p:spPr>
          <a:xfrm>
            <a:off x="6386733" y="2264897"/>
            <a:ext cx="5387926" cy="4431324"/>
          </a:xfrm>
          <a:prstGeom prst="roundRect">
            <a:avLst>
              <a:gd name="adj" fmla="val 1906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b="1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Ý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niệm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bổ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sung,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sửa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sức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D159F77E-8CF2-0B15-564C-389F294D25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90503" y="1545128"/>
            <a:ext cx="4109400" cy="546084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767A86C5-51E6-5AC5-6C20-93B357D03D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83353" y="1515798"/>
            <a:ext cx="4109400" cy="584847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图片 9" descr="左下">
            <a:extLst>
              <a:ext uri="{FF2B5EF4-FFF2-40B4-BE49-F238E27FC236}">
                <a16:creationId xmlns:a16="http://schemas.microsoft.com/office/drawing/2014/main" id="{E2620884-3090-4329-97B0-F89DB522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4735"/>
            <a:ext cx="791735" cy="165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b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01" y="1067150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293961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74810" y="1072320"/>
            <a:ext cx="10057909" cy="598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ÔN TẬP KIẾN THỨC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7918" y="1525568"/>
            <a:ext cx="10057910" cy="465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THỰC HÀNH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br>
              <a:rPr lang="en-US" sz="320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810" y="1909749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918" y="2377226"/>
            <a:ext cx="1121195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Thơ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văn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Nguyễn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Đình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Chiểu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thể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hiện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nét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sắc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thái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ngôn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ngữ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Nam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bộ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.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Hãy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ý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kiến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đó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qua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đoạn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trích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“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Lục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Vân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Tiên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cứu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Kiều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Nguyệt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”.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06" y="3743754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9555" y="4285437"/>
            <a:ext cx="1114968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b="1" i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740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979115"/>
              </p:ext>
            </p:extLst>
          </p:nvPr>
        </p:nvGraphicFramePr>
        <p:xfrm>
          <a:off x="344915" y="422037"/>
          <a:ext cx="11570420" cy="60611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7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769">
                <a:tc gridSpan="2"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>
                          <a:tab pos="1386840" algn="l"/>
                        </a:tabLst>
                        <a:defRPr/>
                      </a:pP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Cần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câu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hỏi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sau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Ý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đó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đúng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hay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sai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Vì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sao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b="1" i="1" dirty="0">
                        <a:solidFill>
                          <a:srgbClr val="FF0000"/>
                        </a:solidFill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-&gt; Ý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đúng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vì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Truyện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Lục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đoạn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trích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Lục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Vân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Tiên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cứu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Kiều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Nguyệt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Nguyễn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70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b="1" i="1" dirty="0">
                        <a:solidFill>
                          <a:srgbClr val="FF0000"/>
                        </a:solidFill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-&gt;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Tiếng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tiếng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vực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luật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giống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toàn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nhưng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rõ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ràng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so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tiếng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chuẩn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toàn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vựng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chữ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lướt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nuốt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đặt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cầu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cống</a:t>
                      </a:r>
                      <a:endParaRPr lang="en-US" sz="2000" dirty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55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thể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hiện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rõ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đoạn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trích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Lục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Vân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Tiên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cứu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Kiều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Nguyệt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Nga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như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thế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nào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b="1" i="1" dirty="0">
                        <a:solidFill>
                          <a:srgbClr val="FF0000"/>
                        </a:solidFill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-&gt;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khoáng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đạt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gũi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ăn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tiếng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hàng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sắc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địa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địa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nhằm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vô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rằng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mầy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nầy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sắc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đáo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thích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truyền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tụng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Ngoài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chuyện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dạng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trận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đánh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lẽ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Lai,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hẳn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việc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chuyện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chàng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phù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diễn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truyện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436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47918" y="1089460"/>
            <a:ext cx="10057910" cy="465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THỰC HÀNH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br>
              <a:rPr lang="en-US" sz="320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810" y="1403301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918" y="1814506"/>
            <a:ext cx="1121195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Thơ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văn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Nguyễn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Đình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Chiểu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thể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hiện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nét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sắc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thái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ngôn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ngữ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Nam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bộ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.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Hãy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ý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kiến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đó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qua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đoạn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trích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“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Lục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Vân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Tiên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cứu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Kiều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Nguyệt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”.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06" y="3195102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5278" y="3680558"/>
            <a:ext cx="1152143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b="1" i="1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niệm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bổ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sửa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6715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520944"/>
              </p:ext>
            </p:extLst>
          </p:nvPr>
        </p:nvGraphicFramePr>
        <p:xfrm>
          <a:off x="443391" y="534816"/>
          <a:ext cx="11289067" cy="590448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1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7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nghe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chú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ý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cần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tập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khi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nghe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tính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thuyết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phục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ý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trình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bày</a:t>
                      </a:r>
                      <a:r>
                        <a:rPr lang="en-US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400" b="1" i="1" dirty="0">
                        <a:solidFill>
                          <a:srgbClr val="FF0000"/>
                        </a:solidFill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Ý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tán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thành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hay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phản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đối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thuyết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phục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200" b="1" i="1" dirty="0">
                        <a:solidFill>
                          <a:srgbClr val="FF0000"/>
                        </a:solidFill>
                        <a:ea typeface="Calibri"/>
                        <a:cs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-&gt; Ý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tán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sức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thuyết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phục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200" dirty="0"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niệm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đúng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Vì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sao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200" b="1" i="1" dirty="0">
                        <a:solidFill>
                          <a:srgbClr val="FF0000"/>
                        </a:solidFill>
                        <a:ea typeface="Calibri"/>
                        <a:cs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-&gt;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niệm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đúng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endParaRPr lang="en-US" sz="2200" dirty="0">
                        <a:ea typeface="Calibri"/>
                        <a:cs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5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lí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lẽ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bằng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chứng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đoạn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trích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dẫn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chính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xác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endParaRPr lang="en-US" sz="22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ymbol"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-&gt;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lí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lẽ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bằng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chứng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đoạn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trích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dẫn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hoàn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toàn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chính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xác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ymbol"/>
                        <a:buNone/>
                        <a:tabLst>
                          <a:tab pos="1386840" algn="l"/>
                        </a:tabLst>
                        <a:defRPr/>
                      </a:pPr>
                      <a:endParaRPr lang="en-US" sz="2200" dirty="0">
                        <a:ea typeface="Calibri"/>
                        <a:cs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6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Cần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bổ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sung,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chỉnh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sửa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như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thế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nào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đúng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sức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thuyết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phục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hơn</a:t>
                      </a:r>
                      <a:r>
                        <a:rPr lang="en-US" sz="2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200" b="1" i="1" dirty="0">
                        <a:solidFill>
                          <a:srgbClr val="FF0000"/>
                        </a:solidFill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2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-&gt;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cần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bổ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sung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chỉnh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sửa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200" dirty="0"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38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47918" y="1652180"/>
            <a:ext cx="10057910" cy="465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THỰC HÀNH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112" y="3466636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112" y="3936491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111" y="4372819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b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918" y="2081798"/>
            <a:ext cx="1121195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Thơ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văn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Nguyễn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Đình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Chiểu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thể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hiện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nét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sắc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thái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ngôn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ngữ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Nam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bộ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.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Hãy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ý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kiến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đó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qua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đoạn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trích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“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Lục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Vân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Tiên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cứu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Kiều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Nguyệt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”.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7918" y="1172439"/>
            <a:ext cx="10057909" cy="598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ĐỊNH HƯỚNG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6CAFDE4-1922-204F-870F-8B25181D14D1}"/>
              </a:ext>
            </a:extLst>
          </p:cNvPr>
          <p:cNvSpPr/>
          <p:nvPr/>
        </p:nvSpPr>
        <p:spPr>
          <a:xfrm>
            <a:off x="469437" y="2264897"/>
            <a:ext cx="5551533" cy="4431323"/>
          </a:xfrm>
          <a:prstGeom prst="roundRect">
            <a:avLst>
              <a:gd name="adj" fmla="val 1906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just" font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lên ý kiến của mình trước nhóm hoặc lớp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bằng lời, tránh viết thành văn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đọc; sử dụng điệu bộ, cử chỉ và các phương tiện hỗ trợ phù hợp; thực hiện đúng thời gian dự kiến.</a:t>
            </a:r>
          </a:p>
          <a:p>
            <a:pPr lvl="0" algn="just" font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 điều chỉnh giọng điệu, cách trình bày; quan sát thái độ, lắng nghe ý kiến phản hồi của người nghe.</a:t>
            </a:r>
          </a:p>
          <a:p>
            <a:pPr lvl="0" algn="just" font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trả lời câu hỏi của người nghe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49">
            <a:extLst>
              <a:ext uri="{FF2B5EF4-FFF2-40B4-BE49-F238E27FC236}">
                <a16:creationId xmlns:a16="http://schemas.microsoft.com/office/drawing/2014/main" id="{755F4DE4-09C3-6C1F-7EA4-70A9D77CD41D}"/>
              </a:ext>
            </a:extLst>
          </p:cNvPr>
          <p:cNvSpPr/>
          <p:nvPr/>
        </p:nvSpPr>
        <p:spPr>
          <a:xfrm>
            <a:off x="6386733" y="2264897"/>
            <a:ext cx="5387926" cy="4431324"/>
          </a:xfrm>
          <a:prstGeom prst="roundRect">
            <a:avLst>
              <a:gd name="adj" fmla="val 1906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just" font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trung theo dõi và nắm được thông tin từ người nói; ghi chép các ý chính và các điểm chưa rõ cần hỏi lại.</a:t>
            </a:r>
          </a:p>
          <a:p>
            <a:pPr lvl="0" algn="just" font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cử chỉ, nét mặt, ánh mắt để khích lệ người nói.</a:t>
            </a:r>
          </a:p>
          <a:p>
            <a:pPr lvl="0" algn="just" font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câu hỏi về những vấn đề chưa rõ hoặc muốn mở rộng hiểu biết; trao đổi lại về các chi tiết, nội dung mà em thấy chưa thuyết phục.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D159F77E-8CF2-0B15-564C-389F294D25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90503" y="1545128"/>
            <a:ext cx="4109400" cy="546084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767A86C5-51E6-5AC5-6C20-93B357D03D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83353" y="1515798"/>
            <a:ext cx="4109400" cy="584847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图片 9" descr="左下">
            <a:extLst>
              <a:ext uri="{FF2B5EF4-FFF2-40B4-BE49-F238E27FC236}">
                <a16:creationId xmlns:a16="http://schemas.microsoft.com/office/drawing/2014/main" id="{E2620884-3090-4329-97B0-F89DB522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4735"/>
            <a:ext cx="791735" cy="165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4974" y="920204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b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84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7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BF271A-4AED-8A90-635C-11481E4C9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" y="7942"/>
            <a:ext cx="12192000" cy="6858000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1322364" y="1153551"/>
            <a:ext cx="6808762" cy="2087329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6349" tIns="33174" rIns="66349" bIns="33174" anchor="ctr">
            <a:prstTxWarp prst="textWave2">
              <a:avLst>
                <a:gd name="adj1" fmla="val 12500"/>
                <a:gd name="adj2" fmla="val -381"/>
              </a:avLst>
            </a:prstTxWarp>
          </a:bodyPr>
          <a:lstStyle/>
          <a:p>
            <a:pPr algn="ctr" eaLnBrk="0" hangingPunct="0">
              <a:defRPr/>
            </a:pPr>
            <a:r>
              <a:rPr lang="en-US" sz="3200" b="1" dirty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</a:t>
            </a:r>
            <a:endParaRPr lang="en-US" sz="32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96" y="3436942"/>
            <a:ext cx="77681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9533" y="3794962"/>
            <a:ext cx="88053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9251" y="2593980"/>
            <a:ext cx="88053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8068" y="4541679"/>
            <a:ext cx="88053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96" y="3831475"/>
            <a:ext cx="77681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545784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2" y="5736849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5507447"/>
            <a:ext cx="116416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597" y="5581650"/>
            <a:ext cx="116416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42833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>
            <a:extLst>
              <a:ext uri="{FF2B5EF4-FFF2-40B4-BE49-F238E27FC236}">
                <a16:creationId xmlns:a16="http://schemas.microsoft.com/office/drawing/2014/main" id="{536A315E-2155-4898-8FDB-D70D9A4E1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285" y="57967"/>
            <a:ext cx="9339948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tham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khảo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9488" y="859851"/>
            <a:ext cx="11619915" cy="5129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Xin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Thị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lớp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9A,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trường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THCS An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Thượng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hôm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nay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xin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 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Chiểu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nét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sắc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Hãy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qua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”.</a:t>
            </a:r>
            <a:endParaRPr lang="en-US" sz="22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nền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chuốt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kỳ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gắn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liền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vậy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nền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nổi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đây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đảo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ngoài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bởi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mượt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phong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khoa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trị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tưởng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chương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cụ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thâm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trở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quen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thuộc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nổi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bởi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gần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gũi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trưng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2911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489" y="478205"/>
            <a:ext cx="11633981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vô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bắt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gặp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tàn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né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 e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tai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nét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tâm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xuất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tấm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Ngoài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xây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dựng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sắc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khuê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bởi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tốt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hiền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đoan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hiếu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2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miêu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trừ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tàn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phép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tổn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gây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đau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khổ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lương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đây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ngoài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tấm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quý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200" dirty="0">
              <a:ea typeface="Calibri"/>
              <a:cs typeface="Times New Roman"/>
            </a:endParaRPr>
          </a:p>
          <a:p>
            <a:pPr marL="30480" marR="30480" algn="ctr">
              <a:lnSpc>
                <a:spcPct val="115000"/>
              </a:lnSpc>
              <a:spcAft>
                <a:spcPts val="0"/>
              </a:spcAft>
            </a:pP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ghé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bên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đàng</a:t>
            </a:r>
            <a:b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Bẻ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gậy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nhằm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xông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vô</a:t>
            </a:r>
            <a:b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Kêu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rằng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Bớ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hung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</a:t>
            </a:r>
            <a:b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Chớ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quen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thói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</a:t>
            </a:r>
            <a:endParaRPr lang="en-US" sz="2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9404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422" y="251766"/>
            <a:ext cx="11493304" cy="6086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miêu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gặp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cố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cướp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đang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gây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cương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trực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căm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ghét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thôi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thúc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dường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diễn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chớp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mắt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mất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can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dự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tức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diệt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trừ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mối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gấp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rút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huống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kịp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bẻ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luôn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diệt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trừ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Bẻ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gậy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nhằm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đằng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xông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vô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cương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trực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thẳng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thắn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Kêu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rằng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bớ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hung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Chớ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quen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thói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”.</a:t>
            </a:r>
            <a:endParaRPr lang="en-US" sz="20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hướng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phê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giặc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cướp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đầy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hướng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cuộc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mang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đau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khổ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tàn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“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phép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xâm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lương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thương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mang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thần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khỏe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mạnh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tài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giỏi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chống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cướp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000" dirty="0">
              <a:ea typeface="Calibri"/>
              <a:cs typeface="Times New Roman"/>
            </a:endParaRPr>
          </a:p>
          <a:p>
            <a:pPr marL="30480" marR="30480" algn="ctr">
              <a:lnSpc>
                <a:spcPct val="115000"/>
              </a:lnSpc>
              <a:spcAft>
                <a:spcPts val="0"/>
              </a:spcAft>
            </a:pP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đột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hữu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xông</a:t>
            </a:r>
            <a:b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.............</a:t>
            </a:r>
            <a:b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gậy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thác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rày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vong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</a:t>
            </a:r>
            <a:endParaRPr lang="en-US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8190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489" y="478205"/>
            <a:ext cx="11633981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vô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bắt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gặp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tàn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né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 e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tai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nét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tâm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xuất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tấm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Ngoài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xây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dựng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sắc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khuê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bởi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tốt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hiền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đoan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hiếu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2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miêu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trừ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tàn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phép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tổn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gây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đau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khổ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lương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đây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ngoài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tấm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quý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200" dirty="0">
              <a:ea typeface="Calibri"/>
              <a:cs typeface="Times New Roman"/>
            </a:endParaRPr>
          </a:p>
          <a:p>
            <a:pPr marL="30480" marR="30480" algn="ctr">
              <a:lnSpc>
                <a:spcPct val="115000"/>
              </a:lnSpc>
              <a:spcAft>
                <a:spcPts val="0"/>
              </a:spcAft>
            </a:pP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ghé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bên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đàng</a:t>
            </a:r>
            <a:b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Bẻ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gậy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nhằm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xông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vô</a:t>
            </a:r>
            <a:b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Kêu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rằng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Bớ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hung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</a:t>
            </a:r>
            <a:b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Chớ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quen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thói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</a:t>
            </a:r>
            <a:endParaRPr lang="en-US" sz="2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0421415"/>
      </p:ext>
    </p:extLst>
  </p:cSld>
  <p:clrMapOvr>
    <a:masterClrMapping/>
  </p:clrMapOvr>
  <p:transition spd="slow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87" y="124392"/>
            <a:ext cx="11493303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qua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thôi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thấy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đạo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khuôn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phép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xã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xưa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ngoài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cúi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gặp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ảnh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hưởng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niệm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xã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xưa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nữ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thụ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thụ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bất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tức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giữa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gái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khoảng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gặp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xã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nay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thấy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đấy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lễ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bởi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xuất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tấm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vụ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lợi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ơn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há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dễ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trông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trở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ea typeface="Calibri"/>
              <a:cs typeface="Times New Roman"/>
            </a:endParaRPr>
          </a:p>
          <a:p>
            <a:pPr marL="30480" marR="30480" algn="ctr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bất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vi</a:t>
            </a:r>
            <a:b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phi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hùng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</a:t>
            </a:r>
            <a:endParaRPr lang="en-US" sz="1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niệm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tất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yếu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ngóng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phi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”.</a:t>
            </a:r>
            <a:endParaRPr lang="en-US" sz="1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vậy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khắc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ảnh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ở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bao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tốt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thấy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diệt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trừ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bình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yên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lễ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khuôn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phép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thấy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niệm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thật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niệm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Khắc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Chiểu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mẫu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tưởng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vọng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8852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995370"/>
              </p:ext>
            </p:extLst>
          </p:nvPr>
        </p:nvGraphicFramePr>
        <p:xfrm>
          <a:off x="344915" y="214035"/>
          <a:ext cx="11589840" cy="64561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14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1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01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PHIẾU ĐÁNH GIÁ BÀI NGHE THEO TIÊU 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(0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(1,0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(2,0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61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Lắng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nghe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xác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định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ghi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lại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các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thông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tin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chính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bài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trình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bày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những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nội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dung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cần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hỏi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lại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Chưa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lắng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nghe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Chưa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ghi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lại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thông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tin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chính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bày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một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chi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tiết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Lắng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nghe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xác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định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và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ghi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lại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thông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tin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chính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bày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40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Tập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trung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theo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dõi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biết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xét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ưu</a:t>
                      </a:r>
                      <a:r>
                        <a:rPr lang="en-US" sz="1800" b="1" baseline="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baseline="0" dirty="0" err="1">
                          <a:effectLst/>
                          <a:latin typeface="Times New Roman"/>
                          <a:ea typeface="Times New Roman"/>
                        </a:rPr>
                        <a:t>điểm</a:t>
                      </a:r>
                      <a:r>
                        <a:rPr lang="en-US" sz="1800" b="1" baseline="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tinh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thuyết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phục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ý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kiến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đã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trình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baỳ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Chưa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tập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trung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theo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dõi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Nhận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xét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1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số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ưu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điểm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tinh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thuyết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phục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kiến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đã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baỳ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.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Nhận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xét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được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cụ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thể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ưu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điểm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tinh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thuyết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phục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kiến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đã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baỳ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9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Tập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trung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theo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dõi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biết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xét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hạn</a:t>
                      </a:r>
                      <a:r>
                        <a:rPr lang="en-US" sz="1800" b="1" baseline="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baseline="0" dirty="0" err="1">
                          <a:effectLst/>
                          <a:latin typeface="Times New Roman"/>
                          <a:ea typeface="Times New Roman"/>
                        </a:rPr>
                        <a:t>chế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tinh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thuyết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phục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ý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kiến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đã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trình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baỳ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Chưa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tập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trung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theo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dõi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Nhận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xét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1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số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hạn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chế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tinh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thuyết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phục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kiến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đã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baỳ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Nhận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xét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được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cụ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thể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hạn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chế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tinh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thuyết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phục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kiến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đã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baỳ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022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4.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Thể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hiện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thái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độ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chú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lắng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nghe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sử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dụng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yếu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tố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cử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chỉ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nét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mặt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ánh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mắt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ể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khích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lệ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người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nói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Chưa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thể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hiện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thái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độ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chú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lắng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nghe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Thể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hiện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thái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độ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chú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lắng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nghe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Chú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lắng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nghe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sử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dụng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yếu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tố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để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khích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lệ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người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nói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226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5. 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Hỏi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lại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những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điểm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chưa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rõ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(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nếu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cần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),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có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thể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trao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đổi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thêm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kiến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nhân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về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nội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dung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và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thuyết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phục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bày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 panose="020F0502020204030204" pitchFamily="34" charset="0"/>
                          <a:cs typeface="+mn-cs"/>
                        </a:rPr>
                        <a:t>Không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 panose="020F0502020204030204" pitchFamily="34" charset="0"/>
                          <a:cs typeface="+mn-cs"/>
                        </a:rPr>
                        <a:t>h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ỏi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không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trao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đổi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Có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trao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đổi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kiến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nhân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về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nội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dung 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bày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Có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trao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đổi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thêm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kiến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về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nội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dung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và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thuyết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phục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bày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009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:     ................/10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089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377626"/>
              </p:ext>
            </p:extLst>
          </p:nvPr>
        </p:nvGraphicFramePr>
        <p:xfrm>
          <a:off x="344915" y="312510"/>
          <a:ext cx="11514150" cy="57926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71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64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PHIẾU ĐÁNH GIÁ  BÀI NGHE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THEO TIÊU CHÍ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:   )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:   )</a:t>
                      </a: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:   )</a:t>
                      </a: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1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Lắng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nghe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xác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định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ghi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lại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các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thông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tin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chính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bài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trình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bày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những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nội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dung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cần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hỏi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lại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94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Tập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trung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theo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dõi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biết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xét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ưu</a:t>
                      </a:r>
                      <a:r>
                        <a:rPr lang="en-US" sz="1800" b="1" baseline="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baseline="0" dirty="0" err="1">
                          <a:effectLst/>
                          <a:latin typeface="Times New Roman"/>
                          <a:ea typeface="Times New Roman"/>
                        </a:rPr>
                        <a:t>điểm</a:t>
                      </a:r>
                      <a:r>
                        <a:rPr lang="en-US" sz="1800" b="1" baseline="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tinh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thuyết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phục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ý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kiến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đã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trình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baỳ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37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Tập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trung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theo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dõi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biết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xét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hạn</a:t>
                      </a:r>
                      <a:r>
                        <a:rPr lang="en-US" sz="1800" b="1" baseline="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baseline="0" dirty="0" err="1">
                          <a:effectLst/>
                          <a:latin typeface="Times New Roman"/>
                          <a:ea typeface="Times New Roman"/>
                        </a:rPr>
                        <a:t>chế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tinh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thuyết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phục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ý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kiến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đã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trình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baỳ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1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4.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Thể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hiện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thái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độ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chú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lắng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nghe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sử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dụng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yếu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tố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cử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chỉ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nét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mặt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ánh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mắt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ể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khích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lệ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người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nói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24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5. 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Hỏi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lại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những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điểm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chưa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rõ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(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nếu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cần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),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có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thể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trao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đổi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thêm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kiến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nhân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về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nội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dung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và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thuyết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phục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bài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bày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38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ĐIỂM: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753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47918" y="1427092"/>
            <a:ext cx="10057910" cy="465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THỰC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112" y="1790793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704" y="1009627"/>
            <a:ext cx="10057909" cy="598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TÌM HIỂU CHUNG BÀI NÓI TRÌNH BÀY VỀ MỘT VẤN ĐỀ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111" y="2215444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112" y="2660556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112" y="3078680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b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69351"/>
              </p:ext>
            </p:extLst>
          </p:nvPr>
        </p:nvGraphicFramePr>
        <p:xfrm>
          <a:off x="801859" y="2465776"/>
          <a:ext cx="10832123" cy="3906883"/>
        </p:xfrm>
        <a:graphic>
          <a:graphicData uri="http://schemas.openxmlformats.org/drawingml/2006/table">
            <a:tbl>
              <a:tblPr firstRow="1" firstCol="1" bandRow="1"/>
              <a:tblGrid>
                <a:gridCol w="8243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Nội</a:t>
                      </a: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 dung </a:t>
                      </a: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kiểm</a:t>
                      </a: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tra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Đạt</a:t>
                      </a: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/</a:t>
                      </a: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chưa</a:t>
                      </a: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đạt</a:t>
                      </a:r>
                      <a:endParaRPr lang="en-US" sz="2400" b="1" i="1" dirty="0">
                        <a:solidFill>
                          <a:srgbClr val="0D0D0D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lên ý kiến của mình trước nhóm hoặc lớp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1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bằng lời, tránh viết thành văn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2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đọc; sử dụng điệu bộ, cử chỉ và các phương tiện hỗ trợ phù hợp; thực hiện đúng thời gian dự kiến.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2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 ý điều chỉnh giọng điệu, cách trình bày; quan sát thái độ, lắng nghe ý kiến phản hồi của người nghe.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1783153" y="1221563"/>
            <a:ext cx="8890780" cy="10350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516E03D7-7842-4F11-8C21-31AC773E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437" y="1446700"/>
            <a:ext cx="7074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năng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nói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圆角矩形 6">
            <a:extLst>
              <a:ext uri="{FF2B5EF4-FFF2-40B4-BE49-F238E27FC236}">
                <a16:creationId xmlns:a16="http://schemas.microsoft.com/office/drawing/2014/main" id="{36358322-B0EA-40DD-93FC-3B106E373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033" y="1221563"/>
            <a:ext cx="1464849" cy="973177"/>
          </a:xfrm>
          <a:prstGeom prst="roundRect">
            <a:avLst>
              <a:gd name="adj" fmla="val 526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50000"/>
              </a:schemeClr>
            </a:solidFill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  <a:latin typeface="+mj-lt"/>
                <a:sym typeface="宋体" pitchFamily="2" charset="-122"/>
              </a:rPr>
              <a:t> </a:t>
            </a:r>
            <a:endParaRPr lang="zh-CN" altLang="zh-CN">
              <a:solidFill>
                <a:srgbClr val="FFFFFF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b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76729"/>
              </p:ext>
            </p:extLst>
          </p:nvPr>
        </p:nvGraphicFramePr>
        <p:xfrm>
          <a:off x="801859" y="2550184"/>
          <a:ext cx="10832123" cy="3906883"/>
        </p:xfrm>
        <a:graphic>
          <a:graphicData uri="http://schemas.openxmlformats.org/drawingml/2006/table">
            <a:tbl>
              <a:tblPr firstRow="1" firstCol="1" bandRow="1"/>
              <a:tblGrid>
                <a:gridCol w="8243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Nội</a:t>
                      </a: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 dung </a:t>
                      </a: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kiểm</a:t>
                      </a: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tra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Đạt</a:t>
                      </a: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/</a:t>
                      </a: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chưa</a:t>
                      </a: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đạt</a:t>
                      </a:r>
                      <a:endParaRPr lang="en-US" sz="2400" b="1" i="1" dirty="0">
                        <a:solidFill>
                          <a:srgbClr val="0D0D0D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4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400"/>
                        <a:buFontTx/>
                        <a:buNone/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N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ắm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hiểu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bạn</a:t>
                      </a:r>
                      <a:endParaRPr lang="en-US" sz="2400" dirty="0">
                        <a:solidFill>
                          <a:srgbClr val="0D0D0D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1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Đưa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xét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ưu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hạn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chế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tâm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đắc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bạn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21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400"/>
                        <a:buFontTx/>
                        <a:buNone/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Thái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chú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tôn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trọng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nghiêm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túc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viên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nghe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1783153" y="1235631"/>
            <a:ext cx="8890780" cy="10350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516E03D7-7842-4F11-8C21-31AC773E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437" y="1460768"/>
            <a:ext cx="7074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năng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nghe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圆角矩形 6">
            <a:extLst>
              <a:ext uri="{FF2B5EF4-FFF2-40B4-BE49-F238E27FC236}">
                <a16:creationId xmlns:a16="http://schemas.microsoft.com/office/drawing/2014/main" id="{36358322-B0EA-40DD-93FC-3B106E373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033" y="1235631"/>
            <a:ext cx="1464849" cy="973177"/>
          </a:xfrm>
          <a:prstGeom prst="roundRect">
            <a:avLst>
              <a:gd name="adj" fmla="val 526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50000"/>
              </a:schemeClr>
            </a:solidFill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  <a:latin typeface="+mj-lt"/>
                <a:sym typeface="宋体" pitchFamily="2" charset="-122"/>
              </a:rPr>
              <a:t> </a:t>
            </a:r>
            <a:endParaRPr lang="zh-CN" altLang="zh-CN">
              <a:solidFill>
                <a:srgbClr val="FFFFFF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b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3111500"/>
            <a:ext cx="12192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7" y="1932003"/>
            <a:ext cx="1968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28" y="1444640"/>
            <a:ext cx="206163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49" y="1981214"/>
            <a:ext cx="1970616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19224"/>
            <a:ext cx="205951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14" y="2005837"/>
            <a:ext cx="1968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7" y="1405747"/>
            <a:ext cx="206163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11" y="2028358"/>
            <a:ext cx="1968500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63" y="1406058"/>
            <a:ext cx="2059516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740"/>
            <a:ext cx="6096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08740"/>
            <a:ext cx="6096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"/>
            <a:ext cx="6096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Picture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3175"/>
            <a:ext cx="6096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Flowchart: Summing Junction 41">
            <a:hlinkClick r:id="rId16" action="ppaction://hlinksldjump" highlightClick="1"/>
          </p:cNvPr>
          <p:cNvSpPr/>
          <p:nvPr/>
        </p:nvSpPr>
        <p:spPr>
          <a:xfrm>
            <a:off x="11398251" y="6115050"/>
            <a:ext cx="649816" cy="64928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57587" y="4848190"/>
            <a:ext cx="667682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kumimoji="0" lang="vi-VN" sz="36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</p:spTree>
    <p:extLst>
      <p:ext uri="{BB962C8B-B14F-4D97-AF65-F5344CB8AC3E}">
        <p14:creationId xmlns:p14="http://schemas.microsoft.com/office/powerpoint/2010/main" val="8757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2" y="0"/>
            <a:ext cx="122131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B39EB6B2-FC1A-4599-9369-7F311665B9A6}" type="slidenum">
              <a:rPr lang="en-US" sz="1200" smtClean="0">
                <a:solidFill>
                  <a:srgbClr val="898989"/>
                </a:solidFill>
                <a:latin typeface="Arial" charset="0"/>
              </a:rPr>
              <a:pPr/>
              <a:t>30</a:t>
            </a:fld>
            <a:endParaRPr lang="en-US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700617" y="376890"/>
            <a:ext cx="10972800" cy="91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96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r>
              <a:rPr lang="en-US" altLang="en-US" sz="3200" b="1" i="1" dirty="0">
                <a:solidFill>
                  <a:srgbClr val="333399"/>
                </a:solidFill>
                <a:latin typeface="Arial Narrow" pitchFamily="34" charset="0"/>
              </a:rPr>
              <a:t>                                             </a:t>
            </a:r>
            <a:endParaRPr lang="en-US" altLang="en-US" sz="2400" b="1" i="1" dirty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548641" y="1294228"/>
            <a:ext cx="10970032" cy="391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/>
                <a:ea typeface="Calibri"/>
              </a:rPr>
              <a:t>2/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Calibri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Calibri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Calibri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MS Mincho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MS Mincho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MS Mincho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MS Mincho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MS Mincho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MS Mincho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MS Mincho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MS Mincho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MS Mincho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MS Mincho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MS Mincho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MS Mincho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MS Mincho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Từ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đoạn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trích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“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Kiều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ở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lầu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Ngưng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Bích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”,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làm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sáng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tỏ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ý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kiến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: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Nguyễn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Du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tả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cảnh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ngụ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tình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SGK)</a:t>
            </a:r>
          </a:p>
          <a:p>
            <a:pPr eaLnBrk="1" hangingPunct="1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30" descr="CHCA20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81" y="4891527"/>
            <a:ext cx="4785784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971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427458" y="1980991"/>
            <a:ext cx="7620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6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alt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6610093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33" y="-50800"/>
            <a:ext cx="1940984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1" y="4860940"/>
            <a:ext cx="1968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94" y="4348163"/>
            <a:ext cx="206163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9927167" y="3665539"/>
            <a:ext cx="1471084" cy="158275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Chúc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mừng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nhận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tràng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vỗ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tay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!</a:t>
            </a:r>
          </a:p>
        </p:txBody>
      </p:sp>
      <p:sp>
        <p:nvSpPr>
          <p:cNvPr id="27" name="Rectangle: Folded Corner 26"/>
          <p:cNvSpPr/>
          <p:nvPr/>
        </p:nvSpPr>
        <p:spPr>
          <a:xfrm>
            <a:off x="582093" y="79375"/>
            <a:ext cx="10843439" cy="122892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1.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thuyết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phục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thiết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617225" y="1131111"/>
            <a:ext cx="10781026" cy="2559055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Aft>
                <a:spcPts val="600"/>
              </a:spcAft>
              <a:defRPr/>
            </a:pP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Bởi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vì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</a:p>
          <a:p>
            <a:pPr algn="just" eaLnBrk="0" hangingPunct="0">
              <a:spcAft>
                <a:spcPts val="600"/>
              </a:spcAft>
              <a:defRPr/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Mục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đích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văn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nghị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luận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thuyết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phục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 eaLnBrk="0" hangingPunct="0">
              <a:spcAft>
                <a:spcPts val="600"/>
              </a:spcAft>
              <a:defRPr/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Kĩ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năng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nghe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nhận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tính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thuyết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phục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kiến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hiện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sự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chủ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giao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ở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nghe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 eaLnBrk="0" hangingPunct="0">
              <a:spcAft>
                <a:spcPts val="600"/>
              </a:spcAft>
              <a:defRPr/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nghe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cần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nắm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nội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dung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cách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thức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trình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bày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nhận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tính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thuyết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phục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cũng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như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chỉ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hạn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chế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nếu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).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043" y="4993753"/>
            <a:ext cx="2438400" cy="25188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0351" y="4068763"/>
            <a:ext cx="2311400" cy="900112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54282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545784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Summing Junction 35"/>
          <p:cNvSpPr/>
          <p:nvPr/>
        </p:nvSpPr>
        <p:spPr>
          <a:xfrm>
            <a:off x="4025911" y="4194326"/>
            <a:ext cx="154407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4286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94" y="5154613"/>
            <a:ext cx="116416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3971925"/>
            <a:ext cx="116416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0" y="3436942"/>
            <a:ext cx="77681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7184" y="3665538"/>
            <a:ext cx="88053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19" y="39195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9" y="3822715"/>
            <a:ext cx="71331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8332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33" y="-50800"/>
            <a:ext cx="1940984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1" y="4860940"/>
            <a:ext cx="1968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94" y="4348163"/>
            <a:ext cx="206163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9927167" y="3919553"/>
            <a:ext cx="1471084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Chúc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mừng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nhận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1hộp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quà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! </a:t>
            </a:r>
          </a:p>
        </p:txBody>
      </p:sp>
      <p:sp>
        <p:nvSpPr>
          <p:cNvPr id="27" name="Rectangle: Folded Corner 26"/>
          <p:cNvSpPr/>
          <p:nvPr/>
        </p:nvSpPr>
        <p:spPr>
          <a:xfrm>
            <a:off x="436098" y="79375"/>
            <a:ext cx="11521440" cy="8636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2. 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thuyết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phục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lưu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2400" b="1" dirty="0">
              <a:solidFill>
                <a:srgbClr val="FF0000"/>
              </a:solidFill>
              <a:latin typeface="Calibri Ligh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2001489" y="773715"/>
            <a:ext cx="8661220" cy="207274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endParaRPr lang="en-US" sz="24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endParaRPr lang="en-US" sz="24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endParaRPr lang="en-US" sz="24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dung ý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?).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Ghi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endParaRPr lang="en-US" sz="24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endParaRPr lang="en-US" sz="2400" b="1" i="1" dirty="0">
              <a:ea typeface="Calibri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043" y="4993753"/>
            <a:ext cx="2438400" cy="25188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0351" y="4068763"/>
            <a:ext cx="2311400" cy="900112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55306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545784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Summing Junction 35"/>
          <p:cNvSpPr/>
          <p:nvPr/>
        </p:nvSpPr>
        <p:spPr>
          <a:xfrm>
            <a:off x="4025911" y="4194326"/>
            <a:ext cx="154407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5310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94" y="5154613"/>
            <a:ext cx="116416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1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3971925"/>
            <a:ext cx="116416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2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0" y="3436942"/>
            <a:ext cx="77681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3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7184" y="3665538"/>
            <a:ext cx="88053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19" y="39195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9" y="3822715"/>
            <a:ext cx="71331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90076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33" y="-50800"/>
            <a:ext cx="1940984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1" y="4860940"/>
            <a:ext cx="1968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94" y="4348163"/>
            <a:ext cx="206163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9927167" y="3919553"/>
            <a:ext cx="1471084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 nhận được 1 điểm tốt!</a:t>
            </a:r>
          </a:p>
        </p:txBody>
      </p:sp>
      <p:sp>
        <p:nvSpPr>
          <p:cNvPr id="27" name="Rectangle: Folded Corner 26"/>
          <p:cNvSpPr/>
          <p:nvPr/>
        </p:nvSpPr>
        <p:spPr>
          <a:xfrm>
            <a:off x="582093" y="112542"/>
            <a:ext cx="10668000" cy="116761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kiến.Theo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  </a:t>
            </a:r>
            <a:endParaRPr lang="en-US" sz="28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2057170" y="1413130"/>
            <a:ext cx="7717845" cy="236184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endParaRPr lang="en-US" sz="24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b="1" i="1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Triển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khai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b="1" i="1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sức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endParaRPr lang="en-US" sz="24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logic,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chặt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chẽ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b="1" i="1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thiếu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b="1" i="1" dirty="0">
              <a:ea typeface="Calibri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043" y="4993753"/>
            <a:ext cx="2438400" cy="25188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0351" y="4068763"/>
            <a:ext cx="2311400" cy="900112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56330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545784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Summing Junction 35"/>
          <p:cNvSpPr/>
          <p:nvPr/>
        </p:nvSpPr>
        <p:spPr>
          <a:xfrm>
            <a:off x="4025911" y="4194326"/>
            <a:ext cx="154407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6334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94" y="5154613"/>
            <a:ext cx="116416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3971925"/>
            <a:ext cx="116416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0" y="3436942"/>
            <a:ext cx="77681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7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7184" y="3665538"/>
            <a:ext cx="88053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19" y="39195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9" y="3822715"/>
            <a:ext cx="71331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74606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33" y="-50800"/>
            <a:ext cx="1940984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1" y="4860940"/>
            <a:ext cx="1968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94" y="4348163"/>
            <a:ext cx="206163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9927167" y="3919553"/>
            <a:ext cx="1471084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Chúc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mừng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nhận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1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hộp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quà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!</a:t>
            </a:r>
          </a:p>
        </p:txBody>
      </p:sp>
      <p:sp>
        <p:nvSpPr>
          <p:cNvPr id="27" name="Rectangle: Folded Corner 26"/>
          <p:cNvSpPr/>
          <p:nvPr/>
        </p:nvSpPr>
        <p:spPr>
          <a:xfrm>
            <a:off x="1772529" y="219952"/>
            <a:ext cx="8721969" cy="114461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thuyết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phục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3510929" y="1570726"/>
            <a:ext cx="5755273" cy="225198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1" i="1" dirty="0">
              <a:solidFill>
                <a:schemeClr val="tx1"/>
              </a:solidFill>
              <a:latin typeface="Times New Roman"/>
            </a:endParaRPr>
          </a:p>
          <a:p>
            <a:pPr>
              <a:defRPr/>
            </a:pPr>
            <a:r>
              <a:rPr lang="en-US" sz="2400" b="1" i="1" dirty="0" err="1">
                <a:solidFill>
                  <a:schemeClr val="tx1"/>
                </a:solidFill>
                <a:latin typeface="Times New Roman"/>
              </a:rPr>
              <a:t>Bước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</a:rPr>
              <a:t> 1: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</a:rPr>
              <a:t>Chuẩn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</a:rPr>
              <a:t>bị</a:t>
            </a:r>
            <a:endParaRPr lang="en-US" sz="2400" b="1" i="1" dirty="0">
              <a:solidFill>
                <a:schemeClr val="tx1"/>
              </a:solidFill>
              <a:latin typeface="Times New Roman"/>
            </a:endParaRPr>
          </a:p>
          <a:p>
            <a:pPr>
              <a:defRPr/>
            </a:pP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Bước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2: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Tìm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ý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lập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dàn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ý</a:t>
            </a:r>
          </a:p>
          <a:p>
            <a:pPr>
              <a:defRPr/>
            </a:pP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Bước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3: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Nói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nghe</a:t>
            </a:r>
            <a:endParaRPr lang="en-US" sz="2400" b="1" i="1" dirty="0">
              <a:solidFill>
                <a:schemeClr val="tx1"/>
              </a:solidFill>
              <a:latin typeface="Times New Roman"/>
              <a:ea typeface="Tahoma" panose="020B0604030504040204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Bước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4: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Kiểm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tra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chỉnh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sửa</a:t>
            </a:r>
            <a:endParaRPr lang="en-US" sz="2400" b="1" i="1" dirty="0">
              <a:solidFill>
                <a:schemeClr val="tx1"/>
              </a:solidFill>
              <a:latin typeface="Times New Roman"/>
              <a:ea typeface="Tahoma" panose="020B060403050404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i="1" dirty="0">
              <a:solidFill>
                <a:schemeClr val="tx1"/>
              </a:solidFill>
              <a:latin typeface="Calibri Light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043" y="4993753"/>
            <a:ext cx="2438400" cy="25188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697599" y="4334337"/>
            <a:ext cx="2311400" cy="900112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57354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545784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Summing Junction 35"/>
          <p:cNvSpPr/>
          <p:nvPr/>
        </p:nvSpPr>
        <p:spPr>
          <a:xfrm>
            <a:off x="4025911" y="4194326"/>
            <a:ext cx="154407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735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94" y="5154613"/>
            <a:ext cx="116416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9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3971925"/>
            <a:ext cx="116416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19" y="39195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9" y="3822715"/>
            <a:ext cx="71331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0475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77F5E160-B909-6543-84D2-E27077CCF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273" y="-2667272"/>
            <a:ext cx="6858000" cy="1219254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4CE03A-9DD1-4673-8F13-CDAE87D3B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" y="925973"/>
            <a:ext cx="10556111" cy="5006051"/>
          </a:xfrm>
          <a:effectLst>
            <a:softEdge rad="6350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0DDCED-AD46-4038-93DA-F2B50E5C78BE}"/>
              </a:ext>
            </a:extLst>
          </p:cNvPr>
          <p:cNvSpPr/>
          <p:nvPr/>
        </p:nvSpPr>
        <p:spPr>
          <a:xfrm>
            <a:off x="1713053" y="3599727"/>
            <a:ext cx="8715737" cy="118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6F351C-96C1-491C-8FF9-B8A4A9ECE1CA}"/>
              </a:ext>
            </a:extLst>
          </p:cNvPr>
          <p:cNvSpPr/>
          <p:nvPr/>
        </p:nvSpPr>
        <p:spPr>
          <a:xfrm>
            <a:off x="2843164" y="5576398"/>
            <a:ext cx="70866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endParaRPr lang="vi-VN" sz="28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23889" y="3290239"/>
            <a:ext cx="9340947" cy="1858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TÍNH THUYẾT PHỤC CỦA MỘT Ý KIẾN </a:t>
            </a:r>
            <a:r>
              <a:rPr lang="en-US" sz="3200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Tiết</a:t>
            </a:r>
            <a:r>
              <a:rPr lang="en-US" sz="3200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2)</a:t>
            </a:r>
            <a:b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771EE6B0-F3EE-402A-AD1B-864A8899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053" y="12700"/>
            <a:ext cx="8057787" cy="9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ỦY BAN NHÂN DÂN THÀNH PHỐ THÁI BÌNH</a:t>
            </a:r>
            <a:endParaRPr lang="vi-VN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TRƯỜN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 TRUNG HỌC CƠ SỞ PHÚ XUÂN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07190" y="1357940"/>
            <a:ext cx="270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u="sng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8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77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74810" y="1212930"/>
            <a:ext cx="10057909" cy="598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ÔN TẬP KIẾN THỨC: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b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489" y="1771498"/>
            <a:ext cx="11479237" cy="346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nghị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Bởi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nghị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en-US" sz="2400" dirty="0">
              <a:ea typeface="Times New Roman"/>
              <a:cs typeface="Times New Roman"/>
            </a:endParaRPr>
          </a:p>
          <a:p>
            <a:pPr marL="373380" marR="3048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marL="373380" marR="3048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nắm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chẳng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logic,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đủ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...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4241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4949</Words>
  <Application>Microsoft Office PowerPoint</Application>
  <PresentationFormat>Widescreen</PresentationFormat>
  <Paragraphs>262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Symbol</vt:lpstr>
      <vt:lpstr>Tahoma</vt:lpstr>
      <vt:lpstr>Times New Roman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122</cp:revision>
  <dcterms:created xsi:type="dcterms:W3CDTF">2022-06-28T02:54:45Z</dcterms:created>
  <dcterms:modified xsi:type="dcterms:W3CDTF">2025-05-19T01:13:48Z</dcterms:modified>
</cp:coreProperties>
</file>