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ourd" panose="020B0604020202020204" charset="0"/>
      <p:regular r:id="rId18"/>
    </p:embeddedFont>
    <p:embeddedFont>
      <p:font typeface="Nourd Bold" panose="020B0604020202020204" charset="0"/>
      <p:regular r:id="rId19"/>
    </p:embeddedFont>
    <p:embeddedFont>
      <p:font typeface="WC Mano Negra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63D"/>
    <a:srgbClr val="EFE8CF"/>
    <a:srgbClr val="F6BE37"/>
    <a:srgbClr val="059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820" y="1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896CE-BA26-4FEF-AAFA-423580427731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D3595FE8-DDDC-44CA-B54E-225B47DC9603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sắp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xếp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tắc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767FA88-7551-45E7-A65C-C03F7D3EEC14}" type="parTrans" cxnId="{2684FA7E-C746-4C5B-ADD5-C633BB63A407}">
      <dgm:prSet/>
      <dgm:spPr/>
      <dgm:t>
        <a:bodyPr/>
        <a:lstStyle/>
        <a:p>
          <a:endParaRPr lang="en-US"/>
        </a:p>
      </dgm:t>
    </dgm:pt>
    <dgm:pt modelId="{F746F605-611B-4A2F-B143-1BDFB297A821}" type="sibTrans" cxnId="{2684FA7E-C746-4C5B-ADD5-C633BB63A407}">
      <dgm:prSet/>
      <dgm:spPr/>
      <dgm:t>
        <a:bodyPr/>
        <a:lstStyle/>
        <a:p>
          <a:endParaRPr lang="en-US"/>
        </a:p>
      </dgm:t>
    </dgm:pt>
    <dgm:pt modelId="{2C527928-9959-4DE6-B92F-FE8C3688BEE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Thanh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huyền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F428F-D19F-456B-A4C5-DB3D55FF996E}" type="parTrans" cxnId="{61214BCE-2D3B-4082-B12C-F4F84CE34911}">
      <dgm:prSet/>
      <dgm:spPr/>
      <dgm:t>
        <a:bodyPr/>
        <a:lstStyle/>
        <a:p>
          <a:endParaRPr lang="en-US"/>
        </a:p>
      </dgm:t>
    </dgm:pt>
    <dgm:pt modelId="{442DDBE6-4A0A-4DDC-95FE-66C269B8C1EF}" type="sibTrans" cxnId="{61214BCE-2D3B-4082-B12C-F4F84CE34911}">
      <dgm:prSet/>
      <dgm:spPr/>
      <dgm:t>
        <a:bodyPr/>
        <a:lstStyle/>
        <a:p>
          <a:endParaRPr lang="en-US"/>
        </a:p>
      </dgm:t>
    </dgm:pt>
    <dgm:pt modelId="{E72221A3-38A4-4A53-96EE-987058D1D14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Thanh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ngã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222193E-2851-4E0A-868D-28B152ED1E26}" type="parTrans" cxnId="{3BAEAA89-BB0F-4264-BDFE-410685AD9E66}">
      <dgm:prSet/>
      <dgm:spPr/>
      <dgm:t>
        <a:bodyPr/>
        <a:lstStyle/>
        <a:p>
          <a:endParaRPr lang="en-US"/>
        </a:p>
      </dgm:t>
    </dgm:pt>
    <dgm:pt modelId="{7DE0FE03-97C9-4FD1-9D5C-C42700E6767F}" type="sibTrans" cxnId="{3BAEAA89-BB0F-4264-BDFE-410685AD9E66}">
      <dgm:prSet/>
      <dgm:spPr/>
      <dgm:t>
        <a:bodyPr/>
        <a:lstStyle/>
        <a:p>
          <a:endParaRPr lang="en-US"/>
        </a:p>
      </dgm:t>
    </dgm:pt>
    <dgm:pt modelId="{FE403B94-5F9F-4226-B1C3-7AFAA3F0253D}" type="pres">
      <dgm:prSet presAssocID="{B57896CE-BA26-4FEF-AAFA-423580427731}" presName="compositeShape" presStyleCnt="0">
        <dgm:presLayoutVars>
          <dgm:dir/>
          <dgm:resizeHandles/>
        </dgm:presLayoutVars>
      </dgm:prSet>
      <dgm:spPr/>
    </dgm:pt>
    <dgm:pt modelId="{2FEE49D9-668F-4B34-912D-C9F6D59C0F4B}" type="pres">
      <dgm:prSet presAssocID="{B57896CE-BA26-4FEF-AAFA-423580427731}" presName="pyramid" presStyleLbl="node1" presStyleIdx="0" presStyleCnt="1"/>
      <dgm:spPr/>
    </dgm:pt>
    <dgm:pt modelId="{2DCE3B5F-D055-4E19-8D87-7B38586F04A1}" type="pres">
      <dgm:prSet presAssocID="{B57896CE-BA26-4FEF-AAFA-423580427731}" presName="theList" presStyleCnt="0"/>
      <dgm:spPr/>
    </dgm:pt>
    <dgm:pt modelId="{D0AC4FFD-A2A3-4602-9412-F42373398078}" type="pres">
      <dgm:prSet presAssocID="{D3595FE8-DDDC-44CA-B54E-225B47DC9603}" presName="aNode" presStyleLbl="fgAcc1" presStyleIdx="0" presStyleCnt="3" custScaleX="119658" custLinFactNeighborX="4914" custLinFactNeighborY="35735">
        <dgm:presLayoutVars>
          <dgm:bulletEnabled val="1"/>
        </dgm:presLayoutVars>
      </dgm:prSet>
      <dgm:spPr/>
    </dgm:pt>
    <dgm:pt modelId="{DFB68C44-E120-4088-B90B-45A74826C335}" type="pres">
      <dgm:prSet presAssocID="{D3595FE8-DDDC-44CA-B54E-225B47DC9603}" presName="aSpace" presStyleCnt="0"/>
      <dgm:spPr/>
    </dgm:pt>
    <dgm:pt modelId="{B8123E03-F27C-406E-8A2D-22A87268C234}" type="pres">
      <dgm:prSet presAssocID="{2C527928-9959-4DE6-B92F-FE8C3688BEEB}" presName="aNode" presStyleLbl="fgAcc1" presStyleIdx="1" presStyleCnt="3" custScaleX="115812" custLinFactNeighborX="14957" custLinFactNeighborY="12450">
        <dgm:presLayoutVars>
          <dgm:bulletEnabled val="1"/>
        </dgm:presLayoutVars>
      </dgm:prSet>
      <dgm:spPr/>
    </dgm:pt>
    <dgm:pt modelId="{9B89483B-B841-4A86-93C1-03ACD049077B}" type="pres">
      <dgm:prSet presAssocID="{2C527928-9959-4DE6-B92F-FE8C3688BEEB}" presName="aSpace" presStyleCnt="0"/>
      <dgm:spPr/>
    </dgm:pt>
    <dgm:pt modelId="{56AF780E-FC8F-471B-B248-9C95D1D8BB65}" type="pres">
      <dgm:prSet presAssocID="{E72221A3-38A4-4A53-96EE-987058D1D14E}" presName="aNode" presStyleLbl="fgAcc1" presStyleIdx="2" presStyleCnt="3" custScaleX="115812" custLinFactNeighborX="27281" custLinFactNeighborY="605">
        <dgm:presLayoutVars>
          <dgm:bulletEnabled val="1"/>
        </dgm:presLayoutVars>
      </dgm:prSet>
      <dgm:spPr/>
    </dgm:pt>
    <dgm:pt modelId="{9320F3A6-1268-4F91-B0CF-DB705382E7C4}" type="pres">
      <dgm:prSet presAssocID="{E72221A3-38A4-4A53-96EE-987058D1D14E}" presName="aSpace" presStyleCnt="0"/>
      <dgm:spPr/>
    </dgm:pt>
  </dgm:ptLst>
  <dgm:cxnLst>
    <dgm:cxn modelId="{2F299A1C-0C32-4850-990E-1A4022B473CC}" type="presOf" srcId="{B57896CE-BA26-4FEF-AAFA-423580427731}" destId="{FE403B94-5F9F-4226-B1C3-7AFAA3F0253D}" srcOrd="0" destOrd="0" presId="urn:microsoft.com/office/officeart/2005/8/layout/pyramid2"/>
    <dgm:cxn modelId="{1051435B-4A6A-489A-9062-78F84FD12C5D}" type="presOf" srcId="{2C527928-9959-4DE6-B92F-FE8C3688BEEB}" destId="{B8123E03-F27C-406E-8A2D-22A87268C234}" srcOrd="0" destOrd="0" presId="urn:microsoft.com/office/officeart/2005/8/layout/pyramid2"/>
    <dgm:cxn modelId="{2684FA7E-C746-4C5B-ADD5-C633BB63A407}" srcId="{B57896CE-BA26-4FEF-AAFA-423580427731}" destId="{D3595FE8-DDDC-44CA-B54E-225B47DC9603}" srcOrd="0" destOrd="0" parTransId="{9767FA88-7551-45E7-A65C-C03F7D3EEC14}" sibTransId="{F746F605-611B-4A2F-B143-1BDFB297A821}"/>
    <dgm:cxn modelId="{CE2FFE7F-33A4-4F4E-B940-630FC9D7D867}" type="presOf" srcId="{D3595FE8-DDDC-44CA-B54E-225B47DC9603}" destId="{D0AC4FFD-A2A3-4602-9412-F42373398078}" srcOrd="0" destOrd="0" presId="urn:microsoft.com/office/officeart/2005/8/layout/pyramid2"/>
    <dgm:cxn modelId="{3BAEAA89-BB0F-4264-BDFE-410685AD9E66}" srcId="{B57896CE-BA26-4FEF-AAFA-423580427731}" destId="{E72221A3-38A4-4A53-96EE-987058D1D14E}" srcOrd="2" destOrd="0" parTransId="{A222193E-2851-4E0A-868D-28B152ED1E26}" sibTransId="{7DE0FE03-97C9-4FD1-9D5C-C42700E6767F}"/>
    <dgm:cxn modelId="{7E16C18B-E4E4-4505-A4A3-282940CD3FE9}" type="presOf" srcId="{E72221A3-38A4-4A53-96EE-987058D1D14E}" destId="{56AF780E-FC8F-471B-B248-9C95D1D8BB65}" srcOrd="0" destOrd="0" presId="urn:microsoft.com/office/officeart/2005/8/layout/pyramid2"/>
    <dgm:cxn modelId="{61214BCE-2D3B-4082-B12C-F4F84CE34911}" srcId="{B57896CE-BA26-4FEF-AAFA-423580427731}" destId="{2C527928-9959-4DE6-B92F-FE8C3688BEEB}" srcOrd="1" destOrd="0" parTransId="{6F0F428F-D19F-456B-A4C5-DB3D55FF996E}" sibTransId="{442DDBE6-4A0A-4DDC-95FE-66C269B8C1EF}"/>
    <dgm:cxn modelId="{12649DA6-60A7-4078-9E80-436901F779E2}" type="presParOf" srcId="{FE403B94-5F9F-4226-B1C3-7AFAA3F0253D}" destId="{2FEE49D9-668F-4B34-912D-C9F6D59C0F4B}" srcOrd="0" destOrd="0" presId="urn:microsoft.com/office/officeart/2005/8/layout/pyramid2"/>
    <dgm:cxn modelId="{FE30E6FF-B38C-4B2A-A8D2-74CADE2D0265}" type="presParOf" srcId="{FE403B94-5F9F-4226-B1C3-7AFAA3F0253D}" destId="{2DCE3B5F-D055-4E19-8D87-7B38586F04A1}" srcOrd="1" destOrd="0" presId="urn:microsoft.com/office/officeart/2005/8/layout/pyramid2"/>
    <dgm:cxn modelId="{85216E4B-7B9B-4848-AFA1-3689CC9E7C28}" type="presParOf" srcId="{2DCE3B5F-D055-4E19-8D87-7B38586F04A1}" destId="{D0AC4FFD-A2A3-4602-9412-F42373398078}" srcOrd="0" destOrd="0" presId="urn:microsoft.com/office/officeart/2005/8/layout/pyramid2"/>
    <dgm:cxn modelId="{E4EC2EE9-9D5B-458D-8CD6-07F65304E034}" type="presParOf" srcId="{2DCE3B5F-D055-4E19-8D87-7B38586F04A1}" destId="{DFB68C44-E120-4088-B90B-45A74826C335}" srcOrd="1" destOrd="0" presId="urn:microsoft.com/office/officeart/2005/8/layout/pyramid2"/>
    <dgm:cxn modelId="{05D801B2-6CC9-4EB6-888D-F4F6AF8F12A7}" type="presParOf" srcId="{2DCE3B5F-D055-4E19-8D87-7B38586F04A1}" destId="{B8123E03-F27C-406E-8A2D-22A87268C234}" srcOrd="2" destOrd="0" presId="urn:microsoft.com/office/officeart/2005/8/layout/pyramid2"/>
    <dgm:cxn modelId="{AD64F29D-E2FB-415C-8C45-BB2079649F57}" type="presParOf" srcId="{2DCE3B5F-D055-4E19-8D87-7B38586F04A1}" destId="{9B89483B-B841-4A86-93C1-03ACD049077B}" srcOrd="3" destOrd="0" presId="urn:microsoft.com/office/officeart/2005/8/layout/pyramid2"/>
    <dgm:cxn modelId="{45EC386F-7E89-4305-AFA7-1BBAC6271A30}" type="presParOf" srcId="{2DCE3B5F-D055-4E19-8D87-7B38586F04A1}" destId="{56AF780E-FC8F-471B-B248-9C95D1D8BB65}" srcOrd="4" destOrd="0" presId="urn:microsoft.com/office/officeart/2005/8/layout/pyramid2"/>
    <dgm:cxn modelId="{52C510DD-58FF-4D6F-A4A5-A877439D29AF}" type="presParOf" srcId="{2DCE3B5F-D055-4E19-8D87-7B38586F04A1}" destId="{9320F3A6-1268-4F91-B0CF-DB705382E7C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E49D9-668F-4B34-912D-C9F6D59C0F4B}">
      <dsp:nvSpPr>
        <dsp:cNvPr id="0" name=""/>
        <dsp:cNvSpPr/>
      </dsp:nvSpPr>
      <dsp:spPr>
        <a:xfrm>
          <a:off x="3876676" y="0"/>
          <a:ext cx="6858000" cy="6858000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4FFD-A2A3-4602-9412-F42373398078}">
      <dsp:nvSpPr>
        <dsp:cNvPr id="0" name=""/>
        <dsp:cNvSpPr/>
      </dsp:nvSpPr>
      <dsp:spPr>
        <a:xfrm>
          <a:off x="7086580" y="761999"/>
          <a:ext cx="5333994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Việc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sắp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xếp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tắc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165829" y="841248"/>
        <a:ext cx="5175496" cy="1464919"/>
      </dsp:txXfrm>
    </dsp:sp>
    <dsp:sp modelId="{B8123E03-F27C-406E-8A2D-22A87268C234}">
      <dsp:nvSpPr>
        <dsp:cNvPr id="0" name=""/>
        <dsp:cNvSpPr/>
      </dsp:nvSpPr>
      <dsp:spPr>
        <a:xfrm>
          <a:off x="7619988" y="2541092"/>
          <a:ext cx="5162551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Thanh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bằng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huyền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9237" y="2620341"/>
        <a:ext cx="5004053" cy="1464919"/>
      </dsp:txXfrm>
    </dsp:sp>
    <dsp:sp modelId="{56AF780E-FC8F-471B-B248-9C95D1D8BB65}">
      <dsp:nvSpPr>
        <dsp:cNvPr id="0" name=""/>
        <dsp:cNvSpPr/>
      </dsp:nvSpPr>
      <dsp:spPr>
        <a:xfrm>
          <a:off x="8169355" y="4343399"/>
          <a:ext cx="5162551" cy="1623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Thanh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trắc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dấu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ngã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nặng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248604" y="4422648"/>
        <a:ext cx="5004053" cy="146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4858">
            <a:off x="10082761" y="3986682"/>
            <a:ext cx="10659522" cy="105432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7200" y="2619362"/>
            <a:ext cx="12306300" cy="2186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0000"/>
              </a:lnSpc>
              <a:spcBef>
                <a:spcPct val="0"/>
              </a:spcBef>
            </a:pPr>
            <a:r>
              <a:rPr lang="vi-VN" sz="8000" b="1" u="none" dirty="0">
                <a:solidFill>
                  <a:srgbClr val="EFE8CF"/>
                </a:solidFill>
              </a:rPr>
              <a:t>TẬP LÀM THƠ LỤC BÁT</a:t>
            </a:r>
            <a:endParaRPr lang="en-US" sz="8000" b="1" u="none" dirty="0">
              <a:solidFill>
                <a:srgbClr val="EFE8CF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9358" y="755496"/>
            <a:ext cx="4587442" cy="192703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5400000">
            <a:off x="13035915" y="4977765"/>
            <a:ext cx="8229600" cy="3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80"/>
              </a:lnSpc>
              <a:spcBef>
                <a:spcPct val="0"/>
              </a:spcBef>
            </a:pPr>
            <a:r>
              <a:rPr lang="en-US" sz="1800" u="none" spc="351" dirty="0">
                <a:solidFill>
                  <a:srgbClr val="EFE8CF"/>
                </a:solidFill>
                <a:latin typeface="Nourd Bold"/>
              </a:rPr>
              <a:t>NEW HAVEN HIGH SCHOOLFOR THE 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DC3C9-04D8-41F0-AE6F-618842A74E16}"/>
              </a:ext>
            </a:extLst>
          </p:cNvPr>
          <p:cNvSpPr txBox="1"/>
          <p:nvPr/>
        </p:nvSpPr>
        <p:spPr>
          <a:xfrm>
            <a:off x="946150" y="1365068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u="sng" dirty="0"/>
              <a:t>Tiết 24 26:</a:t>
            </a:r>
            <a:endParaRPr lang="en-US" sz="4000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3600" y="1257300"/>
            <a:ext cx="55245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60"/>
              </a:lnSpc>
              <a:spcBef>
                <a:spcPct val="0"/>
              </a:spcBef>
            </a:pPr>
            <a:r>
              <a:rPr lang="vi-VN" sz="7600" b="1" u="none" dirty="0">
                <a:solidFill>
                  <a:srgbClr val="059F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600" b="1" u="none" dirty="0">
              <a:solidFill>
                <a:srgbClr val="059F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21225">
            <a:off x="12431533" y="7158806"/>
            <a:ext cx="7084182" cy="41989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81400" y="3619500"/>
            <a:ext cx="11125200" cy="918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79" lvl="1" algn="l">
              <a:lnSpc>
                <a:spcPts val="3479"/>
              </a:lnSpc>
              <a:spcBef>
                <a:spcPct val="0"/>
              </a:spcBef>
            </a:pPr>
            <a:r>
              <a:rPr lang="vi-VN" sz="4000" u="none" dirty="0">
                <a:solidFill>
                  <a:srgbClr val="2B5F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một bài thơ lục bát về cha mẹ, ông bà hoặc thầy cô giáo.</a:t>
            </a:r>
            <a:endParaRPr lang="en-US" sz="4000" u="none" dirty="0">
              <a:solidFill>
                <a:srgbClr val="2B5F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10025">
            <a:off x="844515" y="2728661"/>
            <a:ext cx="2229457" cy="2358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038600" y="3978266"/>
            <a:ext cx="10972800" cy="1240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3600" u="none" dirty="0">
                <a:solidFill>
                  <a:srgbClr val="F6BE37"/>
                </a:solidFill>
                <a:latin typeface="Arial" panose="020B0604020202020204" pitchFamily="34" charset="0"/>
              </a:rPr>
              <a:t>Hoàn thiện bài thơ lục bát</a:t>
            </a:r>
          </a:p>
          <a:p>
            <a:pPr marL="571500" lvl="0" indent="-571500" algn="l">
              <a:lnSpc>
                <a:spcPts val="50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6BE37"/>
                </a:solidFill>
                <a:latin typeface="Arial" panose="020B0604020202020204" pitchFamily="34" charset="0"/>
              </a:rPr>
              <a:t>Đọc trước bài: Kể lại một trải nghiệm đáng nhớ.</a:t>
            </a:r>
            <a:endParaRPr lang="en-US" sz="3600" u="none" dirty="0">
              <a:solidFill>
                <a:srgbClr val="F6BE37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48000" y="908366"/>
            <a:ext cx="11761647" cy="163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vi-VN" sz="10000" b="1" u="none" dirty="0">
                <a:solidFill>
                  <a:srgbClr val="EFE8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90075" flipH="1" flipV="1">
            <a:off x="13649171" y="3746512"/>
            <a:ext cx="6373745" cy="1703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1726" y="1381125"/>
            <a:ext cx="12864547" cy="254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000"/>
              </a:lnSpc>
              <a:spcBef>
                <a:spcPct val="0"/>
              </a:spcBef>
            </a:pPr>
            <a:r>
              <a:rPr lang="en-US" sz="19000" u="none" dirty="0">
                <a:solidFill>
                  <a:srgbClr val="EFE8CF"/>
                </a:solidFill>
                <a:latin typeface="WC Mano Negra Bold"/>
              </a:rPr>
              <a:t>THANK YOU!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86000" y="4712805"/>
            <a:ext cx="14312347" cy="430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</a:pPr>
            <a:r>
              <a:rPr lang="vi-VN" sz="6600" u="none" dirty="0">
                <a:solidFill>
                  <a:srgbClr val="FFFFFF"/>
                </a:solidFill>
                <a:latin typeface="Nourd"/>
              </a:rPr>
              <a:t>Hẹn gặp lại các con vào tiết học sau!</a:t>
            </a:r>
            <a:endParaRPr lang="en-US" sz="6600" u="none" dirty="0">
              <a:solidFill>
                <a:srgbClr val="FFFFFF"/>
              </a:solidFill>
              <a:latin typeface="Nour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443614" y="4293081"/>
            <a:ext cx="536225" cy="29200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308161" y="4293081"/>
            <a:ext cx="536225" cy="2920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999803" y="952500"/>
            <a:ext cx="8572500" cy="1563377"/>
          </a:xfrm>
          <a:prstGeom prst="rect">
            <a:avLst/>
          </a:prstGeom>
          <a:solidFill>
            <a:srgbClr val="EFE8CF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vi-VN" sz="6600" b="1" u="none" dirty="0"/>
              <a:t>NỘI DUNG BÀI HỌC</a:t>
            </a:r>
            <a:endParaRPr lang="en-US" sz="6600" b="1" u="none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4646209" y="5938574"/>
            <a:ext cx="5239166" cy="1400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70521">
            <a:off x="501250" y="293717"/>
            <a:ext cx="3398060" cy="341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102">
            <a:off x="1334761" y="809662"/>
            <a:ext cx="5162433" cy="6323693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AA3C1ED-B54C-47C3-8E35-A02AAB9C95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7924800" y="4656376"/>
            <a:ext cx="717905" cy="45554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E78BBDD7-2BDD-4247-B076-5FF83EE71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7924800" y="6729566"/>
            <a:ext cx="717905" cy="455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103C64-CC78-4C41-9FD4-28E2173589C2}"/>
              </a:ext>
            </a:extLst>
          </p:cNvPr>
          <p:cNvSpPr txBox="1"/>
          <p:nvPr/>
        </p:nvSpPr>
        <p:spPr>
          <a:xfrm>
            <a:off x="9144000" y="4388740"/>
            <a:ext cx="3962400" cy="60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59F7E"/>
                </a:solidFill>
              </a:rPr>
              <a:t>I. Tìm hiểu chung</a:t>
            </a:r>
            <a:endParaRPr lang="en-US" sz="3200" b="1" dirty="0">
              <a:solidFill>
                <a:srgbClr val="059F7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A3E94-3D9D-4713-A6A6-C111FFA97BD5}"/>
              </a:ext>
            </a:extLst>
          </p:cNvPr>
          <p:cNvSpPr txBox="1"/>
          <p:nvPr/>
        </p:nvSpPr>
        <p:spPr>
          <a:xfrm>
            <a:off x="9525000" y="4968240"/>
            <a:ext cx="57968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5504E-7FB0-4BCD-A3CD-C6EF2D3E3E28}"/>
              </a:ext>
            </a:extLst>
          </p:cNvPr>
          <p:cNvSpPr txBox="1"/>
          <p:nvPr/>
        </p:nvSpPr>
        <p:spPr>
          <a:xfrm>
            <a:off x="9550400" y="5793961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Thanh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2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D25D3-6B54-4BC7-BFB1-24222D95D539}"/>
              </a:ext>
            </a:extLst>
          </p:cNvPr>
          <p:cNvSpPr txBox="1"/>
          <p:nvPr/>
        </p:nvSpPr>
        <p:spPr>
          <a:xfrm>
            <a:off x="9144000" y="6863963"/>
            <a:ext cx="3962400" cy="60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59F7E"/>
                </a:solidFill>
              </a:rPr>
              <a:t>II. Thực hành</a:t>
            </a:r>
            <a:endParaRPr lang="en-US" sz="3200" b="1" dirty="0">
              <a:solidFill>
                <a:srgbClr val="059F7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87033">
            <a:off x="12657821" y="6560558"/>
            <a:ext cx="8362463" cy="2235058"/>
          </a:xfrm>
          <a:prstGeom prst="rect">
            <a:avLst/>
          </a:prstGeom>
        </p:spPr>
      </p:pic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01AC2E4D-5773-4DEE-B3DF-73D60FE70C5F}"/>
              </a:ext>
            </a:extLst>
          </p:cNvPr>
          <p:cNvSpPr/>
          <p:nvPr/>
        </p:nvSpPr>
        <p:spPr>
          <a:xfrm>
            <a:off x="736598" y="342900"/>
            <a:ext cx="4419600" cy="685800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I. Tìm hiểu chung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EBC337B9-4244-4280-A0D3-28E9262819F7}"/>
              </a:ext>
            </a:extLst>
          </p:cNvPr>
          <p:cNvSpPr/>
          <p:nvPr/>
        </p:nvSpPr>
        <p:spPr>
          <a:xfrm>
            <a:off x="914400" y="1563555"/>
            <a:ext cx="5943600" cy="1063805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3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7375432-EA35-4902-82B4-D5A4E7C8E321}"/>
              </a:ext>
            </a:extLst>
          </p:cNvPr>
          <p:cNvSpPr/>
          <p:nvPr/>
        </p:nvSpPr>
        <p:spPr>
          <a:xfrm>
            <a:off x="4675664" y="1027163"/>
            <a:ext cx="609600" cy="533400"/>
          </a:xfrm>
          <a:prstGeom prst="downArrow">
            <a:avLst/>
          </a:prstGeom>
          <a:noFill/>
          <a:ln>
            <a:solidFill>
              <a:srgbClr val="F6BE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0CD94E-CAC0-4A8B-AE4B-5F081C31C8BC}"/>
              </a:ext>
            </a:extLst>
          </p:cNvPr>
          <p:cNvSpPr/>
          <p:nvPr/>
        </p:nvSpPr>
        <p:spPr>
          <a:xfrm>
            <a:off x="3581400" y="5113285"/>
            <a:ext cx="9906000" cy="3597460"/>
          </a:xfrm>
          <a:prstGeom prst="roundRect">
            <a:avLst/>
          </a:prstGeom>
          <a:solidFill>
            <a:srgbClr val="059F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mới.............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b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vi-VN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...........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dậy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DE9E4-5E54-49F2-8CF3-23D3D76B34DF}"/>
              </a:ext>
            </a:extLst>
          </p:cNvPr>
          <p:cNvSpPr txBox="1"/>
          <p:nvPr/>
        </p:nvSpPr>
        <p:spPr>
          <a:xfrm>
            <a:off x="990600" y="3316018"/>
            <a:ext cx="1668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Hãy lựa chọn các từ ngữ say: sắc màu, lần đầu, bao giờ, chồi xanh, lời ca, chúng em. EM hãy chọn từ ngữ nào để điền vào những chỗ trống?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87033">
            <a:off x="12657821" y="6560558"/>
            <a:ext cx="8362463" cy="223505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1137">
            <a:off x="7439774" y="-2103829"/>
            <a:ext cx="4563849" cy="4709413"/>
          </a:xfrm>
          <a:prstGeom prst="rect">
            <a:avLst/>
          </a:prstGeom>
        </p:spPr>
      </p:pic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01AC2E4D-5773-4DEE-B3DF-73D60FE70C5F}"/>
              </a:ext>
            </a:extLst>
          </p:cNvPr>
          <p:cNvSpPr/>
          <p:nvPr/>
        </p:nvSpPr>
        <p:spPr>
          <a:xfrm>
            <a:off x="736598" y="905353"/>
            <a:ext cx="4419600" cy="685800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I. Tìm hiểu chung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ectangle: Diagonal Corners Snipped 18">
            <a:extLst>
              <a:ext uri="{FF2B5EF4-FFF2-40B4-BE49-F238E27FC236}">
                <a16:creationId xmlns:a16="http://schemas.microsoft.com/office/drawing/2014/main" id="{EBC337B9-4244-4280-A0D3-28E9262819F7}"/>
              </a:ext>
            </a:extLst>
          </p:cNvPr>
          <p:cNvSpPr/>
          <p:nvPr/>
        </p:nvSpPr>
        <p:spPr>
          <a:xfrm>
            <a:off x="914400" y="2126008"/>
            <a:ext cx="5943600" cy="1063805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2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3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7375432-EA35-4902-82B4-D5A4E7C8E321}"/>
              </a:ext>
            </a:extLst>
          </p:cNvPr>
          <p:cNvSpPr/>
          <p:nvPr/>
        </p:nvSpPr>
        <p:spPr>
          <a:xfrm>
            <a:off x="4675664" y="1589616"/>
            <a:ext cx="609600" cy="533400"/>
          </a:xfrm>
          <a:prstGeom prst="downArrow">
            <a:avLst/>
          </a:prstGeom>
          <a:noFill/>
          <a:ln>
            <a:solidFill>
              <a:srgbClr val="F6BE3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852397C-2C84-414A-B6A6-3B8D6E324A9A}"/>
              </a:ext>
            </a:extLst>
          </p:cNvPr>
          <p:cNvSpPr/>
          <p:nvPr/>
        </p:nvSpPr>
        <p:spPr>
          <a:xfrm>
            <a:off x="12039600" y="1099426"/>
            <a:ext cx="5524502" cy="2095500"/>
          </a:xfrm>
          <a:prstGeom prst="cloudCallout">
            <a:avLst>
              <a:gd name="adj1" fmla="val -40756"/>
              <a:gd name="adj2" fmla="val 7825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Nhận xét vần trong bài thơ lục bát sau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0CD94E-CAC0-4A8B-AE4B-5F081C31C8BC}"/>
              </a:ext>
            </a:extLst>
          </p:cNvPr>
          <p:cNvSpPr/>
          <p:nvPr/>
        </p:nvSpPr>
        <p:spPr>
          <a:xfrm>
            <a:off x="4038600" y="4210048"/>
            <a:ext cx="9906000" cy="2911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  <a:b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b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b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chồi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dậy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FCD0756-CECC-4989-8DEA-B2B955C58CA0}"/>
              </a:ext>
            </a:extLst>
          </p:cNvPr>
          <p:cNvSpPr/>
          <p:nvPr/>
        </p:nvSpPr>
        <p:spPr>
          <a:xfrm>
            <a:off x="266700" y="8267700"/>
            <a:ext cx="1295400" cy="762000"/>
          </a:xfrm>
          <a:prstGeom prst="rightArrow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C9A4C-D994-4839-96CB-6E699A33E397}"/>
              </a:ext>
            </a:extLst>
          </p:cNvPr>
          <p:cNvSpPr txBox="1"/>
          <p:nvPr/>
        </p:nvSpPr>
        <p:spPr>
          <a:xfrm>
            <a:off x="1828800" y="7658100"/>
            <a:ext cx="12573000" cy="1478418"/>
          </a:xfrm>
          <a:prstGeom prst="rect">
            <a:avLst/>
          </a:prstGeom>
          <a:solidFill>
            <a:srgbClr val="F6BE37"/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theo.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385655" y="4443357"/>
            <a:ext cx="5239166" cy="14002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4434489" y="4443357"/>
            <a:ext cx="5239166" cy="1400286"/>
          </a:xfrm>
          <a:prstGeom prst="rect">
            <a:avLst/>
          </a:prstGeom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AE55F901-4D18-4C92-8533-4D9EDCFD922E}"/>
              </a:ext>
            </a:extLst>
          </p:cNvPr>
          <p:cNvSpPr/>
          <p:nvPr/>
        </p:nvSpPr>
        <p:spPr>
          <a:xfrm>
            <a:off x="533785" y="129452"/>
            <a:ext cx="5943600" cy="823048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Thanh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6E7C91-E15A-4E90-9EDC-E15A98FC8984}"/>
              </a:ext>
            </a:extLst>
          </p:cNvPr>
          <p:cNvSpPr/>
          <p:nvPr/>
        </p:nvSpPr>
        <p:spPr>
          <a:xfrm>
            <a:off x="4038600" y="3848100"/>
            <a:ext cx="10668000" cy="59821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3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rộng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đâu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    B    B    T      B      B</a:t>
            </a:r>
            <a:b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endParaRPr lang="vi-VN" sz="3200" b="1" i="1" u="sng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     B    B   T    B     B     T     B</a:t>
            </a:r>
            <a:b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lay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endParaRPr lang="vi-VN" sz="3200" b="1" i="1" u="sng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       B       B      T        T     B</a:t>
            </a:r>
            <a:b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chồi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dậy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3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       B        T       T      B       B      T    B</a:t>
            </a:r>
            <a:endParaRPr lang="vi-VN" sz="3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60D67-6522-4EE9-AA53-0B1D6CB123D8}"/>
              </a:ext>
            </a:extLst>
          </p:cNvPr>
          <p:cNvSpPr txBox="1"/>
          <p:nvPr/>
        </p:nvSpPr>
        <p:spPr>
          <a:xfrm>
            <a:off x="2590800" y="1727420"/>
            <a:ext cx="134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NHÓM:</a:t>
            </a:r>
          </a:p>
          <a:p>
            <a:pPr algn="just"/>
            <a:r>
              <a:rPr lang="vi-VN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chép lại các dòng thoe trong ô bên cạnh vào vở và điền kí hiệu B (thanh bằng) hoặc T (thanh trắc)  dưới mỗi tiếng để tìm hiểu quy tắc đó.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72398">
            <a:off x="2859455" y="-1016504"/>
            <a:ext cx="1292261" cy="4470084"/>
          </a:xfrm>
          <a:prstGeom prst="rect">
            <a:avLst/>
          </a:prstGeom>
        </p:spPr>
      </p:pic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F5ADC58B-39BA-43DA-81BA-5BEA651D60DF}"/>
              </a:ext>
            </a:extLst>
          </p:cNvPr>
          <p:cNvSpPr/>
          <p:nvPr/>
        </p:nvSpPr>
        <p:spPr>
          <a:xfrm>
            <a:off x="533785" y="129452"/>
            <a:ext cx="5943600" cy="823048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Thanh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EC8BBC0-4B19-47EB-9B79-7CBB95FF8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828683"/>
              </p:ext>
            </p:extLst>
          </p:nvPr>
        </p:nvGraphicFramePr>
        <p:xfrm>
          <a:off x="1030622" y="2019300"/>
          <a:ext cx="16078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58691CD-CE91-4A47-973B-D580802C1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22493"/>
              </p:ext>
            </p:extLst>
          </p:nvPr>
        </p:nvGraphicFramePr>
        <p:xfrm>
          <a:off x="1050332" y="3901678"/>
          <a:ext cx="15127623" cy="30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847">
                  <a:extLst>
                    <a:ext uri="{9D8B030D-6E8A-4147-A177-3AD203B41FA5}">
                      <a16:colId xmlns:a16="http://schemas.microsoft.com/office/drawing/2014/main" val="3703641266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276024270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1108252191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2904450230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3940945713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112260656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877611440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1860705528"/>
                    </a:ext>
                  </a:extLst>
                </a:gridCol>
                <a:gridCol w="1680847">
                  <a:extLst>
                    <a:ext uri="{9D8B030D-6E8A-4147-A177-3AD203B41FA5}">
                      <a16:colId xmlns:a16="http://schemas.microsoft.com/office/drawing/2014/main" val="3045582360"/>
                    </a:ext>
                  </a:extLst>
                </a:gridCol>
              </a:tblGrid>
              <a:tr h="1004056"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latin typeface="+mn-lt"/>
                          <a:cs typeface="Arial" panose="020B0604020202020204" pitchFamily="34" charset="0"/>
                        </a:rPr>
                        <a:t>Tiếng</a:t>
                      </a:r>
                      <a:endParaRPr lang="en-US" sz="2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364968"/>
                  </a:ext>
                </a:extLst>
              </a:tr>
              <a:tr h="10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lục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3078667"/>
                  </a:ext>
                </a:extLst>
              </a:tr>
              <a:tr h="10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bát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096901"/>
                  </a:ext>
                </a:extLst>
              </a:tr>
            </a:tbl>
          </a:graphicData>
        </a:graphic>
      </p:graphicFrame>
      <p:pic>
        <p:nvPicPr>
          <p:cNvPr id="13" name="Picture 4">
            <a:extLst>
              <a:ext uri="{FF2B5EF4-FFF2-40B4-BE49-F238E27FC236}">
                <a16:creationId xmlns:a16="http://schemas.microsoft.com/office/drawing/2014/main" id="{B17E02AC-E84A-4EC0-8EC2-08C88CEA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72398">
            <a:off x="2930304" y="-695566"/>
            <a:ext cx="1292261" cy="4470084"/>
          </a:xfrm>
          <a:prstGeom prst="rect">
            <a:avLst/>
          </a:prstGeom>
        </p:spPr>
      </p:pic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6F7B1CCD-55AB-473A-A03B-C785260DAB2A}"/>
              </a:ext>
            </a:extLst>
          </p:cNvPr>
          <p:cNvSpPr/>
          <p:nvPr/>
        </p:nvSpPr>
        <p:spPr>
          <a:xfrm>
            <a:off x="533784" y="129452"/>
            <a:ext cx="6781415" cy="1077218"/>
          </a:xfrm>
          <a:prstGeom prst="snip2DiagRect">
            <a:avLst/>
          </a:prstGeom>
          <a:solidFill>
            <a:srgbClr val="F6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Thanh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60438-8377-4399-823F-8437ECA6538C}"/>
              </a:ext>
            </a:extLst>
          </p:cNvPr>
          <p:cNvSpPr txBox="1"/>
          <p:nvPr/>
        </p:nvSpPr>
        <p:spPr>
          <a:xfrm>
            <a:off x="2819400" y="2008187"/>
            <a:ext cx="1295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Hãy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điền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B, T. BV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mô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vị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trí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2,4,6,8.</a:t>
            </a:r>
            <a:endParaRPr lang="vi-VN" sz="3200" kern="100" dirty="0">
              <a:solidFill>
                <a:srgbClr val="00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xét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điệu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lục</a:t>
            </a:r>
            <a:r>
              <a:rPr lang="en-US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bát</a:t>
            </a:r>
            <a:r>
              <a:rPr lang="vi-VN" sz="3200" kern="1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E6BC7542-DD08-4558-A840-C73A156E9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87033">
            <a:off x="12657821" y="6776148"/>
            <a:ext cx="8362463" cy="2235058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118C8030-4F56-4E12-8309-1392E2E35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938060">
            <a:off x="-2783283" y="7387269"/>
            <a:ext cx="8362463" cy="22350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FB00F1-2114-4E84-8119-0AD5C9920A96}"/>
              </a:ext>
            </a:extLst>
          </p:cNvPr>
          <p:cNvSpPr txBox="1"/>
          <p:nvPr/>
        </p:nvSpPr>
        <p:spPr>
          <a:xfrm>
            <a:off x="4648200" y="49911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B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66B82-BD16-4C06-A4BF-B3D00548EC37}"/>
              </a:ext>
            </a:extLst>
          </p:cNvPr>
          <p:cNvSpPr txBox="1"/>
          <p:nvPr/>
        </p:nvSpPr>
        <p:spPr>
          <a:xfrm>
            <a:off x="7852144" y="49343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T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ADBC3D-71CD-4581-8A3F-381F82B0ECDC}"/>
              </a:ext>
            </a:extLst>
          </p:cNvPr>
          <p:cNvSpPr txBox="1"/>
          <p:nvPr/>
        </p:nvSpPr>
        <p:spPr>
          <a:xfrm>
            <a:off x="11316666" y="492197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BV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2160A3-F35E-47FA-A96D-32227C5EE501}"/>
              </a:ext>
            </a:extLst>
          </p:cNvPr>
          <p:cNvSpPr txBox="1"/>
          <p:nvPr/>
        </p:nvSpPr>
        <p:spPr>
          <a:xfrm>
            <a:off x="4648200" y="612706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/>
              <a:t>B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88E98A-05E5-4963-9739-04EDA8D18858}"/>
              </a:ext>
            </a:extLst>
          </p:cNvPr>
          <p:cNvSpPr txBox="1"/>
          <p:nvPr/>
        </p:nvSpPr>
        <p:spPr>
          <a:xfrm>
            <a:off x="7903535" y="604769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T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9068AC-A602-4481-BDEC-39B9D0122DB3}"/>
              </a:ext>
            </a:extLst>
          </p:cNvPr>
          <p:cNvSpPr txBox="1"/>
          <p:nvPr/>
        </p:nvSpPr>
        <p:spPr>
          <a:xfrm>
            <a:off x="11430000" y="595907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BV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B715F-5431-44D4-B93E-51C6824B7442}"/>
              </a:ext>
            </a:extLst>
          </p:cNvPr>
          <p:cNvSpPr txBox="1"/>
          <p:nvPr/>
        </p:nvSpPr>
        <p:spPr>
          <a:xfrm>
            <a:off x="14546265" y="604769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/>
              <a:t>B</a:t>
            </a:r>
            <a:endParaRPr lang="en-US" sz="3600" dirty="0"/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43BA6FDA-C746-4597-A3C7-12302174DE3F}"/>
              </a:ext>
            </a:extLst>
          </p:cNvPr>
          <p:cNvSpPr/>
          <p:nvPr/>
        </p:nvSpPr>
        <p:spPr>
          <a:xfrm>
            <a:off x="2522110" y="7518310"/>
            <a:ext cx="12184065" cy="2016240"/>
          </a:xfrm>
          <a:prstGeom prst="snip2DiagRect">
            <a:avLst/>
          </a:prstGeom>
          <a:solidFill>
            <a:srgbClr val="FFC000"/>
          </a:solidFill>
          <a:ln>
            <a:solidFill>
              <a:srgbClr val="F6BE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2, 4, 6, 8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1, 3, 5, 7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bứắ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buộc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1137">
            <a:off x="14159455" y="-2506091"/>
            <a:ext cx="6253825" cy="64532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25800" y="1181100"/>
            <a:ext cx="12436400" cy="1724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000"/>
              </a:lnSpc>
              <a:spcBef>
                <a:spcPct val="0"/>
              </a:spcBef>
            </a:pPr>
            <a:r>
              <a:rPr lang="vi-VN" sz="11500" b="1" u="none" dirty="0">
                <a:solidFill>
                  <a:srgbClr val="2B5F9B"/>
                </a:solidFill>
              </a:rPr>
              <a:t>LUYỆN TẬP</a:t>
            </a:r>
            <a:endParaRPr lang="en-US" sz="11500" b="1" u="none" dirty="0">
              <a:solidFill>
                <a:srgbClr val="2B5F9B"/>
              </a:solidFill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0" y="2999204"/>
            <a:ext cx="8381970" cy="22860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CAA65BD-030D-4BEA-A223-F71CA3D32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102">
            <a:off x="231447" y="2976205"/>
            <a:ext cx="6554890" cy="7308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E9CAE3-F3B3-4416-9C34-13BE84283924}"/>
              </a:ext>
            </a:extLst>
          </p:cNvPr>
          <p:cNvSpPr/>
          <p:nvPr/>
        </p:nvSpPr>
        <p:spPr>
          <a:xfrm>
            <a:off x="533400" y="3848101"/>
            <a:ext cx="5638800" cy="3211096"/>
          </a:xfrm>
          <a:prstGeom prst="rect">
            <a:avLst/>
          </a:prstGeom>
          <a:solidFill>
            <a:srgbClr val="EFE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DB363D"/>
                </a:solidFill>
              </a:rPr>
              <a:t>TRỔ TÀI LÀM THƠ</a:t>
            </a:r>
          </a:p>
          <a:p>
            <a:pPr algn="just"/>
            <a:endParaRPr lang="vi-VN" sz="2800" dirty="0">
              <a:solidFill>
                <a:schemeClr val="tx1"/>
              </a:solidFill>
            </a:endParaRPr>
          </a:p>
          <a:p>
            <a:pPr algn="just"/>
            <a:r>
              <a:rPr lang="vi-VN" sz="2800" dirty="0">
                <a:solidFill>
                  <a:schemeClr val="tx1"/>
                </a:solidFill>
              </a:rPr>
              <a:t>Mỗi đội sẽ trổ tài làm thơ, viết câu thơ còn thiếu sao cho phù hợp về nội dung, vần, nhịp và luật bằng trắc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4400" b="1" dirty="0">
              <a:solidFill>
                <a:srgbClr val="DB363D"/>
              </a:solidFill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E182BCD-EE43-4625-AAE0-1993B10CC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098402"/>
              </p:ext>
            </p:extLst>
          </p:nvPr>
        </p:nvGraphicFramePr>
        <p:xfrm>
          <a:off x="6858001" y="4000500"/>
          <a:ext cx="11277600" cy="3529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345059171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989579390"/>
                    </a:ext>
                  </a:extLst>
                </a:gridCol>
              </a:tblGrid>
              <a:tr h="14170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đường rợp bóng cây xanh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6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</a:t>
                      </a:r>
                      <a:endParaRPr lang="en-US" sz="2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 xanh tự những thuở nào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6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</a:t>
                      </a:r>
                      <a:endParaRPr lang="en-US" sz="2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430721"/>
                  </a:ext>
                </a:extLst>
              </a:tr>
              <a:tr h="1853120">
                <a:tc>
                  <a:txBody>
                    <a:bodyPr/>
                    <a:lstStyle/>
                    <a:p>
                      <a:pPr algn="ctr"/>
                      <a:r>
                        <a:rPr lang="vi-VN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Phượng đang thắp lửa sân </a:t>
                      </a:r>
                      <a:r>
                        <a:rPr lang="vi-VN" sz="26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trường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6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</a:t>
                      </a:r>
                      <a:endParaRPr lang="en-US" sz="2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</a:t>
                      </a:r>
                      <a:r>
                        <a:rPr lang="en-US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tay</a:t>
                      </a:r>
                      <a:r>
                        <a:rPr lang="en-US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en-US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dịu</a:t>
                      </a:r>
                      <a:r>
                        <a:rPr lang="en-US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dàng</a:t>
                      </a:r>
                      <a:r>
                        <a:rPr lang="en-US" sz="2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26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sao</a:t>
                      </a:r>
                      <a:endParaRPr lang="vi-VN" sz="26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6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6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</a:t>
                      </a:r>
                      <a:endParaRPr lang="en-US" sz="2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084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34543" y="2552700"/>
            <a:ext cx="9018913" cy="754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Con đường rợp bóng cây </a:t>
            </a:r>
            <a:r>
              <a:rPr lang="vi-VN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chim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ríu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rít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cành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2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Tre xanh tự những thuở </a:t>
            </a:r>
            <a:r>
              <a:rPr lang="vi-VN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Phượng đang thắp lửa sân </a:t>
            </a:r>
            <a:r>
              <a:rPr lang="vi-VN" sz="2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Hè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2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Bàn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dịu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dàng</a:t>
            </a:r>
            <a:r>
              <a:rPr lang="en-US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nôi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ngủ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nồng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18160" lvl="1" indent="-259080" algn="ctr">
              <a:lnSpc>
                <a:spcPts val="3479"/>
              </a:lnSpc>
              <a:spcBef>
                <a:spcPct val="0"/>
              </a:spcBef>
              <a:buFont typeface="Arial"/>
              <a:buChar char="•"/>
            </a:pPr>
            <a:endParaRPr lang="en-US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89274" y="868101"/>
            <a:ext cx="13982700" cy="100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60"/>
              </a:lnSpc>
              <a:spcBef>
                <a:spcPct val="0"/>
              </a:spcBef>
            </a:pPr>
            <a:r>
              <a:rPr lang="vi-VN" sz="6600" b="1" u="none" dirty="0">
                <a:solidFill>
                  <a:srgbClr val="DB3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CÂU THƠ THAM KHẢO</a:t>
            </a:r>
            <a:endParaRPr lang="en-US" sz="6600" b="1" u="none" dirty="0">
              <a:solidFill>
                <a:srgbClr val="DB36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383">
            <a:off x="-1814244" y="1144994"/>
            <a:ext cx="4129840" cy="810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674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Nourd</vt:lpstr>
      <vt:lpstr>Arial</vt:lpstr>
      <vt:lpstr>Nourd Bold</vt:lpstr>
      <vt:lpstr>WC Mano Negra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ThuHa</dc:creator>
  <cp:lastModifiedBy>luuthuha91@outlook.com</cp:lastModifiedBy>
  <cp:revision>2</cp:revision>
  <dcterms:created xsi:type="dcterms:W3CDTF">2006-08-16T00:00:00Z</dcterms:created>
  <dcterms:modified xsi:type="dcterms:W3CDTF">2021-08-15T10:59:17Z</dcterms:modified>
  <dc:identifier>DAEnKY9l7Zs</dc:identifier>
</cp:coreProperties>
</file>