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4" r:id="rId3"/>
    <p:sldId id="257" r:id="rId4"/>
    <p:sldId id="272" r:id="rId5"/>
    <p:sldId id="273" r:id="rId6"/>
    <p:sldId id="274" r:id="rId7"/>
    <p:sldId id="275" r:id="rId8"/>
    <p:sldId id="279" r:id="rId9"/>
    <p:sldId id="260" r:id="rId10"/>
    <p:sldId id="282" r:id="rId11"/>
    <p:sldId id="281" r:id="rId12"/>
    <p:sldId id="280" r:id="rId13"/>
    <p:sldId id="27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2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CBFC2-1E39-4CD2-84B5-335396EB5D7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A636-FDF2-43C8-AC1D-54D171C0A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6656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37112034-78BA-4764-A895-DE4AF6481198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6C41FBE9-2794-4CBB-9A1F-119679F54027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11620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hangingPunct="1"/>
            <a:fld id="{E2364295-48A8-4C8D-B922-AC2E1CE1F921}" type="slidenum">
              <a:rPr lang="en-US" sz="1200">
                <a:latin typeface="Calibri" pitchFamily="34" charset="0"/>
              </a:rPr>
              <a:pPr algn="r"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8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2F37-1AEC-423B-B0DD-D42EDFC608A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3C2-F3B5-464E-937F-6D76BA7C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15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</a:rPr>
              <a:t>MÔN NGỮ VĂN </a:t>
            </a:r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"/>
    </mc:Choice>
    <mc:Fallback xmlns="">
      <p:transition spd="slow" advTm="11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72756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Ngoại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chú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liên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minh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họa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40902" y="1170341"/>
            <a:ext cx="3474497" cy="553525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532631" y="1433506"/>
            <a:ext cx="338276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24514" y="1202674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4008" y="1202674"/>
            <a:ext cx="4366592" cy="5655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35984" y="1605895"/>
            <a:ext cx="431701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 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0267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4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691805"/>
            <a:ext cx="6858000" cy="486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6" name="Picture 5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374"/>
            <a:ext cx="21335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0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76646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trật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991600" cy="6858000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4200" y="3105"/>
            <a:ext cx="347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ĐOẠN VĂN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495978"/>
            <a:ext cx="7315200" cy="301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120000"/>
              </a:lnSpc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15321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BT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Trong cuộc sống và trong tác phẩm văn học có rất nhiều tấm gương thiếu niên dũng cảm như nhân vật Lượm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Em 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hãy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viết đoạn văn 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ngắn (khoảng 3-4 dòng) giới thiệu về một người mà em biết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hoặc em có thể vẽ tranh, làm thơ...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308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8" y="0"/>
            <a:ext cx="4788694" cy="7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7144" y="1295400"/>
            <a:ext cx="1135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SG" alt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alt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tác</a:t>
            </a:r>
            <a:endParaRPr lang="en-SG" alt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136107" y="1438276"/>
            <a:ext cx="516731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318618" y="103387"/>
            <a:ext cx="966787" cy="2668190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471488" y="933271"/>
            <a:ext cx="2668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453187" y="2938463"/>
            <a:ext cx="271463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6948289" y="1946474"/>
            <a:ext cx="1939925" cy="2387204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6934200" y="2133600"/>
            <a:ext cx="22074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……………………………………………………………………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916216" y="6038850"/>
            <a:ext cx="53697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7054652" y="5053211"/>
            <a:ext cx="831850" cy="2034779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6367462" y="5562600"/>
            <a:ext cx="2206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184798" y="5556251"/>
            <a:ext cx="516731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738783" y="4607124"/>
            <a:ext cx="966787" cy="1896666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297657" y="5029200"/>
            <a:ext cx="1897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……………………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691879" y="3454400"/>
            <a:ext cx="516731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465336" y="2626718"/>
            <a:ext cx="963613" cy="1653778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120253" y="3052763"/>
            <a:ext cx="1575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………………</a:t>
            </a:r>
          </a:p>
        </p:txBody>
      </p:sp>
      <p:sp>
        <p:nvSpPr>
          <p:cNvPr id="91159" name="Rectangle 1"/>
          <p:cNvSpPr>
            <a:spLocks noChangeArrowheads="1"/>
          </p:cNvSpPr>
          <p:nvPr/>
        </p:nvSpPr>
        <p:spPr bwMode="auto">
          <a:xfrm>
            <a:off x="2962815" y="0"/>
            <a:ext cx="41232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SG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SG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5128" y="3729871"/>
            <a:ext cx="13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LƯỢM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8610" y="3140075"/>
            <a:ext cx="153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giả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079268"/>
            <a:ext cx="103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PTBĐ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507206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dung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4263" y="5129671"/>
            <a:ext cx="96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Nghệ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thuật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9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781800"/>
          </a:xfrm>
        </p:spPr>
      </p:pic>
    </p:spTree>
    <p:extLst>
      <p:ext uri="{BB962C8B-B14F-4D97-AF65-F5344CB8AC3E}">
        <p14:creationId xmlns:p14="http://schemas.microsoft.com/office/powerpoint/2010/main" val="16518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4"/>
    </mc:Choice>
    <mc:Fallback xmlns="">
      <p:transition spd="slow" advTm="8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0962"/>
            <a:ext cx="3037610" cy="233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0306" y="18940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B050"/>
                </a:solidFill>
              </a:rPr>
              <a:t>TRÒ CHƠI  LẬT Ô HÌNH ĐOÁN TÊN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" y="685799"/>
            <a:ext cx="3120737" cy="2094405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b/be/Kim_%C4%90%E1%BB%93ng_N%C3%B4ng_V%C4%83n_D%E1%BB%81n.JPG/320px-Kim_%C4%90%E1%BB%93ng_N%C3%B4ng_V%C4%83n_D%E1%BB%81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387436" cy="22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u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787988"/>
            <a:ext cx="3276600" cy="209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1" y="283106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Thánh Gióng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0809" y="307259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Kim 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6019800"/>
            <a:ext cx="284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Võ Thị Sáu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Lượm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7850" y="1269712"/>
            <a:ext cx="5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1371600"/>
            <a:ext cx="422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898" y="4343400"/>
            <a:ext cx="257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7081" y="4343400"/>
            <a:ext cx="211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027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39380"/>
            <a:ext cx="8527473" cy="3686024"/>
          </a:xfr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1606152" y="2900363"/>
            <a:ext cx="6852047" cy="93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5854" y="4286250"/>
            <a:ext cx="3361012" cy="9017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1152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400" b="1" i="1" kern="0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kern="0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 eaLnBrk="1" hangingPunct="1">
              <a:defRPr/>
            </a:pP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kern="0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en-US" sz="4400" b="1" i="1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002060"/>
              </a:solidFill>
              <a:cs typeface="+mn-cs"/>
            </a:endParaRPr>
          </a:p>
        </p:txBody>
      </p:sp>
      <p:pic>
        <p:nvPicPr>
          <p:cNvPr id="65543" name="Picture 9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5548" y="5602288"/>
            <a:ext cx="95845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8454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10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4614" y="173633"/>
            <a:ext cx="1277938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33548" y="5725121"/>
            <a:ext cx="1277937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93964" y="5475865"/>
            <a:ext cx="7086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vi-VN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 Thị Mai Quế</a:t>
            </a:r>
            <a:endParaRPr lang="en-US" sz="3200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65548" name="TextBox 2"/>
          <p:cNvSpPr txBox="1">
            <a:spLocks noChangeArrowheads="1"/>
          </p:cNvSpPr>
          <p:nvPr/>
        </p:nvSpPr>
        <p:spPr bwMode="auto">
          <a:xfrm>
            <a:off x="1147981" y="462326"/>
            <a:ext cx="76842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TIẾT…….</a:t>
            </a:r>
            <a:r>
              <a:rPr lang="vi-V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         THƠ </a:t>
            </a: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ĐỌC HIỂU VĂN BẢN</a:t>
            </a:r>
          </a:p>
        </p:txBody>
      </p:sp>
      <p:sp>
        <p:nvSpPr>
          <p:cNvPr id="65549" name="TextBox 18"/>
          <p:cNvSpPr txBox="1">
            <a:spLocks noChangeArrowheads="1"/>
          </p:cNvSpPr>
          <p:nvPr/>
        </p:nvSpPr>
        <p:spPr bwMode="auto">
          <a:xfrm>
            <a:off x="3270160" y="2775645"/>
            <a:ext cx="35878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 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319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prstClr val="black"/>
                </a:solidFill>
                <a:latin typeface=".VnTime" pitchFamily="34" charset="0"/>
                <a:cs typeface="+mn-cs"/>
              </a:rPr>
              <a:t>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57350" y="4267200"/>
            <a:ext cx="514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latin typeface=".VnTime" pitchFamily="34" charset="0"/>
              <a:cs typeface="+mn-cs"/>
            </a:endParaRPr>
          </a:p>
        </p:txBody>
      </p:sp>
      <p:graphicFrame>
        <p:nvGraphicFramePr>
          <p:cNvPr id="4301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76814"/>
              </p:ext>
            </p:extLst>
          </p:nvPr>
        </p:nvGraphicFramePr>
        <p:xfrm>
          <a:off x="228600" y="1420776"/>
          <a:ext cx="8763001" cy="5361024"/>
        </p:xfrm>
        <a:graphic>
          <a:graphicData uri="http://schemas.openxmlformats.org/drawingml/2006/table">
            <a:tbl>
              <a:tblPr/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chung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thơ có yếu tố tự sự, miêu tả.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 những hiểu biết của em về tác giả.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 em, hoàn cảnh sáng tác bài thơ có gì đặc biệt 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Xác định các phương thức biểu đạt của bài thơ.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Theo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bố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cục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…………..</a:t>
                      </a:r>
                      <a:r>
                        <a:rPr lang="vi-VN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</a:t>
                      </a:r>
                      <a:r>
                        <a:rPr lang="en-US" sz="240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.....................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5418"/>
            <a:ext cx="9144000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PHIẾU HỌC TẬP SỐ 1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Nhóm:..............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Nhiệm vụ: Điền những thông tin vào chỗ trống sau.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952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107293" cy="321206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4764"/>
            <a:ext cx="4519613" cy="33353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" y="3392416"/>
            <a:ext cx="4471988" cy="1865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2607" y="3335337"/>
            <a:ext cx="4520803" cy="2041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22" y="3501476"/>
            <a:ext cx="335827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vi-VN" sz="2000" b="1" dirty="0">
                <a:solidFill>
                  <a:srgbClr val="FFFF00"/>
                </a:solidFill>
                <a:latin typeface="+mn-lt"/>
              </a:rPr>
              <a:t>3. Hoàn cảnh sáng </a:t>
            </a:r>
            <a:r>
              <a:rPr lang="vi-VN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tác: 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Viết năm 1949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rong cuộc kháng chiến chống Pháp (1945 - 1954), in trong tập Việt Bắ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07940" y="3362183"/>
            <a:ext cx="3736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phẩm 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50619" y="0"/>
            <a:ext cx="3964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T</a:t>
            </a:r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892">
            <a:off x="3316023" y="1624725"/>
            <a:ext cx="1854185" cy="225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455">
            <a:off x="6720045" y="4029927"/>
            <a:ext cx="2263354" cy="122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741" y="165080"/>
            <a:ext cx="289655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Thơ có yếu tố tự sự, miêu tả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</a:rPr>
              <a:t>là thơ trong đó người viết thường kể lại sự việc và miêu tả sự vật; qua đó, thể hiện tình cảm, thái độ của mình.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4085" y="509365"/>
            <a:ext cx="3631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Tố Hữu tên khai sinh là  Nguyễn Kim Thành (1920-2002)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vi-VN" sz="2000" dirty="0">
                <a:solidFill>
                  <a:schemeClr val="bg1"/>
                </a:solidFill>
              </a:rPr>
              <a:t> Quê quán: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vi-VN" sz="2000" dirty="0">
                <a:solidFill>
                  <a:schemeClr val="bg1"/>
                </a:solidFill>
              </a:rPr>
              <a:t>Thừa Thiên- Huế.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vi-VN" sz="2000" dirty="0">
                <a:solidFill>
                  <a:schemeClr val="bg1"/>
                </a:solidFill>
              </a:rPr>
              <a:t>- Là nhà cách mạng, là người mở đầu cho thơ ca cách mạng Việt Nam hiện đại.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4" name="Picture 8" descr="YÊU VĂN HỌC: Ôn thi đại học: Việt Bắc- Tố Hữ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5896">
            <a:off x="4885433" y="4107442"/>
            <a:ext cx="1187219" cy="11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5486400"/>
            <a:ext cx="440921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4.Thể thơ : </a:t>
            </a:r>
            <a:r>
              <a:rPr lang="vi-VN" sz="2400" dirty="0">
                <a:solidFill>
                  <a:srgbClr val="002060"/>
                </a:solidFill>
              </a:rPr>
              <a:t>Thể thơ 4 chữ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2607" y="5486400"/>
            <a:ext cx="437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vi-VN" sz="2400" b="1" dirty="0">
                <a:solidFill>
                  <a:srgbClr val="FF0000"/>
                </a:solidFill>
              </a:rPr>
              <a:t>5. Phương thức biểu đạt</a:t>
            </a:r>
            <a:r>
              <a:rPr lang="vi-VN" sz="2400" dirty="0">
                <a:solidFill>
                  <a:srgbClr val="002060"/>
                </a:solidFill>
              </a:rPr>
              <a:t>: biểu cảm, tự sự kết hợp miêu tả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9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6" grpId="0"/>
      <p:bldP spid="11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BLUME000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 descr="1308055798_bien%20phap%20lam%20giam%20toc%20do%20lao%20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86150" y="4191000"/>
            <a:ext cx="6229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28750" y="35290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3376614"/>
            <a:ext cx="6229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200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14450" y="2843213"/>
            <a:ext cx="63436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KÍNH CHÀO QUÝ THẦY CÔ GIÁO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 CÙNG CÁC EM HỌC SINH</a:t>
            </a:r>
          </a:p>
        </p:txBody>
      </p:sp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42" y="215323"/>
            <a:ext cx="9197579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304800" y="3200400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304800" y="4987636"/>
            <a:ext cx="22860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27423" y="1396856"/>
            <a:ext cx="2339577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200400" y="5133109"/>
            <a:ext cx="5334000" cy="14200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ình ảnh Lượm còn sống mãi.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667000" y="5597236"/>
            <a:ext cx="4572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200400" y="1624013"/>
            <a:ext cx="5334000" cy="10712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2667000" y="3886200"/>
            <a:ext cx="5715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2743200" y="1995055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276600" y="3276600"/>
            <a:ext cx="5486400" cy="14006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-"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âu chuyện Lượm làm nhiệm vụ và hi sinh.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75052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38500" y="1771948"/>
            <a:ext cx="5524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ình ảnh Lượm trong lần gặp gỡ tình cờ với tác giả.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1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4" grpId="0" animBg="1"/>
      <p:bldP spid="30735" grpId="0" animBg="1"/>
      <p:bldP spid="30737" grpId="0" animBg="1"/>
      <p:bldP spid="30738" grpId="0" animBg="1"/>
      <p:bldP spid="30743" grpId="0" animBg="1"/>
      <p:bldP spid="30744" grpId="0" animBg="1"/>
      <p:bldP spid="3074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08015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0691" y="3788572"/>
            <a:ext cx="2604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- “Cháu đi liên lạc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Vui lắm chú à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Ở đồn Mang Cá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Thích hơn ở nhà!”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cười híp mí,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Má đỏ bồ quân: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- “Thôi, chào đồng chí!”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Cháu đi xa dần...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1849580"/>
            <a:ext cx="29440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Ngày Huế đổ máu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Chú Hà Nội về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Tình cờ chú cháu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Gặp nhau Hàng Bè.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Chú bé loắt choắt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Cái xắc xinh xinh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Cái chân thoăn thoắt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Cái đầu nghênh nghênh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Ca-lô đội lệch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Mồm huýt sáo vang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Như con chim chích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Nhảy trên đường vàng...</a:t>
            </a: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vi-VN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8459" y="122324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Lượm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9680"/>
            <a:ext cx="3048000" cy="58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5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407194" y="883314"/>
            <a:ext cx="8225516" cy="3993486"/>
            <a:chOff x="2008422" y="1362666"/>
            <a:chExt cx="5405961" cy="3487801"/>
          </a:xfrm>
        </p:grpSpPr>
        <p:grpSp>
          <p:nvGrpSpPr>
            <p:cNvPr id="70689" name="Group 7"/>
            <p:cNvGrpSpPr>
              <a:grpSpLocks/>
            </p:cNvGrpSpPr>
            <p:nvPr/>
          </p:nvGrpSpPr>
          <p:grpSpPr bwMode="auto">
            <a:xfrm>
              <a:off x="2008422" y="1362666"/>
              <a:ext cx="5344949" cy="919637"/>
              <a:chOff x="2286617" y="1454196"/>
              <a:chExt cx="4640119" cy="79836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86617" y="1454196"/>
                <a:ext cx="4640119" cy="798366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392182" y="1560971"/>
                <a:ext cx="4443254" cy="62908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81" name="Group 49"/>
            <p:cNvGrpSpPr>
              <a:grpSpLocks/>
            </p:cNvGrpSpPr>
            <p:nvPr/>
          </p:nvGrpSpPr>
          <p:grpSpPr bwMode="auto">
            <a:xfrm>
              <a:off x="2069435" y="2605160"/>
              <a:ext cx="5344948" cy="974231"/>
              <a:chOff x="2339585" y="957922"/>
              <a:chExt cx="4640119" cy="8457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39585" y="957922"/>
                <a:ext cx="4640119" cy="84576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38017" y="1045636"/>
                <a:ext cx="4443254" cy="70421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673" name="Group 67"/>
            <p:cNvGrpSpPr>
              <a:grpSpLocks/>
            </p:cNvGrpSpPr>
            <p:nvPr/>
          </p:nvGrpSpPr>
          <p:grpSpPr bwMode="auto">
            <a:xfrm>
              <a:off x="2015671" y="3835811"/>
              <a:ext cx="5344836" cy="1014656"/>
              <a:chOff x="2292910" y="460233"/>
              <a:chExt cx="4640021" cy="88085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292910" y="460233"/>
                <a:ext cx="4640021" cy="880855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339585" y="486639"/>
                <a:ext cx="4457710" cy="66694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23000"/>
                      <a:lumOff val="77000"/>
                    </a:schemeClr>
                  </a:gs>
                  <a:gs pos="50000">
                    <a:schemeClr val="bg1">
                      <a:shade val="67500"/>
                      <a:satMod val="115000"/>
                      <a:lumMod val="33000"/>
                      <a:lumOff val="67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8" name="5-Point Star 87"/>
          <p:cNvSpPr/>
          <p:nvPr/>
        </p:nvSpPr>
        <p:spPr bwMode="auto">
          <a:xfrm>
            <a:off x="8409846" y="2610527"/>
            <a:ext cx="610790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8124766" y="4267200"/>
            <a:ext cx="670844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401117" y="1144674"/>
            <a:ext cx="694220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698049" y="120134"/>
            <a:ext cx="337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</p:txBody>
      </p:sp>
      <p:pic>
        <p:nvPicPr>
          <p:cNvPr id="55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06" y="5334000"/>
            <a:ext cx="96513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550" y="933949"/>
            <a:ext cx="764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0000CC"/>
                </a:solidFill>
              </a:rPr>
              <a:t>1.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Chú</a:t>
            </a:r>
            <a:r>
              <a:rPr lang="en-US" sz="2400" b="1" dirty="0">
                <a:solidFill>
                  <a:srgbClr val="0000CC"/>
                </a:solidFill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</a:rPr>
              <a:t>cách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ngắt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nhịp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biện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pháp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từ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trong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khổ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thơ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thứ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nhất</a:t>
            </a:r>
            <a:r>
              <a:rPr lang="vi-VN" sz="2400" b="1" dirty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599" y="2332450"/>
            <a:ext cx="7264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Tìm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chỉ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dụng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của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từ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láy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dòng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thơ</a:t>
            </a:r>
            <a:r>
              <a:rPr lang="en-US" sz="2400" b="1" dirty="0">
                <a:solidFill>
                  <a:srgbClr val="C00000"/>
                </a:solidFill>
              </a:rPr>
              <a:t> 5-8</a:t>
            </a:r>
            <a:r>
              <a:rPr lang="vi-VN" sz="2400" b="1" dirty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160" y="3758789"/>
            <a:ext cx="7355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pháp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dòng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thơ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10-12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33617" y="5181599"/>
            <a:ext cx="8132510" cy="1438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57517" y="5334000"/>
            <a:ext cx="7812976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23000"/>
                  <a:lumOff val="77000"/>
                </a:schemeClr>
              </a:gs>
              <a:gs pos="50000">
                <a:schemeClr val="bg1">
                  <a:shade val="67500"/>
                  <a:satMod val="115000"/>
                  <a:lumMod val="33000"/>
                  <a:lumOff val="67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13" y="5420038"/>
            <a:ext cx="713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4. </a:t>
            </a:r>
            <a:r>
              <a:rPr lang="en-US" sz="2400" b="1" dirty="0" err="1">
                <a:solidFill>
                  <a:srgbClr val="FF0000"/>
                </a:solidFill>
              </a:rPr>
              <a:t>Ngoại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chú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</a:rPr>
              <a:t>họa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958320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72756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Ngoại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chú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liên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minh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họa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3831115"/>
            <a:ext cx="2541984" cy="2874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050756" y="4007000"/>
            <a:ext cx="24800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</a:p>
        </p:txBody>
      </p:sp>
      <p:pic>
        <p:nvPicPr>
          <p:cNvPr id="29" name="Picture 28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083" y="903753"/>
            <a:ext cx="4296091" cy="26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00892" y="3881438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3983515"/>
            <a:ext cx="2541984" cy="27220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20992" y="4419600"/>
            <a:ext cx="25746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2400" dirty="0">
              <a:solidFill>
                <a:prstClr val="black"/>
              </a:solidFill>
              <a:latin typeface=".VnTime" panose="020B7200000000000000" pitchFamily="34" charset="0"/>
            </a:endParaRPr>
          </a:p>
          <a:p>
            <a:pPr algn="just"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  <a:latin typeface=".VnTime" panose="020B7200000000000000" pitchFamily="34" charset="0"/>
                <a:cs typeface="+mn-cs"/>
              </a:rPr>
              <a:t>………………………………………………………………………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1122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Ngoại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47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948</Words>
  <Application>Microsoft Office PowerPoint</Application>
  <PresentationFormat>On-screen Show (4:3)</PresentationFormat>
  <Paragraphs>112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#9Slide03 Arima Madurai Black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29</cp:revision>
  <dcterms:created xsi:type="dcterms:W3CDTF">2021-07-01T13:38:00Z</dcterms:created>
  <dcterms:modified xsi:type="dcterms:W3CDTF">2025-05-19T00:55:19Z</dcterms:modified>
</cp:coreProperties>
</file>