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86" r:id="rId2"/>
  </p:sldMasterIdLst>
  <p:notesMasterIdLst>
    <p:notesMasterId r:id="rId29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5" r:id="rId13"/>
    <p:sldId id="267" r:id="rId14"/>
    <p:sldId id="288" r:id="rId15"/>
    <p:sldId id="268" r:id="rId16"/>
    <p:sldId id="269" r:id="rId17"/>
    <p:sldId id="270" r:id="rId18"/>
    <p:sldId id="271" r:id="rId19"/>
    <p:sldId id="289" r:id="rId20"/>
    <p:sldId id="272" r:id="rId21"/>
    <p:sldId id="293" r:id="rId22"/>
    <p:sldId id="294" r:id="rId23"/>
    <p:sldId id="292" r:id="rId24"/>
    <p:sldId id="285" r:id="rId25"/>
    <p:sldId id="286" r:id="rId26"/>
    <p:sldId id="276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0BF5"/>
    <a:srgbClr val="C6BEA5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2B9BE-BCAB-4D92-A687-49472AA52250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4D0B6-1661-4120-BBA8-328C9C219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27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文本占位符 2"/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148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1F9E01-1FE1-44DE-9F5D-6C9F28894642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0669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603B42-3E4A-4FE0-8C35-D84575C0DE6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84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603B42-3E4A-4FE0-8C35-D84575C0DE60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36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05CF3E-14C8-43CA-A30C-64B95EB162E2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5216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FFA0A2-C016-4697-972B-0783FE6A94F7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5916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FFA0A2-C016-4697-972B-0783FE6A94F7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1683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文本占位符 2"/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08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SG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3101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lnSpc>
                <a:spcPct val="118000"/>
              </a:lnSpc>
              <a:spcBef>
                <a:spcPct val="0"/>
              </a:spcBef>
            </a:pPr>
            <a:endParaRPr lang="en-SG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862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SG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577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SG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7864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07D4BF-426D-47B1-AA3C-B70577C59511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3946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07D4BF-426D-47B1-AA3C-B70577C59511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1984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07D4BF-426D-47B1-AA3C-B70577C59511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6940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1F9E01-1FE1-44DE-9F5D-6C9F28894642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4986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0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3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26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70449"/>
      </p:ext>
    </p:extLst>
  </p:cSld>
  <p:clrMapOvr>
    <a:masterClrMapping/>
  </p:clrMapOvr>
  <p:transition spd="slow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pPr lvl="0"/>
            <a:endParaRPr noProof="0"/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1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3F5900-4683-41D8-85BA-36CC6E39A614}" type="slidenum">
              <a:rPr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7185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B8C80F-13A0-449A-B5F1-CE4240A80ACE}" type="slidenum">
              <a:rPr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6436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3621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DF8A315-8EC6-4EFE-8C9C-FFF8180D3E80}" type="slidenum">
              <a:rPr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8261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0BC198-245A-405E-8453-C25CBBA6C325}" type="slidenum">
              <a:rPr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5133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DB9200A-1CA8-4FFC-AB45-A9E617DC4FCA}" type="datetimeFigureOut">
              <a:rPr lang="en-US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5/19/2025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9B70253-7F22-473E-88A8-39C849687BF5}" type="slidenum">
              <a:rPr lang="en-US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65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529236"/>
      </p:ext>
    </p:extLst>
  </p:cSld>
  <p:clrMapOvr>
    <a:masterClrMapping/>
  </p:clrMapOvr>
  <p:transition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5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6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24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66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91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9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2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2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AB3C2-1284-445B-A32A-6978827B2E3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3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97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</p:sldLayoutIdLst>
  <p:transition spd="slow" advTm="500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7.jpe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D:\data%20c\Downloads\SOAN%20SGK%206%20CANH%20DIEU\2.2.%20Video%20kh&#7903;i%20&#273;&#7897;ng.mp4" TargetMode="External"/><Relationship Id="rId1" Type="http://schemas.microsoft.com/office/2007/relationships/media" Target="file:///D:\data%20c\Downloads\SOAN%20SGK%206%20CANH%20DIEU\2.2.%20Video%20kh&#7903;i%20&#273;&#7897;ng.mp4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组合 16"/>
          <p:cNvGrpSpPr>
            <a:grpSpLocks/>
          </p:cNvGrpSpPr>
          <p:nvPr/>
        </p:nvGrpSpPr>
        <p:grpSpPr bwMode="auto">
          <a:xfrm>
            <a:off x="2000687" y="2534876"/>
            <a:ext cx="6497178" cy="2789237"/>
            <a:chOff x="5681" y="3188"/>
            <a:chExt cx="3466" cy="4391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5703" y="3195"/>
              <a:ext cx="0" cy="4339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/>
          </p:nvCxnSpPr>
          <p:spPr>
            <a:xfrm flipV="1">
              <a:off x="5681" y="3210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 flipV="1">
              <a:off x="5681" y="7527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 flipH="1" flipV="1">
              <a:off x="9117" y="3188"/>
              <a:ext cx="7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 flipV="1">
              <a:off x="9107" y="6704"/>
              <a:ext cx="10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直接连接符 10"/>
          <p:cNvCxnSpPr/>
          <p:nvPr/>
        </p:nvCxnSpPr>
        <p:spPr>
          <a:xfrm>
            <a:off x="4364038" y="4138613"/>
            <a:ext cx="4897437" cy="0"/>
          </a:xfrm>
          <a:prstGeom prst="line">
            <a:avLst/>
          </a:prstGeom>
          <a:ln w="127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7" name="Freeform 107"/>
          <p:cNvSpPr>
            <a:spLocks noEditPoints="1"/>
          </p:cNvSpPr>
          <p:nvPr/>
        </p:nvSpPr>
        <p:spPr bwMode="auto">
          <a:xfrm>
            <a:off x="4978400" y="3692525"/>
            <a:ext cx="411163" cy="350838"/>
          </a:xfrm>
          <a:custGeom>
            <a:avLst/>
            <a:gdLst>
              <a:gd name="T0" fmla="*/ 2147483646 w 343"/>
              <a:gd name="T1" fmla="*/ 2147483646 h 294"/>
              <a:gd name="T2" fmla="*/ 2147483646 w 343"/>
              <a:gd name="T3" fmla="*/ 0 h 294"/>
              <a:gd name="T4" fmla="*/ 2147483646 w 343"/>
              <a:gd name="T5" fmla="*/ 2147483646 h 294"/>
              <a:gd name="T6" fmla="*/ 2147483646 w 343"/>
              <a:gd name="T7" fmla="*/ 2147483646 h 294"/>
              <a:gd name="T8" fmla="*/ 0 w 343"/>
              <a:gd name="T9" fmla="*/ 2147483646 h 294"/>
              <a:gd name="T10" fmla="*/ 0 w 343"/>
              <a:gd name="T11" fmla="*/ 2147483646 h 294"/>
              <a:gd name="T12" fmla="*/ 0 w 343"/>
              <a:gd name="T13" fmla="*/ 2147483646 h 294"/>
              <a:gd name="T14" fmla="*/ 2147483646 w 343"/>
              <a:gd name="T15" fmla="*/ 2147483646 h 294"/>
              <a:gd name="T16" fmla="*/ 2147483646 w 343"/>
              <a:gd name="T17" fmla="*/ 2147483646 h 294"/>
              <a:gd name="T18" fmla="*/ 2147483646 w 343"/>
              <a:gd name="T19" fmla="*/ 2147483646 h 294"/>
              <a:gd name="T20" fmla="*/ 2147483646 w 343"/>
              <a:gd name="T21" fmla="*/ 2147483646 h 294"/>
              <a:gd name="T22" fmla="*/ 2147483646 w 343"/>
              <a:gd name="T23" fmla="*/ 2147483646 h 294"/>
              <a:gd name="T24" fmla="*/ 2147483646 w 343"/>
              <a:gd name="T25" fmla="*/ 2147483646 h 294"/>
              <a:gd name="T26" fmla="*/ 2147483646 w 343"/>
              <a:gd name="T27" fmla="*/ 2147483646 h 294"/>
              <a:gd name="T28" fmla="*/ 2147483646 w 343"/>
              <a:gd name="T29" fmla="*/ 2147483646 h 294"/>
              <a:gd name="T30" fmla="*/ 2147483646 w 343"/>
              <a:gd name="T31" fmla="*/ 2147483646 h 294"/>
              <a:gd name="T32" fmla="*/ 2147483646 w 343"/>
              <a:gd name="T33" fmla="*/ 2147483646 h 294"/>
              <a:gd name="T34" fmla="*/ 2147483646 w 343"/>
              <a:gd name="T35" fmla="*/ 2147483646 h 294"/>
              <a:gd name="T36" fmla="*/ 2147483646 w 343"/>
              <a:gd name="T37" fmla="*/ 2147483646 h 294"/>
              <a:gd name="T38" fmla="*/ 2147483646 w 343"/>
              <a:gd name="T39" fmla="*/ 2147483646 h 294"/>
              <a:gd name="T40" fmla="*/ 2147483646 w 343"/>
              <a:gd name="T41" fmla="*/ 2147483646 h 294"/>
              <a:gd name="T42" fmla="*/ 2147483646 w 343"/>
              <a:gd name="T43" fmla="*/ 2147483646 h 294"/>
              <a:gd name="T44" fmla="*/ 2147483646 w 343"/>
              <a:gd name="T45" fmla="*/ 2147483646 h 294"/>
              <a:gd name="T46" fmla="*/ 2147483646 w 343"/>
              <a:gd name="T47" fmla="*/ 2147483646 h 294"/>
              <a:gd name="T48" fmla="*/ 2147483646 w 343"/>
              <a:gd name="T49" fmla="*/ 2147483646 h 294"/>
              <a:gd name="T50" fmla="*/ 2147483646 w 343"/>
              <a:gd name="T51" fmla="*/ 2147483646 h 294"/>
              <a:gd name="T52" fmla="*/ 2147483646 w 343"/>
              <a:gd name="T53" fmla="*/ 2147483646 h 294"/>
              <a:gd name="T54" fmla="*/ 2147483646 w 343"/>
              <a:gd name="T55" fmla="*/ 2147483646 h 294"/>
              <a:gd name="T56" fmla="*/ 2147483646 w 343"/>
              <a:gd name="T57" fmla="*/ 2147483646 h 294"/>
              <a:gd name="T58" fmla="*/ 2147483646 w 343"/>
              <a:gd name="T59" fmla="*/ 2147483646 h 294"/>
              <a:gd name="T60" fmla="*/ 2147483646 w 343"/>
              <a:gd name="T61" fmla="*/ 2147483646 h 294"/>
              <a:gd name="T62" fmla="*/ 2147483646 w 343"/>
              <a:gd name="T63" fmla="*/ 2147483646 h 294"/>
              <a:gd name="T64" fmla="*/ 2147483646 w 343"/>
              <a:gd name="T65" fmla="*/ 2147483646 h 294"/>
              <a:gd name="T66" fmla="*/ 2147483646 w 343"/>
              <a:gd name="T67" fmla="*/ 2147483646 h 294"/>
              <a:gd name="T68" fmla="*/ 2147483646 w 343"/>
              <a:gd name="T69" fmla="*/ 2147483646 h 294"/>
              <a:gd name="T70" fmla="*/ 2147483646 w 343"/>
              <a:gd name="T71" fmla="*/ 2147483646 h 294"/>
              <a:gd name="T72" fmla="*/ 2147483646 w 343"/>
              <a:gd name="T73" fmla="*/ 2147483646 h 294"/>
              <a:gd name="T74" fmla="*/ 2147483646 w 343"/>
              <a:gd name="T75" fmla="*/ 2147483646 h 294"/>
              <a:gd name="T76" fmla="*/ 2147483646 w 343"/>
              <a:gd name="T77" fmla="*/ 2147483646 h 294"/>
              <a:gd name="T78" fmla="*/ 2147483646 w 343"/>
              <a:gd name="T79" fmla="*/ 2147483646 h 29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43" h="294">
                <a:moveTo>
                  <a:pt x="337" y="165"/>
                </a:moveTo>
                <a:lnTo>
                  <a:pt x="170" y="0"/>
                </a:lnTo>
                <a:lnTo>
                  <a:pt x="5" y="165"/>
                </a:lnTo>
                <a:lnTo>
                  <a:pt x="0" y="172"/>
                </a:lnTo>
                <a:lnTo>
                  <a:pt x="0" y="181"/>
                </a:lnTo>
                <a:lnTo>
                  <a:pt x="0" y="189"/>
                </a:lnTo>
                <a:lnTo>
                  <a:pt x="5" y="196"/>
                </a:lnTo>
                <a:lnTo>
                  <a:pt x="13" y="201"/>
                </a:lnTo>
                <a:lnTo>
                  <a:pt x="20" y="201"/>
                </a:lnTo>
                <a:lnTo>
                  <a:pt x="29" y="201"/>
                </a:lnTo>
                <a:lnTo>
                  <a:pt x="36" y="196"/>
                </a:lnTo>
                <a:lnTo>
                  <a:pt x="42" y="189"/>
                </a:lnTo>
                <a:lnTo>
                  <a:pt x="42" y="294"/>
                </a:lnTo>
                <a:lnTo>
                  <a:pt x="301" y="294"/>
                </a:lnTo>
                <a:lnTo>
                  <a:pt x="301" y="189"/>
                </a:lnTo>
                <a:lnTo>
                  <a:pt x="306" y="196"/>
                </a:lnTo>
                <a:lnTo>
                  <a:pt x="314" y="201"/>
                </a:lnTo>
                <a:lnTo>
                  <a:pt x="321" y="201"/>
                </a:lnTo>
                <a:lnTo>
                  <a:pt x="330" y="201"/>
                </a:lnTo>
                <a:lnTo>
                  <a:pt x="337" y="196"/>
                </a:lnTo>
                <a:lnTo>
                  <a:pt x="341" y="189"/>
                </a:lnTo>
                <a:lnTo>
                  <a:pt x="343" y="181"/>
                </a:lnTo>
                <a:lnTo>
                  <a:pt x="341" y="172"/>
                </a:lnTo>
                <a:lnTo>
                  <a:pt x="337" y="165"/>
                </a:lnTo>
                <a:close/>
                <a:moveTo>
                  <a:pt x="279" y="272"/>
                </a:moveTo>
                <a:lnTo>
                  <a:pt x="214" y="272"/>
                </a:lnTo>
                <a:lnTo>
                  <a:pt x="214" y="187"/>
                </a:lnTo>
                <a:lnTo>
                  <a:pt x="129" y="187"/>
                </a:lnTo>
                <a:lnTo>
                  <a:pt x="129" y="272"/>
                </a:lnTo>
                <a:lnTo>
                  <a:pt x="63" y="272"/>
                </a:lnTo>
                <a:lnTo>
                  <a:pt x="63" y="169"/>
                </a:lnTo>
                <a:lnTo>
                  <a:pt x="170" y="60"/>
                </a:lnTo>
                <a:lnTo>
                  <a:pt x="279" y="169"/>
                </a:lnTo>
                <a:lnTo>
                  <a:pt x="279" y="272"/>
                </a:ln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8198" name="图片 15" descr="玫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656" y="3114474"/>
            <a:ext cx="1755126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文本框 6"/>
          <p:cNvSpPr txBox="1">
            <a:spLocks noChangeArrowheads="1"/>
          </p:cNvSpPr>
          <p:nvPr/>
        </p:nvSpPr>
        <p:spPr bwMode="auto">
          <a:xfrm>
            <a:off x="2668045" y="2805261"/>
            <a:ext cx="9863974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809437"/>
                </a:solidFill>
              </a:rPr>
              <a:t>MỞ RỘNG VỊ NGỮ</a:t>
            </a:r>
            <a:endParaRPr lang="zh-CN" altLang="en-US" sz="6000" b="1" dirty="0">
              <a:solidFill>
                <a:srgbClr val="809437"/>
              </a:solidFill>
            </a:endParaRPr>
          </a:p>
        </p:txBody>
      </p:sp>
      <p:sp>
        <p:nvSpPr>
          <p:cNvPr id="8200" name="文本框 11"/>
          <p:cNvSpPr txBox="1">
            <a:spLocks noChangeArrowheads="1"/>
          </p:cNvSpPr>
          <p:nvPr/>
        </p:nvSpPr>
        <p:spPr bwMode="auto">
          <a:xfrm>
            <a:off x="1640441" y="1452120"/>
            <a:ext cx="9861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rgbClr val="B44D32"/>
                </a:solidFill>
              </a:rPr>
              <a:t>THỰC HÀNH TIẾNG VIỆT</a:t>
            </a:r>
            <a:endParaRPr lang="zh-CN" altLang="en-US" sz="6600" b="1" dirty="0">
              <a:solidFill>
                <a:srgbClr val="B44D32"/>
              </a:solidFill>
            </a:endParaRPr>
          </a:p>
        </p:txBody>
      </p:sp>
      <p:sp>
        <p:nvSpPr>
          <p:cNvPr id="8201" name="文本框 11"/>
          <p:cNvSpPr txBox="1">
            <a:spLocks noChangeArrowheads="1"/>
          </p:cNvSpPr>
          <p:nvPr/>
        </p:nvSpPr>
        <p:spPr bwMode="auto">
          <a:xfrm>
            <a:off x="3161752" y="4273011"/>
            <a:ext cx="89310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Giaó</a:t>
            </a:r>
            <a:r>
              <a:rPr lang="en-US" altLang="zh-CN" sz="36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zh-CN" sz="36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thục</a:t>
            </a:r>
            <a:r>
              <a:rPr lang="en-US" altLang="zh-CN" sz="36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zh-CN" sz="36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Thị Mai Quế</a:t>
            </a:r>
            <a:endParaRPr lang="zh-CN" altLang="en-US" sz="3600" b="1" dirty="0">
              <a:solidFill>
                <a:srgbClr val="270BF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0" y="326966"/>
            <a:ext cx="7612951" cy="119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398" b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TRƯỜNG TRUNG HỌC CƠ SỞ CẨM THỊNH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vi-VN" sz="2398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vi-VN" sz="2398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9" descr="左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097" y="3246046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0" descr="右上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736" y="-137658"/>
            <a:ext cx="4129088" cy="195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005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304800" y="0"/>
            <a:ext cx="11887199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zh-CN" sz="32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zh-CN" sz="32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sz="32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zh-CN" sz="32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ự,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zh-CN" sz="3200" b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 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dụ :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*câu mở rộng vị ngữ :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bàn này </a:t>
            </a:r>
            <a:r>
              <a:rPr lang="vi-VN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 bị gãy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.</a:t>
            </a:r>
          </a:p>
          <a:p>
            <a:br>
              <a:rPr lang="vi-VN" sz="3200" dirty="0"/>
            </a:br>
            <a:endParaRPr lang="en-US" altLang="zh-CN" sz="3200" b="1" dirty="0">
              <a:solidFill>
                <a:srgbClr val="270BF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3812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3122612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077" y="-101626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2986088" y="2390775"/>
            <a:ext cx="6246812" cy="1512888"/>
            <a:chOff x="4888" y="2893"/>
            <a:chExt cx="9838" cy="2382"/>
          </a:xfrm>
        </p:grpSpPr>
        <p:sp>
          <p:nvSpPr>
            <p:cNvPr id="1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4756150" y="2690813"/>
            <a:ext cx="3317875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zh-CN" altLang="en-US" sz="3200" b="1" dirty="0">
              <a:solidFill>
                <a:srgbClr val="E94B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409950" y="2660650"/>
            <a:ext cx="1082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>
                <a:solidFill>
                  <a:srgbClr val="E94B52"/>
                </a:solidFill>
                <a:latin typeface="微软雅黑" panose="020B0503020204020204" pitchFamily="34" charset="-122"/>
              </a:rPr>
              <a:t>II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4638675" y="2763838"/>
            <a:ext cx="0" cy="693737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1941513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99" y="4649146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23486" y="0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294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lock Arc 28"/>
          <p:cNvSpPr/>
          <p:nvPr/>
        </p:nvSpPr>
        <p:spPr bwMode="auto">
          <a:xfrm>
            <a:off x="-1195388" y="601663"/>
            <a:ext cx="7766051" cy="6488112"/>
          </a:xfrm>
          <a:prstGeom prst="blockArc">
            <a:avLst>
              <a:gd name="adj1" fmla="val 18900000"/>
              <a:gd name="adj2" fmla="val 2700000"/>
              <a:gd name="adj3" fmla="val 296"/>
            </a:avLst>
          </a:prstGeom>
          <a:noFill/>
          <a:ln w="76200" cap="flat" cmpd="sng" algn="ctr">
            <a:solidFill>
              <a:srgbClr val="E66C7D"/>
            </a:solidFill>
            <a:prstDash val="solid"/>
            <a:miter lim="800000"/>
          </a:ln>
          <a:effectLst/>
        </p:spPr>
      </p:sp>
      <p:grpSp>
        <p:nvGrpSpPr>
          <p:cNvPr id="24579" name="Group 4"/>
          <p:cNvGrpSpPr>
            <a:grpSpLocks/>
          </p:cNvGrpSpPr>
          <p:nvPr/>
        </p:nvGrpSpPr>
        <p:grpSpPr bwMode="auto">
          <a:xfrm>
            <a:off x="4654839" y="1292947"/>
            <a:ext cx="6142038" cy="1017588"/>
            <a:chOff x="1917398" y="-50431"/>
            <a:chExt cx="8176807" cy="1354666"/>
          </a:xfrm>
        </p:grpSpPr>
        <p:sp>
          <p:nvSpPr>
            <p:cNvPr id="13" name="Freeform 12"/>
            <p:cNvSpPr/>
            <p:nvPr/>
          </p:nvSpPr>
          <p:spPr>
            <a:xfrm>
              <a:off x="2595805" y="84824"/>
              <a:ext cx="7498400" cy="1084156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4591" name="Oval 13"/>
            <p:cNvSpPr>
              <a:spLocks noChangeArrowheads="1"/>
            </p:cNvSpPr>
            <p:nvPr/>
          </p:nvSpPr>
          <p:spPr bwMode="auto">
            <a:xfrm>
              <a:off x="1917398" y="-50431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19663" y="1312863"/>
            <a:ext cx="59372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4063" y="1374775"/>
            <a:ext cx="4460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582" name="Group 3"/>
          <p:cNvGrpSpPr>
            <a:grpSpLocks/>
          </p:cNvGrpSpPr>
          <p:nvPr/>
        </p:nvGrpSpPr>
        <p:grpSpPr bwMode="auto">
          <a:xfrm>
            <a:off x="1588" y="2733675"/>
            <a:ext cx="4470400" cy="1473200"/>
            <a:chOff x="0" y="2734405"/>
            <a:chExt cx="4472208" cy="1472650"/>
          </a:xfrm>
        </p:grpSpPr>
        <p:grpSp>
          <p:nvGrpSpPr>
            <p:cNvPr id="24584" name="Group 14"/>
            <p:cNvGrpSpPr>
              <a:grpSpLocks/>
            </p:cNvGrpSpPr>
            <p:nvPr/>
          </p:nvGrpSpPr>
          <p:grpSpPr bwMode="auto">
            <a:xfrm>
              <a:off x="0" y="2734405"/>
              <a:ext cx="4472208" cy="1472650"/>
              <a:chOff x="0" y="2903219"/>
              <a:chExt cx="4472208" cy="147265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2903219"/>
                <a:ext cx="3714664" cy="1472650"/>
              </a:xfrm>
              <a:prstGeom prst="rect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000000" y="2903219"/>
                <a:ext cx="1472208" cy="1472650"/>
              </a:xfrm>
              <a:prstGeom prst="ellipse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3127051" y="2862945"/>
              <a:ext cx="1218105" cy="1215571"/>
            </a:xfrm>
            <a:prstGeom prst="ellipse">
              <a:avLst/>
            </a:prstGeom>
            <a:solidFill>
              <a:srgbClr val="D4D4D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09402">
                <a:defRPr/>
              </a:pPr>
              <a:endParaRPr lang="en-GB" sz="1200" kern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2" name="AutoShape 117"/>
            <p:cNvSpPr>
              <a:spLocks/>
            </p:cNvSpPr>
            <p:nvPr/>
          </p:nvSpPr>
          <p:spPr bwMode="auto">
            <a:xfrm>
              <a:off x="3457385" y="3239042"/>
              <a:ext cx="560615" cy="463377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F0AD00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392" tIns="25392" rIns="25392" bIns="25392" anchor="ctr"/>
            <a:lstStyle/>
            <a:p>
              <a:pPr algn="ctr" defTabSz="2285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sym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5690" y="3196196"/>
              <a:ext cx="2617258" cy="5220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09402"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583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891213"/>
            <a:ext cx="27559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702" y="3328988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0" descr="右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394" y="-251403"/>
            <a:ext cx="4129088" cy="191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85" y="5246149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94372" y="597003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273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3869" y="2906857"/>
            <a:ext cx="283729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 BÀI TẬP</a:t>
            </a:r>
            <a:endParaRPr lang="en-US" sz="2800" b="1" dirty="0">
              <a:solidFill>
                <a:srgbClr val="FFC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702883"/>
              </p:ext>
            </p:extLst>
          </p:nvPr>
        </p:nvGraphicFramePr>
        <p:xfrm>
          <a:off x="618836" y="3577430"/>
          <a:ext cx="11092872" cy="2886964"/>
        </p:xfrm>
        <a:graphic>
          <a:graphicData uri="http://schemas.openxmlformats.org/drawingml/2006/table">
            <a:tbl>
              <a:tblPr firstRow="1" firstCol="1" bandRow="1"/>
              <a:tblGrid>
                <a:gridCol w="5066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6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</a:t>
                      </a: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endParaRPr lang="en-US" sz="2800" b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Tác</a:t>
                      </a:r>
                      <a:r>
                        <a:rPr lang="en-US" sz="2800" b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-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57250" y="773257"/>
            <a:ext cx="10342563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ì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những câu được m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đầu bằng trạng ng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ữ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ỉ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ờ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gian trong các văn bàn 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 Ch</a:t>
            </a:r>
            <a:r>
              <a:rPr lang="en-US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và “Tuyên ngôn Độc lập”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hoặc 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 biến Chiến dịch Điện Biên Phủ.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ỉ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tác dụng của kiểu câu đó đối với việc trình bày các sự kiện lịch sử được đề cập trong văn b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7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8850" y="625475"/>
            <a:ext cx="10342563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ì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những câu được m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đầu bằng trạng ng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ữ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ỉ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ờ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gian trong các văn bàn 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 Ch</a:t>
            </a:r>
            <a:r>
              <a:rPr lang="en-US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và “Tuyên ngôn Độc lập”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hoặc 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 biến Chiến dịch Điện Biên Phủ.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ỉ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tác dụng của kiểu câu đó đối với việc trình bày các sự kiện lịch sử được đề cập trong văn b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endParaRPr lang="en-US" sz="2800" b="1" dirty="0">
              <a:solidFill>
                <a:srgbClr val="FFC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924797"/>
              </p:ext>
            </p:extLst>
          </p:nvPr>
        </p:nvGraphicFramePr>
        <p:xfrm>
          <a:off x="628073" y="2589139"/>
          <a:ext cx="11092872" cy="3737102"/>
        </p:xfrm>
        <a:graphic>
          <a:graphicData uri="http://schemas.openxmlformats.org/drawingml/2006/table">
            <a:tbl>
              <a:tblPr firstRow="1" firstCol="1" bandRow="1"/>
              <a:tblGrid>
                <a:gridCol w="5066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6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</a:t>
                      </a: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endParaRPr lang="en-US" sz="2800" b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Tác</a:t>
                      </a:r>
                      <a:r>
                        <a:rPr lang="en-US" sz="2800" b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4-5-1945, HCM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Trào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l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22-8-1945,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Trào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Nội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l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28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29-8, ban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12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Ngô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Quyền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trụ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sở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lâm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Tác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dụng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mở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đầu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trạng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ngữ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gian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nhằm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 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xác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định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gian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nơi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chốn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nguyên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nhân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mục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đích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tiện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cách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thức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diễn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nêu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642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4"/>
          <p:cNvGrpSpPr>
            <a:grpSpLocks/>
          </p:cNvGrpSpPr>
          <p:nvPr/>
        </p:nvGrpSpPr>
        <p:grpSpPr bwMode="auto">
          <a:xfrm>
            <a:off x="-1143363" y="369888"/>
            <a:ext cx="12393613" cy="6488112"/>
            <a:chOff x="-6407323" y="-808188"/>
            <a:chExt cx="16501528" cy="8636726"/>
          </a:xfrm>
        </p:grpSpPr>
        <p:sp>
          <p:nvSpPr>
            <p:cNvPr id="12" name="Block Arc 11"/>
            <p:cNvSpPr/>
            <p:nvPr/>
          </p:nvSpPr>
          <p:spPr>
            <a:xfrm>
              <a:off x="-6407323" y="-808188"/>
              <a:ext cx="10380300" cy="8636726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noFill/>
            <a:ln w="76200" cap="flat" cmpd="sng" algn="ctr">
              <a:solidFill>
                <a:srgbClr val="E66C7D"/>
              </a:solidFill>
              <a:prstDash val="solid"/>
              <a:miter lim="800000"/>
            </a:ln>
            <a:effectLst/>
          </p:spPr>
        </p:sp>
        <p:sp>
          <p:nvSpPr>
            <p:cNvPr id="13" name="Freeform 12"/>
            <p:cNvSpPr/>
            <p:nvPr/>
          </p:nvSpPr>
          <p:spPr>
            <a:xfrm>
              <a:off x="2594856" y="85703"/>
              <a:ext cx="7499349" cy="1084082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7665" name="Oval 13"/>
            <p:cNvSpPr>
              <a:spLocks noChangeArrowheads="1"/>
            </p:cNvSpPr>
            <p:nvPr/>
          </p:nvSpPr>
          <p:spPr bwMode="auto">
            <a:xfrm>
              <a:off x="1917398" y="-50431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78232" y="1968582"/>
              <a:ext cx="6907518" cy="1084081"/>
            </a:xfrm>
            <a:custGeom>
              <a:avLst/>
              <a:gdLst>
                <a:gd name="connsiteX0" fmla="*/ 0 w 6907174"/>
                <a:gd name="connsiteY0" fmla="*/ 0 h 1083733"/>
                <a:gd name="connsiteX1" fmla="*/ 6907174 w 6907174"/>
                <a:gd name="connsiteY1" fmla="*/ 0 h 1083733"/>
                <a:gd name="connsiteX2" fmla="*/ 6907174 w 6907174"/>
                <a:gd name="connsiteY2" fmla="*/ 1083733 h 1083733"/>
                <a:gd name="connsiteX3" fmla="*/ 0 w 6907174"/>
                <a:gd name="connsiteY3" fmla="*/ 1083733 h 1083733"/>
                <a:gd name="connsiteX4" fmla="*/ 0 w 6907174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174" h="1083733">
                  <a:moveTo>
                    <a:pt x="0" y="0"/>
                  </a:moveTo>
                  <a:lnTo>
                    <a:pt x="6907174" y="0"/>
                  </a:lnTo>
                  <a:lnTo>
                    <a:pt x="6907174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6C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67" name="Oval 15"/>
            <p:cNvSpPr>
              <a:spLocks noChangeArrowheads="1"/>
            </p:cNvSpPr>
            <p:nvPr/>
          </p:nvSpPr>
          <p:spPr bwMode="auto">
            <a:xfrm>
              <a:off x="2500714" y="1832104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E66C7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19663" y="1312863"/>
            <a:ext cx="59372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6375" y="2701925"/>
            <a:ext cx="5953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4063" y="1374775"/>
            <a:ext cx="4460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0938" y="2757488"/>
            <a:ext cx="44592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655" name="Group 3"/>
          <p:cNvGrpSpPr>
            <a:grpSpLocks/>
          </p:cNvGrpSpPr>
          <p:nvPr/>
        </p:nvGrpSpPr>
        <p:grpSpPr bwMode="auto">
          <a:xfrm>
            <a:off x="111339" y="2312988"/>
            <a:ext cx="4470400" cy="1473200"/>
            <a:chOff x="0" y="2734405"/>
            <a:chExt cx="4472208" cy="1472650"/>
          </a:xfrm>
        </p:grpSpPr>
        <p:grpSp>
          <p:nvGrpSpPr>
            <p:cNvPr id="27657" name="Group 14"/>
            <p:cNvGrpSpPr>
              <a:grpSpLocks/>
            </p:cNvGrpSpPr>
            <p:nvPr/>
          </p:nvGrpSpPr>
          <p:grpSpPr bwMode="auto">
            <a:xfrm>
              <a:off x="0" y="2734405"/>
              <a:ext cx="4472208" cy="1472650"/>
              <a:chOff x="0" y="2903219"/>
              <a:chExt cx="4472208" cy="147265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2903219"/>
                <a:ext cx="3714664" cy="1472650"/>
              </a:xfrm>
              <a:prstGeom prst="rect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000000" y="2903219"/>
                <a:ext cx="1472208" cy="1472650"/>
              </a:xfrm>
              <a:prstGeom prst="ellipse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3127051" y="2862945"/>
              <a:ext cx="1218105" cy="1215571"/>
            </a:xfrm>
            <a:prstGeom prst="ellipse">
              <a:avLst/>
            </a:prstGeom>
            <a:solidFill>
              <a:srgbClr val="D4D4D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09402">
                <a:defRPr/>
              </a:pPr>
              <a:endParaRPr lang="en-GB" sz="1200" kern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2" name="AutoShape 117"/>
            <p:cNvSpPr>
              <a:spLocks/>
            </p:cNvSpPr>
            <p:nvPr/>
          </p:nvSpPr>
          <p:spPr bwMode="auto">
            <a:xfrm>
              <a:off x="3457385" y="3239042"/>
              <a:ext cx="560615" cy="463377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F0AD00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392" tIns="25392" rIns="25392" bIns="25392" anchor="ctr"/>
            <a:lstStyle/>
            <a:p>
              <a:pPr algn="ctr" defTabSz="2285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sym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5690" y="3196196"/>
              <a:ext cx="2617258" cy="5220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09402"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656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891213"/>
            <a:ext cx="27559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8" y="3195638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383" y="-414936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55" y="4904404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62242" y="255258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84534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600868" y="646546"/>
            <a:ext cx="11037887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”.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692148" y="4158673"/>
            <a:ext cx="10855325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 tan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19826"/>
      </p:ext>
    </p:extLst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4"/>
          <p:cNvGrpSpPr>
            <a:grpSpLocks/>
          </p:cNvGrpSpPr>
          <p:nvPr/>
        </p:nvGrpSpPr>
        <p:grpSpPr bwMode="auto">
          <a:xfrm>
            <a:off x="-1600200" y="571500"/>
            <a:ext cx="12406313" cy="6488113"/>
            <a:chOff x="-6424715" y="-790799"/>
            <a:chExt cx="16518920" cy="8636726"/>
          </a:xfrm>
        </p:grpSpPr>
        <p:sp>
          <p:nvSpPr>
            <p:cNvPr id="12" name="Block Arc 11"/>
            <p:cNvSpPr/>
            <p:nvPr/>
          </p:nvSpPr>
          <p:spPr>
            <a:xfrm>
              <a:off x="-6424715" y="-790799"/>
              <a:ext cx="10380604" cy="8636726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noFill/>
            <a:ln w="76200" cap="flat" cmpd="sng" algn="ctr">
              <a:solidFill>
                <a:srgbClr val="E66C7D"/>
              </a:solidFill>
              <a:prstDash val="solid"/>
              <a:miter lim="800000"/>
            </a:ln>
            <a:effectLst/>
          </p:spPr>
        </p:sp>
        <p:sp>
          <p:nvSpPr>
            <p:cNvPr id="13" name="Freeform 12"/>
            <p:cNvSpPr/>
            <p:nvPr/>
          </p:nvSpPr>
          <p:spPr>
            <a:xfrm>
              <a:off x="2594637" y="84074"/>
              <a:ext cx="7499568" cy="1084082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9715" name="Oval 13"/>
            <p:cNvSpPr>
              <a:spLocks noChangeArrowheads="1"/>
            </p:cNvSpPr>
            <p:nvPr/>
          </p:nvSpPr>
          <p:spPr bwMode="auto">
            <a:xfrm>
              <a:off x="1917398" y="-50431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78030" y="1966952"/>
              <a:ext cx="6907720" cy="1084081"/>
            </a:xfrm>
            <a:custGeom>
              <a:avLst/>
              <a:gdLst>
                <a:gd name="connsiteX0" fmla="*/ 0 w 6907174"/>
                <a:gd name="connsiteY0" fmla="*/ 0 h 1083733"/>
                <a:gd name="connsiteX1" fmla="*/ 6907174 w 6907174"/>
                <a:gd name="connsiteY1" fmla="*/ 0 h 1083733"/>
                <a:gd name="connsiteX2" fmla="*/ 6907174 w 6907174"/>
                <a:gd name="connsiteY2" fmla="*/ 1083733 h 1083733"/>
                <a:gd name="connsiteX3" fmla="*/ 0 w 6907174"/>
                <a:gd name="connsiteY3" fmla="*/ 1083733 h 1083733"/>
                <a:gd name="connsiteX4" fmla="*/ 0 w 6907174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174" h="1083733">
                  <a:moveTo>
                    <a:pt x="0" y="0"/>
                  </a:moveTo>
                  <a:lnTo>
                    <a:pt x="6907174" y="0"/>
                  </a:lnTo>
                  <a:lnTo>
                    <a:pt x="6907174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6C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17" name="Oval 15"/>
            <p:cNvSpPr>
              <a:spLocks noChangeArrowheads="1"/>
            </p:cNvSpPr>
            <p:nvPr/>
          </p:nvSpPr>
          <p:spPr bwMode="auto">
            <a:xfrm>
              <a:off x="2500714" y="1832104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E66C7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418997" y="3835038"/>
              <a:ext cx="6675208" cy="1084081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B76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9719" name="Oval 17"/>
            <p:cNvSpPr>
              <a:spLocks noChangeArrowheads="1"/>
            </p:cNvSpPr>
            <p:nvPr/>
          </p:nvSpPr>
          <p:spPr bwMode="auto">
            <a:xfrm>
              <a:off x="2742549" y="3701118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BB76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19663" y="1312863"/>
            <a:ext cx="59372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6375" y="2701925"/>
            <a:ext cx="5953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7350" y="4102100"/>
            <a:ext cx="5953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4063" y="1374775"/>
            <a:ext cx="4460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0938" y="2757488"/>
            <a:ext cx="44592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3188" y="4192588"/>
            <a:ext cx="42052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705" name="Group 3"/>
          <p:cNvGrpSpPr>
            <a:grpSpLocks/>
          </p:cNvGrpSpPr>
          <p:nvPr/>
        </p:nvGrpSpPr>
        <p:grpSpPr bwMode="auto">
          <a:xfrm>
            <a:off x="1588" y="2733675"/>
            <a:ext cx="4470400" cy="1473200"/>
            <a:chOff x="0" y="2734405"/>
            <a:chExt cx="4472208" cy="1472650"/>
          </a:xfrm>
        </p:grpSpPr>
        <p:grpSp>
          <p:nvGrpSpPr>
            <p:cNvPr id="29707" name="Group 14"/>
            <p:cNvGrpSpPr>
              <a:grpSpLocks/>
            </p:cNvGrpSpPr>
            <p:nvPr/>
          </p:nvGrpSpPr>
          <p:grpSpPr bwMode="auto">
            <a:xfrm>
              <a:off x="0" y="2734405"/>
              <a:ext cx="4472208" cy="1472650"/>
              <a:chOff x="0" y="2903219"/>
              <a:chExt cx="4472208" cy="147265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2903219"/>
                <a:ext cx="3714664" cy="1472650"/>
              </a:xfrm>
              <a:prstGeom prst="rect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000000" y="2903219"/>
                <a:ext cx="1472208" cy="1472650"/>
              </a:xfrm>
              <a:prstGeom prst="ellipse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3127051" y="2862945"/>
              <a:ext cx="1218105" cy="1215571"/>
            </a:xfrm>
            <a:prstGeom prst="ellipse">
              <a:avLst/>
            </a:prstGeom>
            <a:solidFill>
              <a:srgbClr val="D4D4D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09402">
                <a:defRPr/>
              </a:pPr>
              <a:endParaRPr lang="en-GB" sz="1200" kern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2" name="AutoShape 117"/>
            <p:cNvSpPr>
              <a:spLocks/>
            </p:cNvSpPr>
            <p:nvPr/>
          </p:nvSpPr>
          <p:spPr bwMode="auto">
            <a:xfrm>
              <a:off x="3457385" y="3239042"/>
              <a:ext cx="560615" cy="463377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F0AD00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392" tIns="25392" rIns="25392" bIns="25392" anchor="ctr"/>
            <a:lstStyle/>
            <a:p>
              <a:pPr algn="ctr" defTabSz="2285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sym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5690" y="3196196"/>
              <a:ext cx="2617258" cy="5220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09402"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706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891213"/>
            <a:ext cx="27559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922" y="3287713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982" y="-412751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849" y="5038693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14636" y="389547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94754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2869" y="697576"/>
            <a:ext cx="1172051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chia 4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</a:t>
            </a:r>
            <a:r>
              <a:rPr lang="en-US" altLang="zh-CN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zh-CN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zh-CN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zh-CN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1-ý a;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2-ý b;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3-ý c;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4-ý đ).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25757"/>
              </p:ext>
            </p:extLst>
          </p:nvPr>
        </p:nvGraphicFramePr>
        <p:xfrm>
          <a:off x="554184" y="2944308"/>
          <a:ext cx="10858787" cy="2705100"/>
        </p:xfrm>
        <a:graphic>
          <a:graphicData uri="http://schemas.openxmlformats.org/drawingml/2006/table">
            <a:tbl>
              <a:tblPr firstRow="1" firstCol="1" bandRow="1"/>
              <a:tblGrid>
                <a:gridCol w="988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4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46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25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88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Vị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ngữ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Loại từ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 trước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sau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.........................................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...............................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....................................................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..........................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..................................................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..................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........................................................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984500" y="2649538"/>
            <a:ext cx="113780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87253"/>
      </p:ext>
    </p:extLst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60218" y="854593"/>
            <a:ext cx="1151096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Hs chia 4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trò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“Ai </a:t>
            </a:r>
            <a:r>
              <a:rPr lang="en-US" altLang="zh-CN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hiểu</a:t>
            </a:r>
            <a:r>
              <a:rPr lang="en-US" altLang="zh-CN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biết</a:t>
            </a:r>
            <a:r>
              <a:rPr lang="en-US" altLang="zh-CN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hơn</a:t>
            </a:r>
            <a:r>
              <a:rPr lang="en-US" altLang="zh-CN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”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phút</a:t>
            </a:r>
            <a:endParaRPr lang="en-US" altLang="zh-CN" sz="2800" b="1" dirty="0">
              <a:solidFill>
                <a:srgbClr val="FFC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Thể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lệ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Chia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4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lên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bảng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phiếu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in 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sẵn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ghép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chỗ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trống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mình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1-ý a;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2-ý b;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3-ý c; </a:t>
            </a:r>
            <a:r>
              <a:rPr lang="en-US" altLang="zh-CN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4-ý đ).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927324"/>
              </p:ext>
            </p:extLst>
          </p:nvPr>
        </p:nvGraphicFramePr>
        <p:xfrm>
          <a:off x="693954" y="2370138"/>
          <a:ext cx="10843490" cy="3314700"/>
        </p:xfrm>
        <a:graphic>
          <a:graphicData uri="http://schemas.openxmlformats.org/drawingml/2006/table">
            <a:tbl>
              <a:tblPr firstRow="1" firstCol="1" bandRow="1"/>
              <a:tblGrid>
                <a:gridCol w="986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2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2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89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833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Vị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ngữ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Loại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trước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sau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tính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ngắn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hoẳn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bây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giờ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kín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xuống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tận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chấm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đuôi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rất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buồn rầu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bổ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sung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thảo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"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Tuyên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ngôn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lập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"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đọc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“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Tuyên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ngôn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”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lập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Quảng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Ba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2-9-1945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E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984500" y="2649538"/>
            <a:ext cx="113780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83984"/>
      </p:ext>
    </p:extLst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35969" y="90583"/>
            <a:ext cx="72370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TRÒ CHƠI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“THỬ TÀI GHI NHỚ”</a:t>
            </a:r>
            <a:endParaRPr lang="en-SG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椭圆 1">
            <a:extLst>
              <a:ext uri="{FF2B5EF4-FFF2-40B4-BE49-F238E27FC236}">
                <a16:creationId xmlns:a16="http://schemas.microsoft.com/office/drawing/2014/main" id="{6398008A-62D9-48B7-972B-C5354C17C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481" y="2520059"/>
            <a:ext cx="2827337" cy="3128962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121904" tIns="60952" rIns="121904" bIns="60952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1600">
              <a:solidFill>
                <a:prstClr val="black"/>
              </a:solidFill>
              <a:latin typeface="微软雅黑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3" name="椭圆 1">
            <a:extLst>
              <a:ext uri="{FF2B5EF4-FFF2-40B4-BE49-F238E27FC236}">
                <a16:creationId xmlns:a16="http://schemas.microsoft.com/office/drawing/2014/main" id="{7611AD2D-28F0-47D1-A5ED-647E06C02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455" y="2652565"/>
            <a:ext cx="2828925" cy="3128962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lIns="121904" tIns="60952" rIns="121904" bIns="60952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200">
              <a:solidFill>
                <a:prstClr val="black"/>
              </a:solidFill>
              <a:latin typeface="微软雅黑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F04C6742-4453-4C43-AE72-203111F99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6576" y="3076118"/>
            <a:ext cx="22415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Xem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1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đoạn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video</a:t>
            </a:r>
            <a:endParaRPr lang="zh-CN" altLang="en-US" sz="2250" b="1" dirty="0">
              <a:solidFill>
                <a:srgbClr val="FF0000"/>
              </a:solidFill>
              <a:latin typeface="微软雅黑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1B7AAC34-B9FC-49C0-9936-89ED1C9E7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4921" y="3151478"/>
            <a:ext cx="2389188" cy="207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SG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G</a:t>
            </a:r>
            <a:r>
              <a:rPr lang="it-I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hi nh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ớ 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ững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việc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làm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xu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ất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hiện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trong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video</a:t>
            </a:r>
            <a:endParaRPr lang="zh-CN" altLang="en-US" sz="2250" b="1" dirty="0">
              <a:solidFill>
                <a:srgbClr val="FF0000"/>
              </a:solidFill>
              <a:latin typeface="微软雅黑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6" name="椭圆 1">
            <a:extLst>
              <a:ext uri="{FF2B5EF4-FFF2-40B4-BE49-F238E27FC236}">
                <a16:creationId xmlns:a16="http://schemas.microsoft.com/office/drawing/2014/main" id="{B3A023A6-EDCC-4E72-BCB0-88DBB90B3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236" y="2770187"/>
            <a:ext cx="2827338" cy="3128962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lIns="121904" tIns="60952" rIns="121904" bIns="60952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200">
              <a:solidFill>
                <a:prstClr val="black"/>
              </a:solidFill>
              <a:latin typeface="微软雅黑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7" name="TextBox 26">
            <a:extLst>
              <a:ext uri="{FF2B5EF4-FFF2-40B4-BE49-F238E27FC236}">
                <a16:creationId xmlns:a16="http://schemas.microsoft.com/office/drawing/2014/main" id="{F3DF4417-35F3-40EF-9FD8-0EB660A19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1045" y="3226598"/>
            <a:ext cx="2820988" cy="255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2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đạ</a:t>
            </a:r>
            <a:r>
              <a:rPr lang="it-I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i di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ện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l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ê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bả</a:t>
            </a:r>
            <a:r>
              <a:rPr lang="nl-NL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ng v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à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liệt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k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ê 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ững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việc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làm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trong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video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đó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trong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1’</a:t>
            </a:r>
          </a:p>
        </p:txBody>
      </p:sp>
      <p:sp>
        <p:nvSpPr>
          <p:cNvPr id="18" name="椭圆 11">
            <a:extLst>
              <a:ext uri="{FF2B5EF4-FFF2-40B4-BE49-F238E27FC236}">
                <a16:creationId xmlns:a16="http://schemas.microsoft.com/office/drawing/2014/main" id="{2A1971D4-B7CF-4AB7-B353-78B896BF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6072" y="2812703"/>
            <a:ext cx="3024187" cy="3128962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lIns="121904" tIns="60952" rIns="121904" bIns="60952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200">
              <a:solidFill>
                <a:prstClr val="black"/>
              </a:solidFill>
              <a:latin typeface="微软雅黑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8478CA23-A6CC-4E6E-BFFA-91CE5F79A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7338" y="3519488"/>
            <a:ext cx="2278062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Đội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n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à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o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viết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đượ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c nhi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ều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từ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ất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sẽ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được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10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điểm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. </a:t>
            </a:r>
            <a:endParaRPr lang="en-SG" sz="2531" b="1" dirty="0">
              <a:solidFill>
                <a:srgbClr val="FF0000"/>
              </a:solidFill>
            </a:endParaRPr>
          </a:p>
        </p:txBody>
      </p:sp>
      <p:pic>
        <p:nvPicPr>
          <p:cNvPr id="11" name="图片 8" descr="6fc417983c9675ce1b60e983870aeb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497" y="5033078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70356" y="0"/>
            <a:ext cx="2172654" cy="1970456"/>
          </a:xfrm>
          <a:prstGeom prst="rect">
            <a:avLst/>
          </a:prstGeom>
        </p:spPr>
      </p:pic>
      <p:pic>
        <p:nvPicPr>
          <p:cNvPr id="21" name="图片 9" descr="左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175" y="3529013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10" descr="右上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0" y="-661988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17"/>
          <p:cNvGrpSpPr>
            <a:grpSpLocks/>
          </p:cNvGrpSpPr>
          <p:nvPr/>
        </p:nvGrpSpPr>
        <p:grpSpPr bwMode="auto">
          <a:xfrm>
            <a:off x="2412618" y="157620"/>
            <a:ext cx="7462982" cy="2115582"/>
            <a:chOff x="4888" y="2893"/>
            <a:chExt cx="9838" cy="2382"/>
          </a:xfrm>
        </p:grpSpPr>
        <p:sp>
          <p:nvSpPr>
            <p:cNvPr id="2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6" name="图片 21" descr="玫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135" y="-248093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89616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7" grpId="0"/>
      <p:bldP spid="18" grpId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9" descr="左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7" y="1290882"/>
            <a:ext cx="2900363" cy="540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 descr="右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-127762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7"/>
          <p:cNvGrpSpPr>
            <a:grpSpLocks/>
          </p:cNvGrpSpPr>
          <p:nvPr/>
        </p:nvGrpSpPr>
        <p:grpSpPr bwMode="auto">
          <a:xfrm>
            <a:off x="2750777" y="1030964"/>
            <a:ext cx="6246812" cy="1512888"/>
            <a:chOff x="4888" y="2893"/>
            <a:chExt cx="9838" cy="2382"/>
          </a:xfrm>
        </p:grpSpPr>
        <p:sp>
          <p:nvSpPr>
            <p:cNvPr id="7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32" y="568691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785" y="2808347"/>
            <a:ext cx="2166215" cy="160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58PIC58PIC58PIC58PICHsaGKG559akDq_PIC2018.png"/>
          <p:cNvPicPr>
            <a:picLocks noChangeAspect="1"/>
          </p:cNvPicPr>
          <p:nvPr/>
        </p:nvPicPr>
        <p:blipFill>
          <a:blip r:embed="rId5" cstate="print"/>
          <a:srcRect l="7143" t="16071" r="5357" b="14286"/>
          <a:stretch>
            <a:fillRect/>
          </a:stretch>
        </p:blipFill>
        <p:spPr>
          <a:xfrm>
            <a:off x="3746056" y="1205228"/>
            <a:ext cx="3927239" cy="959043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184037" y="1361583"/>
            <a:ext cx="3051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Vận</a:t>
            </a:r>
            <a:r>
              <a:rPr lang="en-US" sz="3600" b="1" dirty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dụng</a:t>
            </a:r>
            <a:endParaRPr lang="en-US" sz="3600" b="1" dirty="0">
              <a:solidFill>
                <a:srgbClr val="FF0000"/>
              </a:solidFill>
              <a:latin typeface="SVN-Whimsy" panose="02040603050506020204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096" y="4521384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2117" y="-127762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5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9" descr="左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150" y="599233"/>
            <a:ext cx="2900363" cy="540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 descr="右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794" y="0"/>
            <a:ext cx="2503055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7"/>
          <p:cNvGrpSpPr>
            <a:grpSpLocks/>
          </p:cNvGrpSpPr>
          <p:nvPr/>
        </p:nvGrpSpPr>
        <p:grpSpPr bwMode="auto">
          <a:xfrm>
            <a:off x="300285" y="642107"/>
            <a:ext cx="4982916" cy="2636802"/>
            <a:chOff x="4888" y="2893"/>
            <a:chExt cx="9838" cy="2382"/>
          </a:xfrm>
        </p:grpSpPr>
        <p:sp>
          <p:nvSpPr>
            <p:cNvPr id="7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031" y="1711101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58PIC58PIC58PIC58PICHsaGKG559akDq_PIC2018.png"/>
          <p:cNvPicPr>
            <a:picLocks noChangeAspect="1"/>
          </p:cNvPicPr>
          <p:nvPr/>
        </p:nvPicPr>
        <p:blipFill>
          <a:blip r:embed="rId5" cstate="print"/>
          <a:srcRect l="7143" t="16071" r="5357" b="14286"/>
          <a:stretch>
            <a:fillRect/>
          </a:stretch>
        </p:blipFill>
        <p:spPr>
          <a:xfrm>
            <a:off x="531940" y="159097"/>
            <a:ext cx="3927239" cy="959043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002819" y="388931"/>
            <a:ext cx="3051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TRÒ CHƠI</a:t>
            </a:r>
            <a:endParaRPr lang="en-US" sz="3600" b="1" dirty="0">
              <a:solidFill>
                <a:srgbClr val="FF0000"/>
              </a:solidFill>
              <a:latin typeface="SVN-Whimsy" panose="02040603050506020204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28520" y="2671447"/>
            <a:ext cx="4268783" cy="733352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thấy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...........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262" y="6269395"/>
            <a:ext cx="5467926" cy="69175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thấy</a:t>
            </a:r>
            <a:r>
              <a:rPr kumimoji="0" lang="en-US" sz="4000" b="0" i="1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................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707395" y="6071687"/>
            <a:ext cx="5583115" cy="78631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thấy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....................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727370" y="1369896"/>
            <a:ext cx="35148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000" b="1" dirty="0" err="1">
                <a:solidFill>
                  <a:srgbClr val="270BF5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Tôi</a:t>
            </a:r>
            <a:r>
              <a:rPr lang="en-US" altLang="zh-CN" sz="6000" b="1" dirty="0">
                <a:solidFill>
                  <a:srgbClr val="270BF5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270BF5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thấy</a:t>
            </a:r>
            <a:r>
              <a:rPr lang="en-US" altLang="zh-CN" sz="6000" b="1" dirty="0">
                <a:solidFill>
                  <a:srgbClr val="270BF5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..</a:t>
            </a:r>
            <a:r>
              <a:rPr lang="en-US" altLang="zh-CN" sz="6000" b="1" dirty="0">
                <a:solidFill>
                  <a:prstClr val="white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.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方正喵呜体" panose="02010600010101010101" pitchFamily="2" charset="-122"/>
              <a:cs typeface="Times New Roman" pitchFamily="18" charset="0"/>
            </a:endParaRPr>
          </a:p>
        </p:txBody>
      </p:sp>
      <p:sp>
        <p:nvSpPr>
          <p:cNvPr id="29" name="矩形 98"/>
          <p:cNvSpPr/>
          <p:nvPr/>
        </p:nvSpPr>
        <p:spPr>
          <a:xfrm>
            <a:off x="2093707" y="2429077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prstClr val="white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。</a:t>
            </a:r>
          </a:p>
        </p:txBody>
      </p:sp>
      <p:pic>
        <p:nvPicPr>
          <p:cNvPr id="30" name="Shape 250"/>
          <p:cNvPicPr/>
          <p:nvPr/>
        </p:nvPicPr>
        <p:blipFill>
          <a:blip r:embed="rId6"/>
          <a:stretch/>
        </p:blipFill>
        <p:spPr>
          <a:xfrm>
            <a:off x="5528188" y="276904"/>
            <a:ext cx="4019133" cy="23566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226484"/>
            <a:ext cx="6101258" cy="31373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8742" y="3442724"/>
            <a:ext cx="5258458" cy="27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8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  <p:bldP spid="16" grpId="0" animBg="1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4"/>
          <p:cNvGrpSpPr>
            <a:grpSpLocks/>
          </p:cNvGrpSpPr>
          <p:nvPr/>
        </p:nvGrpSpPr>
        <p:grpSpPr bwMode="auto">
          <a:xfrm>
            <a:off x="-1747838" y="549275"/>
            <a:ext cx="12485688" cy="6488113"/>
            <a:chOff x="-6529067" y="-738632"/>
            <a:chExt cx="16623272" cy="8636726"/>
          </a:xfrm>
        </p:grpSpPr>
        <p:sp>
          <p:nvSpPr>
            <p:cNvPr id="12" name="Block Arc 11"/>
            <p:cNvSpPr/>
            <p:nvPr/>
          </p:nvSpPr>
          <p:spPr>
            <a:xfrm>
              <a:off x="-6529067" y="-738632"/>
              <a:ext cx="10379770" cy="8636726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noFill/>
            <a:ln w="76200" cap="flat" cmpd="sng" algn="ctr">
              <a:solidFill>
                <a:srgbClr val="E66C7D"/>
              </a:solidFill>
              <a:prstDash val="solid"/>
              <a:miter lim="800000"/>
            </a:ln>
            <a:effectLst/>
          </p:spPr>
        </p:sp>
        <p:sp>
          <p:nvSpPr>
            <p:cNvPr id="13" name="Freeform 12"/>
            <p:cNvSpPr/>
            <p:nvPr/>
          </p:nvSpPr>
          <p:spPr>
            <a:xfrm>
              <a:off x="2595239" y="85523"/>
              <a:ext cx="7498966" cy="1084082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31765" name="Oval 13"/>
            <p:cNvSpPr>
              <a:spLocks noChangeArrowheads="1"/>
            </p:cNvSpPr>
            <p:nvPr/>
          </p:nvSpPr>
          <p:spPr bwMode="auto">
            <a:xfrm>
              <a:off x="1917398" y="-50431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78586" y="1968402"/>
              <a:ext cx="6907165" cy="1084081"/>
            </a:xfrm>
            <a:custGeom>
              <a:avLst/>
              <a:gdLst>
                <a:gd name="connsiteX0" fmla="*/ 0 w 6907174"/>
                <a:gd name="connsiteY0" fmla="*/ 0 h 1083733"/>
                <a:gd name="connsiteX1" fmla="*/ 6907174 w 6907174"/>
                <a:gd name="connsiteY1" fmla="*/ 0 h 1083733"/>
                <a:gd name="connsiteX2" fmla="*/ 6907174 w 6907174"/>
                <a:gd name="connsiteY2" fmla="*/ 1083733 h 1083733"/>
                <a:gd name="connsiteX3" fmla="*/ 0 w 6907174"/>
                <a:gd name="connsiteY3" fmla="*/ 1083733 h 1083733"/>
                <a:gd name="connsiteX4" fmla="*/ 0 w 6907174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174" h="1083733">
                  <a:moveTo>
                    <a:pt x="0" y="0"/>
                  </a:moveTo>
                  <a:lnTo>
                    <a:pt x="6907174" y="0"/>
                  </a:lnTo>
                  <a:lnTo>
                    <a:pt x="6907174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6C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767" name="Oval 15"/>
            <p:cNvSpPr>
              <a:spLocks noChangeArrowheads="1"/>
            </p:cNvSpPr>
            <p:nvPr/>
          </p:nvSpPr>
          <p:spPr bwMode="auto">
            <a:xfrm>
              <a:off x="2500714" y="1832104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E66C7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419534" y="3836487"/>
              <a:ext cx="6674671" cy="1084081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B76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31769" name="Oval 17"/>
            <p:cNvSpPr>
              <a:spLocks noChangeArrowheads="1"/>
            </p:cNvSpPr>
            <p:nvPr/>
          </p:nvSpPr>
          <p:spPr bwMode="auto">
            <a:xfrm>
              <a:off x="2742549" y="3701118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BB76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331043" y="5569327"/>
              <a:ext cx="7754708" cy="1081968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srgbClr val="ED7D31">
                    <a:lumMod val="75000"/>
                  </a:srgbClr>
                </a:solidFill>
                <a:latin typeface="微软雅黑" pitchFamily="34" charset="-122"/>
              </a:endParaRPr>
            </a:p>
          </p:txBody>
        </p:sp>
        <p:sp>
          <p:nvSpPr>
            <p:cNvPr id="31771" name="Oval 28"/>
            <p:cNvSpPr>
              <a:spLocks noChangeArrowheads="1"/>
            </p:cNvSpPr>
            <p:nvPr/>
          </p:nvSpPr>
          <p:spPr bwMode="auto">
            <a:xfrm>
              <a:off x="1654176" y="5432057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BB76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19663" y="1312863"/>
            <a:ext cx="59372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6375" y="2701925"/>
            <a:ext cx="5953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7350" y="4102100"/>
            <a:ext cx="5953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4063" y="1374775"/>
            <a:ext cx="4460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0938" y="2757488"/>
            <a:ext cx="44592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3188" y="4192588"/>
            <a:ext cx="42052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49788" y="5403850"/>
            <a:ext cx="5953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635625" y="5492750"/>
            <a:ext cx="4460875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755" name="Group 3"/>
          <p:cNvGrpSpPr>
            <a:grpSpLocks/>
          </p:cNvGrpSpPr>
          <p:nvPr/>
        </p:nvGrpSpPr>
        <p:grpSpPr bwMode="auto">
          <a:xfrm>
            <a:off x="1588" y="2733675"/>
            <a:ext cx="4470400" cy="1473200"/>
            <a:chOff x="0" y="2734405"/>
            <a:chExt cx="4472208" cy="1472650"/>
          </a:xfrm>
        </p:grpSpPr>
        <p:grpSp>
          <p:nvGrpSpPr>
            <p:cNvPr id="31757" name="Group 14"/>
            <p:cNvGrpSpPr>
              <a:grpSpLocks/>
            </p:cNvGrpSpPr>
            <p:nvPr/>
          </p:nvGrpSpPr>
          <p:grpSpPr bwMode="auto">
            <a:xfrm>
              <a:off x="0" y="2734405"/>
              <a:ext cx="4472208" cy="1472650"/>
              <a:chOff x="0" y="2903219"/>
              <a:chExt cx="4472208" cy="147265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2903219"/>
                <a:ext cx="3714664" cy="1472650"/>
              </a:xfrm>
              <a:prstGeom prst="rect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000000" y="2903219"/>
                <a:ext cx="1472208" cy="1472650"/>
              </a:xfrm>
              <a:prstGeom prst="ellipse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3127051" y="2862945"/>
              <a:ext cx="1218105" cy="1215571"/>
            </a:xfrm>
            <a:prstGeom prst="ellipse">
              <a:avLst/>
            </a:prstGeom>
            <a:solidFill>
              <a:srgbClr val="D4D4D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09402">
                <a:defRPr/>
              </a:pPr>
              <a:endParaRPr lang="en-GB" sz="1200" kern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2" name="AutoShape 117"/>
            <p:cNvSpPr>
              <a:spLocks/>
            </p:cNvSpPr>
            <p:nvPr/>
          </p:nvSpPr>
          <p:spPr bwMode="auto">
            <a:xfrm>
              <a:off x="3457385" y="3239042"/>
              <a:ext cx="560615" cy="463377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F0AD00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392" tIns="25392" rIns="25392" bIns="25392" anchor="ctr"/>
            <a:lstStyle/>
            <a:p>
              <a:pPr algn="ctr" defTabSz="2285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sym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5690" y="3196196"/>
              <a:ext cx="2617258" cy="5220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09402"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756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891213"/>
            <a:ext cx="27559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8" descr="6fc417983c9675ce1b60e983870aeb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295" y="4833952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86082" y="184806"/>
            <a:ext cx="2687293" cy="1970456"/>
          </a:xfrm>
          <a:prstGeom prst="rect">
            <a:avLst/>
          </a:prstGeom>
        </p:spPr>
      </p:pic>
      <p:pic>
        <p:nvPicPr>
          <p:cNvPr id="33" name="图片 9" descr="左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4" y="3610276"/>
            <a:ext cx="2900363" cy="33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10" descr="右上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7" y="-132503"/>
            <a:ext cx="4129088" cy="196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150790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7" y="1290882"/>
            <a:ext cx="2900363" cy="540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-127762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2750777" y="1030964"/>
            <a:ext cx="6246812" cy="1512888"/>
            <a:chOff x="4888" y="2893"/>
            <a:chExt cx="9838" cy="2382"/>
          </a:xfrm>
        </p:grpSpPr>
        <p:sp>
          <p:nvSpPr>
            <p:cNvPr id="1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4571423" y="1290882"/>
            <a:ext cx="1973263" cy="74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E94B52"/>
                </a:solidFill>
                <a:latin typeface="#9Slide07 Cadena" panose="02000503000000020004" pitchFamily="2" charset="0"/>
              </a:rPr>
              <a:t>BÀI TẬP 4</a:t>
            </a:r>
            <a:endParaRPr lang="zh-CN" altLang="en-US" sz="3200" b="1" dirty="0">
              <a:solidFill>
                <a:srgbClr val="E94B52"/>
              </a:solidFill>
              <a:latin typeface="#9Slide07 Cadena" panose="02000503000000020004" pitchFamily="2" charset="0"/>
            </a:endParaRPr>
          </a:p>
        </p:txBody>
      </p: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32" y="568691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17"/>
          <p:cNvGrpSpPr>
            <a:grpSpLocks/>
          </p:cNvGrpSpPr>
          <p:nvPr/>
        </p:nvGrpSpPr>
        <p:grpSpPr bwMode="auto">
          <a:xfrm>
            <a:off x="2207491" y="3310328"/>
            <a:ext cx="9494981" cy="3145890"/>
            <a:chOff x="4888" y="2893"/>
            <a:chExt cx="9838" cy="2382"/>
          </a:xfrm>
        </p:grpSpPr>
        <p:sp>
          <p:nvSpPr>
            <p:cNvPr id="12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文本框 18"/>
          <p:cNvSpPr txBox="1">
            <a:spLocks noChangeArrowheads="1"/>
          </p:cNvSpPr>
          <p:nvPr/>
        </p:nvSpPr>
        <p:spPr bwMode="auto">
          <a:xfrm>
            <a:off x="2312132" y="3680910"/>
            <a:ext cx="886949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270BF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21" descr="玫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785" y="2808347"/>
            <a:ext cx="2166215" cy="160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785" y="5108078"/>
            <a:ext cx="2305187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2117" y="74929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369" y="3266132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2168987" y="1285299"/>
            <a:ext cx="9466493" cy="4131783"/>
            <a:chOff x="4888" y="2893"/>
            <a:chExt cx="9838" cy="2382"/>
          </a:xfrm>
        </p:grpSpPr>
        <p:sp>
          <p:nvSpPr>
            <p:cNvPr id="1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395" y="2084375"/>
            <a:ext cx="20726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IMG_1582517675295_1582518075254"/>
          <p:cNvPicPr>
            <a:picLocks noGrp="1" noChangeAspect="1"/>
          </p:cNvPicPr>
          <p:nvPr isPhoto="1"/>
        </p:nvPicPr>
        <p:blipFill>
          <a:blip r:embed="rId5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766" y="78349"/>
            <a:ext cx="1660690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33" y="5111601"/>
            <a:ext cx="3010466" cy="147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347001" y="1712890"/>
            <a:ext cx="88610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2400" dirty="0">
                <a:solidFill>
                  <a:srgbClr val="270BF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270BF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58PIC58PIC58PIC58PICHsaGKG559akDq_PIC2018.png"/>
          <p:cNvPicPr>
            <a:picLocks noChangeAspect="1"/>
          </p:cNvPicPr>
          <p:nvPr/>
        </p:nvPicPr>
        <p:blipFill>
          <a:blip r:embed="rId7" cstate="print"/>
          <a:srcRect l="7143" t="16071" r="5357" b="14286"/>
          <a:stretch>
            <a:fillRect/>
          </a:stretch>
        </p:blipFill>
        <p:spPr>
          <a:xfrm>
            <a:off x="4536129" y="375413"/>
            <a:ext cx="2915640" cy="959043"/>
          </a:xfrm>
          <a:prstGeom prst="rect">
            <a:avLst/>
          </a:prstGeom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4913696" y="511515"/>
            <a:ext cx="21605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làm</a:t>
            </a:r>
            <a:endParaRPr lang="en-US" sz="3600" b="1" dirty="0">
              <a:solidFill>
                <a:srgbClr val="FF0000"/>
              </a:solidFill>
              <a:latin typeface="SVN-Whimsy" panose="02040603050506020204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81" y="0"/>
            <a:ext cx="2097306" cy="297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92595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175" y="3529013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530" y="-303069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1080655" y="882794"/>
            <a:ext cx="11009745" cy="5896697"/>
            <a:chOff x="4888" y="2893"/>
            <a:chExt cx="9838" cy="2382"/>
          </a:xfrm>
        </p:grpSpPr>
        <p:sp>
          <p:nvSpPr>
            <p:cNvPr id="1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2" name="图片 15" descr="玫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10" y="273111"/>
            <a:ext cx="14398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538955"/>
              </p:ext>
            </p:extLst>
          </p:nvPr>
        </p:nvGraphicFramePr>
        <p:xfrm>
          <a:off x="1287689" y="1243681"/>
          <a:ext cx="10174637" cy="3863340"/>
        </p:xfrm>
        <a:graphic>
          <a:graphicData uri="http://schemas.openxmlformats.org/drawingml/2006/table">
            <a:tbl>
              <a:tblPr firstRow="1" firstCol="1" bandRow="1"/>
              <a:tblGrid>
                <a:gridCol w="2066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9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6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720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Loại</a:t>
                      </a:r>
                      <a:r>
                        <a:rPr lang="en-US" sz="2400" b="1" i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400" b="1" i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i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trước</a:t>
                      </a:r>
                      <a:endParaRPr lang="en-US" sz="2400" b="1" i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i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trung</a:t>
                      </a:r>
                      <a:r>
                        <a:rPr lang="en-US" sz="2400" b="1" i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tâm</a:t>
                      </a:r>
                      <a:endParaRPr lang="en-US" sz="2400" b="1" i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i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sau</a:t>
                      </a:r>
                      <a:endParaRPr lang="en-US" sz="2400" b="1" i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đưa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endParaRPr lang="en-US" sz="24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chứng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liệu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lấy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sử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đã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cung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cấp</a:t>
                      </a:r>
                      <a:endParaRPr lang="en-US" sz="24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thông tin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 động từ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thuật lại </a:t>
                      </a:r>
                      <a:endParaRPr lang="en-US" sz="24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 kiện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trọng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đại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tộc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 động từ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mở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endParaRPr lang="en-US" sz="24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kỉ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độc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lập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do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tộc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 động từ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khai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sinh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endParaRPr lang="en-US" sz="24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Việt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Nam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cộng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hòa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6" name="Picture 15" descr="IMG_1582517675295_1582518075254"/>
          <p:cNvPicPr>
            <a:picLocks noGrp="1" noChangeAspect="1"/>
          </p:cNvPicPr>
          <p:nvPr isPhoto="1"/>
        </p:nvPicPr>
        <p:blipFill>
          <a:blip r:embed="rId6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766" y="78349"/>
            <a:ext cx="1660690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33" y="5111601"/>
            <a:ext cx="3010466" cy="147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131964" y="98201"/>
            <a:ext cx="1746540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77791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3606800" y="2024063"/>
            <a:ext cx="5066145" cy="2789237"/>
            <a:chOff x="5681" y="3188"/>
            <a:chExt cx="3466" cy="4391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5703" y="3195"/>
              <a:ext cx="0" cy="4339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/>
          </p:nvCxnSpPr>
          <p:spPr>
            <a:xfrm flipV="1">
              <a:off x="5681" y="3210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 flipV="1">
              <a:off x="5681" y="7527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 flipH="1" flipV="1">
              <a:off x="9117" y="3188"/>
              <a:ext cx="7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 flipV="1">
              <a:off x="9107" y="6704"/>
              <a:ext cx="10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3808326" y="2558699"/>
            <a:ext cx="438726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0" b="1" dirty="0">
                <a:solidFill>
                  <a:srgbClr val="E94B52"/>
                </a:solidFill>
                <a:latin typeface="Blackadder ITC" panose="04020505051007020D02" pitchFamily="82" charset="0"/>
              </a:rPr>
              <a:t>Thank you</a:t>
            </a:r>
          </a:p>
        </p:txBody>
      </p:sp>
      <p:pic>
        <p:nvPicPr>
          <p:cNvPr id="16" name="图片 15" descr="玫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247" y="2766851"/>
            <a:ext cx="14398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9" descr="左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03" y="2934800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0" descr="右上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888" y="0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199" y="4780268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561560" y="200635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45540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2. Video khởi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124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Viết đáp án lên bảng"/>
          <p:cNvSpPr txBox="1">
            <a:spLocks noGrp="1"/>
          </p:cNvSpPr>
          <p:nvPr>
            <p:ph type="title"/>
          </p:nvPr>
        </p:nvSpPr>
        <p:spPr>
          <a:xfrm>
            <a:off x="2556598" y="323056"/>
            <a:ext cx="9810750" cy="1785938"/>
          </a:xfrm>
          <a:ln>
            <a:rou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>
              <a:defRPr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VigilantSolidGalapagosalbatross-max-1mb.gif" descr="VigilantSolidGalapagosalbatross-max-1mb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82" y="1666875"/>
            <a:ext cx="811833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316" name="mario_run5_devart_by_t_free-daraj8q.gif" descr="mario_run5_devart_by_t_free-daraj8q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04" y="2726531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317" name="giphy.gif" descr="giphy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5" y="2551113"/>
            <a:ext cx="4308475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图片 9" descr="左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720" y="3167063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 descr="右上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260" y="-213519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287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ọt bút chì…"/>
          <p:cNvSpPr txBox="1">
            <a:spLocks noGrp="1"/>
          </p:cNvSpPr>
          <p:nvPr>
            <p:ph type="body" idx="1"/>
          </p:nvPr>
        </p:nvSpPr>
        <p:spPr>
          <a:xfrm>
            <a:off x="2284989" y="1250518"/>
            <a:ext cx="6355774" cy="5138908"/>
          </a:xfrm>
        </p:spPr>
        <p:txBody>
          <a:bodyPr numCol="3" spcCol="629986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Dán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Cắt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SG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Kẹp</a:t>
            </a:r>
            <a:r>
              <a:rPr lang="en-SG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SG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giấy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SG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Kẹp</a:t>
            </a:r>
            <a:r>
              <a:rPr lang="en-SG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SG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ghim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SG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bắn</a:t>
            </a:r>
            <a:r>
              <a:rPr lang="en-SG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SG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keo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Đính</a:t>
            </a:r>
            <a:r>
              <a:rPr lang="en-US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cúc</a:t>
            </a:r>
            <a:endParaRPr lang="en-US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...............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9"/>
          <a:stretch>
            <a:fillRect/>
          </a:stretch>
        </p:blipFill>
        <p:spPr bwMode="auto">
          <a:xfrm>
            <a:off x="7007225" y="1608138"/>
            <a:ext cx="6065838" cy="537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9" descr="左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454" y="3057959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 descr="右上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7"/>
          <p:cNvGrpSpPr>
            <a:grpSpLocks/>
          </p:cNvGrpSpPr>
          <p:nvPr/>
        </p:nvGrpSpPr>
        <p:grpSpPr bwMode="auto">
          <a:xfrm>
            <a:off x="794327" y="461818"/>
            <a:ext cx="8281555" cy="6031346"/>
            <a:chOff x="4888" y="2893"/>
            <a:chExt cx="9838" cy="2382"/>
          </a:xfrm>
        </p:grpSpPr>
        <p:sp>
          <p:nvSpPr>
            <p:cNvPr id="7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图片 21" descr="玫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435969"/>
      </p:ext>
    </p:extLst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9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495" y="161348"/>
            <a:ext cx="12346120" cy="4336131"/>
          </a:xfrm>
          <a:prstGeom prst="rect">
            <a:avLst/>
          </a:prstGeom>
        </p:spPr>
      </p:pic>
      <p:sp>
        <p:nvSpPr>
          <p:cNvPr id="7" name="Trường từ vựng">
            <a:extLst>
              <a:ext uri="{FF2B5EF4-FFF2-40B4-BE49-F238E27FC236}">
                <a16:creationId xmlns:a16="http://schemas.microsoft.com/office/drawing/2014/main" id="{67171BE8-2412-45E9-A801-ADC240CDDC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4206" y="1750496"/>
            <a:ext cx="9810750" cy="1547812"/>
          </a:xfrm>
        </p:spPr>
        <p:txBody>
          <a:bodyPr>
            <a:normAutofit fontScale="90000"/>
          </a:bodyPr>
          <a:lstStyle>
            <a:lvl1pPr>
              <a:defRPr sz="115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 algn="ctr">
              <a:defRPr/>
            </a:pPr>
            <a:r>
              <a:rPr lang="en-US" sz="618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VIỆT:</a:t>
            </a:r>
            <a:br>
              <a:rPr lang="en-US" sz="6187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18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VỊ NGỮ</a:t>
            </a:r>
            <a:endParaRPr sz="618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1"/>
          <p:cNvGrpSpPr/>
          <p:nvPr/>
        </p:nvGrpSpPr>
        <p:grpSpPr>
          <a:xfrm>
            <a:off x="3136289" y="3321899"/>
            <a:ext cx="2549303" cy="3550332"/>
            <a:chOff x="1766888" y="1784748"/>
            <a:chExt cx="763191" cy="1835944"/>
          </a:xfrm>
        </p:grpSpPr>
        <p:sp>
          <p:nvSpPr>
            <p:cNvPr id="5" name="Shape 1034"/>
            <p:cNvSpPr/>
            <p:nvPr/>
          </p:nvSpPr>
          <p:spPr>
            <a:xfrm>
              <a:off x="2152651" y="2224088"/>
              <a:ext cx="107156" cy="83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43" y="9828"/>
                  </a:moveTo>
                  <a:cubicBezTo>
                    <a:pt x="20503" y="10692"/>
                    <a:pt x="21004" y="11543"/>
                    <a:pt x="21600" y="12462"/>
                  </a:cubicBezTo>
                  <a:cubicBezTo>
                    <a:pt x="20797" y="15394"/>
                    <a:pt x="20629" y="18810"/>
                    <a:pt x="20550" y="21600"/>
                  </a:cubicBezTo>
                  <a:cubicBezTo>
                    <a:pt x="17285" y="18886"/>
                    <a:pt x="18957" y="12766"/>
                    <a:pt x="16102" y="12414"/>
                  </a:cubicBezTo>
                  <a:cubicBezTo>
                    <a:pt x="13346" y="12074"/>
                    <a:pt x="12988" y="13608"/>
                    <a:pt x="12526" y="15998"/>
                  </a:cubicBezTo>
                  <a:cubicBezTo>
                    <a:pt x="12064" y="18387"/>
                    <a:pt x="11785" y="20178"/>
                    <a:pt x="11785" y="20178"/>
                  </a:cubicBezTo>
                  <a:cubicBezTo>
                    <a:pt x="11785" y="20178"/>
                    <a:pt x="2700" y="7597"/>
                    <a:pt x="0" y="3147"/>
                  </a:cubicBezTo>
                  <a:cubicBezTo>
                    <a:pt x="1311" y="2680"/>
                    <a:pt x="1742" y="2046"/>
                    <a:pt x="1827" y="0"/>
                  </a:cubicBezTo>
                  <a:cubicBezTo>
                    <a:pt x="4847" y="4160"/>
                    <a:pt x="12262" y="11667"/>
                    <a:pt x="15756" y="11667"/>
                  </a:cubicBezTo>
                  <a:cubicBezTo>
                    <a:pt x="17415" y="11667"/>
                    <a:pt x="18853" y="10951"/>
                    <a:pt x="20143" y="98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68576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2300" b="1" kern="0">
                <a:solidFill>
                  <a:prstClr val="black"/>
                </a:solidFill>
                <a:latin typeface="Arial" panose="020B0604020202020204" pitchFamily="34" charset="0"/>
                <a:ea typeface="Kontrapunkt Bob Bold"/>
                <a:cs typeface="Kontrapunkt Bob Bold"/>
                <a:sym typeface="Arial" panose="020B0604020202020204" pitchFamily="34" charset="0"/>
              </a:endParaRPr>
            </a:p>
          </p:txBody>
        </p:sp>
        <p:sp>
          <p:nvSpPr>
            <p:cNvPr id="6" name="Shape 1035"/>
            <p:cNvSpPr/>
            <p:nvPr/>
          </p:nvSpPr>
          <p:spPr>
            <a:xfrm>
              <a:off x="2263379" y="2446735"/>
              <a:ext cx="45244" cy="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extrusionOk="0">
                  <a:moveTo>
                    <a:pt x="11314" y="594"/>
                  </a:moveTo>
                  <a:lnTo>
                    <a:pt x="0" y="0"/>
                  </a:lnTo>
                  <a:cubicBezTo>
                    <a:pt x="0" y="0"/>
                    <a:pt x="10284" y="5549"/>
                    <a:pt x="10284" y="11495"/>
                  </a:cubicBezTo>
                  <a:cubicBezTo>
                    <a:pt x="10284" y="17438"/>
                    <a:pt x="9772" y="20013"/>
                    <a:pt x="9772" y="20013"/>
                  </a:cubicBezTo>
                  <a:lnTo>
                    <a:pt x="18772" y="21600"/>
                  </a:lnTo>
                  <a:cubicBezTo>
                    <a:pt x="18772" y="21600"/>
                    <a:pt x="21600" y="15655"/>
                    <a:pt x="19026" y="9907"/>
                  </a:cubicBezTo>
                  <a:cubicBezTo>
                    <a:pt x="16457" y="4162"/>
                    <a:pt x="13629" y="2575"/>
                    <a:pt x="11314" y="59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68576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2300" b="1" kern="0">
                <a:solidFill>
                  <a:prstClr val="black"/>
                </a:solidFill>
                <a:latin typeface="Arial" panose="020B0604020202020204" pitchFamily="34" charset="0"/>
                <a:ea typeface="Kontrapunkt Bob Bold"/>
                <a:cs typeface="Kontrapunkt Bob Bold"/>
                <a:sym typeface="Arial" panose="020B0604020202020204" pitchFamily="34" charset="0"/>
              </a:endParaRPr>
            </a:p>
          </p:txBody>
        </p:sp>
        <p:sp>
          <p:nvSpPr>
            <p:cNvPr id="8" name="Shape 1036"/>
            <p:cNvSpPr/>
            <p:nvPr/>
          </p:nvSpPr>
          <p:spPr>
            <a:xfrm>
              <a:off x="2291954" y="2593181"/>
              <a:ext cx="19050" cy="5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79" y="0"/>
                  </a:moveTo>
                  <a:cubicBezTo>
                    <a:pt x="6479" y="0"/>
                    <a:pt x="2878" y="12381"/>
                    <a:pt x="1439" y="16334"/>
                  </a:cubicBezTo>
                  <a:cubicBezTo>
                    <a:pt x="0" y="20286"/>
                    <a:pt x="0" y="21600"/>
                    <a:pt x="0" y="21600"/>
                  </a:cubicBezTo>
                  <a:lnTo>
                    <a:pt x="21600" y="20286"/>
                  </a:lnTo>
                  <a:cubicBezTo>
                    <a:pt x="21600" y="20286"/>
                    <a:pt x="16556" y="10275"/>
                    <a:pt x="647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68576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2300" b="1" kern="0">
                <a:solidFill>
                  <a:prstClr val="black"/>
                </a:solidFill>
                <a:latin typeface="Arial" panose="020B0604020202020204" pitchFamily="34" charset="0"/>
                <a:ea typeface="Kontrapunkt Bob Bold"/>
                <a:cs typeface="Kontrapunkt Bob Bold"/>
                <a:sym typeface="Arial" panose="020B0604020202020204" pitchFamily="34" charset="0"/>
              </a:endParaRPr>
            </a:p>
          </p:txBody>
        </p:sp>
        <p:grpSp>
          <p:nvGrpSpPr>
            <p:cNvPr id="9" name="组合 36"/>
            <p:cNvGrpSpPr>
              <a:grpSpLocks/>
            </p:cNvGrpSpPr>
            <p:nvPr/>
          </p:nvGrpSpPr>
          <p:grpSpPr bwMode="auto">
            <a:xfrm>
              <a:off x="1766923" y="1784747"/>
              <a:ext cx="763195" cy="1835946"/>
              <a:chOff x="9264651" y="476251"/>
              <a:chExt cx="1017588" cy="2447925"/>
            </a:xfrm>
          </p:grpSpPr>
          <p:sp>
            <p:nvSpPr>
              <p:cNvPr id="10" name="Freeform 31"/>
              <p:cNvSpPr>
                <a:spLocks/>
              </p:cNvSpPr>
              <p:nvPr/>
            </p:nvSpPr>
            <p:spPr bwMode="auto">
              <a:xfrm>
                <a:off x="9539288" y="2057401"/>
                <a:ext cx="515938" cy="808038"/>
              </a:xfrm>
              <a:custGeom>
                <a:avLst/>
                <a:gdLst>
                  <a:gd name="T0" fmla="*/ 0 w 224"/>
                  <a:gd name="T1" fmla="*/ 0 h 349"/>
                  <a:gd name="T2" fmla="*/ 1188357231 w 224"/>
                  <a:gd name="T3" fmla="*/ 0 h 349"/>
                  <a:gd name="T4" fmla="*/ 1061033407 w 224"/>
                  <a:gd name="T5" fmla="*/ 1752914573 h 349"/>
                  <a:gd name="T6" fmla="*/ 583567337 w 224"/>
                  <a:gd name="T7" fmla="*/ 1870846445 h 349"/>
                  <a:gd name="T8" fmla="*/ 111408059 w 224"/>
                  <a:gd name="T9" fmla="*/ 1736832533 h 349"/>
                  <a:gd name="T10" fmla="*/ 0 w 224"/>
                  <a:gd name="T11" fmla="*/ 0 h 3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4" h="349">
                    <a:moveTo>
                      <a:pt x="0" y="0"/>
                    </a:moveTo>
                    <a:cubicBezTo>
                      <a:pt x="224" y="0"/>
                      <a:pt x="224" y="0"/>
                      <a:pt x="224" y="0"/>
                    </a:cubicBezTo>
                    <a:cubicBezTo>
                      <a:pt x="224" y="0"/>
                      <a:pt x="206" y="285"/>
                      <a:pt x="200" y="327"/>
                    </a:cubicBezTo>
                    <a:cubicBezTo>
                      <a:pt x="110" y="349"/>
                      <a:pt x="110" y="349"/>
                      <a:pt x="110" y="349"/>
                    </a:cubicBezTo>
                    <a:cubicBezTo>
                      <a:pt x="21" y="324"/>
                      <a:pt x="21" y="324"/>
                      <a:pt x="21" y="3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3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" name="Freeform 32"/>
              <p:cNvSpPr>
                <a:spLocks/>
              </p:cNvSpPr>
              <p:nvPr/>
            </p:nvSpPr>
            <p:spPr bwMode="auto">
              <a:xfrm>
                <a:off x="9769476" y="2300288"/>
                <a:ext cx="44450" cy="577850"/>
              </a:xfrm>
              <a:custGeom>
                <a:avLst/>
                <a:gdLst>
                  <a:gd name="T0" fmla="*/ 70564375 w 28"/>
                  <a:gd name="T1" fmla="*/ 889615950 h 364"/>
                  <a:gd name="T2" fmla="*/ 42843450 w 28"/>
                  <a:gd name="T3" fmla="*/ 0 h 364"/>
                  <a:gd name="T4" fmla="*/ 0 w 28"/>
                  <a:gd name="T5" fmla="*/ 884575638 h 364"/>
                  <a:gd name="T6" fmla="*/ 35282188 w 28"/>
                  <a:gd name="T7" fmla="*/ 917336875 h 364"/>
                  <a:gd name="T8" fmla="*/ 70564375 w 28"/>
                  <a:gd name="T9" fmla="*/ 889615950 h 3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364">
                    <a:moveTo>
                      <a:pt x="28" y="353"/>
                    </a:moveTo>
                    <a:lnTo>
                      <a:pt x="17" y="0"/>
                    </a:lnTo>
                    <a:lnTo>
                      <a:pt x="0" y="351"/>
                    </a:lnTo>
                    <a:lnTo>
                      <a:pt x="14" y="364"/>
                    </a:lnTo>
                    <a:lnTo>
                      <a:pt x="28" y="353"/>
                    </a:lnTo>
                    <a:close/>
                  </a:path>
                </a:pathLst>
              </a:custGeom>
              <a:solidFill>
                <a:srgbClr val="4C32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" name="Freeform 33"/>
              <p:cNvSpPr>
                <a:spLocks/>
              </p:cNvSpPr>
              <p:nvPr/>
            </p:nvSpPr>
            <p:spPr bwMode="auto">
              <a:xfrm>
                <a:off x="9369426" y="2771776"/>
                <a:ext cx="452438" cy="152400"/>
              </a:xfrm>
              <a:custGeom>
                <a:avLst/>
                <a:gdLst>
                  <a:gd name="T0" fmla="*/ 516866556 w 196"/>
                  <a:gd name="T1" fmla="*/ 15995073 h 66"/>
                  <a:gd name="T2" fmla="*/ 522194245 w 196"/>
                  <a:gd name="T3" fmla="*/ 335910382 h 66"/>
                  <a:gd name="T4" fmla="*/ 964461623 w 196"/>
                  <a:gd name="T5" fmla="*/ 213276873 h 66"/>
                  <a:gd name="T6" fmla="*/ 516866556 w 196"/>
                  <a:gd name="T7" fmla="*/ 15995073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" h="66">
                    <a:moveTo>
                      <a:pt x="97" y="3"/>
                    </a:moveTo>
                    <a:cubicBezTo>
                      <a:pt x="66" y="6"/>
                      <a:pt x="0" y="66"/>
                      <a:pt x="98" y="63"/>
                    </a:cubicBezTo>
                    <a:cubicBezTo>
                      <a:pt x="196" y="61"/>
                      <a:pt x="183" y="47"/>
                      <a:pt x="181" y="40"/>
                    </a:cubicBezTo>
                    <a:cubicBezTo>
                      <a:pt x="180" y="32"/>
                      <a:pt x="141" y="0"/>
                      <a:pt x="97" y="3"/>
                    </a:cubicBezTo>
                    <a:close/>
                  </a:path>
                </a:pathLst>
              </a:custGeom>
              <a:solidFill>
                <a:srgbClr val="383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" name="Freeform 34"/>
              <p:cNvSpPr>
                <a:spLocks/>
              </p:cNvSpPr>
              <p:nvPr/>
            </p:nvSpPr>
            <p:spPr bwMode="auto">
              <a:xfrm>
                <a:off x="9759951" y="2771776"/>
                <a:ext cx="452438" cy="152400"/>
              </a:xfrm>
              <a:custGeom>
                <a:avLst/>
                <a:gdLst>
                  <a:gd name="T0" fmla="*/ 532851929 w 196"/>
                  <a:gd name="T1" fmla="*/ 15995073 h 66"/>
                  <a:gd name="T2" fmla="*/ 522194245 w 196"/>
                  <a:gd name="T3" fmla="*/ 335910382 h 66"/>
                  <a:gd name="T4" fmla="*/ 79926866 w 196"/>
                  <a:gd name="T5" fmla="*/ 213276873 h 66"/>
                  <a:gd name="T6" fmla="*/ 532851929 w 196"/>
                  <a:gd name="T7" fmla="*/ 15995073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" h="66">
                    <a:moveTo>
                      <a:pt x="100" y="3"/>
                    </a:moveTo>
                    <a:cubicBezTo>
                      <a:pt x="130" y="6"/>
                      <a:pt x="196" y="66"/>
                      <a:pt x="98" y="63"/>
                    </a:cubicBezTo>
                    <a:cubicBezTo>
                      <a:pt x="0" y="61"/>
                      <a:pt x="14" y="47"/>
                      <a:pt x="15" y="40"/>
                    </a:cubicBezTo>
                    <a:cubicBezTo>
                      <a:pt x="16" y="32"/>
                      <a:pt x="55" y="0"/>
                      <a:pt x="100" y="3"/>
                    </a:cubicBezTo>
                    <a:close/>
                  </a:path>
                </a:pathLst>
              </a:custGeom>
              <a:solidFill>
                <a:srgbClr val="383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" name="Freeform 35"/>
              <p:cNvSpPr>
                <a:spLocks/>
              </p:cNvSpPr>
              <p:nvPr/>
            </p:nvSpPr>
            <p:spPr bwMode="auto">
              <a:xfrm>
                <a:off x="9586913" y="1431926"/>
                <a:ext cx="436563" cy="665163"/>
              </a:xfrm>
              <a:custGeom>
                <a:avLst/>
                <a:gdLst>
                  <a:gd name="T0" fmla="*/ 1008398164 w 189"/>
                  <a:gd name="T1" fmla="*/ 1536256308 h 288"/>
                  <a:gd name="T2" fmla="*/ 0 w 189"/>
                  <a:gd name="T3" fmla="*/ 1536256308 h 288"/>
                  <a:gd name="T4" fmla="*/ 0 w 189"/>
                  <a:gd name="T5" fmla="*/ 0 h 288"/>
                  <a:gd name="T6" fmla="*/ 1008398164 w 189"/>
                  <a:gd name="T7" fmla="*/ 0 h 288"/>
                  <a:gd name="T8" fmla="*/ 1008398164 w 189"/>
                  <a:gd name="T9" fmla="*/ 153625630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9" h="288">
                    <a:moveTo>
                      <a:pt x="189" y="288"/>
                    </a:moveTo>
                    <a:cubicBezTo>
                      <a:pt x="124" y="279"/>
                      <a:pt x="61" y="279"/>
                      <a:pt x="0" y="28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9" y="0"/>
                      <a:pt x="189" y="0"/>
                      <a:pt x="189" y="0"/>
                    </a:cubicBezTo>
                    <a:lnTo>
                      <a:pt x="189" y="288"/>
                    </a:lnTo>
                    <a:close/>
                  </a:path>
                </a:pathLst>
              </a:custGeom>
              <a:solidFill>
                <a:srgbClr val="F4EF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" name="Rectangle 36"/>
              <p:cNvSpPr>
                <a:spLocks noChangeArrowheads="1"/>
              </p:cNvSpPr>
              <p:nvPr/>
            </p:nvSpPr>
            <p:spPr bwMode="auto">
              <a:xfrm>
                <a:off x="9758363" y="1533526"/>
                <a:ext cx="55563" cy="65088"/>
              </a:xfrm>
              <a:prstGeom prst="rect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kern="0" dirty="0">
                  <a:solidFill>
                    <a:srgbClr val="5F5F5F"/>
                  </a:solidFill>
                </a:endParaRPr>
              </a:p>
            </p:txBody>
          </p:sp>
          <p:sp>
            <p:nvSpPr>
              <p:cNvPr id="16" name="Freeform 37"/>
              <p:cNvSpPr>
                <a:spLocks/>
              </p:cNvSpPr>
              <p:nvPr/>
            </p:nvSpPr>
            <p:spPr bwMode="auto">
              <a:xfrm>
                <a:off x="9709151" y="1590676"/>
                <a:ext cx="163513" cy="461963"/>
              </a:xfrm>
              <a:custGeom>
                <a:avLst/>
                <a:gdLst>
                  <a:gd name="T0" fmla="*/ 95766230 w 103"/>
                  <a:gd name="T1" fmla="*/ 0 h 291"/>
                  <a:gd name="T2" fmla="*/ 0 w 103"/>
                  <a:gd name="T3" fmla="*/ 584676883 h 291"/>
                  <a:gd name="T4" fmla="*/ 136088854 w 103"/>
                  <a:gd name="T5" fmla="*/ 733367056 h 291"/>
                  <a:gd name="T6" fmla="*/ 259577681 w 103"/>
                  <a:gd name="T7" fmla="*/ 579636565 h 291"/>
                  <a:gd name="T8" fmla="*/ 146169509 w 103"/>
                  <a:gd name="T9" fmla="*/ 0 h 291"/>
                  <a:gd name="T10" fmla="*/ 95766230 w 103"/>
                  <a:gd name="T11" fmla="*/ 0 h 2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3" h="291">
                    <a:moveTo>
                      <a:pt x="38" y="0"/>
                    </a:moveTo>
                    <a:lnTo>
                      <a:pt x="0" y="232"/>
                    </a:lnTo>
                    <a:lnTo>
                      <a:pt x="54" y="291"/>
                    </a:lnTo>
                    <a:lnTo>
                      <a:pt x="103" y="230"/>
                    </a:lnTo>
                    <a:lnTo>
                      <a:pt x="58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" name="Freeform 38"/>
              <p:cNvSpPr>
                <a:spLocks/>
              </p:cNvSpPr>
              <p:nvPr/>
            </p:nvSpPr>
            <p:spPr bwMode="auto">
              <a:xfrm>
                <a:off x="9637713" y="1517651"/>
                <a:ext cx="293688" cy="133350"/>
              </a:xfrm>
              <a:custGeom>
                <a:avLst/>
                <a:gdLst>
                  <a:gd name="T0" fmla="*/ 0 w 185"/>
                  <a:gd name="T1" fmla="*/ 0 h 84"/>
                  <a:gd name="T2" fmla="*/ 0 w 185"/>
                  <a:gd name="T3" fmla="*/ 211693125 h 84"/>
                  <a:gd name="T4" fmla="*/ 239416045 w 185"/>
                  <a:gd name="T5" fmla="*/ 75604688 h 84"/>
                  <a:gd name="T6" fmla="*/ 458669218 w 185"/>
                  <a:gd name="T7" fmla="*/ 211693125 h 84"/>
                  <a:gd name="T8" fmla="*/ 466230494 w 185"/>
                  <a:gd name="T9" fmla="*/ 0 h 84"/>
                  <a:gd name="T10" fmla="*/ 0 w 185"/>
                  <a:gd name="T11" fmla="*/ 0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5" h="84">
                    <a:moveTo>
                      <a:pt x="0" y="0"/>
                    </a:moveTo>
                    <a:lnTo>
                      <a:pt x="0" y="84"/>
                    </a:lnTo>
                    <a:lnTo>
                      <a:pt x="95" y="30"/>
                    </a:lnTo>
                    <a:lnTo>
                      <a:pt x="182" y="84"/>
                    </a:lnTo>
                    <a:lnTo>
                      <a:pt x="1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DC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" name="Freeform 39"/>
              <p:cNvSpPr>
                <a:spLocks/>
              </p:cNvSpPr>
              <p:nvPr/>
            </p:nvSpPr>
            <p:spPr bwMode="auto">
              <a:xfrm>
                <a:off x="9348788" y="1466851"/>
                <a:ext cx="319088" cy="1009650"/>
              </a:xfrm>
              <a:custGeom>
                <a:avLst/>
                <a:gdLst>
                  <a:gd name="T0" fmla="*/ 465137815 w 138"/>
                  <a:gd name="T1" fmla="*/ 0 h 437"/>
                  <a:gd name="T2" fmla="*/ 0 w 138"/>
                  <a:gd name="T3" fmla="*/ 1136995283 h 437"/>
                  <a:gd name="T4" fmla="*/ 299399346 w 138"/>
                  <a:gd name="T5" fmla="*/ 1473289597 h 437"/>
                  <a:gd name="T6" fmla="*/ 272667633 w 138"/>
                  <a:gd name="T7" fmla="*/ 1996413060 h 437"/>
                  <a:gd name="T8" fmla="*/ 433060222 w 138"/>
                  <a:gd name="T9" fmla="*/ 2147483647 h 437"/>
                  <a:gd name="T10" fmla="*/ 588106931 w 138"/>
                  <a:gd name="T11" fmla="*/ 2028442300 h 437"/>
                  <a:gd name="T12" fmla="*/ 737805447 w 138"/>
                  <a:gd name="T13" fmla="*/ 112098875 h 437"/>
                  <a:gd name="T14" fmla="*/ 465137815 w 138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8" h="437">
                    <a:moveTo>
                      <a:pt x="87" y="0"/>
                    </a:moveTo>
                    <a:cubicBezTo>
                      <a:pt x="87" y="0"/>
                      <a:pt x="0" y="145"/>
                      <a:pt x="0" y="213"/>
                    </a:cubicBezTo>
                    <a:cubicBezTo>
                      <a:pt x="0" y="236"/>
                      <a:pt x="56" y="276"/>
                      <a:pt x="56" y="276"/>
                    </a:cubicBezTo>
                    <a:cubicBezTo>
                      <a:pt x="51" y="374"/>
                      <a:pt x="51" y="374"/>
                      <a:pt x="51" y="374"/>
                    </a:cubicBezTo>
                    <a:cubicBezTo>
                      <a:pt x="51" y="374"/>
                      <a:pt x="48" y="410"/>
                      <a:pt x="81" y="425"/>
                    </a:cubicBezTo>
                    <a:cubicBezTo>
                      <a:pt x="105" y="437"/>
                      <a:pt x="110" y="380"/>
                      <a:pt x="110" y="380"/>
                    </a:cubicBezTo>
                    <a:cubicBezTo>
                      <a:pt x="110" y="380"/>
                      <a:pt x="138" y="63"/>
                      <a:pt x="138" y="21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" name="Freeform 40"/>
              <p:cNvSpPr>
                <a:spLocks/>
              </p:cNvSpPr>
              <p:nvPr/>
            </p:nvSpPr>
            <p:spPr bwMode="auto">
              <a:xfrm>
                <a:off x="9453563" y="1727201"/>
                <a:ext cx="41275" cy="376238"/>
              </a:xfrm>
              <a:custGeom>
                <a:avLst/>
                <a:gdLst>
                  <a:gd name="T0" fmla="*/ 0 w 18"/>
                  <a:gd name="T1" fmla="*/ 820485058 h 163"/>
                  <a:gd name="T2" fmla="*/ 0 w 18"/>
                  <a:gd name="T3" fmla="*/ 820485058 h 163"/>
                  <a:gd name="T4" fmla="*/ 57840033 w 18"/>
                  <a:gd name="T5" fmla="*/ 868435783 h 163"/>
                  <a:gd name="T6" fmla="*/ 89387892 w 18"/>
                  <a:gd name="T7" fmla="*/ 0 h 163"/>
                  <a:gd name="T8" fmla="*/ 0 w 18"/>
                  <a:gd name="T9" fmla="*/ 820485058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63">
                    <a:moveTo>
                      <a:pt x="0" y="154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6" y="160"/>
                      <a:pt x="11" y="163"/>
                      <a:pt x="11" y="163"/>
                    </a:cubicBezTo>
                    <a:cubicBezTo>
                      <a:pt x="11" y="163"/>
                      <a:pt x="18" y="37"/>
                      <a:pt x="17" y="0"/>
                    </a:cubicBezTo>
                    <a:cubicBezTo>
                      <a:pt x="17" y="0"/>
                      <a:pt x="7" y="146"/>
                      <a:pt x="0" y="154"/>
                    </a:cubicBezTo>
                    <a:close/>
                  </a:path>
                </a:pathLst>
              </a:custGeom>
              <a:solidFill>
                <a:srgbClr val="302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>
                <a:off x="9910763" y="1466851"/>
                <a:ext cx="317500" cy="1009650"/>
              </a:xfrm>
              <a:custGeom>
                <a:avLst/>
                <a:gdLst>
                  <a:gd name="T0" fmla="*/ 269960127 w 138"/>
                  <a:gd name="T1" fmla="*/ 0 h 437"/>
                  <a:gd name="T2" fmla="*/ 730480072 w 138"/>
                  <a:gd name="T3" fmla="*/ 1136995283 h 437"/>
                  <a:gd name="T4" fmla="*/ 434052409 w 138"/>
                  <a:gd name="T5" fmla="*/ 1473289597 h 437"/>
                  <a:gd name="T6" fmla="*/ 460519946 w 138"/>
                  <a:gd name="T7" fmla="*/ 1996413060 h 437"/>
                  <a:gd name="T8" fmla="*/ 301719330 w 138"/>
                  <a:gd name="T9" fmla="*/ 2147483647 h 437"/>
                  <a:gd name="T10" fmla="*/ 148212681 w 138"/>
                  <a:gd name="T11" fmla="*/ 2028442300 h 437"/>
                  <a:gd name="T12" fmla="*/ 0 w 138"/>
                  <a:gd name="T13" fmla="*/ 112098875 h 437"/>
                  <a:gd name="T14" fmla="*/ 269960127 w 138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8" h="437">
                    <a:moveTo>
                      <a:pt x="51" y="0"/>
                    </a:moveTo>
                    <a:cubicBezTo>
                      <a:pt x="51" y="0"/>
                      <a:pt x="138" y="145"/>
                      <a:pt x="138" y="213"/>
                    </a:cubicBezTo>
                    <a:cubicBezTo>
                      <a:pt x="138" y="236"/>
                      <a:pt x="82" y="276"/>
                      <a:pt x="82" y="276"/>
                    </a:cubicBezTo>
                    <a:cubicBezTo>
                      <a:pt x="87" y="374"/>
                      <a:pt x="87" y="374"/>
                      <a:pt x="87" y="374"/>
                    </a:cubicBezTo>
                    <a:cubicBezTo>
                      <a:pt x="87" y="374"/>
                      <a:pt x="90" y="410"/>
                      <a:pt x="57" y="425"/>
                    </a:cubicBezTo>
                    <a:cubicBezTo>
                      <a:pt x="33" y="437"/>
                      <a:pt x="28" y="380"/>
                      <a:pt x="28" y="380"/>
                    </a:cubicBezTo>
                    <a:cubicBezTo>
                      <a:pt x="28" y="380"/>
                      <a:pt x="0" y="63"/>
                      <a:pt x="0" y="21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" name="Freeform 42"/>
              <p:cNvSpPr>
                <a:spLocks/>
              </p:cNvSpPr>
              <p:nvPr/>
            </p:nvSpPr>
            <p:spPr bwMode="auto">
              <a:xfrm>
                <a:off x="10083801" y="1727201"/>
                <a:ext cx="42863" cy="376238"/>
              </a:xfrm>
              <a:custGeom>
                <a:avLst/>
                <a:gdLst>
                  <a:gd name="T0" fmla="*/ 96696672 w 19"/>
                  <a:gd name="T1" fmla="*/ 820485058 h 163"/>
                  <a:gd name="T2" fmla="*/ 96696672 w 19"/>
                  <a:gd name="T3" fmla="*/ 820485058 h 163"/>
                  <a:gd name="T4" fmla="*/ 35625921 w 19"/>
                  <a:gd name="T5" fmla="*/ 868435783 h 163"/>
                  <a:gd name="T6" fmla="*/ 5089417 w 19"/>
                  <a:gd name="T7" fmla="*/ 0 h 163"/>
                  <a:gd name="T8" fmla="*/ 96696672 w 19"/>
                  <a:gd name="T9" fmla="*/ 820485058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63">
                    <a:moveTo>
                      <a:pt x="19" y="154"/>
                    </a:moveTo>
                    <a:cubicBezTo>
                      <a:pt x="19" y="154"/>
                      <a:pt x="19" y="154"/>
                      <a:pt x="19" y="154"/>
                    </a:cubicBezTo>
                    <a:cubicBezTo>
                      <a:pt x="12" y="160"/>
                      <a:pt x="7" y="163"/>
                      <a:pt x="7" y="163"/>
                    </a:cubicBezTo>
                    <a:cubicBezTo>
                      <a:pt x="7" y="163"/>
                      <a:pt x="0" y="37"/>
                      <a:pt x="1" y="0"/>
                    </a:cubicBezTo>
                    <a:cubicBezTo>
                      <a:pt x="1" y="0"/>
                      <a:pt x="11" y="146"/>
                      <a:pt x="19" y="154"/>
                    </a:cubicBezTo>
                    <a:close/>
                  </a:path>
                </a:pathLst>
              </a:custGeom>
              <a:solidFill>
                <a:srgbClr val="302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" name="Freeform 43"/>
              <p:cNvSpPr>
                <a:spLocks/>
              </p:cNvSpPr>
              <p:nvPr/>
            </p:nvSpPr>
            <p:spPr bwMode="auto">
              <a:xfrm>
                <a:off x="9301163" y="476251"/>
                <a:ext cx="952500" cy="874713"/>
              </a:xfrm>
              <a:custGeom>
                <a:avLst/>
                <a:gdLst>
                  <a:gd name="T0" fmla="*/ 95741241 w 413"/>
                  <a:gd name="T1" fmla="*/ 1429746167 h 378"/>
                  <a:gd name="T2" fmla="*/ 180845847 w 413"/>
                  <a:gd name="T3" fmla="*/ 680066217 h 378"/>
                  <a:gd name="T4" fmla="*/ 1276559873 w 413"/>
                  <a:gd name="T5" fmla="*/ 117806254 h 378"/>
                  <a:gd name="T6" fmla="*/ 1744631749 w 413"/>
                  <a:gd name="T7" fmla="*/ 107096805 h 378"/>
                  <a:gd name="T8" fmla="*/ 2058451671 w 413"/>
                  <a:gd name="T9" fmla="*/ 819293684 h 378"/>
                  <a:gd name="T10" fmla="*/ 2074408929 w 413"/>
                  <a:gd name="T11" fmla="*/ 1451165065 h 378"/>
                  <a:gd name="T12" fmla="*/ 1585061477 w 413"/>
                  <a:gd name="T13" fmla="*/ 2024134477 h 378"/>
                  <a:gd name="T14" fmla="*/ 505304709 w 413"/>
                  <a:gd name="T15" fmla="*/ 2024134477 h 378"/>
                  <a:gd name="T16" fmla="*/ 95741241 w 413"/>
                  <a:gd name="T17" fmla="*/ 1429746167 h 3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13" h="378">
                    <a:moveTo>
                      <a:pt x="18" y="267"/>
                    </a:moveTo>
                    <a:cubicBezTo>
                      <a:pt x="18" y="267"/>
                      <a:pt x="0" y="128"/>
                      <a:pt x="34" y="127"/>
                    </a:cubicBezTo>
                    <a:cubicBezTo>
                      <a:pt x="34" y="127"/>
                      <a:pt x="40" y="0"/>
                      <a:pt x="240" y="22"/>
                    </a:cubicBezTo>
                    <a:cubicBezTo>
                      <a:pt x="240" y="22"/>
                      <a:pt x="306" y="33"/>
                      <a:pt x="328" y="20"/>
                    </a:cubicBezTo>
                    <a:cubicBezTo>
                      <a:pt x="350" y="7"/>
                      <a:pt x="413" y="28"/>
                      <a:pt x="387" y="153"/>
                    </a:cubicBezTo>
                    <a:cubicBezTo>
                      <a:pt x="387" y="153"/>
                      <a:pt x="412" y="143"/>
                      <a:pt x="390" y="271"/>
                    </a:cubicBezTo>
                    <a:cubicBezTo>
                      <a:pt x="298" y="378"/>
                      <a:pt x="298" y="378"/>
                      <a:pt x="298" y="378"/>
                    </a:cubicBezTo>
                    <a:cubicBezTo>
                      <a:pt x="95" y="378"/>
                      <a:pt x="95" y="378"/>
                      <a:pt x="95" y="378"/>
                    </a:cubicBezTo>
                    <a:lnTo>
                      <a:pt x="18" y="267"/>
                    </a:lnTo>
                    <a:close/>
                  </a:path>
                </a:pathLst>
              </a:custGeom>
              <a:solidFill>
                <a:srgbClr val="4C4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" name="Freeform 44"/>
              <p:cNvSpPr>
                <a:spLocks/>
              </p:cNvSpPr>
              <p:nvPr/>
            </p:nvSpPr>
            <p:spPr bwMode="auto">
              <a:xfrm>
                <a:off x="9455151" y="688976"/>
                <a:ext cx="784225" cy="301625"/>
              </a:xfrm>
              <a:custGeom>
                <a:avLst/>
                <a:gdLst>
                  <a:gd name="T0" fmla="*/ 1452400846 w 340"/>
                  <a:gd name="T1" fmla="*/ 586778955 h 130"/>
                  <a:gd name="T2" fmla="*/ 1489640001 w 340"/>
                  <a:gd name="T3" fmla="*/ 0 h 130"/>
                  <a:gd name="T4" fmla="*/ 510733451 w 340"/>
                  <a:gd name="T5" fmla="*/ 166882152 h 130"/>
                  <a:gd name="T6" fmla="*/ 0 w 340"/>
                  <a:gd name="T7" fmla="*/ 662145762 h 130"/>
                  <a:gd name="T8" fmla="*/ 1154471462 w 340"/>
                  <a:gd name="T9" fmla="*/ 699828005 h 130"/>
                  <a:gd name="T10" fmla="*/ 1452400846 w 340"/>
                  <a:gd name="T11" fmla="*/ 586778955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0" h="130">
                    <a:moveTo>
                      <a:pt x="273" y="109"/>
                    </a:moveTo>
                    <a:cubicBezTo>
                      <a:pt x="273" y="109"/>
                      <a:pt x="340" y="81"/>
                      <a:pt x="280" y="0"/>
                    </a:cubicBezTo>
                    <a:cubicBezTo>
                      <a:pt x="280" y="0"/>
                      <a:pt x="207" y="33"/>
                      <a:pt x="96" y="31"/>
                    </a:cubicBezTo>
                    <a:cubicBezTo>
                      <a:pt x="9" y="30"/>
                      <a:pt x="1" y="118"/>
                      <a:pt x="0" y="123"/>
                    </a:cubicBezTo>
                    <a:cubicBezTo>
                      <a:pt x="217" y="130"/>
                      <a:pt x="217" y="130"/>
                      <a:pt x="217" y="130"/>
                    </a:cubicBezTo>
                    <a:lnTo>
                      <a:pt x="273" y="109"/>
                    </a:ln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" name="Freeform 45"/>
              <p:cNvSpPr>
                <a:spLocks/>
              </p:cNvSpPr>
              <p:nvPr/>
            </p:nvSpPr>
            <p:spPr bwMode="auto">
              <a:xfrm>
                <a:off x="9264651" y="1031876"/>
                <a:ext cx="185738" cy="358775"/>
              </a:xfrm>
              <a:custGeom>
                <a:avLst/>
                <a:gdLst>
                  <a:gd name="T0" fmla="*/ 425908699 w 81"/>
                  <a:gd name="T1" fmla="*/ 257172235 h 155"/>
                  <a:gd name="T2" fmla="*/ 163002293 w 81"/>
                  <a:gd name="T3" fmla="*/ 117870318 h 155"/>
                  <a:gd name="T4" fmla="*/ 383844775 w 81"/>
                  <a:gd name="T5" fmla="*/ 830448391 h 155"/>
                  <a:gd name="T6" fmla="*/ 425908699 w 81"/>
                  <a:gd name="T7" fmla="*/ 257172235 h 1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1" h="155">
                    <a:moveTo>
                      <a:pt x="81" y="48"/>
                    </a:moveTo>
                    <a:cubicBezTo>
                      <a:pt x="81" y="48"/>
                      <a:pt x="62" y="0"/>
                      <a:pt x="31" y="22"/>
                    </a:cubicBezTo>
                    <a:cubicBezTo>
                      <a:pt x="0" y="43"/>
                      <a:pt x="40" y="142"/>
                      <a:pt x="73" y="155"/>
                    </a:cubicBezTo>
                    <a:lnTo>
                      <a:pt x="81" y="48"/>
                    </a:lnTo>
                    <a:close/>
                  </a:path>
                </a:pathLst>
              </a:custGeom>
              <a:solidFill>
                <a:srgbClr val="F4D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" name="Freeform 46"/>
              <p:cNvSpPr>
                <a:spLocks/>
              </p:cNvSpPr>
              <p:nvPr/>
            </p:nvSpPr>
            <p:spPr bwMode="auto">
              <a:xfrm>
                <a:off x="10096501" y="1031876"/>
                <a:ext cx="185738" cy="358775"/>
              </a:xfrm>
              <a:custGeom>
                <a:avLst/>
                <a:gdLst>
                  <a:gd name="T0" fmla="*/ 0 w 80"/>
                  <a:gd name="T1" fmla="*/ 257172235 h 155"/>
                  <a:gd name="T2" fmla="*/ 264131045 w 80"/>
                  <a:gd name="T3" fmla="*/ 117870318 h 155"/>
                  <a:gd name="T4" fmla="*/ 37732675 w 80"/>
                  <a:gd name="T5" fmla="*/ 830448391 h 155"/>
                  <a:gd name="T6" fmla="*/ 0 w 80"/>
                  <a:gd name="T7" fmla="*/ 257172235 h 1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0" h="155">
                    <a:moveTo>
                      <a:pt x="0" y="48"/>
                    </a:moveTo>
                    <a:cubicBezTo>
                      <a:pt x="0" y="48"/>
                      <a:pt x="18" y="0"/>
                      <a:pt x="49" y="22"/>
                    </a:cubicBezTo>
                    <a:cubicBezTo>
                      <a:pt x="80" y="43"/>
                      <a:pt x="40" y="142"/>
                      <a:pt x="7" y="155"/>
                    </a:cubicBez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4D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" name="Freeform 47"/>
              <p:cNvSpPr>
                <a:spLocks/>
              </p:cNvSpPr>
              <p:nvPr/>
            </p:nvSpPr>
            <p:spPr bwMode="auto">
              <a:xfrm>
                <a:off x="9383713" y="809626"/>
                <a:ext cx="776288" cy="739775"/>
              </a:xfrm>
              <a:custGeom>
                <a:avLst/>
                <a:gdLst>
                  <a:gd name="T0" fmla="*/ 165474105 w 336"/>
                  <a:gd name="T1" fmla="*/ 379453715 h 320"/>
                  <a:gd name="T2" fmla="*/ 571151586 w 336"/>
                  <a:gd name="T3" fmla="*/ 90855929 h 320"/>
                  <a:gd name="T4" fmla="*/ 1243721964 w 336"/>
                  <a:gd name="T5" fmla="*/ 224463918 h 320"/>
                  <a:gd name="T6" fmla="*/ 1622709924 w 336"/>
                  <a:gd name="T7" fmla="*/ 304630098 h 320"/>
                  <a:gd name="T8" fmla="*/ 1788184029 w 336"/>
                  <a:gd name="T9" fmla="*/ 1368167627 h 320"/>
                  <a:gd name="T10" fmla="*/ 1772168468 w 336"/>
                  <a:gd name="T11" fmla="*/ 1448333807 h 320"/>
                  <a:gd name="T12" fmla="*/ 912773755 w 336"/>
                  <a:gd name="T13" fmla="*/ 1710209533 h 320"/>
                  <a:gd name="T14" fmla="*/ 32026501 w 336"/>
                  <a:gd name="T15" fmla="*/ 1448333807 h 320"/>
                  <a:gd name="T16" fmla="*/ 5336980 w 336"/>
                  <a:gd name="T17" fmla="*/ 1362822752 h 320"/>
                  <a:gd name="T18" fmla="*/ 165474105 w 336"/>
                  <a:gd name="T19" fmla="*/ 379453715 h 3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36" h="320">
                    <a:moveTo>
                      <a:pt x="31" y="71"/>
                    </a:moveTo>
                    <a:cubicBezTo>
                      <a:pt x="31" y="71"/>
                      <a:pt x="52" y="35"/>
                      <a:pt x="107" y="17"/>
                    </a:cubicBezTo>
                    <a:cubicBezTo>
                      <a:pt x="163" y="0"/>
                      <a:pt x="197" y="23"/>
                      <a:pt x="233" y="42"/>
                    </a:cubicBezTo>
                    <a:cubicBezTo>
                      <a:pt x="269" y="62"/>
                      <a:pt x="304" y="57"/>
                      <a:pt x="304" y="57"/>
                    </a:cubicBezTo>
                    <a:cubicBezTo>
                      <a:pt x="335" y="256"/>
                      <a:pt x="335" y="256"/>
                      <a:pt x="335" y="256"/>
                    </a:cubicBezTo>
                    <a:cubicBezTo>
                      <a:pt x="336" y="261"/>
                      <a:pt x="335" y="267"/>
                      <a:pt x="332" y="271"/>
                    </a:cubicBezTo>
                    <a:cubicBezTo>
                      <a:pt x="320" y="287"/>
                      <a:pt x="281" y="320"/>
                      <a:pt x="171" y="320"/>
                    </a:cubicBezTo>
                    <a:cubicBezTo>
                      <a:pt x="62" y="320"/>
                      <a:pt x="19" y="287"/>
                      <a:pt x="6" y="271"/>
                    </a:cubicBezTo>
                    <a:cubicBezTo>
                      <a:pt x="2" y="267"/>
                      <a:pt x="0" y="261"/>
                      <a:pt x="1" y="255"/>
                    </a:cubicBezTo>
                    <a:lnTo>
                      <a:pt x="31" y="71"/>
                    </a:lnTo>
                    <a:close/>
                  </a:path>
                </a:pathLst>
              </a:custGeom>
              <a:solidFill>
                <a:srgbClr val="F9DA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" name="Freeform 48"/>
              <p:cNvSpPr>
                <a:spLocks/>
              </p:cNvSpPr>
              <p:nvPr/>
            </p:nvSpPr>
            <p:spPr bwMode="auto">
              <a:xfrm>
                <a:off x="9509126" y="1284288"/>
                <a:ext cx="536575" cy="157163"/>
              </a:xfrm>
              <a:custGeom>
                <a:avLst/>
                <a:gdLst>
                  <a:gd name="T0" fmla="*/ 631097407 w 233"/>
                  <a:gd name="T1" fmla="*/ 363238361 h 68"/>
                  <a:gd name="T2" fmla="*/ 281077790 w 233"/>
                  <a:gd name="T3" fmla="*/ 309821431 h 68"/>
                  <a:gd name="T4" fmla="*/ 90156114 w 233"/>
                  <a:gd name="T5" fmla="*/ 192302798 h 68"/>
                  <a:gd name="T6" fmla="*/ 0 w 233"/>
                  <a:gd name="T7" fmla="*/ 21367234 h 68"/>
                  <a:gd name="T8" fmla="*/ 15910715 w 233"/>
                  <a:gd name="T9" fmla="*/ 0 h 68"/>
                  <a:gd name="T10" fmla="*/ 31819128 w 233"/>
                  <a:gd name="T11" fmla="*/ 16026004 h 68"/>
                  <a:gd name="T12" fmla="*/ 116673973 w 233"/>
                  <a:gd name="T13" fmla="*/ 170935563 h 68"/>
                  <a:gd name="T14" fmla="*/ 631097407 w 233"/>
                  <a:gd name="T15" fmla="*/ 325845123 h 68"/>
                  <a:gd name="T16" fmla="*/ 1129610126 w 233"/>
                  <a:gd name="T17" fmla="*/ 170935563 h 68"/>
                  <a:gd name="T18" fmla="*/ 1203857828 w 233"/>
                  <a:gd name="T19" fmla="*/ 16026004 h 68"/>
                  <a:gd name="T20" fmla="*/ 1219766240 w 233"/>
                  <a:gd name="T21" fmla="*/ 0 h 68"/>
                  <a:gd name="T22" fmla="*/ 1235676955 w 233"/>
                  <a:gd name="T23" fmla="*/ 16026004 h 68"/>
                  <a:gd name="T24" fmla="*/ 1156127985 w 233"/>
                  <a:gd name="T25" fmla="*/ 192302798 h 68"/>
                  <a:gd name="T26" fmla="*/ 970509881 w 233"/>
                  <a:gd name="T27" fmla="*/ 309821431 h 68"/>
                  <a:gd name="T28" fmla="*/ 631097407 w 233"/>
                  <a:gd name="T29" fmla="*/ 363238361 h 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33" h="68">
                    <a:moveTo>
                      <a:pt x="119" y="68"/>
                    </a:moveTo>
                    <a:cubicBezTo>
                      <a:pt x="93" y="68"/>
                      <a:pt x="71" y="64"/>
                      <a:pt x="53" y="58"/>
                    </a:cubicBezTo>
                    <a:cubicBezTo>
                      <a:pt x="39" y="53"/>
                      <a:pt x="27" y="45"/>
                      <a:pt x="17" y="36"/>
                    </a:cubicBezTo>
                    <a:cubicBezTo>
                      <a:pt x="2" y="20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4" y="0"/>
                      <a:pt x="6" y="1"/>
                      <a:pt x="6" y="3"/>
                    </a:cubicBezTo>
                    <a:cubicBezTo>
                      <a:pt x="6" y="3"/>
                      <a:pt x="8" y="18"/>
                      <a:pt x="22" y="32"/>
                    </a:cubicBezTo>
                    <a:cubicBezTo>
                      <a:pt x="36" y="45"/>
                      <a:pt x="63" y="61"/>
                      <a:pt x="119" y="61"/>
                    </a:cubicBezTo>
                    <a:cubicBezTo>
                      <a:pt x="174" y="61"/>
                      <a:pt x="200" y="45"/>
                      <a:pt x="213" y="32"/>
                    </a:cubicBezTo>
                    <a:cubicBezTo>
                      <a:pt x="226" y="18"/>
                      <a:pt x="227" y="3"/>
                      <a:pt x="227" y="3"/>
                    </a:cubicBezTo>
                    <a:cubicBezTo>
                      <a:pt x="227" y="1"/>
                      <a:pt x="228" y="0"/>
                      <a:pt x="230" y="0"/>
                    </a:cubicBezTo>
                    <a:cubicBezTo>
                      <a:pt x="232" y="0"/>
                      <a:pt x="233" y="2"/>
                      <a:pt x="233" y="3"/>
                    </a:cubicBezTo>
                    <a:cubicBezTo>
                      <a:pt x="233" y="4"/>
                      <a:pt x="233" y="20"/>
                      <a:pt x="218" y="36"/>
                    </a:cubicBezTo>
                    <a:cubicBezTo>
                      <a:pt x="209" y="45"/>
                      <a:pt x="198" y="53"/>
                      <a:pt x="183" y="58"/>
                    </a:cubicBezTo>
                    <a:cubicBezTo>
                      <a:pt x="166" y="64"/>
                      <a:pt x="144" y="68"/>
                      <a:pt x="119" y="68"/>
                    </a:cubicBezTo>
                    <a:close/>
                  </a:path>
                </a:pathLst>
              </a:custGeom>
              <a:solidFill>
                <a:srgbClr val="EFC4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" name="Freeform 49"/>
              <p:cNvSpPr>
                <a:spLocks/>
              </p:cNvSpPr>
              <p:nvPr/>
            </p:nvSpPr>
            <p:spPr bwMode="auto">
              <a:xfrm>
                <a:off x="9691688" y="1287463"/>
                <a:ext cx="174625" cy="44450"/>
              </a:xfrm>
              <a:custGeom>
                <a:avLst/>
                <a:gdLst>
                  <a:gd name="T0" fmla="*/ 0 w 76"/>
                  <a:gd name="T1" fmla="*/ 0 h 19"/>
                  <a:gd name="T2" fmla="*/ 190058633 w 76"/>
                  <a:gd name="T3" fmla="*/ 65678384 h 19"/>
                  <a:gd name="T4" fmla="*/ 401235403 w 76"/>
                  <a:gd name="T5" fmla="*/ 0 h 19"/>
                  <a:gd name="T6" fmla="*/ 190058633 w 76"/>
                  <a:gd name="T7" fmla="*/ 103989605 h 19"/>
                  <a:gd name="T8" fmla="*/ 0 w 76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19">
                    <a:moveTo>
                      <a:pt x="0" y="0"/>
                    </a:moveTo>
                    <a:cubicBezTo>
                      <a:pt x="0" y="0"/>
                      <a:pt x="19" y="12"/>
                      <a:pt x="36" y="12"/>
                    </a:cubicBezTo>
                    <a:cubicBezTo>
                      <a:pt x="53" y="12"/>
                      <a:pt x="76" y="0"/>
                      <a:pt x="76" y="0"/>
                    </a:cubicBezTo>
                    <a:cubicBezTo>
                      <a:pt x="76" y="0"/>
                      <a:pt x="52" y="19"/>
                      <a:pt x="36" y="19"/>
                    </a:cubicBezTo>
                    <a:cubicBezTo>
                      <a:pt x="20" y="1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C4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" name="Oval 50"/>
              <p:cNvSpPr>
                <a:spLocks noChangeArrowheads="1"/>
              </p:cNvSpPr>
              <p:nvPr/>
            </p:nvSpPr>
            <p:spPr bwMode="auto">
              <a:xfrm>
                <a:off x="9536113" y="1073151"/>
                <a:ext cx="100013" cy="101600"/>
              </a:xfrm>
              <a:prstGeom prst="ellipse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kern="0" dirty="0">
                  <a:solidFill>
                    <a:srgbClr val="5F5F5F"/>
                  </a:solidFill>
                </a:endParaRPr>
              </a:p>
            </p:txBody>
          </p:sp>
          <p:sp>
            <p:nvSpPr>
              <p:cNvPr id="30" name="Freeform 51"/>
              <p:cNvSpPr>
                <a:spLocks/>
              </p:cNvSpPr>
              <p:nvPr/>
            </p:nvSpPr>
            <p:spPr bwMode="auto">
              <a:xfrm>
                <a:off x="9567863" y="1079501"/>
                <a:ext cx="49213" cy="30163"/>
              </a:xfrm>
              <a:custGeom>
                <a:avLst/>
                <a:gdLst>
                  <a:gd name="T0" fmla="*/ 5490765 w 21"/>
                  <a:gd name="T1" fmla="*/ 26916997 h 13"/>
                  <a:gd name="T2" fmla="*/ 54919365 w 21"/>
                  <a:gd name="T3" fmla="*/ 64602185 h 13"/>
                  <a:gd name="T4" fmla="*/ 109838729 w 21"/>
                  <a:gd name="T5" fmla="*/ 43068124 h 13"/>
                  <a:gd name="T6" fmla="*/ 65903237 w 21"/>
                  <a:gd name="T7" fmla="*/ 5382935 h 13"/>
                  <a:gd name="T8" fmla="*/ 5490765 w 21"/>
                  <a:gd name="T9" fmla="*/ 2691699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13">
                    <a:moveTo>
                      <a:pt x="1" y="5"/>
                    </a:moveTo>
                    <a:cubicBezTo>
                      <a:pt x="0" y="8"/>
                      <a:pt x="4" y="11"/>
                      <a:pt x="10" y="12"/>
                    </a:cubicBezTo>
                    <a:cubicBezTo>
                      <a:pt x="15" y="13"/>
                      <a:pt x="20" y="12"/>
                      <a:pt x="20" y="8"/>
                    </a:cubicBezTo>
                    <a:cubicBezTo>
                      <a:pt x="21" y="5"/>
                      <a:pt x="17" y="2"/>
                      <a:pt x="12" y="1"/>
                    </a:cubicBezTo>
                    <a:cubicBezTo>
                      <a:pt x="6" y="0"/>
                      <a:pt x="2" y="1"/>
                      <a:pt x="1" y="5"/>
                    </a:cubicBezTo>
                    <a:close/>
                  </a:path>
                </a:pathLst>
              </a:custGeom>
              <a:solidFill>
                <a:srgbClr val="E8D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" name="Freeform 52"/>
              <p:cNvSpPr>
                <a:spLocks/>
              </p:cNvSpPr>
              <p:nvPr/>
            </p:nvSpPr>
            <p:spPr bwMode="auto">
              <a:xfrm>
                <a:off x="9480551" y="977901"/>
                <a:ext cx="196850" cy="71438"/>
              </a:xfrm>
              <a:custGeom>
                <a:avLst/>
                <a:gdLst>
                  <a:gd name="T0" fmla="*/ 0 w 85"/>
                  <a:gd name="T1" fmla="*/ 37173109 h 31"/>
                  <a:gd name="T2" fmla="*/ 0 w 85"/>
                  <a:gd name="T3" fmla="*/ 154004197 h 31"/>
                  <a:gd name="T4" fmla="*/ 455881441 w 85"/>
                  <a:gd name="T5" fmla="*/ 127452305 h 31"/>
                  <a:gd name="T6" fmla="*/ 455881441 w 85"/>
                  <a:gd name="T7" fmla="*/ 0 h 31"/>
                  <a:gd name="T8" fmla="*/ 0 w 85"/>
                  <a:gd name="T9" fmla="*/ 3717310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" h="31">
                    <a:moveTo>
                      <a:pt x="0" y="7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28" y="31"/>
                      <a:pt x="56" y="30"/>
                      <a:pt x="85" y="24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56" y="6"/>
                      <a:pt x="28" y="9"/>
                      <a:pt x="0" y="7"/>
                    </a:cubicBez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" name="Oval 53"/>
              <p:cNvSpPr>
                <a:spLocks noChangeArrowheads="1"/>
              </p:cNvSpPr>
              <p:nvPr/>
            </p:nvSpPr>
            <p:spPr bwMode="auto">
              <a:xfrm>
                <a:off x="9921876" y="1073151"/>
                <a:ext cx="101600" cy="101600"/>
              </a:xfrm>
              <a:prstGeom prst="ellipse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kern="0" dirty="0">
                  <a:solidFill>
                    <a:srgbClr val="5F5F5F"/>
                  </a:solidFill>
                </a:endParaRPr>
              </a:p>
            </p:txBody>
          </p:sp>
          <p:sp>
            <p:nvSpPr>
              <p:cNvPr id="33" name="Freeform 54"/>
              <p:cNvSpPr>
                <a:spLocks/>
              </p:cNvSpPr>
              <p:nvPr/>
            </p:nvSpPr>
            <p:spPr bwMode="auto">
              <a:xfrm>
                <a:off x="9956801" y="1079501"/>
                <a:ext cx="47625" cy="30163"/>
              </a:xfrm>
              <a:custGeom>
                <a:avLst/>
                <a:gdLst>
                  <a:gd name="T0" fmla="*/ 0 w 21"/>
                  <a:gd name="T1" fmla="*/ 26916997 h 13"/>
                  <a:gd name="T2" fmla="*/ 46289232 w 21"/>
                  <a:gd name="T3" fmla="*/ 64602185 h 13"/>
                  <a:gd name="T4" fmla="*/ 102863196 w 21"/>
                  <a:gd name="T5" fmla="*/ 43068124 h 13"/>
                  <a:gd name="T6" fmla="*/ 56573964 w 21"/>
                  <a:gd name="T7" fmla="*/ 5382935 h 13"/>
                  <a:gd name="T8" fmla="*/ 0 w 21"/>
                  <a:gd name="T9" fmla="*/ 2691699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13">
                    <a:moveTo>
                      <a:pt x="0" y="5"/>
                    </a:moveTo>
                    <a:cubicBezTo>
                      <a:pt x="0" y="8"/>
                      <a:pt x="4" y="11"/>
                      <a:pt x="9" y="12"/>
                    </a:cubicBezTo>
                    <a:cubicBezTo>
                      <a:pt x="14" y="13"/>
                      <a:pt x="19" y="12"/>
                      <a:pt x="20" y="8"/>
                    </a:cubicBezTo>
                    <a:cubicBezTo>
                      <a:pt x="21" y="5"/>
                      <a:pt x="17" y="2"/>
                      <a:pt x="11" y="1"/>
                    </a:cubicBezTo>
                    <a:cubicBezTo>
                      <a:pt x="6" y="0"/>
                      <a:pt x="1" y="1"/>
                      <a:pt x="0" y="5"/>
                    </a:cubicBezTo>
                    <a:close/>
                  </a:path>
                </a:pathLst>
              </a:custGeom>
              <a:solidFill>
                <a:srgbClr val="E8D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" name="Freeform 55"/>
              <p:cNvSpPr>
                <a:spLocks/>
              </p:cNvSpPr>
              <p:nvPr/>
            </p:nvSpPr>
            <p:spPr bwMode="auto">
              <a:xfrm>
                <a:off x="9882188" y="977901"/>
                <a:ext cx="196850" cy="71438"/>
              </a:xfrm>
              <a:custGeom>
                <a:avLst/>
                <a:gdLst>
                  <a:gd name="T0" fmla="*/ 455881441 w 85"/>
                  <a:gd name="T1" fmla="*/ 37173109 h 31"/>
                  <a:gd name="T2" fmla="*/ 455881441 w 85"/>
                  <a:gd name="T3" fmla="*/ 154004197 h 31"/>
                  <a:gd name="T4" fmla="*/ 0 w 85"/>
                  <a:gd name="T5" fmla="*/ 127452305 h 31"/>
                  <a:gd name="T6" fmla="*/ 0 w 85"/>
                  <a:gd name="T7" fmla="*/ 0 h 31"/>
                  <a:gd name="T8" fmla="*/ 455881441 w 85"/>
                  <a:gd name="T9" fmla="*/ 3717310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" h="31">
                    <a:moveTo>
                      <a:pt x="85" y="7"/>
                    </a:moveTo>
                    <a:cubicBezTo>
                      <a:pt x="85" y="29"/>
                      <a:pt x="85" y="29"/>
                      <a:pt x="85" y="29"/>
                    </a:cubicBezTo>
                    <a:cubicBezTo>
                      <a:pt x="56" y="31"/>
                      <a:pt x="28" y="30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6"/>
                      <a:pt x="56" y="9"/>
                      <a:pt x="85" y="7"/>
                    </a:cubicBez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</p:grpSp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97319" y="2909484"/>
            <a:ext cx="2537637" cy="3862663"/>
          </a:xfrm>
          <a:prstGeom prst="rect">
            <a:avLst/>
          </a:prstGeom>
        </p:spPr>
      </p:pic>
      <p:pic>
        <p:nvPicPr>
          <p:cNvPr id="37" name="图片 9" descr="左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682" y="3228150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图片 10" descr="右上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2" y="10734"/>
            <a:ext cx="4129088" cy="184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056243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911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fill="hold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fill="hold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2" fill="hold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 decel="50000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 decel="50000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 decel="50000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3040856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2" y="-139968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2986088" y="2390775"/>
            <a:ext cx="6246812" cy="1512888"/>
            <a:chOff x="4888" y="2893"/>
            <a:chExt cx="9838" cy="2382"/>
          </a:xfrm>
        </p:grpSpPr>
        <p:sp>
          <p:nvSpPr>
            <p:cNvPr id="1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4706938" y="2579688"/>
            <a:ext cx="4165600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Kiến</a:t>
            </a:r>
            <a:r>
              <a:rPr lang="en-US" altLang="zh-CN" sz="36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thức</a:t>
            </a:r>
            <a:r>
              <a:rPr lang="en-US" altLang="zh-CN" sz="36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Ngữ</a:t>
            </a:r>
            <a:r>
              <a:rPr lang="en-US" altLang="zh-CN" sz="36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văn</a:t>
            </a:r>
            <a:endParaRPr lang="zh-CN" altLang="en-US" sz="3600" b="1" dirty="0">
              <a:solidFill>
                <a:srgbClr val="E94B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409950" y="2660650"/>
            <a:ext cx="1082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>
                <a:solidFill>
                  <a:srgbClr val="E94B52"/>
                </a:solidFill>
                <a:latin typeface="微软雅黑" panose="020B0503020204020204" pitchFamily="34" charset="-122"/>
              </a:rPr>
              <a:t>I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4638675" y="2763838"/>
            <a:ext cx="0" cy="693737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1941513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518" y="4886324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98795" y="125949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242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335" y="-193157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15"/>
          <p:cNvGrpSpPr>
            <a:grpSpLocks/>
          </p:cNvGrpSpPr>
          <p:nvPr/>
        </p:nvGrpSpPr>
        <p:grpSpPr bwMode="auto">
          <a:xfrm>
            <a:off x="103294" y="2527426"/>
            <a:ext cx="4298825" cy="4225897"/>
            <a:chOff x="569" y="1506"/>
            <a:chExt cx="1460" cy="2191"/>
          </a:xfrm>
          <a:solidFill>
            <a:srgbClr val="F9FDC7"/>
          </a:solidFill>
        </p:grpSpPr>
        <p:sp>
          <p:nvSpPr>
            <p:cNvPr id="26" name="AutoShape 16"/>
            <p:cNvSpPr>
              <a:spLocks noChangeArrowheads="1"/>
            </p:cNvSpPr>
            <p:nvPr/>
          </p:nvSpPr>
          <p:spPr bwMode="auto">
            <a:xfrm>
              <a:off x="569" y="1709"/>
              <a:ext cx="1460" cy="1988"/>
            </a:xfrm>
            <a:prstGeom prst="roundRect">
              <a:avLst>
                <a:gd name="adj" fmla="val 4690"/>
              </a:avLst>
            </a:prstGeom>
            <a:grpFill/>
            <a:ln w="57150">
              <a:solidFill>
                <a:srgbClr val="1D9BB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798" kern="0">
                <a:solidFill>
                  <a:prstClr val="black"/>
                </a:solidFill>
              </a:endParaRPr>
            </a:p>
          </p:txBody>
        </p:sp>
        <p:sp>
          <p:nvSpPr>
            <p:cNvPr id="27" name="AutoShape 17"/>
            <p:cNvSpPr>
              <a:spLocks noChangeArrowheads="1"/>
            </p:cNvSpPr>
            <p:nvPr/>
          </p:nvSpPr>
          <p:spPr bwMode="gray">
            <a:xfrm>
              <a:off x="745" y="1619"/>
              <a:ext cx="1174" cy="245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798" kern="0">
                <a:solidFill>
                  <a:prstClr val="black"/>
                </a:solidFill>
              </a:endParaRPr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gray">
            <a:xfrm>
              <a:off x="844" y="1506"/>
              <a:ext cx="849" cy="30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 NIỆM</a:t>
              </a:r>
            </a:p>
          </p:txBody>
        </p:sp>
      </p:grp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56" y="998779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29" y="3287355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3"/>
          <p:cNvSpPr>
            <a:spLocks/>
          </p:cNvSpPr>
          <p:nvPr/>
        </p:nvSpPr>
        <p:spPr bwMode="gray">
          <a:xfrm>
            <a:off x="7241908" y="258524"/>
            <a:ext cx="1465494" cy="1950819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1D9BB8">
                  <a:gamma/>
                  <a:tint val="90980"/>
                  <a:invGamma/>
                  <a:alpha val="32001"/>
                </a:srgbClr>
              </a:gs>
              <a:gs pos="100000">
                <a:srgbClr val="1D9BB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4620991" y="2209343"/>
            <a:ext cx="3873088" cy="4597905"/>
          </a:xfrm>
          <a:prstGeom prst="roundRect">
            <a:avLst>
              <a:gd name="adj" fmla="val 4690"/>
            </a:avLst>
          </a:prstGeom>
          <a:solidFill>
            <a:srgbClr val="FFCCFF"/>
          </a:solidFill>
          <a:ln w="5715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gray">
          <a:xfrm>
            <a:off x="4915993" y="1980955"/>
            <a:ext cx="2539237" cy="57097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8722181" y="1363717"/>
            <a:ext cx="3341768" cy="4211831"/>
          </a:xfrm>
          <a:prstGeom prst="roundRect">
            <a:avLst>
              <a:gd name="adj" fmla="val 4690"/>
            </a:avLst>
          </a:prstGeom>
          <a:solidFill>
            <a:srgbClr val="CCFFCC"/>
          </a:solidFill>
          <a:ln w="57150">
            <a:solidFill>
              <a:srgbClr val="1D9BB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gray">
          <a:xfrm>
            <a:off x="9155732" y="810769"/>
            <a:ext cx="2837411" cy="67247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24" name="Freeform 12"/>
          <p:cNvSpPr>
            <a:spLocks/>
          </p:cNvSpPr>
          <p:nvPr/>
        </p:nvSpPr>
        <p:spPr bwMode="gray">
          <a:xfrm>
            <a:off x="3450499" y="1544794"/>
            <a:ext cx="1465494" cy="155589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rgbClr val="1D9BB8">
              <a:lumMod val="60000"/>
              <a:lumOff val="40000"/>
            </a:srgbClr>
          </a:solidFill>
          <a:ln>
            <a:solidFill>
              <a:srgbClr val="FF66FF"/>
            </a:solidFill>
          </a:ln>
        </p:spPr>
        <p:txBody>
          <a:bodyPr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4706636" y="2602679"/>
            <a:ext cx="3700213" cy="353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spcBef>
                <a:spcPts val="0"/>
              </a:spcBef>
              <a:buClr>
                <a:srgbClr val="1D9BB8"/>
              </a:buClr>
            </a:pPr>
            <a:r>
              <a:rPr lang="pt-BR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Thường đứng sau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197" b="1" dirty="0">
              <a:solidFill>
                <a:srgbClr val="5F5F5F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Clr>
                <a:srgbClr val="1D9BB8"/>
              </a:buClr>
            </a:pPr>
            <a:r>
              <a:rPr lang="pt-BR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kết hợp với phó từ thời gian.</a:t>
            </a:r>
            <a:endParaRPr lang="en-US" sz="3197" b="1" dirty="0">
              <a:solidFill>
                <a:srgbClr val="5F5F5F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Clr>
                <a:srgbClr val="1D9BB8"/>
              </a:buClr>
            </a:pPr>
            <a:r>
              <a:rPr lang="pt-BR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Trả lời: Làm gì? Làm sao? Như thế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gray">
          <a:xfrm>
            <a:off x="4942133" y="2004744"/>
            <a:ext cx="26725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</a:t>
            </a: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gray">
          <a:xfrm>
            <a:off x="9074403" y="867689"/>
            <a:ext cx="29368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</a:t>
            </a:r>
          </a:p>
        </p:txBody>
      </p:sp>
      <p:sp>
        <p:nvSpPr>
          <p:cNvPr id="32" name="Text Box 22"/>
          <p:cNvSpPr txBox="1">
            <a:spLocks noChangeArrowheads="1"/>
          </p:cNvSpPr>
          <p:nvPr/>
        </p:nvSpPr>
        <p:spPr bwMode="auto">
          <a:xfrm>
            <a:off x="8920724" y="1544794"/>
            <a:ext cx="3195854" cy="402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spcBef>
                <a:spcPts val="0"/>
              </a:spcBef>
              <a:buClr>
                <a:srgbClr val="1D9BB8"/>
              </a:buClr>
            </a:pP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0"/>
              </a:spcBef>
              <a:buClr>
                <a:srgbClr val="1D9BB8"/>
              </a:buClr>
            </a:pP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AutoShape 3"/>
          <p:cNvSpPr>
            <a:spLocks noChangeArrowheads="1"/>
          </p:cNvSpPr>
          <p:nvPr/>
        </p:nvSpPr>
        <p:spPr bwMode="gray">
          <a:xfrm>
            <a:off x="746734" y="31300"/>
            <a:ext cx="4492452" cy="574143"/>
          </a:xfrm>
          <a:prstGeom prst="roundRect">
            <a:avLst>
              <a:gd name="adj" fmla="val 50000"/>
            </a:avLst>
          </a:prstGeom>
          <a:solidFill>
            <a:srgbClr val="1D9BB8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20000"/>
              </a:spcAft>
              <a:buClrTx/>
              <a:buFontTx/>
              <a:buNone/>
            </a:pPr>
            <a:r>
              <a:rPr lang="en-US" altLang="en-US" sz="3197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NGỮ</a:t>
            </a: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167414" y="3391508"/>
            <a:ext cx="4015832" cy="332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pt-BR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 thành phần chính của câu nêu hoạt động, đặc điểm, trạng thái… của sự vật, hiện tượng  được nêu ở chủ ngữ.</a:t>
            </a:r>
            <a:endParaRPr lang="en-US" sz="3197" b="1" dirty="0">
              <a:solidFill>
                <a:srgbClr val="5F5F5F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583" indent="-342583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alt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85" y="5246149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94372" y="597003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400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3" grpId="0" animBg="1"/>
      <p:bldP spid="24" grpId="0" animBg="1"/>
      <p:bldP spid="29" grpId="0"/>
      <p:bldP spid="30" grpId="0"/>
      <p:bldP spid="31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335" y="-193157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15"/>
          <p:cNvGrpSpPr>
            <a:grpSpLocks/>
          </p:cNvGrpSpPr>
          <p:nvPr/>
        </p:nvGrpSpPr>
        <p:grpSpPr bwMode="auto">
          <a:xfrm>
            <a:off x="103294" y="2745375"/>
            <a:ext cx="4298825" cy="4007948"/>
            <a:chOff x="569" y="1619"/>
            <a:chExt cx="1460" cy="2078"/>
          </a:xfrm>
          <a:solidFill>
            <a:srgbClr val="F9FDC7"/>
          </a:solidFill>
        </p:grpSpPr>
        <p:sp>
          <p:nvSpPr>
            <p:cNvPr id="26" name="AutoShape 16"/>
            <p:cNvSpPr>
              <a:spLocks noChangeArrowheads="1"/>
            </p:cNvSpPr>
            <p:nvPr/>
          </p:nvSpPr>
          <p:spPr bwMode="auto">
            <a:xfrm>
              <a:off x="569" y="1709"/>
              <a:ext cx="1460" cy="1988"/>
            </a:xfrm>
            <a:prstGeom prst="roundRect">
              <a:avLst>
                <a:gd name="adj" fmla="val 4690"/>
              </a:avLst>
            </a:prstGeom>
            <a:grpFill/>
            <a:ln w="57150">
              <a:solidFill>
                <a:srgbClr val="1D9BB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798" kern="0">
                <a:solidFill>
                  <a:prstClr val="black"/>
                </a:solidFill>
              </a:endParaRPr>
            </a:p>
          </p:txBody>
        </p:sp>
        <p:sp>
          <p:nvSpPr>
            <p:cNvPr id="27" name="AutoShape 17"/>
            <p:cNvSpPr>
              <a:spLocks noChangeArrowheads="1"/>
            </p:cNvSpPr>
            <p:nvPr/>
          </p:nvSpPr>
          <p:spPr bwMode="gray">
            <a:xfrm>
              <a:off x="745" y="1619"/>
              <a:ext cx="1174" cy="245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798" kern="0">
                <a:solidFill>
                  <a:prstClr val="black"/>
                </a:solidFill>
              </a:endParaRPr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gray">
            <a:xfrm>
              <a:off x="853" y="1630"/>
              <a:ext cx="803" cy="30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 DỤNG</a:t>
              </a:r>
            </a:p>
          </p:txBody>
        </p:sp>
      </p:grp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56" y="998779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3"/>
          <p:cNvSpPr>
            <a:spLocks/>
          </p:cNvSpPr>
          <p:nvPr/>
        </p:nvSpPr>
        <p:spPr bwMode="gray">
          <a:xfrm>
            <a:off x="7241908" y="258524"/>
            <a:ext cx="1465494" cy="1950819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1D9BB8">
                  <a:gamma/>
                  <a:tint val="90980"/>
                  <a:invGamma/>
                  <a:alpha val="32001"/>
                </a:srgbClr>
              </a:gs>
              <a:gs pos="100000">
                <a:srgbClr val="1D9BB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4663044" y="1912570"/>
            <a:ext cx="3873088" cy="4597905"/>
          </a:xfrm>
          <a:prstGeom prst="roundRect">
            <a:avLst>
              <a:gd name="adj" fmla="val 4690"/>
            </a:avLst>
          </a:prstGeom>
          <a:solidFill>
            <a:srgbClr val="FFCCFF"/>
          </a:solidFill>
          <a:ln w="5715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gray">
          <a:xfrm>
            <a:off x="4815938" y="1220258"/>
            <a:ext cx="3074569" cy="57097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8677827" y="1285592"/>
            <a:ext cx="3341768" cy="4211831"/>
          </a:xfrm>
          <a:prstGeom prst="roundRect">
            <a:avLst>
              <a:gd name="adj" fmla="val 4690"/>
            </a:avLst>
          </a:prstGeom>
          <a:solidFill>
            <a:srgbClr val="CCFFCC"/>
          </a:solidFill>
          <a:ln w="57150">
            <a:solidFill>
              <a:srgbClr val="1D9BB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gray">
          <a:xfrm>
            <a:off x="9007384" y="810769"/>
            <a:ext cx="2985760" cy="67247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24" name="Freeform 12"/>
          <p:cNvSpPr>
            <a:spLocks/>
          </p:cNvSpPr>
          <p:nvPr/>
        </p:nvSpPr>
        <p:spPr bwMode="gray">
          <a:xfrm>
            <a:off x="3296249" y="873192"/>
            <a:ext cx="1465494" cy="155589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rgbClr val="1D9BB8">
              <a:lumMod val="60000"/>
              <a:lumOff val="40000"/>
            </a:srgbClr>
          </a:solidFill>
          <a:ln>
            <a:solidFill>
              <a:srgbClr val="FF66FF"/>
            </a:solidFill>
          </a:ln>
        </p:spPr>
        <p:txBody>
          <a:bodyPr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4675735" y="1956563"/>
            <a:ext cx="3700213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spcBef>
                <a:spcPts val="0"/>
              </a:spcBef>
              <a:buClr>
                <a:srgbClr val="1D9BB8"/>
              </a:buClr>
              <a:buFont typeface="Wingdings 3" panose="05040102010807070707" pitchFamily="18" charset="2"/>
              <a:buNone/>
            </a:pP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 từ, tính từ </a:t>
            </a:r>
            <a:r>
              <a:rPr lang="vi-VN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 </a:t>
            </a:r>
            <a:r>
              <a:rPr lang="vi-VN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vị </a:t>
            </a: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 có khả năng mở rộng thành cụm động từ, cụm tính từ, bao </a:t>
            </a:r>
            <a:r>
              <a:rPr lang="vi-VN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gồm động </a:t>
            </a: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từ, tính từ làm thành tố </a:t>
            </a:r>
            <a:r>
              <a:rPr lang="vi-VN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chính (trung </a:t>
            </a: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tâm) và một hay một số thành tố phụ </a:t>
            </a:r>
            <a:r>
              <a:rPr lang="en-US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trước hoặc sau trung tâm. </a:t>
            </a:r>
            <a:endParaRPr lang="en-US" sz="2700" b="1" dirty="0">
              <a:solidFill>
                <a:srgbClr val="5F5F5F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gray">
          <a:xfrm>
            <a:off x="4843355" y="1303696"/>
            <a:ext cx="38964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MỞ RỘNG VỊ NGỮ</a:t>
            </a: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gray">
          <a:xfrm>
            <a:off x="9007384" y="962341"/>
            <a:ext cx="30565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MỞ RỘNG VỊ NGỮ</a:t>
            </a:r>
          </a:p>
        </p:txBody>
      </p:sp>
      <p:sp>
        <p:nvSpPr>
          <p:cNvPr id="33" name="AutoShape 3"/>
          <p:cNvSpPr>
            <a:spLocks noChangeArrowheads="1"/>
          </p:cNvSpPr>
          <p:nvPr/>
        </p:nvSpPr>
        <p:spPr bwMode="gray">
          <a:xfrm>
            <a:off x="746734" y="31300"/>
            <a:ext cx="4492452" cy="574143"/>
          </a:xfrm>
          <a:prstGeom prst="roundRect">
            <a:avLst>
              <a:gd name="adj" fmla="val 50000"/>
            </a:avLst>
          </a:prstGeom>
          <a:solidFill>
            <a:srgbClr val="1D9BB8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20000"/>
              </a:spcAft>
              <a:buClrTx/>
              <a:buFontTx/>
              <a:buNone/>
            </a:pPr>
            <a:r>
              <a:rPr lang="en-US" altLang="en-US" sz="3197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VỊ NGỮ</a:t>
            </a: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167414" y="3391508"/>
            <a:ext cx="4015832" cy="273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pt-BR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 phản ánh đ</a:t>
            </a:r>
            <a:r>
              <a:rPr lang="en-US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ầ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đủ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 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khách quan và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 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 t</a:t>
            </a:r>
            <a:r>
              <a:rPr lang="en-US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ì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 cảm, thái độ của người viết (người nói), vị ngữ thường được mở rộng thành cụm từ</a:t>
            </a:r>
            <a:r>
              <a:rPr lang="en-US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85" y="5246149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228772" y="318468"/>
            <a:ext cx="2687293" cy="1970456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8751755" y="1978202"/>
            <a:ext cx="1445699" cy="1304458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1D9BB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NGỮ</a:t>
            </a:r>
          </a:p>
        </p:txBody>
      </p:sp>
      <p:sp>
        <p:nvSpPr>
          <p:cNvPr id="43" name="Oval 42"/>
          <p:cNvSpPr/>
          <p:nvPr/>
        </p:nvSpPr>
        <p:spPr>
          <a:xfrm>
            <a:off x="10904871" y="1561857"/>
            <a:ext cx="1088274" cy="789412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6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CĐT</a:t>
            </a:r>
          </a:p>
          <a:p>
            <a:pPr algn="ctr"/>
            <a:r>
              <a:rPr lang="en-US" sz="16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(CTT)</a:t>
            </a:r>
          </a:p>
        </p:txBody>
      </p:sp>
      <p:sp>
        <p:nvSpPr>
          <p:cNvPr id="44" name="Oval 43"/>
          <p:cNvSpPr/>
          <p:nvPr/>
        </p:nvSpPr>
        <p:spPr>
          <a:xfrm>
            <a:off x="10830448" y="2510314"/>
            <a:ext cx="1189147" cy="1035926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3000" b="1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771946" y="2764289"/>
            <a:ext cx="12117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CỤM C-V</a:t>
            </a:r>
          </a:p>
        </p:txBody>
      </p:sp>
      <p:sp>
        <p:nvSpPr>
          <p:cNvPr id="47" name="Up Arrow 46"/>
          <p:cNvSpPr/>
          <p:nvPr/>
        </p:nvSpPr>
        <p:spPr>
          <a:xfrm rot="3584834">
            <a:off x="10234152" y="1771477"/>
            <a:ext cx="477520" cy="806668"/>
          </a:xfrm>
          <a:prstGeom prst="upArrow">
            <a:avLst/>
          </a:prstGeom>
          <a:solidFill>
            <a:srgbClr val="1D9BB8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48" name="Up Arrow 47"/>
          <p:cNvSpPr/>
          <p:nvPr/>
        </p:nvSpPr>
        <p:spPr>
          <a:xfrm rot="6690678">
            <a:off x="10296975" y="2534420"/>
            <a:ext cx="477520" cy="775944"/>
          </a:xfrm>
          <a:prstGeom prst="upArrow">
            <a:avLst/>
          </a:prstGeom>
          <a:solidFill>
            <a:srgbClr val="1D9BB8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695649469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31" grpId="0"/>
      <p:bldP spid="42" grpId="0" animBg="1"/>
      <p:bldP spid="43" grpId="0" animBg="1"/>
      <p:bldP spid="44" grpId="0" animBg="1"/>
      <p:bldP spid="46" grpId="0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1414</Words>
  <Application>Microsoft Office PowerPoint</Application>
  <PresentationFormat>Widescreen</PresentationFormat>
  <Paragraphs>202</Paragraphs>
  <Slides>26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微软雅黑</vt:lpstr>
      <vt:lpstr>宋体</vt:lpstr>
      <vt:lpstr>#9Slide07 Cadena</vt:lpstr>
      <vt:lpstr>Arial</vt:lpstr>
      <vt:lpstr>Blackadder ITC</vt:lpstr>
      <vt:lpstr>Calibri</vt:lpstr>
      <vt:lpstr>Calibri Light</vt:lpstr>
      <vt:lpstr>Lato Light</vt:lpstr>
      <vt:lpstr>SVN-Whimsy</vt:lpstr>
      <vt:lpstr>Times New Roman</vt:lpstr>
      <vt:lpstr>Wingdings 3</vt:lpstr>
      <vt:lpstr>方正喵呜体</vt:lpstr>
      <vt:lpstr>Office Theme</vt:lpstr>
      <vt:lpstr>Office 主题</vt:lpstr>
      <vt:lpstr>PowerPoint Presentation</vt:lpstr>
      <vt:lpstr>PowerPoint Presentation</vt:lpstr>
      <vt:lpstr>PowerPoint Presentation</vt:lpstr>
      <vt:lpstr>Viết đáp án lên bảng</vt:lpstr>
      <vt:lpstr>PowerPoint Presentation</vt:lpstr>
      <vt:lpstr>THỰC HÀNH TIẾNG VIỆT: MỞ RỘNG VỊ NGỮ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47</cp:revision>
  <dcterms:created xsi:type="dcterms:W3CDTF">2021-06-28T01:37:04Z</dcterms:created>
  <dcterms:modified xsi:type="dcterms:W3CDTF">2025-05-19T00:33:08Z</dcterms:modified>
</cp:coreProperties>
</file>