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4" r:id="rId18"/>
    <p:sldId id="272" r:id="rId19"/>
    <p:sldId id="285" r:id="rId20"/>
    <p:sldId id="283" r:id="rId21"/>
    <p:sldId id="273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</p:sldIdLst>
  <p:sldSz cx="18288000" cy="10287000"/>
  <p:notesSz cx="6858000" cy="9144000"/>
  <p:embeddedFontLst>
    <p:embeddedFont>
      <p:font typeface="#9Slide03 IcielPanton Black" panose="020B0604020202020204" charset="0"/>
      <p:bold r:id="rId31"/>
    </p:embeddedFont>
    <p:embeddedFont>
      <p:font typeface="Fraunces" panose="020B0604020202020204" charset="0"/>
      <p:regular r:id="rId32"/>
    </p:embeddedFont>
    <p:embeddedFont>
      <p:font typeface="Roboto Condensed" panose="02000000000000000000" pitchFamily="2" charset="0"/>
      <p:regular r:id="rId33"/>
      <p:bold r:id="rId34"/>
      <p:italic r:id="rId35"/>
      <p:boldItalic r:id="rId36"/>
    </p:embeddedFont>
    <p:embeddedFont>
      <p:font typeface="Roboto Condensed Bold" panose="02000000000000000000" charset="0"/>
      <p:regular r:id="rId37"/>
      <p:bold r:id="rId38"/>
    </p:embeddedFont>
    <p:embeddedFont>
      <p:font typeface="Roboto Condensed Bold Italics" panose="020B0604020202020204" charset="0"/>
      <p:regular r:id="rId39"/>
    </p:embeddedFont>
    <p:embeddedFont>
      <p:font typeface="Roboto Condensed Italics" panose="020B0604020202020204" charset="0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A2C4D4-4F77-4F53-BA0B-1D8D7EBDA85E}" v="319" dt="2022-09-13T16:25:32.578"/>
    <p1510:client id="{8AB88F6D-9B20-40C4-BD95-B1A72DBE047C}" v="162" dt="2022-09-13T14:20:54.116"/>
  </p1510:revLst>
</p1510:revInfo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876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5.fntdata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87F788-ACF7-484D-B60E-D375E74FB5D1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D8ADC8B-5F60-44D5-9905-7488D72DF738}">
      <dgm:prSet phldrT="[Text]" custT="1"/>
      <dgm:spPr/>
      <dgm:t>
        <a:bodyPr/>
        <a:lstStyle/>
        <a:p>
          <a:r>
            <a:rPr lang="en-US" sz="4000" b="1" spc="0">
              <a:latin typeface="Roboto Condensed"/>
            </a:rPr>
            <a:t>Tín hiệu 1</a:t>
          </a:r>
          <a:endParaRPr lang="en-US" sz="4000" b="1" spc="0" dirty="0"/>
        </a:p>
      </dgm:t>
    </dgm:pt>
    <dgm:pt modelId="{41F29BB3-AA5B-4B99-8083-5AB7FA1E3AFE}" type="parTrans" cxnId="{B69BE12A-95AB-4ACC-8EC7-26D2EC097236}">
      <dgm:prSet/>
      <dgm:spPr/>
      <dgm:t>
        <a:bodyPr/>
        <a:lstStyle/>
        <a:p>
          <a:endParaRPr lang="en-US"/>
        </a:p>
      </dgm:t>
    </dgm:pt>
    <dgm:pt modelId="{48E3F681-7A42-4FDF-874D-2BEBB68BD738}" type="sibTrans" cxnId="{B69BE12A-95AB-4ACC-8EC7-26D2EC097236}">
      <dgm:prSet/>
      <dgm:spPr/>
      <dgm:t>
        <a:bodyPr/>
        <a:lstStyle/>
        <a:p>
          <a:endParaRPr lang="en-US"/>
        </a:p>
      </dgm:t>
    </dgm:pt>
    <dgm:pt modelId="{1770924E-4C35-4DA6-9391-72E90669C333}">
      <dgm:prSet/>
      <dgm:spPr/>
      <dgm:t>
        <a:bodyPr/>
        <a:lstStyle/>
        <a:p>
          <a:pPr algn="just"/>
          <a:r>
            <a:rPr lang="en-US" spc="0" dirty="0" err="1">
              <a:latin typeface="Roboto Condensed"/>
            </a:rPr>
            <a:t>Đặc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sắc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nghệ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thuật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nào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trong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bài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khiến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em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ấn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tượng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nhất</a:t>
          </a:r>
          <a:r>
            <a:rPr lang="en-US" spc="0" dirty="0">
              <a:latin typeface="Roboto Condensed"/>
            </a:rPr>
            <a:t> (</a:t>
          </a:r>
          <a:r>
            <a:rPr lang="en-US" spc="0" dirty="0" err="1">
              <a:latin typeface="Roboto Condensed"/>
            </a:rPr>
            <a:t>từ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ngữ</a:t>
          </a:r>
          <a:r>
            <a:rPr lang="en-US" spc="0" dirty="0">
              <a:latin typeface="Roboto Condensed"/>
            </a:rPr>
            <a:t>/ </a:t>
          </a:r>
          <a:r>
            <a:rPr lang="en-US" spc="0" dirty="0" err="1">
              <a:latin typeface="Roboto Condensed"/>
            </a:rPr>
            <a:t>hình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ảnh</a:t>
          </a:r>
          <a:r>
            <a:rPr lang="en-US" spc="0" dirty="0">
              <a:latin typeface="Roboto Condensed"/>
            </a:rPr>
            <a:t>/ </a:t>
          </a:r>
          <a:r>
            <a:rPr lang="en-US" spc="0" dirty="0" err="1">
              <a:latin typeface="Roboto Condensed"/>
            </a:rPr>
            <a:t>biện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pháp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tu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từ</a:t>
          </a:r>
          <a:r>
            <a:rPr lang="en-US" spc="0" dirty="0">
              <a:latin typeface="Roboto Condensed"/>
            </a:rPr>
            <a:t>…)? Cho </a:t>
          </a:r>
          <a:r>
            <a:rPr lang="en-US" spc="0" dirty="0" err="1">
              <a:latin typeface="Roboto Condensed"/>
            </a:rPr>
            <a:t>biết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tác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dụng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của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đặc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sắc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nghệ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thuật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ấy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trong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việc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thể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hiện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nội</a:t>
          </a:r>
          <a:r>
            <a:rPr lang="en-US" spc="0" dirty="0">
              <a:latin typeface="Roboto Condensed"/>
            </a:rPr>
            <a:t> dung </a:t>
          </a:r>
          <a:r>
            <a:rPr lang="en-US" spc="0" dirty="0" err="1">
              <a:latin typeface="Roboto Condensed"/>
            </a:rPr>
            <a:t>bài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thơ</a:t>
          </a:r>
          <a:r>
            <a:rPr lang="en-US" spc="0" dirty="0">
              <a:latin typeface="Roboto Condensed"/>
            </a:rPr>
            <a:t>.</a:t>
          </a:r>
        </a:p>
      </dgm:t>
    </dgm:pt>
    <dgm:pt modelId="{77636CC9-C837-4711-AA16-AC25F0E19C4B}" type="parTrans" cxnId="{CA48C2FF-D22F-4B56-99FB-1FF504520782}">
      <dgm:prSet/>
      <dgm:spPr/>
      <dgm:t>
        <a:bodyPr/>
        <a:lstStyle/>
        <a:p>
          <a:endParaRPr lang="en-US"/>
        </a:p>
      </dgm:t>
    </dgm:pt>
    <dgm:pt modelId="{F5AA5232-FD14-4F19-9F55-BC9695F1EFCB}" type="sibTrans" cxnId="{CA48C2FF-D22F-4B56-99FB-1FF504520782}">
      <dgm:prSet/>
      <dgm:spPr/>
      <dgm:t>
        <a:bodyPr/>
        <a:lstStyle/>
        <a:p>
          <a:endParaRPr lang="en-US"/>
        </a:p>
      </dgm:t>
    </dgm:pt>
    <dgm:pt modelId="{2F1953CF-2666-40DF-9D79-5F2B4563775C}">
      <dgm:prSet custT="1"/>
      <dgm:spPr/>
      <dgm:t>
        <a:bodyPr/>
        <a:lstStyle/>
        <a:p>
          <a:r>
            <a:rPr lang="en-US" sz="4000" b="1" spc="0">
              <a:latin typeface="Roboto Condensed"/>
            </a:rPr>
            <a:t>Tín hiệu 2</a:t>
          </a:r>
          <a:endParaRPr lang="en-US" sz="4000" b="1" spc="0" dirty="0">
            <a:latin typeface="Roboto Condensed"/>
          </a:endParaRPr>
        </a:p>
      </dgm:t>
    </dgm:pt>
    <dgm:pt modelId="{03CF03DC-DD40-451C-9DB2-914F219FD35B}" type="parTrans" cxnId="{A036BE2C-67CB-4904-B473-672E6A5DB569}">
      <dgm:prSet/>
      <dgm:spPr/>
      <dgm:t>
        <a:bodyPr/>
        <a:lstStyle/>
        <a:p>
          <a:endParaRPr lang="en-US"/>
        </a:p>
      </dgm:t>
    </dgm:pt>
    <dgm:pt modelId="{DCF9ED22-D1D2-45A4-9732-3499D0F7442D}" type="sibTrans" cxnId="{A036BE2C-67CB-4904-B473-672E6A5DB569}">
      <dgm:prSet/>
      <dgm:spPr/>
      <dgm:t>
        <a:bodyPr/>
        <a:lstStyle/>
        <a:p>
          <a:endParaRPr lang="en-US"/>
        </a:p>
      </dgm:t>
    </dgm:pt>
    <dgm:pt modelId="{93AFFA48-107F-4442-9E5D-C8CDB1EC4FF8}">
      <dgm:prSet custT="1"/>
      <dgm:spPr/>
      <dgm:t>
        <a:bodyPr/>
        <a:lstStyle/>
        <a:p>
          <a:r>
            <a:rPr lang="en-US" sz="4000" b="1" spc="0">
              <a:latin typeface="Roboto Condensed"/>
            </a:rPr>
            <a:t>Tín hiệu 3</a:t>
          </a:r>
          <a:endParaRPr lang="en-US" sz="4000" b="1" spc="0" dirty="0">
            <a:latin typeface="Roboto Condensed"/>
          </a:endParaRPr>
        </a:p>
      </dgm:t>
    </dgm:pt>
    <dgm:pt modelId="{45243E93-51D1-4F93-A46A-00FEB8EF7DE4}" type="parTrans" cxnId="{B6962485-4A58-4161-B5A9-EBB9FDA03D3B}">
      <dgm:prSet/>
      <dgm:spPr/>
      <dgm:t>
        <a:bodyPr/>
        <a:lstStyle/>
        <a:p>
          <a:endParaRPr lang="en-US"/>
        </a:p>
      </dgm:t>
    </dgm:pt>
    <dgm:pt modelId="{7189D772-A45E-401C-85B3-AA848B22A9D7}" type="sibTrans" cxnId="{B6962485-4A58-4161-B5A9-EBB9FDA03D3B}">
      <dgm:prSet/>
      <dgm:spPr/>
      <dgm:t>
        <a:bodyPr/>
        <a:lstStyle/>
        <a:p>
          <a:endParaRPr lang="en-US"/>
        </a:p>
      </dgm:t>
    </dgm:pt>
    <dgm:pt modelId="{CDC53BE4-9059-49AB-BBFB-BD507E69F179}">
      <dgm:prSet custT="1"/>
      <dgm:spPr/>
      <dgm:t>
        <a:bodyPr/>
        <a:lstStyle/>
        <a:p>
          <a:r>
            <a:rPr lang="en-US" sz="4000" b="1" spc="0" dirty="0" err="1">
              <a:latin typeface="Roboto Condensed"/>
            </a:rPr>
            <a:t>Tín</a:t>
          </a:r>
          <a:r>
            <a:rPr lang="en-US" sz="4000" b="1" spc="0" dirty="0">
              <a:latin typeface="Roboto Condensed"/>
            </a:rPr>
            <a:t> </a:t>
          </a:r>
          <a:r>
            <a:rPr lang="en-US" sz="4000" b="1" spc="0" dirty="0" err="1">
              <a:latin typeface="Roboto Condensed"/>
            </a:rPr>
            <a:t>hiệu</a:t>
          </a:r>
          <a:r>
            <a:rPr lang="en-US" sz="4000" b="1" spc="0" dirty="0">
              <a:latin typeface="Roboto Condensed"/>
            </a:rPr>
            <a:t> 4</a:t>
          </a:r>
        </a:p>
      </dgm:t>
    </dgm:pt>
    <dgm:pt modelId="{C041D7EB-17C7-4ECD-88DC-219DFD96BE60}" type="parTrans" cxnId="{EE8394A3-E65E-45E6-A216-CC2F44500291}">
      <dgm:prSet/>
      <dgm:spPr/>
      <dgm:t>
        <a:bodyPr/>
        <a:lstStyle/>
        <a:p>
          <a:endParaRPr lang="en-US"/>
        </a:p>
      </dgm:t>
    </dgm:pt>
    <dgm:pt modelId="{3B37BCB9-DA6D-41F0-926F-C179B1144DF4}" type="sibTrans" cxnId="{EE8394A3-E65E-45E6-A216-CC2F44500291}">
      <dgm:prSet/>
      <dgm:spPr/>
      <dgm:t>
        <a:bodyPr/>
        <a:lstStyle/>
        <a:p>
          <a:endParaRPr lang="en-US"/>
        </a:p>
      </dgm:t>
    </dgm:pt>
    <dgm:pt modelId="{7F3E2075-2309-4E41-A518-7482848996B9}">
      <dgm:prSet phldrT="[Text]"/>
      <dgm:spPr/>
      <dgm:t>
        <a:bodyPr/>
        <a:lstStyle/>
        <a:p>
          <a:pPr algn="just"/>
          <a:r>
            <a:rPr lang="en-US" spc="0" dirty="0" err="1">
              <a:latin typeface="Roboto Condensed"/>
            </a:rPr>
            <a:t>Hãy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chỉ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ra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đặc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trưng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của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thơ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lục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bát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trong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văn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bản</a:t>
          </a:r>
          <a:r>
            <a:rPr lang="en-US" spc="0" dirty="0">
              <a:latin typeface="Roboto Condensed"/>
            </a:rPr>
            <a:t> (</a:t>
          </a:r>
          <a:r>
            <a:rPr lang="en-US" spc="0" dirty="0" err="1">
              <a:latin typeface="Roboto Condensed"/>
            </a:rPr>
            <a:t>lựa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chọn</a:t>
          </a:r>
          <a:r>
            <a:rPr lang="en-US" spc="0" dirty="0">
              <a:latin typeface="Roboto Condensed"/>
            </a:rPr>
            <a:t> 4 </a:t>
          </a:r>
          <a:r>
            <a:rPr lang="en-US" spc="0" dirty="0" err="1">
              <a:latin typeface="Roboto Condensed"/>
            </a:rPr>
            <a:t>dòng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thơ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để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xét</a:t>
          </a:r>
          <a:r>
            <a:rPr lang="en-US" spc="0" dirty="0">
              <a:latin typeface="Roboto Condensed"/>
            </a:rPr>
            <a:t>)</a:t>
          </a:r>
          <a:endParaRPr lang="en-US" spc="0" dirty="0"/>
        </a:p>
      </dgm:t>
    </dgm:pt>
    <dgm:pt modelId="{923F36AA-0DB3-46D5-B3E9-E1BF92A9DF96}" type="parTrans" cxnId="{B6A10456-BE7B-44AA-8320-1B0A5D336255}">
      <dgm:prSet/>
      <dgm:spPr/>
      <dgm:t>
        <a:bodyPr/>
        <a:lstStyle/>
        <a:p>
          <a:endParaRPr lang="en-US"/>
        </a:p>
      </dgm:t>
    </dgm:pt>
    <dgm:pt modelId="{3683F07F-895B-4213-A5ED-41387905C3CC}" type="sibTrans" cxnId="{B6A10456-BE7B-44AA-8320-1B0A5D336255}">
      <dgm:prSet/>
      <dgm:spPr/>
      <dgm:t>
        <a:bodyPr/>
        <a:lstStyle/>
        <a:p>
          <a:endParaRPr lang="en-US"/>
        </a:p>
      </dgm:t>
    </dgm:pt>
    <dgm:pt modelId="{30269F07-69C0-41FB-AA51-0566B849BBB9}">
      <dgm:prSet/>
      <dgm:spPr/>
      <dgm:t>
        <a:bodyPr/>
        <a:lstStyle/>
        <a:p>
          <a:pPr algn="just"/>
          <a:r>
            <a:rPr lang="en-US" spc="0" dirty="0" err="1">
              <a:latin typeface="Roboto Condensed"/>
            </a:rPr>
            <a:t>Bài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thơ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là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lời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của</a:t>
          </a:r>
          <a:r>
            <a:rPr lang="en-US" spc="0" dirty="0">
              <a:latin typeface="Roboto Condensed"/>
            </a:rPr>
            <a:t> ai? </a:t>
          </a:r>
          <a:r>
            <a:rPr lang="en-US" spc="0" dirty="0" err="1">
              <a:latin typeface="Roboto Condensed"/>
            </a:rPr>
            <a:t>Thể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hiện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cảm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xúc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về</a:t>
          </a:r>
          <a:r>
            <a:rPr lang="en-US" spc="0" dirty="0">
              <a:latin typeface="Roboto Condensed"/>
            </a:rPr>
            <a:t> ai? </a:t>
          </a:r>
          <a:r>
            <a:rPr lang="en-US" spc="0" dirty="0" err="1">
              <a:latin typeface="Roboto Condensed"/>
            </a:rPr>
            <a:t>Bộc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lộ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cảm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xúc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trong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hoàn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cảnh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ra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sao</a:t>
          </a:r>
          <a:r>
            <a:rPr lang="en-US" spc="0" dirty="0">
              <a:latin typeface="Roboto Condensed"/>
            </a:rPr>
            <a:t>? </a:t>
          </a:r>
          <a:r>
            <a:rPr lang="en-US" spc="0" dirty="0" err="1">
              <a:latin typeface="Roboto Condensed"/>
            </a:rPr>
            <a:t>Cảm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xúc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chính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của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bài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thơ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là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gì</a:t>
          </a:r>
          <a:r>
            <a:rPr lang="en-US" spc="0" dirty="0">
              <a:latin typeface="Roboto Condensed"/>
            </a:rPr>
            <a:t>?</a:t>
          </a:r>
        </a:p>
      </dgm:t>
    </dgm:pt>
    <dgm:pt modelId="{37D6172B-EEB1-48C9-BF88-661D784AC925}" type="parTrans" cxnId="{5380AA7B-EF40-4C67-8BE2-84FA1DBF3239}">
      <dgm:prSet/>
      <dgm:spPr/>
      <dgm:t>
        <a:bodyPr/>
        <a:lstStyle/>
        <a:p>
          <a:endParaRPr lang="en-US"/>
        </a:p>
      </dgm:t>
    </dgm:pt>
    <dgm:pt modelId="{AAD70E25-283A-47C8-B683-D5DBD5D38B60}" type="sibTrans" cxnId="{5380AA7B-EF40-4C67-8BE2-84FA1DBF3239}">
      <dgm:prSet/>
      <dgm:spPr/>
      <dgm:t>
        <a:bodyPr/>
        <a:lstStyle/>
        <a:p>
          <a:endParaRPr lang="en-US"/>
        </a:p>
      </dgm:t>
    </dgm:pt>
    <dgm:pt modelId="{17E5AE31-F3CF-49E8-85B1-5B4D01DCE872}">
      <dgm:prSet/>
      <dgm:spPr/>
      <dgm:t>
        <a:bodyPr/>
        <a:lstStyle/>
        <a:p>
          <a:pPr algn="just"/>
          <a:r>
            <a:rPr lang="en-US" spc="0" dirty="0" err="1">
              <a:latin typeface="Roboto Condensed"/>
            </a:rPr>
            <a:t>Cảnh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vật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quanh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ngôi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nhà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của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người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mẹ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hiện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lên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với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những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hình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ảnh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nào</a:t>
          </a:r>
          <a:r>
            <a:rPr lang="en-US" spc="0" dirty="0">
              <a:latin typeface="Roboto Condensed"/>
            </a:rPr>
            <a:t>? </a:t>
          </a:r>
          <a:r>
            <a:rPr lang="en-US" spc="0" dirty="0" err="1">
              <a:latin typeface="Roboto Condensed"/>
            </a:rPr>
            <a:t>Những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hình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ảnh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ấy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đã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gợi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lên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điều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gì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về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người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mẹ</a:t>
          </a:r>
          <a:r>
            <a:rPr lang="en-US" spc="0" dirty="0">
              <a:latin typeface="Roboto Condensed"/>
            </a:rPr>
            <a:t>?</a:t>
          </a:r>
        </a:p>
      </dgm:t>
    </dgm:pt>
    <dgm:pt modelId="{4D62C826-2877-4F07-ADF4-81506D4472ED}" type="parTrans" cxnId="{080AB879-E711-4751-AEFF-6662B6E7F543}">
      <dgm:prSet/>
      <dgm:spPr/>
      <dgm:t>
        <a:bodyPr/>
        <a:lstStyle/>
        <a:p>
          <a:endParaRPr lang="en-US"/>
        </a:p>
      </dgm:t>
    </dgm:pt>
    <dgm:pt modelId="{9EAE0BE7-811A-4862-A7EE-6F708BB54D56}" type="sibTrans" cxnId="{080AB879-E711-4751-AEFF-6662B6E7F543}">
      <dgm:prSet/>
      <dgm:spPr/>
      <dgm:t>
        <a:bodyPr/>
        <a:lstStyle/>
        <a:p>
          <a:endParaRPr lang="en-US"/>
        </a:p>
      </dgm:t>
    </dgm:pt>
    <dgm:pt modelId="{538ADE59-0370-4227-A116-F9EE1481A888}">
      <dgm:prSet/>
      <dgm:spPr/>
      <dgm:t>
        <a:bodyPr/>
        <a:lstStyle/>
        <a:p>
          <a:pPr algn="just"/>
          <a:r>
            <a:rPr lang="en-US" spc="0" dirty="0" err="1">
              <a:latin typeface="Roboto Condensed"/>
            </a:rPr>
            <a:t>Điều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gì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làm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người</a:t>
          </a:r>
          <a:r>
            <a:rPr lang="en-US" spc="0" dirty="0">
              <a:latin typeface="Roboto Condensed"/>
            </a:rPr>
            <a:t> con “</a:t>
          </a:r>
          <a:r>
            <a:rPr lang="en-US" spc="0" dirty="0" err="1">
              <a:latin typeface="Roboto Condensed"/>
            </a:rPr>
            <a:t>Nghẹn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ngào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thương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mẹ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nhiều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hơn</a:t>
          </a:r>
          <a:r>
            <a:rPr lang="en-US" spc="0" dirty="0">
              <a:latin typeface="Roboto Condensed"/>
            </a:rPr>
            <a:t>…?” Theo </a:t>
          </a:r>
          <a:r>
            <a:rPr lang="en-US" spc="0" dirty="0" err="1">
              <a:latin typeface="Roboto Condensed"/>
            </a:rPr>
            <a:t>em</a:t>
          </a:r>
          <a:r>
            <a:rPr lang="en-US" spc="0" dirty="0">
              <a:latin typeface="Roboto Condensed"/>
            </a:rPr>
            <a:t>, </a:t>
          </a:r>
          <a:r>
            <a:rPr lang="en-US" spc="0" dirty="0" err="1">
              <a:latin typeface="Roboto Condensed"/>
            </a:rPr>
            <a:t>những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từ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láy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và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dấu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ba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chấm</a:t>
          </a:r>
          <a:r>
            <a:rPr lang="en-US" spc="0" dirty="0">
              <a:latin typeface="Roboto Condensed"/>
            </a:rPr>
            <a:t> ở </a:t>
          </a:r>
          <a:r>
            <a:rPr lang="en-US" spc="0" dirty="0" err="1">
              <a:latin typeface="Roboto Condensed"/>
            </a:rPr>
            <a:t>khổ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thơ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có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tác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dụng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gì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trong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việc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bộc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lộ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cảm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xúc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của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nhân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vật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trữ</a:t>
          </a:r>
          <a:r>
            <a:rPr lang="en-US" spc="0" dirty="0">
              <a:latin typeface="Roboto Condensed"/>
            </a:rPr>
            <a:t> </a:t>
          </a:r>
          <a:r>
            <a:rPr lang="en-US" spc="0" dirty="0" err="1">
              <a:latin typeface="Roboto Condensed"/>
            </a:rPr>
            <a:t>tình</a:t>
          </a:r>
          <a:r>
            <a:rPr lang="en-US" spc="0" dirty="0">
              <a:latin typeface="Roboto Condensed"/>
            </a:rPr>
            <a:t>?</a:t>
          </a:r>
        </a:p>
      </dgm:t>
    </dgm:pt>
    <dgm:pt modelId="{1EE5D402-5F4D-41FE-BF0C-1A77E25E0AC8}" type="parTrans" cxnId="{5B730DB4-2BBE-4B75-8DDA-6610029A36BB}">
      <dgm:prSet/>
      <dgm:spPr/>
      <dgm:t>
        <a:bodyPr/>
        <a:lstStyle/>
        <a:p>
          <a:endParaRPr lang="en-US"/>
        </a:p>
      </dgm:t>
    </dgm:pt>
    <dgm:pt modelId="{7F239B1D-87F7-44B5-8AE3-16B9FA153525}" type="sibTrans" cxnId="{5B730DB4-2BBE-4B75-8DDA-6610029A36BB}">
      <dgm:prSet/>
      <dgm:spPr/>
      <dgm:t>
        <a:bodyPr/>
        <a:lstStyle/>
        <a:p>
          <a:endParaRPr lang="en-US"/>
        </a:p>
      </dgm:t>
    </dgm:pt>
    <dgm:pt modelId="{EC5BA0C8-3CEA-49CD-9806-C578BA3CB6DF}" type="pres">
      <dgm:prSet presAssocID="{5587F788-ACF7-484D-B60E-D375E74FB5D1}" presName="Name0" presStyleCnt="0">
        <dgm:presLayoutVars>
          <dgm:dir/>
          <dgm:animLvl val="lvl"/>
          <dgm:resizeHandles val="exact"/>
        </dgm:presLayoutVars>
      </dgm:prSet>
      <dgm:spPr/>
    </dgm:pt>
    <dgm:pt modelId="{4FC8D954-55EA-47F7-9B8F-41D484B8FB7F}" type="pres">
      <dgm:prSet presAssocID="{BD8ADC8B-5F60-44D5-9905-7488D72DF738}" presName="composite" presStyleCnt="0"/>
      <dgm:spPr/>
    </dgm:pt>
    <dgm:pt modelId="{764C5EEA-8C2B-438D-863C-6C0FE6AD4C94}" type="pres">
      <dgm:prSet presAssocID="{BD8ADC8B-5F60-44D5-9905-7488D72DF738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CDF12D0C-32F8-4292-8AE4-813F3419A198}" type="pres">
      <dgm:prSet presAssocID="{BD8ADC8B-5F60-44D5-9905-7488D72DF738}" presName="desTx" presStyleLbl="alignAccFollowNode1" presStyleIdx="0" presStyleCnt="4">
        <dgm:presLayoutVars>
          <dgm:bulletEnabled val="1"/>
        </dgm:presLayoutVars>
      </dgm:prSet>
      <dgm:spPr/>
    </dgm:pt>
    <dgm:pt modelId="{01577531-0A3A-4024-BD10-456067048F91}" type="pres">
      <dgm:prSet presAssocID="{48E3F681-7A42-4FDF-874D-2BEBB68BD738}" presName="space" presStyleCnt="0"/>
      <dgm:spPr/>
    </dgm:pt>
    <dgm:pt modelId="{8A392E6C-74CE-4CDC-B0CE-D595D2FDA5FA}" type="pres">
      <dgm:prSet presAssocID="{2F1953CF-2666-40DF-9D79-5F2B4563775C}" presName="composite" presStyleCnt="0"/>
      <dgm:spPr/>
    </dgm:pt>
    <dgm:pt modelId="{F0EB16AF-96DF-4253-8B7B-597CA90FA27F}" type="pres">
      <dgm:prSet presAssocID="{2F1953CF-2666-40DF-9D79-5F2B4563775C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0D47BF50-6078-4474-A9D4-C0443E6DCF07}" type="pres">
      <dgm:prSet presAssocID="{2F1953CF-2666-40DF-9D79-5F2B4563775C}" presName="desTx" presStyleLbl="alignAccFollowNode1" presStyleIdx="1" presStyleCnt="4">
        <dgm:presLayoutVars>
          <dgm:bulletEnabled val="1"/>
        </dgm:presLayoutVars>
      </dgm:prSet>
      <dgm:spPr/>
    </dgm:pt>
    <dgm:pt modelId="{2F7CCA4E-17AD-4D76-8145-38E47676DC95}" type="pres">
      <dgm:prSet presAssocID="{DCF9ED22-D1D2-45A4-9732-3499D0F7442D}" presName="space" presStyleCnt="0"/>
      <dgm:spPr/>
    </dgm:pt>
    <dgm:pt modelId="{AA2434F7-FF9F-47E3-A1DD-5682F3B06DD8}" type="pres">
      <dgm:prSet presAssocID="{93AFFA48-107F-4442-9E5D-C8CDB1EC4FF8}" presName="composite" presStyleCnt="0"/>
      <dgm:spPr/>
    </dgm:pt>
    <dgm:pt modelId="{31A9085E-0C55-4F82-AC27-F318C3209793}" type="pres">
      <dgm:prSet presAssocID="{93AFFA48-107F-4442-9E5D-C8CDB1EC4FF8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9C94E6B0-18D7-40E8-A08F-191B3DCE9F0B}" type="pres">
      <dgm:prSet presAssocID="{93AFFA48-107F-4442-9E5D-C8CDB1EC4FF8}" presName="desTx" presStyleLbl="alignAccFollowNode1" presStyleIdx="2" presStyleCnt="4">
        <dgm:presLayoutVars>
          <dgm:bulletEnabled val="1"/>
        </dgm:presLayoutVars>
      </dgm:prSet>
      <dgm:spPr/>
    </dgm:pt>
    <dgm:pt modelId="{61C657B3-DF6C-4DF9-B712-CA6A4AFC4D4A}" type="pres">
      <dgm:prSet presAssocID="{7189D772-A45E-401C-85B3-AA848B22A9D7}" presName="space" presStyleCnt="0"/>
      <dgm:spPr/>
    </dgm:pt>
    <dgm:pt modelId="{FE9156D6-BB88-4436-B957-DD77D4E207BD}" type="pres">
      <dgm:prSet presAssocID="{CDC53BE4-9059-49AB-BBFB-BD507E69F179}" presName="composite" presStyleCnt="0"/>
      <dgm:spPr/>
    </dgm:pt>
    <dgm:pt modelId="{AD8D7869-C665-467E-8ACD-060518AA426E}" type="pres">
      <dgm:prSet presAssocID="{CDC53BE4-9059-49AB-BBFB-BD507E69F179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E5B453BA-C703-418A-B3FB-831298ECCCFE}" type="pres">
      <dgm:prSet presAssocID="{CDC53BE4-9059-49AB-BBFB-BD507E69F179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D2053A06-7B2F-455C-A849-727A4DB7F5DE}" type="presOf" srcId="{30269F07-69C0-41FB-AA51-0566B849BBB9}" destId="{0D47BF50-6078-4474-A9D4-C0443E6DCF07}" srcOrd="0" destOrd="0" presId="urn:microsoft.com/office/officeart/2005/8/layout/hList1"/>
    <dgm:cxn modelId="{8CD70211-4958-4C83-84F3-5F9F061EEE6A}" type="presOf" srcId="{93AFFA48-107F-4442-9E5D-C8CDB1EC4FF8}" destId="{31A9085E-0C55-4F82-AC27-F318C3209793}" srcOrd="0" destOrd="0" presId="urn:microsoft.com/office/officeart/2005/8/layout/hList1"/>
    <dgm:cxn modelId="{DFCE6822-1B00-459B-8C40-1172ADC50240}" type="presOf" srcId="{5587F788-ACF7-484D-B60E-D375E74FB5D1}" destId="{EC5BA0C8-3CEA-49CD-9806-C578BA3CB6DF}" srcOrd="0" destOrd="0" presId="urn:microsoft.com/office/officeart/2005/8/layout/hList1"/>
    <dgm:cxn modelId="{B69BE12A-95AB-4ACC-8EC7-26D2EC097236}" srcId="{5587F788-ACF7-484D-B60E-D375E74FB5D1}" destId="{BD8ADC8B-5F60-44D5-9905-7488D72DF738}" srcOrd="0" destOrd="0" parTransId="{41F29BB3-AA5B-4B99-8083-5AB7FA1E3AFE}" sibTransId="{48E3F681-7A42-4FDF-874D-2BEBB68BD738}"/>
    <dgm:cxn modelId="{A036BE2C-67CB-4904-B473-672E6A5DB569}" srcId="{5587F788-ACF7-484D-B60E-D375E74FB5D1}" destId="{2F1953CF-2666-40DF-9D79-5F2B4563775C}" srcOrd="1" destOrd="0" parTransId="{03CF03DC-DD40-451C-9DB2-914F219FD35B}" sibTransId="{DCF9ED22-D1D2-45A4-9732-3499D0F7442D}"/>
    <dgm:cxn modelId="{624B112E-CCD8-4F30-BFF5-A3D3FDD62DE4}" type="presOf" srcId="{2F1953CF-2666-40DF-9D79-5F2B4563775C}" destId="{F0EB16AF-96DF-4253-8B7B-597CA90FA27F}" srcOrd="0" destOrd="0" presId="urn:microsoft.com/office/officeart/2005/8/layout/hList1"/>
    <dgm:cxn modelId="{751C1E47-31CA-4F49-85C6-B4D506B79D38}" type="presOf" srcId="{538ADE59-0370-4227-A116-F9EE1481A888}" destId="{E5B453BA-C703-418A-B3FB-831298ECCCFE}" srcOrd="0" destOrd="0" presId="urn:microsoft.com/office/officeart/2005/8/layout/hList1"/>
    <dgm:cxn modelId="{E667F16E-C10D-4C5E-AD96-D280A9140738}" type="presOf" srcId="{CDC53BE4-9059-49AB-BBFB-BD507E69F179}" destId="{AD8D7869-C665-467E-8ACD-060518AA426E}" srcOrd="0" destOrd="0" presId="urn:microsoft.com/office/officeart/2005/8/layout/hList1"/>
    <dgm:cxn modelId="{B6A10456-BE7B-44AA-8320-1B0A5D336255}" srcId="{BD8ADC8B-5F60-44D5-9905-7488D72DF738}" destId="{7F3E2075-2309-4E41-A518-7482848996B9}" srcOrd="0" destOrd="0" parTransId="{923F36AA-0DB3-46D5-B3E9-E1BF92A9DF96}" sibTransId="{3683F07F-895B-4213-A5ED-41387905C3CC}"/>
    <dgm:cxn modelId="{080AB879-E711-4751-AEFF-6662B6E7F543}" srcId="{93AFFA48-107F-4442-9E5D-C8CDB1EC4FF8}" destId="{17E5AE31-F3CF-49E8-85B1-5B4D01DCE872}" srcOrd="0" destOrd="0" parTransId="{4D62C826-2877-4F07-ADF4-81506D4472ED}" sibTransId="{9EAE0BE7-811A-4862-A7EE-6F708BB54D56}"/>
    <dgm:cxn modelId="{550ED45A-9A06-48DB-B34B-AE1CA129D3B2}" type="presOf" srcId="{17E5AE31-F3CF-49E8-85B1-5B4D01DCE872}" destId="{9C94E6B0-18D7-40E8-A08F-191B3DCE9F0B}" srcOrd="0" destOrd="0" presId="urn:microsoft.com/office/officeart/2005/8/layout/hList1"/>
    <dgm:cxn modelId="{5380AA7B-EF40-4C67-8BE2-84FA1DBF3239}" srcId="{2F1953CF-2666-40DF-9D79-5F2B4563775C}" destId="{30269F07-69C0-41FB-AA51-0566B849BBB9}" srcOrd="0" destOrd="0" parTransId="{37D6172B-EEB1-48C9-BF88-661D784AC925}" sibTransId="{AAD70E25-283A-47C8-B683-D5DBD5D38B60}"/>
    <dgm:cxn modelId="{B6962485-4A58-4161-B5A9-EBB9FDA03D3B}" srcId="{5587F788-ACF7-484D-B60E-D375E74FB5D1}" destId="{93AFFA48-107F-4442-9E5D-C8CDB1EC4FF8}" srcOrd="2" destOrd="0" parTransId="{45243E93-51D1-4F93-A46A-00FEB8EF7DE4}" sibTransId="{7189D772-A45E-401C-85B3-AA848B22A9D7}"/>
    <dgm:cxn modelId="{210B7586-9981-4FEC-B9CE-E436F78D6DA9}" type="presOf" srcId="{BD8ADC8B-5F60-44D5-9905-7488D72DF738}" destId="{764C5EEA-8C2B-438D-863C-6C0FE6AD4C94}" srcOrd="0" destOrd="0" presId="urn:microsoft.com/office/officeart/2005/8/layout/hList1"/>
    <dgm:cxn modelId="{F77EAE91-5279-46F8-8AB2-FE8986C00E01}" type="presOf" srcId="{1770924E-4C35-4DA6-9391-72E90669C333}" destId="{CDF12D0C-32F8-4292-8AE4-813F3419A198}" srcOrd="0" destOrd="1" presId="urn:microsoft.com/office/officeart/2005/8/layout/hList1"/>
    <dgm:cxn modelId="{EE8394A3-E65E-45E6-A216-CC2F44500291}" srcId="{5587F788-ACF7-484D-B60E-D375E74FB5D1}" destId="{CDC53BE4-9059-49AB-BBFB-BD507E69F179}" srcOrd="3" destOrd="0" parTransId="{C041D7EB-17C7-4ECD-88DC-219DFD96BE60}" sibTransId="{3B37BCB9-DA6D-41F0-926F-C179B1144DF4}"/>
    <dgm:cxn modelId="{5B730DB4-2BBE-4B75-8DDA-6610029A36BB}" srcId="{CDC53BE4-9059-49AB-BBFB-BD507E69F179}" destId="{538ADE59-0370-4227-A116-F9EE1481A888}" srcOrd="0" destOrd="0" parTransId="{1EE5D402-5F4D-41FE-BF0C-1A77E25E0AC8}" sibTransId="{7F239B1D-87F7-44B5-8AE3-16B9FA153525}"/>
    <dgm:cxn modelId="{2A04B1B4-63AA-4A91-BB6F-E741D147FE1F}" type="presOf" srcId="{7F3E2075-2309-4E41-A518-7482848996B9}" destId="{CDF12D0C-32F8-4292-8AE4-813F3419A198}" srcOrd="0" destOrd="0" presId="urn:microsoft.com/office/officeart/2005/8/layout/hList1"/>
    <dgm:cxn modelId="{CA48C2FF-D22F-4B56-99FB-1FF504520782}" srcId="{BD8ADC8B-5F60-44D5-9905-7488D72DF738}" destId="{1770924E-4C35-4DA6-9391-72E90669C333}" srcOrd="1" destOrd="0" parTransId="{77636CC9-C837-4711-AA16-AC25F0E19C4B}" sibTransId="{F5AA5232-FD14-4F19-9F55-BC9695F1EFCB}"/>
    <dgm:cxn modelId="{CC315BD6-0BCE-4C7B-B98C-4AA03926AEA9}" type="presParOf" srcId="{EC5BA0C8-3CEA-49CD-9806-C578BA3CB6DF}" destId="{4FC8D954-55EA-47F7-9B8F-41D484B8FB7F}" srcOrd="0" destOrd="0" presId="urn:microsoft.com/office/officeart/2005/8/layout/hList1"/>
    <dgm:cxn modelId="{2BC6603D-5138-4854-A01D-8E2413842008}" type="presParOf" srcId="{4FC8D954-55EA-47F7-9B8F-41D484B8FB7F}" destId="{764C5EEA-8C2B-438D-863C-6C0FE6AD4C94}" srcOrd="0" destOrd="0" presId="urn:microsoft.com/office/officeart/2005/8/layout/hList1"/>
    <dgm:cxn modelId="{18F34D3F-9C57-46AF-B656-8ABAE0C31E6A}" type="presParOf" srcId="{4FC8D954-55EA-47F7-9B8F-41D484B8FB7F}" destId="{CDF12D0C-32F8-4292-8AE4-813F3419A198}" srcOrd="1" destOrd="0" presId="urn:microsoft.com/office/officeart/2005/8/layout/hList1"/>
    <dgm:cxn modelId="{1803B53E-3F53-43BA-A9D8-36D5531CFB4A}" type="presParOf" srcId="{EC5BA0C8-3CEA-49CD-9806-C578BA3CB6DF}" destId="{01577531-0A3A-4024-BD10-456067048F91}" srcOrd="1" destOrd="0" presId="urn:microsoft.com/office/officeart/2005/8/layout/hList1"/>
    <dgm:cxn modelId="{609F574E-2FFE-487A-B502-65CE173D017B}" type="presParOf" srcId="{EC5BA0C8-3CEA-49CD-9806-C578BA3CB6DF}" destId="{8A392E6C-74CE-4CDC-B0CE-D595D2FDA5FA}" srcOrd="2" destOrd="0" presId="urn:microsoft.com/office/officeart/2005/8/layout/hList1"/>
    <dgm:cxn modelId="{2CAD45BB-3EBC-4AF2-92C5-0EFB8A95BADE}" type="presParOf" srcId="{8A392E6C-74CE-4CDC-B0CE-D595D2FDA5FA}" destId="{F0EB16AF-96DF-4253-8B7B-597CA90FA27F}" srcOrd="0" destOrd="0" presId="urn:microsoft.com/office/officeart/2005/8/layout/hList1"/>
    <dgm:cxn modelId="{6C35A79E-8F90-41AE-B4A8-EA3EB3524F76}" type="presParOf" srcId="{8A392E6C-74CE-4CDC-B0CE-D595D2FDA5FA}" destId="{0D47BF50-6078-4474-A9D4-C0443E6DCF07}" srcOrd="1" destOrd="0" presId="urn:microsoft.com/office/officeart/2005/8/layout/hList1"/>
    <dgm:cxn modelId="{D16106FE-B79F-49AF-8802-3B7319D8D0A2}" type="presParOf" srcId="{EC5BA0C8-3CEA-49CD-9806-C578BA3CB6DF}" destId="{2F7CCA4E-17AD-4D76-8145-38E47676DC95}" srcOrd="3" destOrd="0" presId="urn:microsoft.com/office/officeart/2005/8/layout/hList1"/>
    <dgm:cxn modelId="{CFF4EE85-F646-4CA4-952C-8F51E1521122}" type="presParOf" srcId="{EC5BA0C8-3CEA-49CD-9806-C578BA3CB6DF}" destId="{AA2434F7-FF9F-47E3-A1DD-5682F3B06DD8}" srcOrd="4" destOrd="0" presId="urn:microsoft.com/office/officeart/2005/8/layout/hList1"/>
    <dgm:cxn modelId="{831227A8-80D2-4D03-A0DA-9400DABA5AED}" type="presParOf" srcId="{AA2434F7-FF9F-47E3-A1DD-5682F3B06DD8}" destId="{31A9085E-0C55-4F82-AC27-F318C3209793}" srcOrd="0" destOrd="0" presId="urn:microsoft.com/office/officeart/2005/8/layout/hList1"/>
    <dgm:cxn modelId="{F12F2706-C728-44B4-A53F-5DE32E0EC59F}" type="presParOf" srcId="{AA2434F7-FF9F-47E3-A1DD-5682F3B06DD8}" destId="{9C94E6B0-18D7-40E8-A08F-191B3DCE9F0B}" srcOrd="1" destOrd="0" presId="urn:microsoft.com/office/officeart/2005/8/layout/hList1"/>
    <dgm:cxn modelId="{5A23435D-42ED-4963-BE47-CF8F4E2EB36A}" type="presParOf" srcId="{EC5BA0C8-3CEA-49CD-9806-C578BA3CB6DF}" destId="{61C657B3-DF6C-4DF9-B712-CA6A4AFC4D4A}" srcOrd="5" destOrd="0" presId="urn:microsoft.com/office/officeart/2005/8/layout/hList1"/>
    <dgm:cxn modelId="{AB7226D5-18B7-4549-9E94-5D9A2663C308}" type="presParOf" srcId="{EC5BA0C8-3CEA-49CD-9806-C578BA3CB6DF}" destId="{FE9156D6-BB88-4436-B957-DD77D4E207BD}" srcOrd="6" destOrd="0" presId="urn:microsoft.com/office/officeart/2005/8/layout/hList1"/>
    <dgm:cxn modelId="{EE93B7DC-50A6-41B0-BCA3-F0ED21E7E8CD}" type="presParOf" srcId="{FE9156D6-BB88-4436-B957-DD77D4E207BD}" destId="{AD8D7869-C665-467E-8ACD-060518AA426E}" srcOrd="0" destOrd="0" presId="urn:microsoft.com/office/officeart/2005/8/layout/hList1"/>
    <dgm:cxn modelId="{558C9467-5C2E-46DD-A8BF-DA0607E8AA32}" type="presParOf" srcId="{FE9156D6-BB88-4436-B957-DD77D4E207BD}" destId="{E5B453BA-C703-418A-B3FB-831298ECCCF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0CFF03-4369-4ADC-ACE7-56716D5710F3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9CB5A84-C1C4-482F-8B34-D39005E7AFCE}">
      <dgm:prSet phldrT="[Text]" custT="1"/>
      <dgm:spPr/>
      <dgm:t>
        <a:bodyPr/>
        <a:lstStyle/>
        <a:p>
          <a:pPr>
            <a:buFont typeface="Arial"/>
            <a:buChar char="•"/>
          </a:pPr>
          <a:r>
            <a:rPr lang="en-US" sz="5000" spc="0" dirty="0" err="1">
              <a:solidFill>
                <a:schemeClr val="bg1"/>
              </a:solidFill>
              <a:latin typeface="Roboto Condensed"/>
            </a:rPr>
            <a:t>Tâm</a:t>
          </a:r>
          <a:r>
            <a:rPr lang="en-US" sz="5000" spc="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5000" spc="0" dirty="0" err="1">
              <a:solidFill>
                <a:schemeClr val="bg1"/>
              </a:solidFill>
              <a:latin typeface="Roboto Condensed"/>
            </a:rPr>
            <a:t>trạng</a:t>
          </a:r>
          <a:r>
            <a:rPr lang="en-US" sz="5000" spc="0" dirty="0">
              <a:solidFill>
                <a:schemeClr val="bg1"/>
              </a:solidFill>
              <a:latin typeface="Roboto Condensed"/>
            </a:rPr>
            <a:t>, </a:t>
          </a:r>
          <a:r>
            <a:rPr lang="en-US" sz="5000" spc="0" dirty="0" err="1">
              <a:solidFill>
                <a:schemeClr val="bg1"/>
              </a:solidFill>
              <a:latin typeface="Roboto Condensed"/>
            </a:rPr>
            <a:t>cảm</a:t>
          </a:r>
          <a:r>
            <a:rPr lang="en-US" sz="5000" spc="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5000" spc="0" dirty="0" err="1">
              <a:solidFill>
                <a:schemeClr val="bg1"/>
              </a:solidFill>
              <a:latin typeface="Roboto Condensed"/>
            </a:rPr>
            <a:t>xúc</a:t>
          </a:r>
          <a:r>
            <a:rPr lang="en-US" sz="5000" spc="0" dirty="0">
              <a:solidFill>
                <a:schemeClr val="bg1"/>
              </a:solidFill>
              <a:latin typeface="Roboto Condensed"/>
            </a:rPr>
            <a:t>: </a:t>
          </a:r>
          <a:r>
            <a:rPr lang="en-US" sz="5000" spc="0" dirty="0" err="1">
              <a:solidFill>
                <a:schemeClr val="bg1"/>
              </a:solidFill>
              <a:latin typeface="Roboto Condensed"/>
            </a:rPr>
            <a:t>thơ</a:t>
          </a:r>
          <a:r>
            <a:rPr lang="en-US" sz="5000" spc="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5000" spc="0" dirty="0" err="1">
              <a:solidFill>
                <a:schemeClr val="bg1"/>
              </a:solidFill>
              <a:latin typeface="Roboto Condensed"/>
            </a:rPr>
            <a:t>thẩn</a:t>
          </a:r>
          <a:r>
            <a:rPr lang="en-US" sz="5000" spc="0" dirty="0">
              <a:solidFill>
                <a:schemeClr val="bg1"/>
              </a:solidFill>
              <a:latin typeface="Roboto Condensed"/>
            </a:rPr>
            <a:t>, </a:t>
          </a:r>
          <a:r>
            <a:rPr lang="en-US" sz="5000" spc="0" dirty="0" err="1">
              <a:solidFill>
                <a:schemeClr val="bg1"/>
              </a:solidFill>
              <a:latin typeface="Roboto Condensed"/>
            </a:rPr>
            <a:t>nghẹn</a:t>
          </a:r>
          <a:r>
            <a:rPr lang="en-US" sz="5000" spc="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5000" spc="0" dirty="0" err="1">
              <a:solidFill>
                <a:schemeClr val="bg1"/>
              </a:solidFill>
              <a:latin typeface="Roboto Condensed"/>
            </a:rPr>
            <a:t>ngào</a:t>
          </a:r>
          <a:r>
            <a:rPr lang="en-US" sz="5000" spc="0" dirty="0">
              <a:solidFill>
                <a:schemeClr val="bg1"/>
              </a:solidFill>
              <a:latin typeface="Roboto Condensed"/>
            </a:rPr>
            <a:t>, </a:t>
          </a:r>
          <a:r>
            <a:rPr lang="en-US" sz="5000" spc="0" dirty="0" err="1">
              <a:solidFill>
                <a:schemeClr val="bg1"/>
              </a:solidFill>
              <a:latin typeface="Roboto Condensed"/>
            </a:rPr>
            <a:t>rưng</a:t>
          </a:r>
          <a:r>
            <a:rPr lang="en-US" sz="5000" spc="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5000" spc="0" dirty="0" err="1">
              <a:solidFill>
                <a:schemeClr val="bg1"/>
              </a:solidFill>
              <a:latin typeface="Roboto Condensed"/>
            </a:rPr>
            <a:t>rưng</a:t>
          </a:r>
          <a:r>
            <a:rPr lang="en-US" sz="5000" spc="0" dirty="0">
              <a:solidFill>
                <a:schemeClr val="bg1"/>
              </a:solidFill>
              <a:latin typeface="Roboto Condensed"/>
            </a:rPr>
            <a:t> </a:t>
          </a:r>
          <a:endParaRPr lang="en-US" sz="5000" spc="0" dirty="0">
            <a:solidFill>
              <a:schemeClr val="bg1"/>
            </a:solidFill>
          </a:endParaRPr>
        </a:p>
      </dgm:t>
    </dgm:pt>
    <dgm:pt modelId="{66E4A140-8B96-49A7-8B52-A31973F0EBDD}" type="parTrans" cxnId="{496A9DD3-DE3B-479F-854B-18A0D02464D3}">
      <dgm:prSet/>
      <dgm:spPr/>
      <dgm:t>
        <a:bodyPr/>
        <a:lstStyle/>
        <a:p>
          <a:endParaRPr lang="en-US" sz="5000">
            <a:solidFill>
              <a:schemeClr val="bg1"/>
            </a:solidFill>
          </a:endParaRPr>
        </a:p>
      </dgm:t>
    </dgm:pt>
    <dgm:pt modelId="{968C045C-8334-4BB5-8370-851BE02D8E62}" type="sibTrans" cxnId="{496A9DD3-DE3B-479F-854B-18A0D02464D3}">
      <dgm:prSet/>
      <dgm:spPr/>
      <dgm:t>
        <a:bodyPr/>
        <a:lstStyle/>
        <a:p>
          <a:endParaRPr lang="en-US" sz="5000">
            <a:solidFill>
              <a:schemeClr val="bg1"/>
            </a:solidFill>
          </a:endParaRPr>
        </a:p>
      </dgm:t>
    </dgm:pt>
    <dgm:pt modelId="{18A44602-8685-45C7-ABC9-AC24F442811B}">
      <dgm:prSet custT="1"/>
      <dgm:spPr/>
      <dgm:t>
        <a:bodyPr/>
        <a:lstStyle/>
        <a:p>
          <a:r>
            <a:rPr lang="en-US" sz="5000" spc="0" dirty="0" err="1">
              <a:solidFill>
                <a:schemeClr val="bg1"/>
              </a:solidFill>
              <a:latin typeface="Roboto Condensed"/>
            </a:rPr>
            <a:t>Dấu</a:t>
          </a:r>
          <a:r>
            <a:rPr lang="en-US" sz="5000" spc="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5000" spc="0" dirty="0" err="1">
              <a:solidFill>
                <a:schemeClr val="bg1"/>
              </a:solidFill>
              <a:latin typeface="Roboto Condensed"/>
            </a:rPr>
            <a:t>ba</a:t>
          </a:r>
          <a:r>
            <a:rPr lang="en-US" sz="5000" spc="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5000" spc="0" dirty="0" err="1">
              <a:solidFill>
                <a:schemeClr val="bg1"/>
              </a:solidFill>
              <a:latin typeface="Roboto Condensed"/>
            </a:rPr>
            <a:t>chấm</a:t>
          </a:r>
          <a:r>
            <a:rPr lang="en-US" sz="5000" spc="0" dirty="0">
              <a:solidFill>
                <a:schemeClr val="bg1"/>
              </a:solidFill>
              <a:latin typeface="Roboto Condensed"/>
            </a:rPr>
            <a:t>: </a:t>
          </a:r>
          <a:r>
            <a:rPr lang="en-US" sz="5000" spc="0" dirty="0" err="1">
              <a:solidFill>
                <a:schemeClr val="bg1"/>
              </a:solidFill>
              <a:latin typeface="Roboto Condensed"/>
            </a:rPr>
            <a:t>nỗi</a:t>
          </a:r>
          <a:r>
            <a:rPr lang="en-US" sz="5000" spc="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5000" spc="0" dirty="0" err="1">
              <a:solidFill>
                <a:schemeClr val="bg1"/>
              </a:solidFill>
              <a:latin typeface="Roboto Condensed"/>
            </a:rPr>
            <a:t>niềm</a:t>
          </a:r>
          <a:r>
            <a:rPr lang="en-US" sz="5000" spc="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5000" spc="0" dirty="0" err="1">
              <a:solidFill>
                <a:schemeClr val="bg1"/>
              </a:solidFill>
              <a:latin typeface="Roboto Condensed"/>
            </a:rPr>
            <a:t>nghẹn</a:t>
          </a:r>
          <a:r>
            <a:rPr lang="en-US" sz="5000" spc="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5000" spc="0" dirty="0" err="1">
              <a:solidFill>
                <a:schemeClr val="bg1"/>
              </a:solidFill>
              <a:latin typeface="Roboto Condensed"/>
            </a:rPr>
            <a:t>ngào</a:t>
          </a:r>
          <a:r>
            <a:rPr lang="en-US" sz="5000" spc="0" dirty="0">
              <a:solidFill>
                <a:schemeClr val="bg1"/>
              </a:solidFill>
              <a:latin typeface="Roboto Condensed"/>
            </a:rPr>
            <a:t>, </a:t>
          </a:r>
          <a:r>
            <a:rPr lang="en-US" sz="5000" spc="0" dirty="0" err="1">
              <a:solidFill>
                <a:schemeClr val="bg1"/>
              </a:solidFill>
              <a:latin typeface="Roboto Condensed"/>
            </a:rPr>
            <a:t>chất</a:t>
          </a:r>
          <a:r>
            <a:rPr lang="en-US" sz="5000" spc="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5000" spc="0" dirty="0" err="1">
              <a:solidFill>
                <a:schemeClr val="bg1"/>
              </a:solidFill>
              <a:latin typeface="Roboto Condensed"/>
            </a:rPr>
            <a:t>chứa</a:t>
          </a:r>
          <a:r>
            <a:rPr lang="en-US" sz="5000" spc="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5000" spc="0" dirty="0" err="1">
              <a:solidFill>
                <a:schemeClr val="bg1"/>
              </a:solidFill>
              <a:latin typeface="Roboto Condensed"/>
            </a:rPr>
            <a:t>trong</a:t>
          </a:r>
          <a:r>
            <a:rPr lang="en-US" sz="5000" spc="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5000" spc="0" dirty="0" err="1">
              <a:solidFill>
                <a:schemeClr val="bg1"/>
              </a:solidFill>
              <a:latin typeface="Roboto Condensed"/>
            </a:rPr>
            <a:t>lòng</a:t>
          </a:r>
          <a:r>
            <a:rPr lang="en-US" sz="5000" spc="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5000" spc="0" dirty="0" err="1">
              <a:solidFill>
                <a:schemeClr val="bg1"/>
              </a:solidFill>
              <a:latin typeface="Roboto Condensed"/>
            </a:rPr>
            <a:t>chẳng</a:t>
          </a:r>
          <a:r>
            <a:rPr lang="en-US" sz="5000" spc="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5000" spc="0" dirty="0" err="1">
              <a:solidFill>
                <a:schemeClr val="bg1"/>
              </a:solidFill>
              <a:latin typeface="Roboto Condensed"/>
            </a:rPr>
            <a:t>thể</a:t>
          </a:r>
          <a:r>
            <a:rPr lang="en-US" sz="5000" spc="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5000" spc="0" dirty="0" err="1">
              <a:solidFill>
                <a:schemeClr val="bg1"/>
              </a:solidFill>
              <a:latin typeface="Roboto Condensed"/>
            </a:rPr>
            <a:t>cất</a:t>
          </a:r>
          <a:r>
            <a:rPr lang="en-US" sz="5000" spc="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5000" spc="0" dirty="0" err="1">
              <a:solidFill>
                <a:schemeClr val="bg1"/>
              </a:solidFill>
              <a:latin typeface="Roboto Condensed"/>
            </a:rPr>
            <a:t>thành</a:t>
          </a:r>
          <a:r>
            <a:rPr lang="en-US" sz="5000" spc="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5000" spc="0" dirty="0" err="1">
              <a:solidFill>
                <a:schemeClr val="bg1"/>
              </a:solidFill>
              <a:latin typeface="Roboto Condensed"/>
            </a:rPr>
            <a:t>lời</a:t>
          </a:r>
          <a:r>
            <a:rPr lang="en-US" sz="5000" spc="0" dirty="0">
              <a:solidFill>
                <a:schemeClr val="bg1"/>
              </a:solidFill>
              <a:latin typeface="Roboto Condensed"/>
            </a:rPr>
            <a:t>; </a:t>
          </a:r>
          <a:r>
            <a:rPr lang="en-US" sz="5000" spc="0" dirty="0" err="1">
              <a:solidFill>
                <a:schemeClr val="bg1"/>
              </a:solidFill>
              <a:latin typeface="Roboto Condensed"/>
            </a:rPr>
            <a:t>gợi</a:t>
          </a:r>
          <a:r>
            <a:rPr lang="en-US" sz="5000" spc="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5000" spc="0" dirty="0" err="1">
              <a:solidFill>
                <a:schemeClr val="bg1"/>
              </a:solidFill>
              <a:latin typeface="Roboto Condensed"/>
            </a:rPr>
            <a:t>khoảng</a:t>
          </a:r>
          <a:r>
            <a:rPr lang="en-US" sz="5000" spc="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5000" spc="0" dirty="0" err="1">
              <a:solidFill>
                <a:schemeClr val="bg1"/>
              </a:solidFill>
              <a:latin typeface="Roboto Condensed"/>
            </a:rPr>
            <a:t>lặng</a:t>
          </a:r>
          <a:r>
            <a:rPr lang="en-US" sz="5000" spc="0" dirty="0">
              <a:solidFill>
                <a:schemeClr val="bg1"/>
              </a:solidFill>
              <a:latin typeface="Roboto Condensed"/>
            </a:rPr>
            <a:t>, </a:t>
          </a:r>
          <a:r>
            <a:rPr lang="en-US" sz="5000" spc="0" dirty="0" err="1">
              <a:solidFill>
                <a:schemeClr val="bg1"/>
              </a:solidFill>
              <a:latin typeface="Roboto Condensed"/>
            </a:rPr>
            <a:t>dư</a:t>
          </a:r>
          <a:r>
            <a:rPr lang="en-US" sz="5000" spc="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5000" spc="0" dirty="0" err="1">
              <a:solidFill>
                <a:schemeClr val="bg1"/>
              </a:solidFill>
              <a:latin typeface="Roboto Condensed"/>
            </a:rPr>
            <a:t>âm</a:t>
          </a:r>
          <a:r>
            <a:rPr lang="en-US" sz="5000" spc="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5000" spc="0" dirty="0" err="1">
              <a:solidFill>
                <a:schemeClr val="bg1"/>
              </a:solidFill>
              <a:latin typeface="Roboto Condensed"/>
            </a:rPr>
            <a:t>cảm</a:t>
          </a:r>
          <a:r>
            <a:rPr lang="en-US" sz="5000" spc="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5000" spc="0" dirty="0" err="1">
              <a:solidFill>
                <a:schemeClr val="bg1"/>
              </a:solidFill>
              <a:latin typeface="Roboto Condensed"/>
            </a:rPr>
            <a:t>xúc</a:t>
          </a:r>
          <a:endParaRPr lang="en-US" sz="5000" spc="0" dirty="0">
            <a:solidFill>
              <a:schemeClr val="bg1"/>
            </a:solidFill>
            <a:latin typeface="Roboto Condensed"/>
          </a:endParaRPr>
        </a:p>
      </dgm:t>
    </dgm:pt>
    <dgm:pt modelId="{8E21A656-C41B-43BF-9FF8-FB82861905F7}" type="parTrans" cxnId="{8D2C063B-04B9-453C-928D-0600AC75A0C4}">
      <dgm:prSet/>
      <dgm:spPr/>
      <dgm:t>
        <a:bodyPr/>
        <a:lstStyle/>
        <a:p>
          <a:endParaRPr lang="en-US" sz="5000">
            <a:solidFill>
              <a:schemeClr val="bg1"/>
            </a:solidFill>
          </a:endParaRPr>
        </a:p>
      </dgm:t>
    </dgm:pt>
    <dgm:pt modelId="{2A6A5F30-9782-4860-AEC1-2A7E3AA5F80C}" type="sibTrans" cxnId="{8D2C063B-04B9-453C-928D-0600AC75A0C4}">
      <dgm:prSet/>
      <dgm:spPr/>
      <dgm:t>
        <a:bodyPr/>
        <a:lstStyle/>
        <a:p>
          <a:endParaRPr lang="en-US" sz="5000">
            <a:solidFill>
              <a:schemeClr val="bg1"/>
            </a:solidFill>
          </a:endParaRPr>
        </a:p>
      </dgm:t>
    </dgm:pt>
    <dgm:pt modelId="{9589A28F-5585-442C-A76D-2A3590A0FD6C}" type="pres">
      <dgm:prSet presAssocID="{340CFF03-4369-4ADC-ACE7-56716D5710F3}" presName="linear" presStyleCnt="0">
        <dgm:presLayoutVars>
          <dgm:animLvl val="lvl"/>
          <dgm:resizeHandles val="exact"/>
        </dgm:presLayoutVars>
      </dgm:prSet>
      <dgm:spPr/>
    </dgm:pt>
    <dgm:pt modelId="{4239711D-E23C-4F9E-952C-8079936EB292}" type="pres">
      <dgm:prSet presAssocID="{29CB5A84-C1C4-482F-8B34-D39005E7AFCE}" presName="parentText" presStyleLbl="node1" presStyleIdx="0" presStyleCnt="2" custScaleY="60925">
        <dgm:presLayoutVars>
          <dgm:chMax val="0"/>
          <dgm:bulletEnabled val="1"/>
        </dgm:presLayoutVars>
      </dgm:prSet>
      <dgm:spPr/>
    </dgm:pt>
    <dgm:pt modelId="{C15CB5B1-8354-45E9-92E7-7D51D85549D8}" type="pres">
      <dgm:prSet presAssocID="{968C045C-8334-4BB5-8370-851BE02D8E62}" presName="spacer" presStyleCnt="0"/>
      <dgm:spPr/>
    </dgm:pt>
    <dgm:pt modelId="{8D5034C8-8252-4D48-A6C5-BE6BA14B8D82}" type="pres">
      <dgm:prSet presAssocID="{18A44602-8685-45C7-ABC9-AC24F442811B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8D2C063B-04B9-453C-928D-0600AC75A0C4}" srcId="{340CFF03-4369-4ADC-ACE7-56716D5710F3}" destId="{18A44602-8685-45C7-ABC9-AC24F442811B}" srcOrd="1" destOrd="0" parTransId="{8E21A656-C41B-43BF-9FF8-FB82861905F7}" sibTransId="{2A6A5F30-9782-4860-AEC1-2A7E3AA5F80C}"/>
    <dgm:cxn modelId="{A9B0683E-C7C3-4C48-B469-A5B1B21AE87F}" type="presOf" srcId="{340CFF03-4369-4ADC-ACE7-56716D5710F3}" destId="{9589A28F-5585-442C-A76D-2A3590A0FD6C}" srcOrd="0" destOrd="0" presId="urn:microsoft.com/office/officeart/2005/8/layout/vList2"/>
    <dgm:cxn modelId="{B6C74173-0A3A-4A35-A87B-6B3ABEBAE3CA}" type="presOf" srcId="{29CB5A84-C1C4-482F-8B34-D39005E7AFCE}" destId="{4239711D-E23C-4F9E-952C-8079936EB292}" srcOrd="0" destOrd="0" presId="urn:microsoft.com/office/officeart/2005/8/layout/vList2"/>
    <dgm:cxn modelId="{1EBC1DD1-46CC-4076-BBB0-D66C54733879}" type="presOf" srcId="{18A44602-8685-45C7-ABC9-AC24F442811B}" destId="{8D5034C8-8252-4D48-A6C5-BE6BA14B8D82}" srcOrd="0" destOrd="0" presId="urn:microsoft.com/office/officeart/2005/8/layout/vList2"/>
    <dgm:cxn modelId="{496A9DD3-DE3B-479F-854B-18A0D02464D3}" srcId="{340CFF03-4369-4ADC-ACE7-56716D5710F3}" destId="{29CB5A84-C1C4-482F-8B34-D39005E7AFCE}" srcOrd="0" destOrd="0" parTransId="{66E4A140-8B96-49A7-8B52-A31973F0EBDD}" sibTransId="{968C045C-8334-4BB5-8370-851BE02D8E62}"/>
    <dgm:cxn modelId="{1536587C-2F77-4762-B286-4650F4138A67}" type="presParOf" srcId="{9589A28F-5585-442C-A76D-2A3590A0FD6C}" destId="{4239711D-E23C-4F9E-952C-8079936EB292}" srcOrd="0" destOrd="0" presId="urn:microsoft.com/office/officeart/2005/8/layout/vList2"/>
    <dgm:cxn modelId="{52F58F07-FCBE-4FB2-9DBC-E3E2C84090A8}" type="presParOf" srcId="{9589A28F-5585-442C-A76D-2A3590A0FD6C}" destId="{C15CB5B1-8354-45E9-92E7-7D51D85549D8}" srcOrd="1" destOrd="0" presId="urn:microsoft.com/office/officeart/2005/8/layout/vList2"/>
    <dgm:cxn modelId="{8402DFCF-A327-44A4-95C3-6998983AC3BD}" type="presParOf" srcId="{9589A28F-5585-442C-A76D-2A3590A0FD6C}" destId="{8D5034C8-8252-4D48-A6C5-BE6BA14B8D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4C5EEA-8C2B-438D-863C-6C0FE6AD4C94}">
      <dsp:nvSpPr>
        <dsp:cNvPr id="0" name=""/>
        <dsp:cNvSpPr/>
      </dsp:nvSpPr>
      <dsp:spPr>
        <a:xfrm>
          <a:off x="6332" y="243786"/>
          <a:ext cx="3807840" cy="9504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spc="0">
              <a:latin typeface="Roboto Condensed"/>
            </a:rPr>
            <a:t>Tín hiệu 1</a:t>
          </a:r>
          <a:endParaRPr lang="en-US" sz="4000" b="1" kern="1200" spc="0" dirty="0"/>
        </a:p>
      </dsp:txBody>
      <dsp:txXfrm>
        <a:off x="6332" y="243786"/>
        <a:ext cx="3807840" cy="950400"/>
      </dsp:txXfrm>
    </dsp:sp>
    <dsp:sp modelId="{CDF12D0C-32F8-4292-8AE4-813F3419A198}">
      <dsp:nvSpPr>
        <dsp:cNvPr id="0" name=""/>
        <dsp:cNvSpPr/>
      </dsp:nvSpPr>
      <dsp:spPr>
        <a:xfrm>
          <a:off x="6332" y="1194186"/>
          <a:ext cx="3807840" cy="779031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022" tIns="176022" rIns="234696" bIns="264033" numCol="1" spcCol="1270" anchor="t" anchorCtr="0">
          <a:noAutofit/>
        </a:bodyPr>
        <a:lstStyle/>
        <a:p>
          <a:pPr marL="285750" lvl="1" indent="-285750" algn="just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spc="0" dirty="0" err="1">
              <a:latin typeface="Roboto Condensed"/>
            </a:rPr>
            <a:t>Hãy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chỉ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ra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đặc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trưng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của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thơ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lục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bát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trong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văn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bản</a:t>
          </a:r>
          <a:r>
            <a:rPr lang="en-US" sz="3300" kern="1200" spc="0" dirty="0">
              <a:latin typeface="Roboto Condensed"/>
            </a:rPr>
            <a:t> (</a:t>
          </a:r>
          <a:r>
            <a:rPr lang="en-US" sz="3300" kern="1200" spc="0" dirty="0" err="1">
              <a:latin typeface="Roboto Condensed"/>
            </a:rPr>
            <a:t>lựa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chọn</a:t>
          </a:r>
          <a:r>
            <a:rPr lang="en-US" sz="3300" kern="1200" spc="0" dirty="0">
              <a:latin typeface="Roboto Condensed"/>
            </a:rPr>
            <a:t> 4 </a:t>
          </a:r>
          <a:r>
            <a:rPr lang="en-US" sz="3300" kern="1200" spc="0" dirty="0" err="1">
              <a:latin typeface="Roboto Condensed"/>
            </a:rPr>
            <a:t>dòng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thơ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để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xét</a:t>
          </a:r>
          <a:r>
            <a:rPr lang="en-US" sz="3300" kern="1200" spc="0" dirty="0">
              <a:latin typeface="Roboto Condensed"/>
            </a:rPr>
            <a:t>)</a:t>
          </a:r>
          <a:endParaRPr lang="en-US" sz="3300" kern="1200" spc="0" dirty="0"/>
        </a:p>
        <a:p>
          <a:pPr marL="285750" lvl="1" indent="-285750" algn="just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spc="0" dirty="0" err="1">
              <a:latin typeface="Roboto Condensed"/>
            </a:rPr>
            <a:t>Đặc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sắc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nghệ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thuật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nào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trong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bài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khiến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em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ấn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tượng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nhất</a:t>
          </a:r>
          <a:r>
            <a:rPr lang="en-US" sz="3300" kern="1200" spc="0" dirty="0">
              <a:latin typeface="Roboto Condensed"/>
            </a:rPr>
            <a:t> (</a:t>
          </a:r>
          <a:r>
            <a:rPr lang="en-US" sz="3300" kern="1200" spc="0" dirty="0" err="1">
              <a:latin typeface="Roboto Condensed"/>
            </a:rPr>
            <a:t>từ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ngữ</a:t>
          </a:r>
          <a:r>
            <a:rPr lang="en-US" sz="3300" kern="1200" spc="0" dirty="0">
              <a:latin typeface="Roboto Condensed"/>
            </a:rPr>
            <a:t>/ </a:t>
          </a:r>
          <a:r>
            <a:rPr lang="en-US" sz="3300" kern="1200" spc="0" dirty="0" err="1">
              <a:latin typeface="Roboto Condensed"/>
            </a:rPr>
            <a:t>hình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ảnh</a:t>
          </a:r>
          <a:r>
            <a:rPr lang="en-US" sz="3300" kern="1200" spc="0" dirty="0">
              <a:latin typeface="Roboto Condensed"/>
            </a:rPr>
            <a:t>/ </a:t>
          </a:r>
          <a:r>
            <a:rPr lang="en-US" sz="3300" kern="1200" spc="0" dirty="0" err="1">
              <a:latin typeface="Roboto Condensed"/>
            </a:rPr>
            <a:t>biện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pháp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tu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từ</a:t>
          </a:r>
          <a:r>
            <a:rPr lang="en-US" sz="3300" kern="1200" spc="0" dirty="0">
              <a:latin typeface="Roboto Condensed"/>
            </a:rPr>
            <a:t>…)? Cho </a:t>
          </a:r>
          <a:r>
            <a:rPr lang="en-US" sz="3300" kern="1200" spc="0" dirty="0" err="1">
              <a:latin typeface="Roboto Condensed"/>
            </a:rPr>
            <a:t>biết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tác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dụng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của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đặc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sắc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nghệ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thuật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ấy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trong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việc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thể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hiện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nội</a:t>
          </a:r>
          <a:r>
            <a:rPr lang="en-US" sz="3300" kern="1200" spc="0" dirty="0">
              <a:latin typeface="Roboto Condensed"/>
            </a:rPr>
            <a:t> dung </a:t>
          </a:r>
          <a:r>
            <a:rPr lang="en-US" sz="3300" kern="1200" spc="0" dirty="0" err="1">
              <a:latin typeface="Roboto Condensed"/>
            </a:rPr>
            <a:t>bài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thơ</a:t>
          </a:r>
          <a:r>
            <a:rPr lang="en-US" sz="3300" kern="1200" spc="0" dirty="0">
              <a:latin typeface="Roboto Condensed"/>
            </a:rPr>
            <a:t>.</a:t>
          </a:r>
        </a:p>
      </dsp:txBody>
      <dsp:txXfrm>
        <a:off x="6332" y="1194186"/>
        <a:ext cx="3807840" cy="7790310"/>
      </dsp:txXfrm>
    </dsp:sp>
    <dsp:sp modelId="{F0EB16AF-96DF-4253-8B7B-597CA90FA27F}">
      <dsp:nvSpPr>
        <dsp:cNvPr id="0" name=""/>
        <dsp:cNvSpPr/>
      </dsp:nvSpPr>
      <dsp:spPr>
        <a:xfrm>
          <a:off x="4347271" y="243786"/>
          <a:ext cx="3807840" cy="950400"/>
        </a:xfrm>
        <a:prstGeom prst="rect">
          <a:avLst/>
        </a:prstGeom>
        <a:solidFill>
          <a:schemeClr val="accent4">
            <a:hueOff val="2494993"/>
            <a:satOff val="-13796"/>
            <a:lumOff val="-1176"/>
            <a:alphaOff val="0"/>
          </a:schemeClr>
        </a:solidFill>
        <a:ln w="25400" cap="flat" cmpd="sng" algn="ctr">
          <a:solidFill>
            <a:schemeClr val="accent4">
              <a:hueOff val="2494993"/>
              <a:satOff val="-13796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spc="0">
              <a:latin typeface="Roboto Condensed"/>
            </a:rPr>
            <a:t>Tín hiệu 2</a:t>
          </a:r>
          <a:endParaRPr lang="en-US" sz="4000" b="1" kern="1200" spc="0" dirty="0">
            <a:latin typeface="Roboto Condensed"/>
          </a:endParaRPr>
        </a:p>
      </dsp:txBody>
      <dsp:txXfrm>
        <a:off x="4347271" y="243786"/>
        <a:ext cx="3807840" cy="950400"/>
      </dsp:txXfrm>
    </dsp:sp>
    <dsp:sp modelId="{0D47BF50-6078-4474-A9D4-C0443E6DCF07}">
      <dsp:nvSpPr>
        <dsp:cNvPr id="0" name=""/>
        <dsp:cNvSpPr/>
      </dsp:nvSpPr>
      <dsp:spPr>
        <a:xfrm>
          <a:off x="4347271" y="1194186"/>
          <a:ext cx="3807840" cy="7790310"/>
        </a:xfrm>
        <a:prstGeom prst="rect">
          <a:avLst/>
        </a:prstGeom>
        <a:solidFill>
          <a:schemeClr val="accent4">
            <a:tint val="40000"/>
            <a:alpha val="90000"/>
            <a:hueOff val="2567251"/>
            <a:satOff val="-12173"/>
            <a:lumOff val="-653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2567251"/>
              <a:satOff val="-12173"/>
              <a:lumOff val="-6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022" tIns="176022" rIns="234696" bIns="264033" numCol="1" spcCol="1270" anchor="t" anchorCtr="0">
          <a:noAutofit/>
        </a:bodyPr>
        <a:lstStyle/>
        <a:p>
          <a:pPr marL="285750" lvl="1" indent="-285750" algn="just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spc="0" dirty="0" err="1">
              <a:latin typeface="Roboto Condensed"/>
            </a:rPr>
            <a:t>Bài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thơ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là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lời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của</a:t>
          </a:r>
          <a:r>
            <a:rPr lang="en-US" sz="3300" kern="1200" spc="0" dirty="0">
              <a:latin typeface="Roboto Condensed"/>
            </a:rPr>
            <a:t> ai? </a:t>
          </a:r>
          <a:r>
            <a:rPr lang="en-US" sz="3300" kern="1200" spc="0" dirty="0" err="1">
              <a:latin typeface="Roboto Condensed"/>
            </a:rPr>
            <a:t>Thể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hiện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cảm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xúc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về</a:t>
          </a:r>
          <a:r>
            <a:rPr lang="en-US" sz="3300" kern="1200" spc="0" dirty="0">
              <a:latin typeface="Roboto Condensed"/>
            </a:rPr>
            <a:t> ai? </a:t>
          </a:r>
          <a:r>
            <a:rPr lang="en-US" sz="3300" kern="1200" spc="0" dirty="0" err="1">
              <a:latin typeface="Roboto Condensed"/>
            </a:rPr>
            <a:t>Bộc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lộ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cảm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xúc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trong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hoàn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cảnh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ra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sao</a:t>
          </a:r>
          <a:r>
            <a:rPr lang="en-US" sz="3300" kern="1200" spc="0" dirty="0">
              <a:latin typeface="Roboto Condensed"/>
            </a:rPr>
            <a:t>? </a:t>
          </a:r>
          <a:r>
            <a:rPr lang="en-US" sz="3300" kern="1200" spc="0" dirty="0" err="1">
              <a:latin typeface="Roboto Condensed"/>
            </a:rPr>
            <a:t>Cảm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xúc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chính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của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bài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thơ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là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gì</a:t>
          </a:r>
          <a:r>
            <a:rPr lang="en-US" sz="3300" kern="1200" spc="0" dirty="0">
              <a:latin typeface="Roboto Condensed"/>
            </a:rPr>
            <a:t>?</a:t>
          </a:r>
        </a:p>
      </dsp:txBody>
      <dsp:txXfrm>
        <a:off x="4347271" y="1194186"/>
        <a:ext cx="3807840" cy="7790310"/>
      </dsp:txXfrm>
    </dsp:sp>
    <dsp:sp modelId="{31A9085E-0C55-4F82-AC27-F318C3209793}">
      <dsp:nvSpPr>
        <dsp:cNvPr id="0" name=""/>
        <dsp:cNvSpPr/>
      </dsp:nvSpPr>
      <dsp:spPr>
        <a:xfrm>
          <a:off x="8688209" y="243786"/>
          <a:ext cx="3807840" cy="950400"/>
        </a:xfrm>
        <a:prstGeom prst="rect">
          <a:avLst/>
        </a:prstGeom>
        <a:solidFill>
          <a:schemeClr val="accent4">
            <a:hueOff val="4989986"/>
            <a:satOff val="-27591"/>
            <a:lumOff val="-2353"/>
            <a:alphaOff val="0"/>
          </a:schemeClr>
        </a:solidFill>
        <a:ln w="25400" cap="flat" cmpd="sng" algn="ctr">
          <a:solidFill>
            <a:schemeClr val="accent4">
              <a:hueOff val="4989986"/>
              <a:satOff val="-27591"/>
              <a:lumOff val="-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spc="0">
              <a:latin typeface="Roboto Condensed"/>
            </a:rPr>
            <a:t>Tín hiệu 3</a:t>
          </a:r>
          <a:endParaRPr lang="en-US" sz="4000" b="1" kern="1200" spc="0" dirty="0">
            <a:latin typeface="Roboto Condensed"/>
          </a:endParaRPr>
        </a:p>
      </dsp:txBody>
      <dsp:txXfrm>
        <a:off x="8688209" y="243786"/>
        <a:ext cx="3807840" cy="950400"/>
      </dsp:txXfrm>
    </dsp:sp>
    <dsp:sp modelId="{9C94E6B0-18D7-40E8-A08F-191B3DCE9F0B}">
      <dsp:nvSpPr>
        <dsp:cNvPr id="0" name=""/>
        <dsp:cNvSpPr/>
      </dsp:nvSpPr>
      <dsp:spPr>
        <a:xfrm>
          <a:off x="8688209" y="1194186"/>
          <a:ext cx="3807840" cy="7790310"/>
        </a:xfrm>
        <a:prstGeom prst="rect">
          <a:avLst/>
        </a:prstGeom>
        <a:solidFill>
          <a:schemeClr val="accent4">
            <a:tint val="40000"/>
            <a:alpha val="90000"/>
            <a:hueOff val="5134502"/>
            <a:satOff val="-24345"/>
            <a:lumOff val="-1306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5134502"/>
              <a:satOff val="-24345"/>
              <a:lumOff val="-13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022" tIns="176022" rIns="234696" bIns="264033" numCol="1" spcCol="1270" anchor="t" anchorCtr="0">
          <a:noAutofit/>
        </a:bodyPr>
        <a:lstStyle/>
        <a:p>
          <a:pPr marL="285750" lvl="1" indent="-285750" algn="just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spc="0" dirty="0" err="1">
              <a:latin typeface="Roboto Condensed"/>
            </a:rPr>
            <a:t>Cảnh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vật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quanh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ngôi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nhà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của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người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mẹ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hiện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lên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với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những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hình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ảnh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nào</a:t>
          </a:r>
          <a:r>
            <a:rPr lang="en-US" sz="3300" kern="1200" spc="0" dirty="0">
              <a:latin typeface="Roboto Condensed"/>
            </a:rPr>
            <a:t>? </a:t>
          </a:r>
          <a:r>
            <a:rPr lang="en-US" sz="3300" kern="1200" spc="0" dirty="0" err="1">
              <a:latin typeface="Roboto Condensed"/>
            </a:rPr>
            <a:t>Những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hình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ảnh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ấy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đã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gợi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lên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điều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gì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về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người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mẹ</a:t>
          </a:r>
          <a:r>
            <a:rPr lang="en-US" sz="3300" kern="1200" spc="0" dirty="0">
              <a:latin typeface="Roboto Condensed"/>
            </a:rPr>
            <a:t>?</a:t>
          </a:r>
        </a:p>
      </dsp:txBody>
      <dsp:txXfrm>
        <a:off x="8688209" y="1194186"/>
        <a:ext cx="3807840" cy="7790310"/>
      </dsp:txXfrm>
    </dsp:sp>
    <dsp:sp modelId="{AD8D7869-C665-467E-8ACD-060518AA426E}">
      <dsp:nvSpPr>
        <dsp:cNvPr id="0" name=""/>
        <dsp:cNvSpPr/>
      </dsp:nvSpPr>
      <dsp:spPr>
        <a:xfrm>
          <a:off x="13029147" y="243786"/>
          <a:ext cx="3807840" cy="950400"/>
        </a:xfrm>
        <a:prstGeom prst="rect">
          <a:avLst/>
        </a:prstGeom>
        <a:solidFill>
          <a:schemeClr val="accent4">
            <a:hueOff val="7484979"/>
            <a:satOff val="-41387"/>
            <a:lumOff val="-3529"/>
            <a:alphaOff val="0"/>
          </a:schemeClr>
        </a:solidFill>
        <a:ln w="25400" cap="flat" cmpd="sng" algn="ctr">
          <a:solidFill>
            <a:schemeClr val="accent4">
              <a:hueOff val="7484979"/>
              <a:satOff val="-41387"/>
              <a:lumOff val="-35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spc="0" dirty="0" err="1">
              <a:latin typeface="Roboto Condensed"/>
            </a:rPr>
            <a:t>Tín</a:t>
          </a:r>
          <a:r>
            <a:rPr lang="en-US" sz="4000" b="1" kern="1200" spc="0" dirty="0">
              <a:latin typeface="Roboto Condensed"/>
            </a:rPr>
            <a:t> </a:t>
          </a:r>
          <a:r>
            <a:rPr lang="en-US" sz="4000" b="1" kern="1200" spc="0" dirty="0" err="1">
              <a:latin typeface="Roboto Condensed"/>
            </a:rPr>
            <a:t>hiệu</a:t>
          </a:r>
          <a:r>
            <a:rPr lang="en-US" sz="4000" b="1" kern="1200" spc="0" dirty="0">
              <a:latin typeface="Roboto Condensed"/>
            </a:rPr>
            <a:t> 4</a:t>
          </a:r>
        </a:p>
      </dsp:txBody>
      <dsp:txXfrm>
        <a:off x="13029147" y="243786"/>
        <a:ext cx="3807840" cy="950400"/>
      </dsp:txXfrm>
    </dsp:sp>
    <dsp:sp modelId="{E5B453BA-C703-418A-B3FB-831298ECCCFE}">
      <dsp:nvSpPr>
        <dsp:cNvPr id="0" name=""/>
        <dsp:cNvSpPr/>
      </dsp:nvSpPr>
      <dsp:spPr>
        <a:xfrm>
          <a:off x="13029147" y="1194186"/>
          <a:ext cx="3807840" cy="7790310"/>
        </a:xfrm>
        <a:prstGeom prst="rect">
          <a:avLst/>
        </a:prstGeom>
        <a:solidFill>
          <a:schemeClr val="accent4">
            <a:tint val="40000"/>
            <a:alpha val="90000"/>
            <a:hueOff val="7701753"/>
            <a:satOff val="-36518"/>
            <a:lumOff val="-1959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7701753"/>
              <a:satOff val="-36518"/>
              <a:lumOff val="-19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022" tIns="176022" rIns="234696" bIns="264033" numCol="1" spcCol="1270" anchor="t" anchorCtr="0">
          <a:noAutofit/>
        </a:bodyPr>
        <a:lstStyle/>
        <a:p>
          <a:pPr marL="285750" lvl="1" indent="-285750" algn="just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spc="0" dirty="0" err="1">
              <a:latin typeface="Roboto Condensed"/>
            </a:rPr>
            <a:t>Điều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gì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làm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người</a:t>
          </a:r>
          <a:r>
            <a:rPr lang="en-US" sz="3300" kern="1200" spc="0" dirty="0">
              <a:latin typeface="Roboto Condensed"/>
            </a:rPr>
            <a:t> con “</a:t>
          </a:r>
          <a:r>
            <a:rPr lang="en-US" sz="3300" kern="1200" spc="0" dirty="0" err="1">
              <a:latin typeface="Roboto Condensed"/>
            </a:rPr>
            <a:t>Nghẹn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ngào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thương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mẹ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nhiều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hơn</a:t>
          </a:r>
          <a:r>
            <a:rPr lang="en-US" sz="3300" kern="1200" spc="0" dirty="0">
              <a:latin typeface="Roboto Condensed"/>
            </a:rPr>
            <a:t>…?” Theo </a:t>
          </a:r>
          <a:r>
            <a:rPr lang="en-US" sz="3300" kern="1200" spc="0" dirty="0" err="1">
              <a:latin typeface="Roboto Condensed"/>
            </a:rPr>
            <a:t>em</a:t>
          </a:r>
          <a:r>
            <a:rPr lang="en-US" sz="3300" kern="1200" spc="0" dirty="0">
              <a:latin typeface="Roboto Condensed"/>
            </a:rPr>
            <a:t>, </a:t>
          </a:r>
          <a:r>
            <a:rPr lang="en-US" sz="3300" kern="1200" spc="0" dirty="0" err="1">
              <a:latin typeface="Roboto Condensed"/>
            </a:rPr>
            <a:t>những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từ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láy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và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dấu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ba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chấm</a:t>
          </a:r>
          <a:r>
            <a:rPr lang="en-US" sz="3300" kern="1200" spc="0" dirty="0">
              <a:latin typeface="Roboto Condensed"/>
            </a:rPr>
            <a:t> ở </a:t>
          </a:r>
          <a:r>
            <a:rPr lang="en-US" sz="3300" kern="1200" spc="0" dirty="0" err="1">
              <a:latin typeface="Roboto Condensed"/>
            </a:rPr>
            <a:t>khổ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thơ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có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tác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dụng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gì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trong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việc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bộc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lộ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cảm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xúc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của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nhân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vật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trữ</a:t>
          </a:r>
          <a:r>
            <a:rPr lang="en-US" sz="3300" kern="1200" spc="0" dirty="0">
              <a:latin typeface="Roboto Condensed"/>
            </a:rPr>
            <a:t> </a:t>
          </a:r>
          <a:r>
            <a:rPr lang="en-US" sz="3300" kern="1200" spc="0" dirty="0" err="1">
              <a:latin typeface="Roboto Condensed"/>
            </a:rPr>
            <a:t>tình</a:t>
          </a:r>
          <a:r>
            <a:rPr lang="en-US" sz="3300" kern="1200" spc="0" dirty="0">
              <a:latin typeface="Roboto Condensed"/>
            </a:rPr>
            <a:t>?</a:t>
          </a:r>
        </a:p>
      </dsp:txBody>
      <dsp:txXfrm>
        <a:off x="13029147" y="1194186"/>
        <a:ext cx="3807840" cy="7790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39711D-E23C-4F9E-952C-8079936EB292}">
      <dsp:nvSpPr>
        <dsp:cNvPr id="0" name=""/>
        <dsp:cNvSpPr/>
      </dsp:nvSpPr>
      <dsp:spPr>
        <a:xfrm>
          <a:off x="0" y="1547486"/>
          <a:ext cx="15951942" cy="118613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/>
            <a:buNone/>
          </a:pPr>
          <a:r>
            <a:rPr lang="en-US" sz="5000" kern="1200" spc="0" dirty="0" err="1">
              <a:solidFill>
                <a:schemeClr val="bg1"/>
              </a:solidFill>
              <a:latin typeface="Roboto Condensed"/>
            </a:rPr>
            <a:t>Tâm</a:t>
          </a:r>
          <a:r>
            <a:rPr lang="en-US" sz="5000" kern="1200" spc="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5000" kern="1200" spc="0" dirty="0" err="1">
              <a:solidFill>
                <a:schemeClr val="bg1"/>
              </a:solidFill>
              <a:latin typeface="Roboto Condensed"/>
            </a:rPr>
            <a:t>trạng</a:t>
          </a:r>
          <a:r>
            <a:rPr lang="en-US" sz="5000" kern="1200" spc="0" dirty="0">
              <a:solidFill>
                <a:schemeClr val="bg1"/>
              </a:solidFill>
              <a:latin typeface="Roboto Condensed"/>
            </a:rPr>
            <a:t>, </a:t>
          </a:r>
          <a:r>
            <a:rPr lang="en-US" sz="5000" kern="1200" spc="0" dirty="0" err="1">
              <a:solidFill>
                <a:schemeClr val="bg1"/>
              </a:solidFill>
              <a:latin typeface="Roboto Condensed"/>
            </a:rPr>
            <a:t>cảm</a:t>
          </a:r>
          <a:r>
            <a:rPr lang="en-US" sz="5000" kern="1200" spc="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5000" kern="1200" spc="0" dirty="0" err="1">
              <a:solidFill>
                <a:schemeClr val="bg1"/>
              </a:solidFill>
              <a:latin typeface="Roboto Condensed"/>
            </a:rPr>
            <a:t>xúc</a:t>
          </a:r>
          <a:r>
            <a:rPr lang="en-US" sz="5000" kern="1200" spc="0" dirty="0">
              <a:solidFill>
                <a:schemeClr val="bg1"/>
              </a:solidFill>
              <a:latin typeface="Roboto Condensed"/>
            </a:rPr>
            <a:t>: </a:t>
          </a:r>
          <a:r>
            <a:rPr lang="en-US" sz="5000" kern="1200" spc="0" dirty="0" err="1">
              <a:solidFill>
                <a:schemeClr val="bg1"/>
              </a:solidFill>
              <a:latin typeface="Roboto Condensed"/>
            </a:rPr>
            <a:t>thơ</a:t>
          </a:r>
          <a:r>
            <a:rPr lang="en-US" sz="5000" kern="1200" spc="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5000" kern="1200" spc="0" dirty="0" err="1">
              <a:solidFill>
                <a:schemeClr val="bg1"/>
              </a:solidFill>
              <a:latin typeface="Roboto Condensed"/>
            </a:rPr>
            <a:t>thẩn</a:t>
          </a:r>
          <a:r>
            <a:rPr lang="en-US" sz="5000" kern="1200" spc="0" dirty="0">
              <a:solidFill>
                <a:schemeClr val="bg1"/>
              </a:solidFill>
              <a:latin typeface="Roboto Condensed"/>
            </a:rPr>
            <a:t>, </a:t>
          </a:r>
          <a:r>
            <a:rPr lang="en-US" sz="5000" kern="1200" spc="0" dirty="0" err="1">
              <a:solidFill>
                <a:schemeClr val="bg1"/>
              </a:solidFill>
              <a:latin typeface="Roboto Condensed"/>
            </a:rPr>
            <a:t>nghẹn</a:t>
          </a:r>
          <a:r>
            <a:rPr lang="en-US" sz="5000" kern="1200" spc="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5000" kern="1200" spc="0" dirty="0" err="1">
              <a:solidFill>
                <a:schemeClr val="bg1"/>
              </a:solidFill>
              <a:latin typeface="Roboto Condensed"/>
            </a:rPr>
            <a:t>ngào</a:t>
          </a:r>
          <a:r>
            <a:rPr lang="en-US" sz="5000" kern="1200" spc="0" dirty="0">
              <a:solidFill>
                <a:schemeClr val="bg1"/>
              </a:solidFill>
              <a:latin typeface="Roboto Condensed"/>
            </a:rPr>
            <a:t>, </a:t>
          </a:r>
          <a:r>
            <a:rPr lang="en-US" sz="5000" kern="1200" spc="0" dirty="0" err="1">
              <a:solidFill>
                <a:schemeClr val="bg1"/>
              </a:solidFill>
              <a:latin typeface="Roboto Condensed"/>
            </a:rPr>
            <a:t>rưng</a:t>
          </a:r>
          <a:r>
            <a:rPr lang="en-US" sz="5000" kern="1200" spc="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5000" kern="1200" spc="0" dirty="0" err="1">
              <a:solidFill>
                <a:schemeClr val="bg1"/>
              </a:solidFill>
              <a:latin typeface="Roboto Condensed"/>
            </a:rPr>
            <a:t>rưng</a:t>
          </a:r>
          <a:r>
            <a:rPr lang="en-US" sz="5000" kern="1200" spc="0" dirty="0">
              <a:solidFill>
                <a:schemeClr val="bg1"/>
              </a:solidFill>
              <a:latin typeface="Roboto Condensed"/>
            </a:rPr>
            <a:t> </a:t>
          </a:r>
          <a:endParaRPr lang="en-US" sz="5000" kern="1200" spc="0" dirty="0">
            <a:solidFill>
              <a:schemeClr val="bg1"/>
            </a:solidFill>
          </a:endParaRPr>
        </a:p>
      </dsp:txBody>
      <dsp:txXfrm>
        <a:off x="57902" y="1605388"/>
        <a:ext cx="15836138" cy="1070332"/>
      </dsp:txXfrm>
    </dsp:sp>
    <dsp:sp modelId="{8D5034C8-8252-4D48-A6C5-BE6BA14B8D82}">
      <dsp:nvSpPr>
        <dsp:cNvPr id="0" name=""/>
        <dsp:cNvSpPr/>
      </dsp:nvSpPr>
      <dsp:spPr>
        <a:xfrm>
          <a:off x="0" y="2917943"/>
          <a:ext cx="15951942" cy="1946880"/>
        </a:xfrm>
        <a:prstGeom prst="roundRect">
          <a:avLst/>
        </a:prstGeom>
        <a:solidFill>
          <a:schemeClr val="accent4">
            <a:hueOff val="7484979"/>
            <a:satOff val="-41387"/>
            <a:lumOff val="-35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spc="0" dirty="0" err="1">
              <a:solidFill>
                <a:schemeClr val="bg1"/>
              </a:solidFill>
              <a:latin typeface="Roboto Condensed"/>
            </a:rPr>
            <a:t>Dấu</a:t>
          </a:r>
          <a:r>
            <a:rPr lang="en-US" sz="5000" kern="1200" spc="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5000" kern="1200" spc="0" dirty="0" err="1">
              <a:solidFill>
                <a:schemeClr val="bg1"/>
              </a:solidFill>
              <a:latin typeface="Roboto Condensed"/>
            </a:rPr>
            <a:t>ba</a:t>
          </a:r>
          <a:r>
            <a:rPr lang="en-US" sz="5000" kern="1200" spc="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5000" kern="1200" spc="0" dirty="0" err="1">
              <a:solidFill>
                <a:schemeClr val="bg1"/>
              </a:solidFill>
              <a:latin typeface="Roboto Condensed"/>
            </a:rPr>
            <a:t>chấm</a:t>
          </a:r>
          <a:r>
            <a:rPr lang="en-US" sz="5000" kern="1200" spc="0" dirty="0">
              <a:solidFill>
                <a:schemeClr val="bg1"/>
              </a:solidFill>
              <a:latin typeface="Roboto Condensed"/>
            </a:rPr>
            <a:t>: </a:t>
          </a:r>
          <a:r>
            <a:rPr lang="en-US" sz="5000" kern="1200" spc="0" dirty="0" err="1">
              <a:solidFill>
                <a:schemeClr val="bg1"/>
              </a:solidFill>
              <a:latin typeface="Roboto Condensed"/>
            </a:rPr>
            <a:t>nỗi</a:t>
          </a:r>
          <a:r>
            <a:rPr lang="en-US" sz="5000" kern="1200" spc="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5000" kern="1200" spc="0" dirty="0" err="1">
              <a:solidFill>
                <a:schemeClr val="bg1"/>
              </a:solidFill>
              <a:latin typeface="Roboto Condensed"/>
            </a:rPr>
            <a:t>niềm</a:t>
          </a:r>
          <a:r>
            <a:rPr lang="en-US" sz="5000" kern="1200" spc="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5000" kern="1200" spc="0" dirty="0" err="1">
              <a:solidFill>
                <a:schemeClr val="bg1"/>
              </a:solidFill>
              <a:latin typeface="Roboto Condensed"/>
            </a:rPr>
            <a:t>nghẹn</a:t>
          </a:r>
          <a:r>
            <a:rPr lang="en-US" sz="5000" kern="1200" spc="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5000" kern="1200" spc="0" dirty="0" err="1">
              <a:solidFill>
                <a:schemeClr val="bg1"/>
              </a:solidFill>
              <a:latin typeface="Roboto Condensed"/>
            </a:rPr>
            <a:t>ngào</a:t>
          </a:r>
          <a:r>
            <a:rPr lang="en-US" sz="5000" kern="1200" spc="0" dirty="0">
              <a:solidFill>
                <a:schemeClr val="bg1"/>
              </a:solidFill>
              <a:latin typeface="Roboto Condensed"/>
            </a:rPr>
            <a:t>, </a:t>
          </a:r>
          <a:r>
            <a:rPr lang="en-US" sz="5000" kern="1200" spc="0" dirty="0" err="1">
              <a:solidFill>
                <a:schemeClr val="bg1"/>
              </a:solidFill>
              <a:latin typeface="Roboto Condensed"/>
            </a:rPr>
            <a:t>chất</a:t>
          </a:r>
          <a:r>
            <a:rPr lang="en-US" sz="5000" kern="1200" spc="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5000" kern="1200" spc="0" dirty="0" err="1">
              <a:solidFill>
                <a:schemeClr val="bg1"/>
              </a:solidFill>
              <a:latin typeface="Roboto Condensed"/>
            </a:rPr>
            <a:t>chứa</a:t>
          </a:r>
          <a:r>
            <a:rPr lang="en-US" sz="5000" kern="1200" spc="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5000" kern="1200" spc="0" dirty="0" err="1">
              <a:solidFill>
                <a:schemeClr val="bg1"/>
              </a:solidFill>
              <a:latin typeface="Roboto Condensed"/>
            </a:rPr>
            <a:t>trong</a:t>
          </a:r>
          <a:r>
            <a:rPr lang="en-US" sz="5000" kern="1200" spc="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5000" kern="1200" spc="0" dirty="0" err="1">
              <a:solidFill>
                <a:schemeClr val="bg1"/>
              </a:solidFill>
              <a:latin typeface="Roboto Condensed"/>
            </a:rPr>
            <a:t>lòng</a:t>
          </a:r>
          <a:r>
            <a:rPr lang="en-US" sz="5000" kern="1200" spc="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5000" kern="1200" spc="0" dirty="0" err="1">
              <a:solidFill>
                <a:schemeClr val="bg1"/>
              </a:solidFill>
              <a:latin typeface="Roboto Condensed"/>
            </a:rPr>
            <a:t>chẳng</a:t>
          </a:r>
          <a:r>
            <a:rPr lang="en-US" sz="5000" kern="1200" spc="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5000" kern="1200" spc="0" dirty="0" err="1">
              <a:solidFill>
                <a:schemeClr val="bg1"/>
              </a:solidFill>
              <a:latin typeface="Roboto Condensed"/>
            </a:rPr>
            <a:t>thể</a:t>
          </a:r>
          <a:r>
            <a:rPr lang="en-US" sz="5000" kern="1200" spc="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5000" kern="1200" spc="0" dirty="0" err="1">
              <a:solidFill>
                <a:schemeClr val="bg1"/>
              </a:solidFill>
              <a:latin typeface="Roboto Condensed"/>
            </a:rPr>
            <a:t>cất</a:t>
          </a:r>
          <a:r>
            <a:rPr lang="en-US" sz="5000" kern="1200" spc="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5000" kern="1200" spc="0" dirty="0" err="1">
              <a:solidFill>
                <a:schemeClr val="bg1"/>
              </a:solidFill>
              <a:latin typeface="Roboto Condensed"/>
            </a:rPr>
            <a:t>thành</a:t>
          </a:r>
          <a:r>
            <a:rPr lang="en-US" sz="5000" kern="1200" spc="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5000" kern="1200" spc="0" dirty="0" err="1">
              <a:solidFill>
                <a:schemeClr val="bg1"/>
              </a:solidFill>
              <a:latin typeface="Roboto Condensed"/>
            </a:rPr>
            <a:t>lời</a:t>
          </a:r>
          <a:r>
            <a:rPr lang="en-US" sz="5000" kern="1200" spc="0" dirty="0">
              <a:solidFill>
                <a:schemeClr val="bg1"/>
              </a:solidFill>
              <a:latin typeface="Roboto Condensed"/>
            </a:rPr>
            <a:t>; </a:t>
          </a:r>
          <a:r>
            <a:rPr lang="en-US" sz="5000" kern="1200" spc="0" dirty="0" err="1">
              <a:solidFill>
                <a:schemeClr val="bg1"/>
              </a:solidFill>
              <a:latin typeface="Roboto Condensed"/>
            </a:rPr>
            <a:t>gợi</a:t>
          </a:r>
          <a:r>
            <a:rPr lang="en-US" sz="5000" kern="1200" spc="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5000" kern="1200" spc="0" dirty="0" err="1">
              <a:solidFill>
                <a:schemeClr val="bg1"/>
              </a:solidFill>
              <a:latin typeface="Roboto Condensed"/>
            </a:rPr>
            <a:t>khoảng</a:t>
          </a:r>
          <a:r>
            <a:rPr lang="en-US" sz="5000" kern="1200" spc="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5000" kern="1200" spc="0" dirty="0" err="1">
              <a:solidFill>
                <a:schemeClr val="bg1"/>
              </a:solidFill>
              <a:latin typeface="Roboto Condensed"/>
            </a:rPr>
            <a:t>lặng</a:t>
          </a:r>
          <a:r>
            <a:rPr lang="en-US" sz="5000" kern="1200" spc="0" dirty="0">
              <a:solidFill>
                <a:schemeClr val="bg1"/>
              </a:solidFill>
              <a:latin typeface="Roboto Condensed"/>
            </a:rPr>
            <a:t>, </a:t>
          </a:r>
          <a:r>
            <a:rPr lang="en-US" sz="5000" kern="1200" spc="0" dirty="0" err="1">
              <a:solidFill>
                <a:schemeClr val="bg1"/>
              </a:solidFill>
              <a:latin typeface="Roboto Condensed"/>
            </a:rPr>
            <a:t>dư</a:t>
          </a:r>
          <a:r>
            <a:rPr lang="en-US" sz="5000" kern="1200" spc="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5000" kern="1200" spc="0" dirty="0" err="1">
              <a:solidFill>
                <a:schemeClr val="bg1"/>
              </a:solidFill>
              <a:latin typeface="Roboto Condensed"/>
            </a:rPr>
            <a:t>âm</a:t>
          </a:r>
          <a:r>
            <a:rPr lang="en-US" sz="5000" kern="1200" spc="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5000" kern="1200" spc="0" dirty="0" err="1">
              <a:solidFill>
                <a:schemeClr val="bg1"/>
              </a:solidFill>
              <a:latin typeface="Roboto Condensed"/>
            </a:rPr>
            <a:t>cảm</a:t>
          </a:r>
          <a:r>
            <a:rPr lang="en-US" sz="5000" kern="1200" spc="0" dirty="0">
              <a:solidFill>
                <a:schemeClr val="bg1"/>
              </a:solidFill>
              <a:latin typeface="Roboto Condensed"/>
            </a:rPr>
            <a:t> </a:t>
          </a:r>
          <a:r>
            <a:rPr lang="en-US" sz="5000" kern="1200" spc="0" dirty="0" err="1">
              <a:solidFill>
                <a:schemeClr val="bg1"/>
              </a:solidFill>
              <a:latin typeface="Roboto Condensed"/>
            </a:rPr>
            <a:t>xúc</a:t>
          </a:r>
          <a:endParaRPr lang="en-US" sz="5000" kern="1200" spc="0" dirty="0">
            <a:solidFill>
              <a:schemeClr val="bg1"/>
            </a:solidFill>
            <a:latin typeface="Roboto Condensed"/>
          </a:endParaRPr>
        </a:p>
      </dsp:txBody>
      <dsp:txXfrm>
        <a:off x="95039" y="3012982"/>
        <a:ext cx="15761864" cy="17568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.svg"/><Relationship Id="rId7" Type="http://schemas.openxmlformats.org/officeDocument/2006/relationships/image" Target="../media/image4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4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svg"/><Relationship Id="rId3" Type="http://schemas.openxmlformats.org/officeDocument/2006/relationships/image" Target="../media/image4.svg"/><Relationship Id="rId7" Type="http://schemas.openxmlformats.org/officeDocument/2006/relationships/image" Target="../media/image30.svg"/><Relationship Id="rId12" Type="http://schemas.openxmlformats.org/officeDocument/2006/relationships/image" Target="../media/image9.png"/><Relationship Id="rId2" Type="http://schemas.openxmlformats.org/officeDocument/2006/relationships/image" Target="../media/image3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2.svg"/><Relationship Id="rId5" Type="http://schemas.openxmlformats.org/officeDocument/2006/relationships/image" Target="../media/image2.svg"/><Relationship Id="rId15" Type="http://schemas.openxmlformats.org/officeDocument/2006/relationships/image" Target="../media/image14.svg"/><Relationship Id="rId10" Type="http://schemas.openxmlformats.org/officeDocument/2006/relationships/image" Target="../media/image31.png"/><Relationship Id="rId4" Type="http://schemas.openxmlformats.org/officeDocument/2006/relationships/image" Target="../media/image1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14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0.svg"/><Relationship Id="rId5" Type="http://schemas.openxmlformats.org/officeDocument/2006/relationships/image" Target="../media/image2.svg"/><Relationship Id="rId15" Type="http://schemas.openxmlformats.org/officeDocument/2006/relationships/image" Target="../media/image47.sv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32.svg"/><Relationship Id="rId1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4.svg"/><Relationship Id="rId7" Type="http://schemas.openxmlformats.org/officeDocument/2006/relationships/diagramLayout" Target="../diagrams/layou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5" Type="http://schemas.openxmlformats.org/officeDocument/2006/relationships/image" Target="../media/image8.svg"/><Relationship Id="rId10" Type="http://schemas.microsoft.com/office/2007/relationships/diagramDrawing" Target="../diagrams/drawing2.xml"/><Relationship Id="rId4" Type="http://schemas.openxmlformats.org/officeDocument/2006/relationships/image" Target="../media/image7.png"/><Relationship Id="rId9" Type="http://schemas.openxmlformats.org/officeDocument/2006/relationships/diagramColors" Target="../diagrams/colors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26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25.png"/><Relationship Id="rId17" Type="http://schemas.openxmlformats.org/officeDocument/2006/relationships/image" Target="../media/image49.svg"/><Relationship Id="rId2" Type="http://schemas.openxmlformats.org/officeDocument/2006/relationships/image" Target="../media/image3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0.svg"/><Relationship Id="rId5" Type="http://schemas.openxmlformats.org/officeDocument/2006/relationships/image" Target="../media/image18.svg"/><Relationship Id="rId15" Type="http://schemas.openxmlformats.org/officeDocument/2006/relationships/image" Target="../media/image2.svg"/><Relationship Id="rId10" Type="http://schemas.openxmlformats.org/officeDocument/2006/relationships/image" Target="../media/image9.png"/><Relationship Id="rId4" Type="http://schemas.openxmlformats.org/officeDocument/2006/relationships/image" Target="../media/image17.png"/><Relationship Id="rId9" Type="http://schemas.openxmlformats.org/officeDocument/2006/relationships/image" Target="../media/image44.svg"/><Relationship Id="rId1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26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25.png"/><Relationship Id="rId17" Type="http://schemas.openxmlformats.org/officeDocument/2006/relationships/image" Target="../media/image49.svg"/><Relationship Id="rId2" Type="http://schemas.openxmlformats.org/officeDocument/2006/relationships/image" Target="../media/image3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0.svg"/><Relationship Id="rId5" Type="http://schemas.openxmlformats.org/officeDocument/2006/relationships/image" Target="../media/image18.svg"/><Relationship Id="rId15" Type="http://schemas.openxmlformats.org/officeDocument/2006/relationships/image" Target="../media/image2.svg"/><Relationship Id="rId10" Type="http://schemas.openxmlformats.org/officeDocument/2006/relationships/image" Target="../media/image9.png"/><Relationship Id="rId4" Type="http://schemas.openxmlformats.org/officeDocument/2006/relationships/image" Target="../media/image17.png"/><Relationship Id="rId9" Type="http://schemas.openxmlformats.org/officeDocument/2006/relationships/image" Target="../media/image44.svg"/><Relationship Id="rId1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26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25.png"/><Relationship Id="rId17" Type="http://schemas.openxmlformats.org/officeDocument/2006/relationships/image" Target="../media/image49.svg"/><Relationship Id="rId2" Type="http://schemas.openxmlformats.org/officeDocument/2006/relationships/image" Target="../media/image3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0.svg"/><Relationship Id="rId5" Type="http://schemas.openxmlformats.org/officeDocument/2006/relationships/image" Target="../media/image18.svg"/><Relationship Id="rId15" Type="http://schemas.openxmlformats.org/officeDocument/2006/relationships/image" Target="../media/image2.svg"/><Relationship Id="rId10" Type="http://schemas.openxmlformats.org/officeDocument/2006/relationships/image" Target="../media/image9.png"/><Relationship Id="rId4" Type="http://schemas.openxmlformats.org/officeDocument/2006/relationships/image" Target="../media/image17.png"/><Relationship Id="rId9" Type="http://schemas.openxmlformats.org/officeDocument/2006/relationships/image" Target="../media/image44.svg"/><Relationship Id="rId1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26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0.svg"/><Relationship Id="rId5" Type="http://schemas.openxmlformats.org/officeDocument/2006/relationships/image" Target="../media/image18.svg"/><Relationship Id="rId15" Type="http://schemas.openxmlformats.org/officeDocument/2006/relationships/image" Target="../media/image2.svg"/><Relationship Id="rId10" Type="http://schemas.openxmlformats.org/officeDocument/2006/relationships/image" Target="../media/image9.png"/><Relationship Id="rId4" Type="http://schemas.openxmlformats.org/officeDocument/2006/relationships/image" Target="../media/image17.png"/><Relationship Id="rId9" Type="http://schemas.openxmlformats.org/officeDocument/2006/relationships/image" Target="../media/image44.svg"/><Relationship Id="rId1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0.svg"/><Relationship Id="rId18" Type="http://schemas.openxmlformats.org/officeDocument/2006/relationships/image" Target="../media/image23.png"/><Relationship Id="rId3" Type="http://schemas.openxmlformats.org/officeDocument/2006/relationships/image" Target="../media/image2.svg"/><Relationship Id="rId21" Type="http://schemas.openxmlformats.org/officeDocument/2006/relationships/image" Target="../media/image26.svg"/><Relationship Id="rId7" Type="http://schemas.openxmlformats.org/officeDocument/2006/relationships/image" Target="../media/image18.svg"/><Relationship Id="rId12" Type="http://schemas.openxmlformats.org/officeDocument/2006/relationships/image" Target="../media/image19.png"/><Relationship Id="rId17" Type="http://schemas.openxmlformats.org/officeDocument/2006/relationships/image" Target="../media/image22.svg"/><Relationship Id="rId2" Type="http://schemas.openxmlformats.org/officeDocument/2006/relationships/image" Target="../media/image1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2.svg"/><Relationship Id="rId23" Type="http://schemas.openxmlformats.org/officeDocument/2006/relationships/image" Target="../media/image28.svg"/><Relationship Id="rId10" Type="http://schemas.openxmlformats.org/officeDocument/2006/relationships/image" Target="../media/image9.png"/><Relationship Id="rId19" Type="http://schemas.openxmlformats.org/officeDocument/2006/relationships/image" Target="../media/image24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1.png"/><Relationship Id="rId22" Type="http://schemas.openxmlformats.org/officeDocument/2006/relationships/image" Target="../media/image2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34.svg"/><Relationship Id="rId5" Type="http://schemas.openxmlformats.org/officeDocument/2006/relationships/image" Target="../media/image2.svg"/><Relationship Id="rId10" Type="http://schemas.openxmlformats.org/officeDocument/2006/relationships/image" Target="../media/image33.png"/><Relationship Id="rId4" Type="http://schemas.openxmlformats.org/officeDocument/2006/relationships/image" Target="../media/image1.png"/><Relationship Id="rId9" Type="http://schemas.openxmlformats.org/officeDocument/2006/relationships/image" Target="../media/image32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51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5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.svg"/><Relationship Id="rId5" Type="http://schemas.openxmlformats.org/officeDocument/2006/relationships/image" Target="../media/image18.svg"/><Relationship Id="rId10" Type="http://schemas.openxmlformats.org/officeDocument/2006/relationships/image" Target="../media/image1.png"/><Relationship Id="rId4" Type="http://schemas.openxmlformats.org/officeDocument/2006/relationships/image" Target="../media/image17.png"/><Relationship Id="rId9" Type="http://schemas.openxmlformats.org/officeDocument/2006/relationships/image" Target="../media/image26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51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5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.svg"/><Relationship Id="rId5" Type="http://schemas.openxmlformats.org/officeDocument/2006/relationships/image" Target="../media/image18.svg"/><Relationship Id="rId10" Type="http://schemas.openxmlformats.org/officeDocument/2006/relationships/image" Target="../media/image1.png"/><Relationship Id="rId4" Type="http://schemas.openxmlformats.org/officeDocument/2006/relationships/image" Target="../media/image17.png"/><Relationship Id="rId9" Type="http://schemas.openxmlformats.org/officeDocument/2006/relationships/image" Target="../media/image26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51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5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.svg"/><Relationship Id="rId5" Type="http://schemas.openxmlformats.org/officeDocument/2006/relationships/image" Target="../media/image18.svg"/><Relationship Id="rId10" Type="http://schemas.openxmlformats.org/officeDocument/2006/relationships/image" Target="../media/image1.png"/><Relationship Id="rId4" Type="http://schemas.openxmlformats.org/officeDocument/2006/relationships/image" Target="../media/image17.png"/><Relationship Id="rId9" Type="http://schemas.openxmlformats.org/officeDocument/2006/relationships/image" Target="../media/image26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.svg"/><Relationship Id="rId5" Type="http://schemas.openxmlformats.org/officeDocument/2006/relationships/image" Target="../media/image18.svg"/><Relationship Id="rId10" Type="http://schemas.openxmlformats.org/officeDocument/2006/relationships/image" Target="../media/image1.png"/><Relationship Id="rId4" Type="http://schemas.openxmlformats.org/officeDocument/2006/relationships/image" Target="../media/image17.png"/><Relationship Id="rId9" Type="http://schemas.openxmlformats.org/officeDocument/2006/relationships/image" Target="../media/image26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16.svg"/><Relationship Id="rId3" Type="http://schemas.openxmlformats.org/officeDocument/2006/relationships/image" Target="../media/image4.svg"/><Relationship Id="rId7" Type="http://schemas.openxmlformats.org/officeDocument/2006/relationships/image" Target="../media/image18.svg"/><Relationship Id="rId12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6.svg"/><Relationship Id="rId5" Type="http://schemas.openxmlformats.org/officeDocument/2006/relationships/image" Target="../media/image8.svg"/><Relationship Id="rId10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34.svg"/><Relationship Id="rId5" Type="http://schemas.openxmlformats.org/officeDocument/2006/relationships/image" Target="../media/image2.svg"/><Relationship Id="rId10" Type="http://schemas.openxmlformats.org/officeDocument/2006/relationships/image" Target="../media/image33.png"/><Relationship Id="rId4" Type="http://schemas.openxmlformats.org/officeDocument/2006/relationships/image" Target="../media/image1.png"/><Relationship Id="rId9" Type="http://schemas.openxmlformats.org/officeDocument/2006/relationships/image" Target="../media/image32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.svg"/><Relationship Id="rId18" Type="http://schemas.openxmlformats.org/officeDocument/2006/relationships/image" Target="../media/image54.png"/><Relationship Id="rId3" Type="http://schemas.openxmlformats.org/officeDocument/2006/relationships/image" Target="../media/image4.svg"/><Relationship Id="rId7" Type="http://schemas.openxmlformats.org/officeDocument/2006/relationships/image" Target="../media/image53.svg"/><Relationship Id="rId12" Type="http://schemas.openxmlformats.org/officeDocument/2006/relationships/image" Target="../media/image1.png"/><Relationship Id="rId17" Type="http://schemas.openxmlformats.org/officeDocument/2006/relationships/image" Target="../media/image26.svg"/><Relationship Id="rId2" Type="http://schemas.openxmlformats.org/officeDocument/2006/relationships/image" Target="../media/image3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10.svg"/><Relationship Id="rId5" Type="http://schemas.openxmlformats.org/officeDocument/2006/relationships/image" Target="../media/image8.svg"/><Relationship Id="rId15" Type="http://schemas.openxmlformats.org/officeDocument/2006/relationships/image" Target="../media/image12.svg"/><Relationship Id="rId10" Type="http://schemas.openxmlformats.org/officeDocument/2006/relationships/image" Target="../media/image9.png"/><Relationship Id="rId19" Type="http://schemas.openxmlformats.org/officeDocument/2006/relationships/image" Target="../media/image55.svg"/><Relationship Id="rId4" Type="http://schemas.openxmlformats.org/officeDocument/2006/relationships/image" Target="../media/image7.png"/><Relationship Id="rId9" Type="http://schemas.openxmlformats.org/officeDocument/2006/relationships/image" Target="../media/image18.sv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svg"/><Relationship Id="rId18" Type="http://schemas.openxmlformats.org/officeDocument/2006/relationships/image" Target="../media/image33.png"/><Relationship Id="rId3" Type="http://schemas.openxmlformats.org/officeDocument/2006/relationships/image" Target="../media/image4.svg"/><Relationship Id="rId21" Type="http://schemas.openxmlformats.org/officeDocument/2006/relationships/image" Target="../media/image36.svg"/><Relationship Id="rId7" Type="http://schemas.openxmlformats.org/officeDocument/2006/relationships/image" Target="../media/image30.svg"/><Relationship Id="rId12" Type="http://schemas.openxmlformats.org/officeDocument/2006/relationships/image" Target="../media/image9.png"/><Relationship Id="rId17" Type="http://schemas.openxmlformats.org/officeDocument/2006/relationships/image" Target="../media/image14.svg"/><Relationship Id="rId2" Type="http://schemas.openxmlformats.org/officeDocument/2006/relationships/image" Target="../media/image3.png"/><Relationship Id="rId16" Type="http://schemas.openxmlformats.org/officeDocument/2006/relationships/image" Target="../media/image13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2.svg"/><Relationship Id="rId5" Type="http://schemas.openxmlformats.org/officeDocument/2006/relationships/image" Target="../media/image2.svg"/><Relationship Id="rId15" Type="http://schemas.openxmlformats.org/officeDocument/2006/relationships/image" Target="../media/image12.svg"/><Relationship Id="rId10" Type="http://schemas.openxmlformats.org/officeDocument/2006/relationships/image" Target="../media/image31.png"/><Relationship Id="rId19" Type="http://schemas.openxmlformats.org/officeDocument/2006/relationships/image" Target="../media/image34.svg"/><Relationship Id="rId4" Type="http://schemas.openxmlformats.org/officeDocument/2006/relationships/image" Target="../media/image1.png"/><Relationship Id="rId9" Type="http://schemas.openxmlformats.org/officeDocument/2006/relationships/image" Target="../media/image8.sv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38.svg"/><Relationship Id="rId3" Type="http://schemas.openxmlformats.org/officeDocument/2006/relationships/image" Target="../media/image4.svg"/><Relationship Id="rId7" Type="http://schemas.openxmlformats.org/officeDocument/2006/relationships/image" Target="../media/image10.svg"/><Relationship Id="rId12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6.svg"/><Relationship Id="rId5" Type="http://schemas.openxmlformats.org/officeDocument/2006/relationships/image" Target="../media/image8.svg"/><Relationship Id="rId10" Type="http://schemas.openxmlformats.org/officeDocument/2006/relationships/image" Target="../media/image25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6.svg"/><Relationship Id="rId3" Type="http://schemas.openxmlformats.org/officeDocument/2006/relationships/image" Target="../media/image4.svg"/><Relationship Id="rId7" Type="http://schemas.openxmlformats.org/officeDocument/2006/relationships/image" Target="../media/image18.svg"/><Relationship Id="rId12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0.svg"/><Relationship Id="rId5" Type="http://schemas.openxmlformats.org/officeDocument/2006/relationships/image" Target="../media/image8.svg"/><Relationship Id="rId15" Type="http://schemas.openxmlformats.org/officeDocument/2006/relationships/image" Target="../media/image2.sv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20.svg"/><Relationship Id="rId1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2.svg"/><Relationship Id="rId18" Type="http://schemas.openxmlformats.org/officeDocument/2006/relationships/diagramQuickStyle" Target="../diagrams/quickStyle1.xml"/><Relationship Id="rId3" Type="http://schemas.openxmlformats.org/officeDocument/2006/relationships/image" Target="../media/image4.svg"/><Relationship Id="rId7" Type="http://schemas.openxmlformats.org/officeDocument/2006/relationships/image" Target="../media/image20.svg"/><Relationship Id="rId12" Type="http://schemas.openxmlformats.org/officeDocument/2006/relationships/image" Target="../media/image1.png"/><Relationship Id="rId17" Type="http://schemas.openxmlformats.org/officeDocument/2006/relationships/diagramLayout" Target="../diagrams/layout1.xml"/><Relationship Id="rId2" Type="http://schemas.openxmlformats.org/officeDocument/2006/relationships/image" Target="../media/image3.png"/><Relationship Id="rId16" Type="http://schemas.openxmlformats.org/officeDocument/2006/relationships/diagramData" Target="../diagrams/data1.xml"/><Relationship Id="rId20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10.svg"/><Relationship Id="rId5" Type="http://schemas.openxmlformats.org/officeDocument/2006/relationships/image" Target="../media/image8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diagramColors" Target="../diagrams/colors1.xml"/><Relationship Id="rId4" Type="http://schemas.openxmlformats.org/officeDocument/2006/relationships/image" Target="../media/image7.png"/><Relationship Id="rId9" Type="http://schemas.openxmlformats.org/officeDocument/2006/relationships/image" Target="../media/image40.svg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.svg"/><Relationship Id="rId7" Type="http://schemas.openxmlformats.org/officeDocument/2006/relationships/image" Target="../media/image4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44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5939062" y="4359022"/>
            <a:ext cx="3671034" cy="190893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-2400204" y="8243160"/>
            <a:ext cx="22653739" cy="784385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5939062" y="5357614"/>
            <a:ext cx="2217814" cy="35886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13627" y="9487129"/>
            <a:ext cx="830146" cy="5261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744021" y="9134938"/>
            <a:ext cx="1030558" cy="6531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494353" y="8926479"/>
            <a:ext cx="657858" cy="41691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400261" y="9343396"/>
            <a:ext cx="949664" cy="60185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370564" y="1604934"/>
            <a:ext cx="4409509" cy="229294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34190" y="571008"/>
            <a:ext cx="1457127" cy="1457127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3680485" y="2656346"/>
            <a:ext cx="12001393" cy="5052025"/>
            <a:chOff x="0" y="0"/>
            <a:chExt cx="13319246" cy="5673553"/>
          </a:xfrm>
        </p:grpSpPr>
        <p:sp>
          <p:nvSpPr>
            <p:cNvPr id="12" name="Freeform 12"/>
            <p:cNvSpPr/>
            <p:nvPr/>
          </p:nvSpPr>
          <p:spPr>
            <a:xfrm>
              <a:off x="-1" y="0"/>
              <a:ext cx="13326905" cy="5673553"/>
            </a:xfrm>
            <a:custGeom>
              <a:avLst/>
              <a:gdLst/>
              <a:ahLst/>
              <a:cxnLst/>
              <a:rect l="l" t="t" r="r" b="b"/>
              <a:pathLst>
                <a:path w="13326905" h="5673553">
                  <a:moveTo>
                    <a:pt x="12820467" y="5656634"/>
                  </a:moveTo>
                  <a:cubicBezTo>
                    <a:pt x="12820467" y="5656634"/>
                    <a:pt x="12583470" y="5646664"/>
                    <a:pt x="12221331" y="5660108"/>
                  </a:cubicBezTo>
                  <a:cubicBezTo>
                    <a:pt x="11859193" y="5673553"/>
                    <a:pt x="490924" y="5673553"/>
                    <a:pt x="490924" y="5673553"/>
                  </a:cubicBezTo>
                  <a:cubicBezTo>
                    <a:pt x="245502" y="5673553"/>
                    <a:pt x="32509" y="5576285"/>
                    <a:pt x="31032" y="5416171"/>
                  </a:cubicBezTo>
                  <a:cubicBezTo>
                    <a:pt x="31032" y="5416171"/>
                    <a:pt x="0" y="3626049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12773918" y="0"/>
                    <a:pt x="12773918" y="0"/>
                  </a:cubicBezTo>
                  <a:cubicBezTo>
                    <a:pt x="13085818" y="0"/>
                    <a:pt x="13319247" y="101069"/>
                    <a:pt x="13311390" y="303616"/>
                  </a:cubicBezTo>
                  <a:cubicBezTo>
                    <a:pt x="13311390" y="303616"/>
                    <a:pt x="13309395" y="3357457"/>
                    <a:pt x="13318149" y="4716583"/>
                  </a:cubicBezTo>
                  <a:cubicBezTo>
                    <a:pt x="13326905" y="5009885"/>
                    <a:pt x="13280358" y="5342956"/>
                    <a:pt x="13280358" y="5342956"/>
                  </a:cubicBezTo>
                  <a:cubicBezTo>
                    <a:pt x="13277392" y="5522981"/>
                    <a:pt x="13065889" y="5656634"/>
                    <a:pt x="12820467" y="5656634"/>
                  </a:cubicBezTo>
                  <a:close/>
                </a:path>
              </a:pathLst>
            </a:custGeom>
            <a:solidFill>
              <a:srgbClr val="EFEBE0"/>
            </a:solidFill>
          </p:spPr>
        </p:sp>
      </p:grpSp>
      <p:grpSp>
        <p:nvGrpSpPr>
          <p:cNvPr id="13" name="Group 13"/>
          <p:cNvGrpSpPr/>
          <p:nvPr/>
        </p:nvGrpSpPr>
        <p:grpSpPr>
          <a:xfrm rot="-102086">
            <a:off x="4202618" y="1018089"/>
            <a:ext cx="9891331" cy="2131800"/>
            <a:chOff x="0" y="0"/>
            <a:chExt cx="11176551" cy="2408793"/>
          </a:xfrm>
        </p:grpSpPr>
        <p:sp>
          <p:nvSpPr>
            <p:cNvPr id="14" name="Freeform 14"/>
            <p:cNvSpPr/>
            <p:nvPr/>
          </p:nvSpPr>
          <p:spPr>
            <a:xfrm>
              <a:off x="-1" y="0"/>
              <a:ext cx="11184210" cy="2408793"/>
            </a:xfrm>
            <a:custGeom>
              <a:avLst/>
              <a:gdLst/>
              <a:ahLst/>
              <a:cxnLst/>
              <a:rect l="l" t="t" r="r" b="b"/>
              <a:pathLst>
                <a:path w="11184210" h="2408793">
                  <a:moveTo>
                    <a:pt x="10677771" y="2391874"/>
                  </a:moveTo>
                  <a:cubicBezTo>
                    <a:pt x="10677771" y="2391874"/>
                    <a:pt x="10440775" y="2381904"/>
                    <a:pt x="10078635" y="2395348"/>
                  </a:cubicBezTo>
                  <a:cubicBezTo>
                    <a:pt x="9716498" y="2408793"/>
                    <a:pt x="490924" y="2408793"/>
                    <a:pt x="490924" y="2408793"/>
                  </a:cubicBezTo>
                  <a:cubicBezTo>
                    <a:pt x="245502" y="2408793"/>
                    <a:pt x="32509" y="2311525"/>
                    <a:pt x="31032" y="2151411"/>
                  </a:cubicBezTo>
                  <a:cubicBezTo>
                    <a:pt x="31032" y="2151411"/>
                    <a:pt x="0" y="1097177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10631223" y="0"/>
                    <a:pt x="10631223" y="0"/>
                  </a:cubicBezTo>
                  <a:cubicBezTo>
                    <a:pt x="10943123" y="0"/>
                    <a:pt x="11176551" y="101069"/>
                    <a:pt x="11168694" y="303616"/>
                  </a:cubicBezTo>
                  <a:cubicBezTo>
                    <a:pt x="11168694" y="303616"/>
                    <a:pt x="11166698" y="1053631"/>
                    <a:pt x="11175455" y="1451823"/>
                  </a:cubicBezTo>
                  <a:cubicBezTo>
                    <a:pt x="11184210" y="1745125"/>
                    <a:pt x="11137661" y="2078196"/>
                    <a:pt x="11137661" y="2078196"/>
                  </a:cubicBezTo>
                  <a:cubicBezTo>
                    <a:pt x="11134697" y="2258221"/>
                    <a:pt x="10923193" y="2391874"/>
                    <a:pt x="10677771" y="2391874"/>
                  </a:cubicBezTo>
                  <a:close/>
                </a:path>
              </a:pathLst>
            </a:custGeom>
            <a:solidFill>
              <a:srgbClr val="B8E1D6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4174115" flipH="1" flipV="1">
            <a:off x="14049290" y="81657"/>
            <a:ext cx="746604" cy="158011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6437595" y="2751406"/>
            <a:ext cx="612851" cy="64510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7421968">
            <a:off x="382334" y="4786636"/>
            <a:ext cx="462586" cy="48693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659977" y="4191706"/>
            <a:ext cx="5869201" cy="6172200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 rot="-98618">
            <a:off x="5726956" y="1271447"/>
            <a:ext cx="8020133" cy="1510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330"/>
              </a:lnSpc>
            </a:pPr>
            <a:r>
              <a:rPr lang="en-US" sz="9000" b="1" dirty="0">
                <a:solidFill>
                  <a:srgbClr val="5B9283"/>
                </a:solidFill>
                <a:latin typeface="Fraunces"/>
              </a:rPr>
              <a:t>1.KHỞI ĐỘNG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401145" y="3693879"/>
            <a:ext cx="9957041" cy="25583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6750"/>
              </a:lnSpc>
            </a:pPr>
            <a:r>
              <a:rPr lang="en-US" sz="5000" dirty="0">
                <a:solidFill>
                  <a:srgbClr val="14163C"/>
                </a:solidFill>
                <a:latin typeface="Roboto Condensed"/>
              </a:rPr>
              <a:t>(?) </a:t>
            </a:r>
            <a:r>
              <a:rPr lang="en-US" sz="5000" dirty="0" err="1">
                <a:solidFill>
                  <a:srgbClr val="14163C"/>
                </a:solidFill>
                <a:latin typeface="Roboto Condensed"/>
              </a:rPr>
              <a:t>Em</a:t>
            </a:r>
            <a:r>
              <a:rPr lang="en-US" sz="5000" dirty="0">
                <a:solidFill>
                  <a:srgbClr val="14163C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14163C"/>
                </a:solidFill>
                <a:latin typeface="Roboto Condensed"/>
              </a:rPr>
              <a:t>đã</a:t>
            </a:r>
            <a:r>
              <a:rPr lang="en-US" sz="5000" dirty="0">
                <a:solidFill>
                  <a:srgbClr val="14163C"/>
                </a:solidFill>
                <a:latin typeface="Roboto Condensed"/>
              </a:rPr>
              <a:t> bao </a:t>
            </a:r>
            <a:r>
              <a:rPr lang="en-US" sz="5000" dirty="0" err="1">
                <a:solidFill>
                  <a:srgbClr val="14163C"/>
                </a:solidFill>
                <a:latin typeface="Roboto Condensed"/>
              </a:rPr>
              <a:t>giờ</a:t>
            </a:r>
            <a:r>
              <a:rPr lang="en-US" sz="5000" dirty="0">
                <a:solidFill>
                  <a:srgbClr val="14163C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14163C"/>
                </a:solidFill>
                <a:latin typeface="Roboto Condensed"/>
              </a:rPr>
              <a:t>trải</a:t>
            </a:r>
            <a:r>
              <a:rPr lang="en-US" sz="5000" dirty="0">
                <a:solidFill>
                  <a:srgbClr val="14163C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14163C"/>
                </a:solidFill>
                <a:latin typeface="Roboto Condensed"/>
              </a:rPr>
              <a:t>nghiệm</a:t>
            </a:r>
            <a:r>
              <a:rPr lang="en-US" sz="5000" dirty="0">
                <a:solidFill>
                  <a:srgbClr val="14163C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14163C"/>
                </a:solidFill>
                <a:latin typeface="Roboto Condensed"/>
              </a:rPr>
              <a:t>cảm</a:t>
            </a:r>
            <a:r>
              <a:rPr lang="en-US" sz="5000" dirty="0">
                <a:solidFill>
                  <a:srgbClr val="14163C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14163C"/>
                </a:solidFill>
                <a:latin typeface="Roboto Condensed"/>
              </a:rPr>
              <a:t>giác</a:t>
            </a:r>
            <a:r>
              <a:rPr lang="en-US" sz="5000" dirty="0">
                <a:solidFill>
                  <a:srgbClr val="14163C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14163C"/>
                </a:solidFill>
                <a:latin typeface="Roboto Condensed"/>
              </a:rPr>
              <a:t>về</a:t>
            </a:r>
            <a:r>
              <a:rPr lang="en-US" sz="5000" dirty="0">
                <a:solidFill>
                  <a:srgbClr val="14163C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14163C"/>
                </a:solidFill>
                <a:latin typeface="Roboto Condensed"/>
              </a:rPr>
              <a:t>thăm</a:t>
            </a:r>
            <a:r>
              <a:rPr lang="en-US" sz="5000" dirty="0">
                <a:solidFill>
                  <a:srgbClr val="14163C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14163C"/>
                </a:solidFill>
                <a:latin typeface="Roboto Condensed"/>
              </a:rPr>
              <a:t>quê</a:t>
            </a:r>
            <a:r>
              <a:rPr lang="en-US" sz="5000" dirty="0">
                <a:solidFill>
                  <a:srgbClr val="14163C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14163C"/>
                </a:solidFill>
                <a:latin typeface="Roboto Condensed"/>
              </a:rPr>
              <a:t>xa</a:t>
            </a:r>
            <a:r>
              <a:rPr lang="en-US" sz="5000" dirty="0">
                <a:solidFill>
                  <a:srgbClr val="14163C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14163C"/>
                </a:solidFill>
                <a:latin typeface="Roboto Condensed"/>
              </a:rPr>
              <a:t>chưa</a:t>
            </a:r>
            <a:r>
              <a:rPr lang="en-US" sz="5000" dirty="0">
                <a:solidFill>
                  <a:srgbClr val="14163C"/>
                </a:solidFill>
                <a:latin typeface="Roboto Condensed"/>
              </a:rPr>
              <a:t>? </a:t>
            </a:r>
            <a:r>
              <a:rPr lang="en-US" sz="5000" dirty="0" err="1">
                <a:solidFill>
                  <a:srgbClr val="14163C"/>
                </a:solidFill>
                <a:latin typeface="Roboto Condensed"/>
              </a:rPr>
              <a:t>Cảm</a:t>
            </a:r>
            <a:r>
              <a:rPr lang="en-US" sz="5000" dirty="0">
                <a:solidFill>
                  <a:srgbClr val="14163C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14163C"/>
                </a:solidFill>
                <a:latin typeface="Roboto Condensed"/>
              </a:rPr>
              <a:t>xúc</a:t>
            </a:r>
            <a:r>
              <a:rPr lang="en-US" sz="5000" dirty="0">
                <a:solidFill>
                  <a:srgbClr val="14163C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14163C"/>
                </a:solidFill>
                <a:latin typeface="Roboto Condensed"/>
              </a:rPr>
              <a:t>khi</a:t>
            </a:r>
            <a:r>
              <a:rPr lang="en-US" sz="5000" dirty="0">
                <a:solidFill>
                  <a:srgbClr val="14163C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14163C"/>
                </a:solidFill>
                <a:latin typeface="Roboto Condensed"/>
              </a:rPr>
              <a:t>trở</a:t>
            </a:r>
            <a:r>
              <a:rPr lang="en-US" sz="5000" dirty="0">
                <a:solidFill>
                  <a:srgbClr val="14163C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14163C"/>
                </a:solidFill>
                <a:latin typeface="Roboto Condensed"/>
              </a:rPr>
              <a:t>về</a:t>
            </a:r>
            <a:r>
              <a:rPr lang="en-US" sz="5000" dirty="0">
                <a:solidFill>
                  <a:srgbClr val="14163C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14163C"/>
                </a:solidFill>
                <a:latin typeface="Roboto Condensed"/>
              </a:rPr>
              <a:t>thăm</a:t>
            </a:r>
            <a:r>
              <a:rPr lang="en-US" sz="5000" dirty="0">
                <a:solidFill>
                  <a:srgbClr val="14163C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14163C"/>
                </a:solidFill>
                <a:latin typeface="Roboto Condensed"/>
              </a:rPr>
              <a:t>quê</a:t>
            </a:r>
            <a:r>
              <a:rPr lang="en-US" sz="5000" dirty="0">
                <a:solidFill>
                  <a:srgbClr val="14163C"/>
                </a:solidFill>
                <a:latin typeface="Roboto Condensed"/>
              </a:rPr>
              <a:t> ở </a:t>
            </a:r>
            <a:r>
              <a:rPr lang="en-US" sz="5000" dirty="0" err="1">
                <a:solidFill>
                  <a:srgbClr val="14163C"/>
                </a:solidFill>
                <a:latin typeface="Roboto Condensed"/>
              </a:rPr>
              <a:t>xa</a:t>
            </a:r>
            <a:r>
              <a:rPr lang="en-US" sz="5000" dirty="0">
                <a:solidFill>
                  <a:srgbClr val="14163C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14163C"/>
                </a:solidFill>
                <a:latin typeface="Roboto Condensed"/>
              </a:rPr>
              <a:t>của</a:t>
            </a:r>
            <a:r>
              <a:rPr lang="en-US" sz="5000" dirty="0">
                <a:solidFill>
                  <a:srgbClr val="14163C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14163C"/>
                </a:solidFill>
                <a:latin typeface="Roboto Condensed"/>
              </a:rPr>
              <a:t>em</a:t>
            </a:r>
            <a:r>
              <a:rPr lang="en-US" sz="5000" dirty="0">
                <a:solidFill>
                  <a:srgbClr val="14163C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14163C"/>
                </a:solidFill>
                <a:latin typeface="Roboto Condensed"/>
              </a:rPr>
              <a:t>thế</a:t>
            </a:r>
            <a:r>
              <a:rPr lang="en-US" sz="5000" dirty="0">
                <a:solidFill>
                  <a:srgbClr val="14163C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14163C"/>
                </a:solidFill>
                <a:latin typeface="Roboto Condensed"/>
              </a:rPr>
              <a:t>nào</a:t>
            </a:r>
            <a:r>
              <a:rPr lang="en-US" sz="5000" dirty="0">
                <a:solidFill>
                  <a:srgbClr val="14163C"/>
                </a:solidFill>
                <a:latin typeface="Roboto Condensed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5939062" y="4359022"/>
            <a:ext cx="3671034" cy="190893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-2400204" y="8243160"/>
            <a:ext cx="22653739" cy="784385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5939062" y="5357614"/>
            <a:ext cx="2217814" cy="35886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13627" y="9487129"/>
            <a:ext cx="830146" cy="5261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744021" y="9134938"/>
            <a:ext cx="1030558" cy="6531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494353" y="8926479"/>
            <a:ext cx="657858" cy="41691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400261" y="9343396"/>
            <a:ext cx="949664" cy="60185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370564" y="1604934"/>
            <a:ext cx="4409509" cy="229294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34190" y="571008"/>
            <a:ext cx="1457127" cy="145712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4174115" flipH="1" flipV="1">
            <a:off x="6649579" y="6670171"/>
            <a:ext cx="746604" cy="158011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4643450" y="7151961"/>
            <a:ext cx="612851" cy="64510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7421968">
            <a:off x="382334" y="4786636"/>
            <a:ext cx="462586" cy="48693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613627" y="4374128"/>
            <a:ext cx="5869201" cy="6172200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2753991" y="865737"/>
            <a:ext cx="13647745" cy="961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500"/>
              </a:lnSpc>
            </a:pPr>
            <a:r>
              <a:rPr lang="en-US" sz="7000" dirty="0">
                <a:solidFill>
                  <a:srgbClr val="5B9283"/>
                </a:solidFill>
                <a:latin typeface="Roboto Condensed Bold"/>
              </a:rPr>
              <a:t>3.2. </a:t>
            </a:r>
            <a:r>
              <a:rPr lang="en-US" sz="7000" dirty="0" err="1">
                <a:solidFill>
                  <a:srgbClr val="5B9283"/>
                </a:solidFill>
                <a:latin typeface="Roboto Condensed Bold"/>
              </a:rPr>
              <a:t>Cảm</a:t>
            </a:r>
            <a:r>
              <a:rPr lang="en-US" sz="7000" dirty="0">
                <a:solidFill>
                  <a:srgbClr val="5B9283"/>
                </a:solidFill>
                <a:latin typeface="Roboto Condensed Bold"/>
              </a:rPr>
              <a:t> </a:t>
            </a:r>
            <a:r>
              <a:rPr lang="en-US" sz="7000" dirty="0" err="1">
                <a:solidFill>
                  <a:srgbClr val="5B9283"/>
                </a:solidFill>
                <a:latin typeface="Roboto Condensed Bold"/>
              </a:rPr>
              <a:t>xúc</a:t>
            </a:r>
            <a:r>
              <a:rPr lang="en-US" sz="7000" dirty="0">
                <a:solidFill>
                  <a:srgbClr val="5B9283"/>
                </a:solidFill>
                <a:latin typeface="Roboto Condensed Bold"/>
              </a:rPr>
              <a:t> </a:t>
            </a:r>
            <a:r>
              <a:rPr lang="en-US" sz="7000" dirty="0" err="1">
                <a:solidFill>
                  <a:srgbClr val="5B9283"/>
                </a:solidFill>
                <a:latin typeface="Roboto Condensed Bold"/>
              </a:rPr>
              <a:t>trữ</a:t>
            </a:r>
            <a:r>
              <a:rPr lang="en-US" sz="7000" dirty="0">
                <a:solidFill>
                  <a:srgbClr val="5B9283"/>
                </a:solidFill>
                <a:latin typeface="Roboto Condensed Bold"/>
              </a:rPr>
              <a:t> </a:t>
            </a:r>
            <a:r>
              <a:rPr lang="en-US" sz="7000" dirty="0" err="1">
                <a:solidFill>
                  <a:srgbClr val="5B9283"/>
                </a:solidFill>
                <a:latin typeface="Roboto Condensed Bold"/>
              </a:rPr>
              <a:t>tình</a:t>
            </a:r>
            <a:r>
              <a:rPr lang="en-US" sz="7000" dirty="0">
                <a:solidFill>
                  <a:srgbClr val="5B9283"/>
                </a:solidFill>
                <a:latin typeface="Roboto Condensed Bold"/>
              </a:rPr>
              <a:t> </a:t>
            </a:r>
            <a:r>
              <a:rPr lang="en-US" sz="7000" dirty="0" err="1">
                <a:solidFill>
                  <a:srgbClr val="5B9283"/>
                </a:solidFill>
                <a:latin typeface="Roboto Condensed Bold"/>
              </a:rPr>
              <a:t>trong</a:t>
            </a:r>
            <a:r>
              <a:rPr lang="en-US" sz="7000" dirty="0">
                <a:solidFill>
                  <a:srgbClr val="5B9283"/>
                </a:solidFill>
                <a:latin typeface="Roboto Condensed Bold"/>
              </a:rPr>
              <a:t> </a:t>
            </a:r>
            <a:r>
              <a:rPr lang="en-US" sz="7000" dirty="0" err="1">
                <a:solidFill>
                  <a:srgbClr val="5B9283"/>
                </a:solidFill>
                <a:latin typeface="Roboto Condensed Bold"/>
              </a:rPr>
              <a:t>bài</a:t>
            </a:r>
            <a:r>
              <a:rPr lang="en-US" sz="7000" dirty="0">
                <a:solidFill>
                  <a:srgbClr val="5B9283"/>
                </a:solidFill>
                <a:latin typeface="Roboto Condensed Bold"/>
              </a:rPr>
              <a:t> </a:t>
            </a:r>
            <a:r>
              <a:rPr lang="en-US" sz="7000" dirty="0" err="1">
                <a:solidFill>
                  <a:srgbClr val="5B9283"/>
                </a:solidFill>
                <a:latin typeface="Roboto Condensed Bold"/>
              </a:rPr>
              <a:t>thơ</a:t>
            </a:r>
            <a:endParaRPr lang="en-US" sz="7000" dirty="0">
              <a:solidFill>
                <a:srgbClr val="5B9283"/>
              </a:solidFill>
              <a:latin typeface="Roboto Condensed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081584" y="2229177"/>
            <a:ext cx="12779995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en-US" sz="6000" dirty="0">
                <a:solidFill>
                  <a:srgbClr val="233D6B"/>
                </a:solidFill>
                <a:latin typeface="Roboto Condensed Bold Italics"/>
              </a:rPr>
              <a:t>a. </a:t>
            </a:r>
            <a:r>
              <a:rPr lang="en-US" sz="6000" dirty="0" err="1">
                <a:solidFill>
                  <a:srgbClr val="233D6B"/>
                </a:solidFill>
                <a:latin typeface="Roboto Condensed Bold Italics"/>
              </a:rPr>
              <a:t>Nhân</a:t>
            </a:r>
            <a:r>
              <a:rPr lang="en-US" sz="6000" dirty="0">
                <a:solidFill>
                  <a:srgbClr val="233D6B"/>
                </a:solidFill>
                <a:latin typeface="Roboto Condensed Bold Italics"/>
              </a:rPr>
              <a:t> </a:t>
            </a:r>
            <a:r>
              <a:rPr lang="en-US" sz="6000" dirty="0" err="1">
                <a:solidFill>
                  <a:srgbClr val="233D6B"/>
                </a:solidFill>
                <a:latin typeface="Roboto Condensed Bold Italics"/>
              </a:rPr>
              <a:t>vật</a:t>
            </a:r>
            <a:r>
              <a:rPr lang="en-US" sz="6000" dirty="0">
                <a:solidFill>
                  <a:srgbClr val="233D6B"/>
                </a:solidFill>
                <a:latin typeface="Roboto Condensed Bold Italics"/>
              </a:rPr>
              <a:t> </a:t>
            </a:r>
            <a:r>
              <a:rPr lang="en-US" sz="6000" dirty="0" err="1">
                <a:solidFill>
                  <a:srgbClr val="233D6B"/>
                </a:solidFill>
                <a:latin typeface="Roboto Condensed Bold Italics"/>
              </a:rPr>
              <a:t>trữ</a:t>
            </a:r>
            <a:r>
              <a:rPr lang="en-US" sz="6000" dirty="0">
                <a:solidFill>
                  <a:srgbClr val="233D6B"/>
                </a:solidFill>
                <a:latin typeface="Roboto Condensed Bold Italics"/>
              </a:rPr>
              <a:t> </a:t>
            </a:r>
            <a:r>
              <a:rPr lang="en-US" sz="6000" dirty="0" err="1">
                <a:solidFill>
                  <a:srgbClr val="233D6B"/>
                </a:solidFill>
                <a:latin typeface="Roboto Condensed Bold Italics"/>
              </a:rPr>
              <a:t>tình</a:t>
            </a:r>
            <a:r>
              <a:rPr lang="en-US" sz="6000" dirty="0">
                <a:solidFill>
                  <a:srgbClr val="233D6B"/>
                </a:solidFill>
                <a:latin typeface="Roboto Condensed Bold Italics"/>
              </a:rPr>
              <a:t>, </a:t>
            </a:r>
            <a:r>
              <a:rPr lang="en-US" sz="6000" dirty="0" err="1">
                <a:solidFill>
                  <a:srgbClr val="233D6B"/>
                </a:solidFill>
                <a:latin typeface="Roboto Condensed Bold Italics"/>
              </a:rPr>
              <a:t>đối</a:t>
            </a:r>
            <a:r>
              <a:rPr lang="en-US" sz="6000" dirty="0">
                <a:solidFill>
                  <a:srgbClr val="233D6B"/>
                </a:solidFill>
                <a:latin typeface="Roboto Condensed Bold Italics"/>
              </a:rPr>
              <a:t> </a:t>
            </a:r>
            <a:r>
              <a:rPr lang="en-US" sz="6000" dirty="0" err="1">
                <a:solidFill>
                  <a:srgbClr val="233D6B"/>
                </a:solidFill>
                <a:latin typeface="Roboto Condensed Bold Italics"/>
              </a:rPr>
              <a:t>tượng</a:t>
            </a:r>
            <a:r>
              <a:rPr lang="en-US" sz="6000" dirty="0">
                <a:solidFill>
                  <a:srgbClr val="233D6B"/>
                </a:solidFill>
                <a:latin typeface="Roboto Condensed Bold Italics"/>
              </a:rPr>
              <a:t> </a:t>
            </a:r>
            <a:r>
              <a:rPr lang="en-US" sz="6000" dirty="0" err="1">
                <a:solidFill>
                  <a:srgbClr val="233D6B"/>
                </a:solidFill>
                <a:latin typeface="Roboto Condensed Bold Italics"/>
              </a:rPr>
              <a:t>trữ</a:t>
            </a:r>
            <a:r>
              <a:rPr lang="en-US" sz="6000" dirty="0">
                <a:solidFill>
                  <a:srgbClr val="233D6B"/>
                </a:solidFill>
                <a:latin typeface="Roboto Condensed Bold Italics"/>
              </a:rPr>
              <a:t> </a:t>
            </a:r>
            <a:r>
              <a:rPr lang="en-US" sz="6000" dirty="0" err="1">
                <a:solidFill>
                  <a:srgbClr val="233D6B"/>
                </a:solidFill>
                <a:latin typeface="Roboto Condensed Bold Italics"/>
              </a:rPr>
              <a:t>tình</a:t>
            </a:r>
            <a:endParaRPr lang="en-US" sz="6000" dirty="0">
              <a:solidFill>
                <a:srgbClr val="233D6B"/>
              </a:solidFill>
              <a:latin typeface="Roboto Condensed Bold Italic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152211" y="3873679"/>
            <a:ext cx="8638743" cy="1885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000" dirty="0">
                <a:solidFill>
                  <a:srgbClr val="233D6B"/>
                </a:solidFill>
                <a:latin typeface="Roboto Condensed"/>
              </a:rPr>
              <a:t>-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Nhân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vật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trữ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tình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: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người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con</a:t>
            </a:r>
          </a:p>
          <a:p>
            <a:pPr>
              <a:lnSpc>
                <a:spcPts val="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000" dirty="0">
                <a:solidFill>
                  <a:srgbClr val="233D6B"/>
                </a:solidFill>
                <a:latin typeface="Roboto Condensed"/>
              </a:rPr>
              <a:t>-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Đối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tượng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trữ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tình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: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người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mẹ</a:t>
            </a:r>
            <a:endParaRPr lang="en-US" sz="5000" dirty="0">
              <a:solidFill>
                <a:srgbClr val="233D6B"/>
              </a:solidFill>
              <a:latin typeface="Roboto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-2383486" y="8410341"/>
            <a:ext cx="22653739" cy="784385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93438" y="8995248"/>
            <a:ext cx="830146" cy="52610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687462" y="9424971"/>
            <a:ext cx="657858" cy="41691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218417" y="8892740"/>
            <a:ext cx="949664" cy="60185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833719" y="5159083"/>
            <a:ext cx="4230701" cy="475242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4897611" y="8603275"/>
            <a:ext cx="1180779" cy="118077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197215" y="8995248"/>
            <a:ext cx="859447" cy="859447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421657" y="923925"/>
            <a:ext cx="10322295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en-US" sz="6000" dirty="0">
                <a:solidFill>
                  <a:srgbClr val="5B9283"/>
                </a:solidFill>
                <a:latin typeface="Roboto Condensed Bold Italics"/>
              </a:rPr>
              <a:t>b. </a:t>
            </a:r>
            <a:r>
              <a:rPr lang="en-US" sz="6000" dirty="0" err="1">
                <a:solidFill>
                  <a:srgbClr val="5B9283"/>
                </a:solidFill>
                <a:latin typeface="Roboto Condensed Bold Italics"/>
              </a:rPr>
              <a:t>Cảm</a:t>
            </a:r>
            <a:r>
              <a:rPr lang="en-US" sz="6000" dirty="0">
                <a:solidFill>
                  <a:srgbClr val="5B9283"/>
                </a:solidFill>
                <a:latin typeface="Roboto Condensed Bold Italics"/>
              </a:rPr>
              <a:t> </a:t>
            </a:r>
            <a:r>
              <a:rPr lang="en-US" sz="6000" dirty="0" err="1">
                <a:solidFill>
                  <a:srgbClr val="5B9283"/>
                </a:solidFill>
                <a:latin typeface="Roboto Condensed Bold Italics"/>
              </a:rPr>
              <a:t>xúc</a:t>
            </a:r>
            <a:r>
              <a:rPr lang="en-US" sz="6000" dirty="0">
                <a:solidFill>
                  <a:srgbClr val="5B9283"/>
                </a:solidFill>
                <a:latin typeface="Roboto Condensed Bold Italics"/>
              </a:rPr>
              <a:t> </a:t>
            </a:r>
            <a:r>
              <a:rPr lang="en-US" sz="6000" dirty="0" err="1">
                <a:solidFill>
                  <a:srgbClr val="5B9283"/>
                </a:solidFill>
                <a:latin typeface="Roboto Condensed Bold Italics"/>
              </a:rPr>
              <a:t>trữ</a:t>
            </a:r>
            <a:r>
              <a:rPr lang="en-US" sz="6000" dirty="0">
                <a:solidFill>
                  <a:srgbClr val="5B9283"/>
                </a:solidFill>
                <a:latin typeface="Roboto Condensed Bold Italics"/>
              </a:rPr>
              <a:t> </a:t>
            </a:r>
            <a:r>
              <a:rPr lang="en-US" sz="6000" dirty="0" err="1">
                <a:solidFill>
                  <a:srgbClr val="5B9283"/>
                </a:solidFill>
                <a:latin typeface="Roboto Condensed Bold Italics"/>
              </a:rPr>
              <a:t>tình</a:t>
            </a:r>
            <a:endParaRPr lang="en-US" sz="6000" dirty="0">
              <a:solidFill>
                <a:srgbClr val="5B9283"/>
              </a:solidFill>
              <a:latin typeface="Roboto Condensed Bold Itali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421657" y="2069405"/>
            <a:ext cx="15837643" cy="750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/>
              </a:rPr>
              <a:t>- </a:t>
            </a:r>
            <a:r>
              <a:rPr lang="en-US" sz="4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 Condensed"/>
              </a:rPr>
              <a:t>Nỗi</a:t>
            </a:r>
            <a:r>
              <a:rPr lang="en-US" sz="4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 Condensed"/>
              </a:rPr>
              <a:t>niềm</a:t>
            </a:r>
            <a:r>
              <a:rPr lang="en-US" sz="4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 Condensed"/>
              </a:rPr>
              <a:t>rưng</a:t>
            </a:r>
            <a:r>
              <a:rPr lang="en-US" sz="4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 Condensed"/>
              </a:rPr>
              <a:t>rưng</a:t>
            </a:r>
            <a:r>
              <a:rPr lang="en-US" sz="4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 Condensed"/>
              </a:rPr>
              <a:t>của</a:t>
            </a:r>
            <a:r>
              <a:rPr lang="en-US" sz="4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 Condensed"/>
              </a:rPr>
              <a:t>người</a:t>
            </a:r>
            <a:r>
              <a:rPr lang="en-US" sz="4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/>
              </a:rPr>
              <a:t> con </a:t>
            </a:r>
            <a:r>
              <a:rPr lang="en-US" sz="4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 Condensed"/>
              </a:rPr>
              <a:t>khi</a:t>
            </a:r>
            <a:r>
              <a:rPr lang="en-US" sz="4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 Condensed"/>
              </a:rPr>
              <a:t>vừa</a:t>
            </a:r>
            <a:r>
              <a:rPr lang="en-US" sz="4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 Condensed"/>
              </a:rPr>
              <a:t>trở</a:t>
            </a:r>
            <a:r>
              <a:rPr lang="en-US" sz="4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 Condensed"/>
              </a:rPr>
              <a:t>về</a:t>
            </a:r>
            <a:r>
              <a:rPr lang="en-US" sz="4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 Condensed"/>
              </a:rPr>
              <a:t>thăm</a:t>
            </a:r>
            <a:r>
              <a:rPr lang="en-US" sz="45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 Condensed"/>
              </a:rPr>
              <a:t>mẹ</a:t>
            </a:r>
            <a:endParaRPr lang="en-US" sz="4500" dirty="0">
              <a:solidFill>
                <a:schemeClr val="tx1">
                  <a:lumMod val="85000"/>
                  <a:lumOff val="15000"/>
                </a:schemeClr>
              </a:solidFill>
              <a:latin typeface="Roboto Condensed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1A40CD6-6A66-9D41-7090-3EF2D08B9DFA}"/>
              </a:ext>
            </a:extLst>
          </p:cNvPr>
          <p:cNvSpPr/>
          <p:nvPr/>
        </p:nvSpPr>
        <p:spPr>
          <a:xfrm>
            <a:off x="2954831" y="3230943"/>
            <a:ext cx="5012063" cy="5012063"/>
          </a:xfrm>
          <a:custGeom>
            <a:avLst/>
            <a:gdLst>
              <a:gd name="connsiteX0" fmla="*/ 0 w 2994960"/>
              <a:gd name="connsiteY0" fmla="*/ 1497480 h 2994960"/>
              <a:gd name="connsiteX1" fmla="*/ 1497480 w 2994960"/>
              <a:gd name="connsiteY1" fmla="*/ 0 h 2994960"/>
              <a:gd name="connsiteX2" fmla="*/ 2994960 w 2994960"/>
              <a:gd name="connsiteY2" fmla="*/ 1497480 h 2994960"/>
              <a:gd name="connsiteX3" fmla="*/ 1497480 w 2994960"/>
              <a:gd name="connsiteY3" fmla="*/ 2994960 h 2994960"/>
              <a:gd name="connsiteX4" fmla="*/ 0 w 2994960"/>
              <a:gd name="connsiteY4" fmla="*/ 1497480 h 299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4960" h="2994960">
                <a:moveTo>
                  <a:pt x="0" y="1497480"/>
                </a:moveTo>
                <a:cubicBezTo>
                  <a:pt x="0" y="670445"/>
                  <a:pt x="670445" y="0"/>
                  <a:pt x="1497480" y="0"/>
                </a:cubicBezTo>
                <a:cubicBezTo>
                  <a:pt x="2324515" y="0"/>
                  <a:pt x="2994960" y="670445"/>
                  <a:pt x="2994960" y="1497480"/>
                </a:cubicBezTo>
                <a:cubicBezTo>
                  <a:pt x="2994960" y="2324515"/>
                  <a:pt x="2324515" y="2994960"/>
                  <a:pt x="1497480" y="2994960"/>
                </a:cubicBezTo>
                <a:cubicBezTo>
                  <a:pt x="670445" y="2994960"/>
                  <a:pt x="0" y="2324515"/>
                  <a:pt x="0" y="149748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603425" tIns="484322" rIns="603425" bIns="484322" numCol="1" spcCol="1270" anchor="ctr" anchorCtr="0">
            <a:noAutofit/>
          </a:bodyPr>
          <a:lstStyle/>
          <a:p>
            <a:pPr lvl="0" algn="ctr" defTabSz="1600200">
              <a:lnSpc>
                <a:spcPct val="110000"/>
              </a:lnSpc>
              <a:spcBef>
                <a:spcPct val="0"/>
              </a:spcBef>
            </a:pPr>
            <a:r>
              <a:rPr lang="en-US" sz="4400" dirty="0" err="1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Thời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gian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gợi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nhiều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cảm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xúc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: </a:t>
            </a:r>
            <a:r>
              <a:rPr lang="en-US" sz="4400" dirty="0" err="1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chiều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đông</a:t>
            </a:r>
            <a:endParaRPr lang="en-US" sz="4400" kern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2D94960-5EEA-21AC-F926-EDF9A8AEAED2}"/>
              </a:ext>
            </a:extLst>
          </p:cNvPr>
          <p:cNvSpPr/>
          <p:nvPr/>
        </p:nvSpPr>
        <p:spPr>
          <a:xfrm>
            <a:off x="9550630" y="3383623"/>
            <a:ext cx="5012063" cy="5012063"/>
          </a:xfrm>
          <a:custGeom>
            <a:avLst/>
            <a:gdLst>
              <a:gd name="connsiteX0" fmla="*/ 0 w 2994960"/>
              <a:gd name="connsiteY0" fmla="*/ 1497480 h 2994960"/>
              <a:gd name="connsiteX1" fmla="*/ 1497480 w 2994960"/>
              <a:gd name="connsiteY1" fmla="*/ 0 h 2994960"/>
              <a:gd name="connsiteX2" fmla="*/ 2994960 w 2994960"/>
              <a:gd name="connsiteY2" fmla="*/ 1497480 h 2994960"/>
              <a:gd name="connsiteX3" fmla="*/ 1497480 w 2994960"/>
              <a:gd name="connsiteY3" fmla="*/ 2994960 h 2994960"/>
              <a:gd name="connsiteX4" fmla="*/ 0 w 2994960"/>
              <a:gd name="connsiteY4" fmla="*/ 1497480 h 299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4960" h="2994960">
                <a:moveTo>
                  <a:pt x="0" y="1497480"/>
                </a:moveTo>
                <a:cubicBezTo>
                  <a:pt x="0" y="670445"/>
                  <a:pt x="670445" y="0"/>
                  <a:pt x="1497480" y="0"/>
                </a:cubicBezTo>
                <a:cubicBezTo>
                  <a:pt x="2324515" y="0"/>
                  <a:pt x="2994960" y="670445"/>
                  <a:pt x="2994960" y="1497480"/>
                </a:cubicBezTo>
                <a:cubicBezTo>
                  <a:pt x="2994960" y="2324515"/>
                  <a:pt x="2324515" y="2994960"/>
                  <a:pt x="1497480" y="2994960"/>
                </a:cubicBezTo>
                <a:cubicBezTo>
                  <a:pt x="670445" y="2994960"/>
                  <a:pt x="0" y="2324515"/>
                  <a:pt x="0" y="149748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50000"/>
              <a:hueOff val="-1013224"/>
              <a:satOff val="1071"/>
              <a:lumOff val="-196"/>
              <a:alphaOff val="0"/>
            </a:schemeClr>
          </a:fillRef>
          <a:effectRef idx="0">
            <a:schemeClr val="accent5">
              <a:alpha val="50000"/>
              <a:hueOff val="-1013224"/>
              <a:satOff val="1071"/>
              <a:lumOff val="-196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603425" tIns="484322" rIns="603425" bIns="484322" numCol="1" spcCol="1270" anchor="ctr" anchorCtr="0">
            <a:noAutofit/>
          </a:bodyPr>
          <a:lstStyle/>
          <a:p>
            <a:pPr lvl="0" algn="ctr" defTabSz="1600200">
              <a:lnSpc>
                <a:spcPct val="110000"/>
              </a:lnSpc>
              <a:spcBef>
                <a:spcPct val="0"/>
              </a:spcBef>
            </a:pPr>
            <a:r>
              <a:rPr lang="en-US" sz="4400" dirty="0" err="1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Không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gian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thân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thuộc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gợi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nhiều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kỉ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chemeClr val="accent5">
                    <a:lumMod val="75000"/>
                  </a:schemeClr>
                </a:solidFill>
                <a:latin typeface="Roboto Condensed"/>
              </a:rPr>
              <a:t>niệm</a:t>
            </a:r>
            <a:endParaRPr lang="en-US" sz="4400" kern="1200" dirty="0">
              <a:solidFill>
                <a:schemeClr val="accent5">
                  <a:lumMod val="75000"/>
                </a:schemeClr>
              </a:solidFill>
              <a:latin typeface="Roboto Condensed Itali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-2400204" y="8443777"/>
            <a:ext cx="22653739" cy="784385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31157">
            <a:off x="11126148" y="-296008"/>
            <a:ext cx="2220232" cy="11545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47714" y="5990145"/>
            <a:ext cx="2908814" cy="355600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307747" y="9020047"/>
            <a:ext cx="830146" cy="5261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147614" y="9009029"/>
            <a:ext cx="701629" cy="4446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467576" y="9546152"/>
            <a:ext cx="657858" cy="41691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874656" y="9453686"/>
            <a:ext cx="949664" cy="60185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2051253" y="2230552"/>
            <a:ext cx="14667892" cy="5537596"/>
            <a:chOff x="0" y="0"/>
            <a:chExt cx="17546442" cy="6624340"/>
          </a:xfrm>
        </p:grpSpPr>
        <p:sp>
          <p:nvSpPr>
            <p:cNvPr id="10" name="Freeform 10"/>
            <p:cNvSpPr/>
            <p:nvPr/>
          </p:nvSpPr>
          <p:spPr>
            <a:xfrm>
              <a:off x="-1" y="0"/>
              <a:ext cx="17554102" cy="6624341"/>
            </a:xfrm>
            <a:custGeom>
              <a:avLst/>
              <a:gdLst/>
              <a:ahLst/>
              <a:cxnLst/>
              <a:rect l="l" t="t" r="r" b="b"/>
              <a:pathLst>
                <a:path w="17554102" h="6624341">
                  <a:moveTo>
                    <a:pt x="17047663" y="6607421"/>
                  </a:moveTo>
                  <a:cubicBezTo>
                    <a:pt x="17047663" y="6607421"/>
                    <a:pt x="16810666" y="6597452"/>
                    <a:pt x="16448527" y="6610896"/>
                  </a:cubicBezTo>
                  <a:cubicBezTo>
                    <a:pt x="16086390" y="6624341"/>
                    <a:pt x="490924" y="6624341"/>
                    <a:pt x="490924" y="6624341"/>
                  </a:cubicBezTo>
                  <a:cubicBezTo>
                    <a:pt x="245502" y="6624341"/>
                    <a:pt x="32509" y="6527072"/>
                    <a:pt x="31032" y="6366958"/>
                  </a:cubicBezTo>
                  <a:cubicBezTo>
                    <a:pt x="31032" y="6366958"/>
                    <a:pt x="0" y="4362526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17001114" y="0"/>
                    <a:pt x="17001114" y="0"/>
                  </a:cubicBezTo>
                  <a:cubicBezTo>
                    <a:pt x="17313014" y="0"/>
                    <a:pt x="17546443" y="101069"/>
                    <a:pt x="17538586" y="303616"/>
                  </a:cubicBezTo>
                  <a:cubicBezTo>
                    <a:pt x="17538586" y="303616"/>
                    <a:pt x="17536591" y="4028394"/>
                    <a:pt x="17545346" y="5667371"/>
                  </a:cubicBezTo>
                  <a:cubicBezTo>
                    <a:pt x="17554102" y="5960673"/>
                    <a:pt x="17507553" y="6293744"/>
                    <a:pt x="17507553" y="6293744"/>
                  </a:cubicBezTo>
                  <a:cubicBezTo>
                    <a:pt x="17504588" y="6473769"/>
                    <a:pt x="17293085" y="6607421"/>
                    <a:pt x="17047663" y="6607421"/>
                  </a:cubicBezTo>
                  <a:close/>
                </a:path>
              </a:pathLst>
            </a:custGeom>
            <a:solidFill>
              <a:srgbClr val="EFEBE0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349488" y="993073"/>
            <a:ext cx="1231292" cy="123747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85554" y="764853"/>
            <a:ext cx="1465699" cy="146569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585554" y="1276388"/>
            <a:ext cx="2843270" cy="14785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88788" y="931797"/>
            <a:ext cx="337459" cy="35522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318403" y="4089243"/>
            <a:ext cx="410136" cy="43172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13382658" y="6258153"/>
            <a:ext cx="4391155" cy="3496458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2743200" y="3045362"/>
            <a:ext cx="13258800" cy="2911053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5000" dirty="0">
                <a:solidFill>
                  <a:srgbClr val="233D6B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Wingdings" panose="05000000000000000000" pitchFamily="2" charset="2"/>
              </a:rPr>
              <a:t></a:t>
            </a:r>
            <a:r>
              <a:rPr lang="en-US" sz="5000" dirty="0">
                <a:solidFill>
                  <a:srgbClr val="233D6B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Con </a:t>
            </a:r>
            <a:r>
              <a:rPr lang="en-US" sz="5000" dirty="0" err="1">
                <a:solidFill>
                  <a:srgbClr val="233D6B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trở</a:t>
            </a:r>
            <a:r>
              <a:rPr lang="en-US" sz="5000" dirty="0">
                <a:solidFill>
                  <a:srgbClr val="233D6B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về</a:t>
            </a:r>
            <a:r>
              <a:rPr lang="en-US" sz="5000" dirty="0">
                <a:solidFill>
                  <a:srgbClr val="233D6B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thăm</a:t>
            </a:r>
            <a:r>
              <a:rPr lang="en-US" sz="5000" dirty="0">
                <a:solidFill>
                  <a:srgbClr val="233D6B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mẹ</a:t>
            </a:r>
            <a:r>
              <a:rPr lang="en-US" sz="5000" dirty="0">
                <a:solidFill>
                  <a:srgbClr val="233D6B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trong</a:t>
            </a:r>
            <a:r>
              <a:rPr lang="en-US" sz="5000" dirty="0">
                <a:solidFill>
                  <a:srgbClr val="233D6B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buổi</a:t>
            </a:r>
            <a:r>
              <a:rPr lang="en-US" sz="5000" dirty="0">
                <a:solidFill>
                  <a:srgbClr val="233D6B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chiều</a:t>
            </a:r>
            <a:r>
              <a:rPr lang="en-US" sz="5000" dirty="0">
                <a:solidFill>
                  <a:srgbClr val="233D6B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đông</a:t>
            </a:r>
            <a:r>
              <a:rPr lang="en-US" sz="5000" dirty="0">
                <a:solidFill>
                  <a:srgbClr val="233D6B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lạnh</a:t>
            </a:r>
            <a:r>
              <a:rPr lang="en-US" sz="5000" dirty="0">
                <a:solidFill>
                  <a:srgbClr val="233D6B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lẽo</a:t>
            </a:r>
            <a:r>
              <a:rPr lang="en-US" sz="5000" dirty="0">
                <a:solidFill>
                  <a:srgbClr val="233D6B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en-US" sz="5000" dirty="0" err="1">
                <a:solidFill>
                  <a:srgbClr val="233D6B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mẹ</a:t>
            </a:r>
            <a:r>
              <a:rPr lang="en-US" sz="5000" dirty="0">
                <a:solidFill>
                  <a:srgbClr val="233D6B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đi</a:t>
            </a:r>
            <a:r>
              <a:rPr lang="en-US" sz="5000" dirty="0">
                <a:solidFill>
                  <a:srgbClr val="233D6B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vắng</a:t>
            </a:r>
            <a:r>
              <a:rPr lang="en-US" sz="5000" dirty="0">
                <a:solidFill>
                  <a:srgbClr val="233D6B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chỉ</a:t>
            </a:r>
            <a:r>
              <a:rPr lang="en-US" sz="5000" dirty="0">
                <a:solidFill>
                  <a:srgbClr val="233D6B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có</a:t>
            </a:r>
            <a:r>
              <a:rPr lang="en-US" sz="5000" dirty="0">
                <a:solidFill>
                  <a:srgbClr val="233D6B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ngôi</a:t>
            </a:r>
            <a:r>
              <a:rPr lang="en-US" sz="5000" dirty="0">
                <a:solidFill>
                  <a:srgbClr val="233D6B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nhà</a:t>
            </a:r>
            <a:r>
              <a:rPr lang="en-US" sz="5000" dirty="0">
                <a:solidFill>
                  <a:srgbClr val="233D6B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tĩnh</a:t>
            </a:r>
            <a:r>
              <a:rPr lang="en-US" sz="5000" dirty="0">
                <a:solidFill>
                  <a:srgbClr val="233D6B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lặng</a:t>
            </a:r>
            <a:r>
              <a:rPr lang="en-US" sz="5000" dirty="0">
                <a:solidFill>
                  <a:srgbClr val="233D6B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en-US" sz="5000" dirty="0" err="1">
                <a:solidFill>
                  <a:srgbClr val="233D6B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hoang</a:t>
            </a:r>
            <a:r>
              <a:rPr lang="en-US" sz="5000" dirty="0">
                <a:solidFill>
                  <a:srgbClr val="233D6B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vắng</a:t>
            </a:r>
            <a:r>
              <a:rPr lang="en-US" sz="5000" dirty="0">
                <a:solidFill>
                  <a:srgbClr val="233D6B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gợi</a:t>
            </a:r>
            <a:r>
              <a:rPr lang="en-US" sz="5000" dirty="0">
                <a:solidFill>
                  <a:srgbClr val="233D6B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bao </a:t>
            </a:r>
            <a:r>
              <a:rPr lang="en-US" sz="5000" dirty="0" err="1">
                <a:solidFill>
                  <a:srgbClr val="233D6B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niềm</a:t>
            </a:r>
            <a:r>
              <a:rPr lang="en-US" sz="5000" dirty="0">
                <a:solidFill>
                  <a:srgbClr val="233D6B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xúc</a:t>
            </a:r>
            <a:r>
              <a:rPr lang="en-US" sz="5000" dirty="0">
                <a:solidFill>
                  <a:srgbClr val="233D6B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động</a:t>
            </a:r>
            <a:r>
              <a:rPr lang="en-US" sz="5000" dirty="0">
                <a:solidFill>
                  <a:srgbClr val="233D6B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rưng</a:t>
            </a:r>
            <a:r>
              <a:rPr lang="en-US" sz="5000" dirty="0">
                <a:solidFill>
                  <a:srgbClr val="233D6B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rưng</a:t>
            </a:r>
            <a:endParaRPr lang="en-US" sz="5000" dirty="0">
              <a:solidFill>
                <a:srgbClr val="233D6B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-2383486" y="8410341"/>
            <a:ext cx="22653739" cy="784385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93438" y="8995248"/>
            <a:ext cx="830146" cy="52610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687462" y="9424971"/>
            <a:ext cx="657858" cy="41691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259019" y="8847774"/>
            <a:ext cx="949664" cy="60185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85800" y="908768"/>
            <a:ext cx="17221199" cy="833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000"/>
              </a:lnSpc>
            </a:pPr>
            <a:r>
              <a:rPr lang="en-US" sz="5000" dirty="0">
                <a:solidFill>
                  <a:srgbClr val="233D6B"/>
                </a:solidFill>
                <a:latin typeface="Roboto Condensed"/>
              </a:rPr>
              <a:t>-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Cảnh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vật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gần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gũi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quanh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ngôi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nhà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đánh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thức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xúc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cảm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của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con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về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mẹ</a:t>
            </a:r>
            <a:endParaRPr lang="en-US" sz="5000" dirty="0">
              <a:solidFill>
                <a:srgbClr val="233D6B"/>
              </a:solidFill>
              <a:latin typeface="Roboto Condense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61839" y="2128877"/>
            <a:ext cx="16945159" cy="1749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000"/>
              </a:lnSpc>
            </a:pPr>
            <a:r>
              <a:rPr lang="en-US" sz="5000" dirty="0">
                <a:solidFill>
                  <a:srgbClr val="233D6B"/>
                </a:solidFill>
                <a:latin typeface="Roboto Condensed"/>
              </a:rPr>
              <a:t>+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Những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sự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vật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đời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thường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,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đơn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sơ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,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gần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gũi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với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mẹ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gợi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lên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sự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thân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thuộc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,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xót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xa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: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A86BA67-3F64-DD37-41C3-46630DBB8DEC}"/>
              </a:ext>
            </a:extLst>
          </p:cNvPr>
          <p:cNvSpPr/>
          <p:nvPr/>
        </p:nvSpPr>
        <p:spPr>
          <a:xfrm>
            <a:off x="2690688" y="4449383"/>
            <a:ext cx="5960495" cy="1370060"/>
          </a:xfrm>
          <a:custGeom>
            <a:avLst/>
            <a:gdLst>
              <a:gd name="connsiteX0" fmla="*/ 0 w 5357812"/>
              <a:gd name="connsiteY0" fmla="*/ 0 h 3214687"/>
              <a:gd name="connsiteX1" fmla="*/ 5357812 w 5357812"/>
              <a:gd name="connsiteY1" fmla="*/ 0 h 3214687"/>
              <a:gd name="connsiteX2" fmla="*/ 5357812 w 5357812"/>
              <a:gd name="connsiteY2" fmla="*/ 3214687 h 3214687"/>
              <a:gd name="connsiteX3" fmla="*/ 0 w 5357812"/>
              <a:gd name="connsiteY3" fmla="*/ 3214687 h 3214687"/>
              <a:gd name="connsiteX4" fmla="*/ 0 w 5357812"/>
              <a:gd name="connsiteY4" fmla="*/ 0 h 3214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7812" h="3214687">
                <a:moveTo>
                  <a:pt x="0" y="0"/>
                </a:moveTo>
                <a:lnTo>
                  <a:pt x="5357812" y="0"/>
                </a:lnTo>
                <a:lnTo>
                  <a:pt x="5357812" y="3214687"/>
                </a:lnTo>
                <a:lnTo>
                  <a:pt x="0" y="321468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539751" lvl="1" algn="ctr">
              <a:lnSpc>
                <a:spcPts val="7000"/>
              </a:lnSpc>
            </a:pPr>
            <a:r>
              <a:rPr lang="en-US" sz="4400" dirty="0">
                <a:solidFill>
                  <a:srgbClr val="233D6B"/>
                </a:solidFill>
                <a:latin typeface="Roboto Condensed Italics"/>
              </a:rPr>
              <a:t>chum </a:t>
            </a:r>
            <a:r>
              <a:rPr lang="en-US" sz="4400" dirty="0" err="1">
                <a:solidFill>
                  <a:srgbClr val="233D6B"/>
                </a:solidFill>
                <a:latin typeface="Roboto Condensed Italics"/>
              </a:rPr>
              <a:t>tương</a:t>
            </a:r>
            <a:r>
              <a:rPr lang="en-US" sz="4400" dirty="0">
                <a:solidFill>
                  <a:srgbClr val="233D6B"/>
                </a:solidFill>
                <a:latin typeface="Roboto Condensed Italics"/>
              </a:rPr>
              <a:t> </a:t>
            </a:r>
            <a:r>
              <a:rPr lang="en-US" sz="4400" dirty="0" err="1">
                <a:solidFill>
                  <a:srgbClr val="233D6B"/>
                </a:solidFill>
                <a:latin typeface="Roboto Condensed Italics"/>
              </a:rPr>
              <a:t>đã</a:t>
            </a:r>
            <a:r>
              <a:rPr lang="en-US" sz="4400" dirty="0">
                <a:solidFill>
                  <a:srgbClr val="233D6B"/>
                </a:solidFill>
                <a:latin typeface="Roboto Condensed Italics"/>
              </a:rPr>
              <a:t> </a:t>
            </a:r>
            <a:r>
              <a:rPr lang="en-US" sz="4400" dirty="0" err="1">
                <a:solidFill>
                  <a:srgbClr val="233D6B"/>
                </a:solidFill>
                <a:latin typeface="Roboto Condensed Italics"/>
              </a:rPr>
              <a:t>đậy</a:t>
            </a:r>
            <a:endParaRPr lang="en-US" sz="4400" dirty="0">
              <a:solidFill>
                <a:srgbClr val="233D6B"/>
              </a:solidFill>
              <a:latin typeface="Roboto Condensed Itali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BA66BCB-1FC7-43DB-48C7-420D288B252C}"/>
              </a:ext>
            </a:extLst>
          </p:cNvPr>
          <p:cNvSpPr/>
          <p:nvPr/>
        </p:nvSpPr>
        <p:spPr>
          <a:xfrm>
            <a:off x="10345320" y="4460726"/>
            <a:ext cx="7061556" cy="1370060"/>
          </a:xfrm>
          <a:custGeom>
            <a:avLst/>
            <a:gdLst>
              <a:gd name="connsiteX0" fmla="*/ 0 w 5357812"/>
              <a:gd name="connsiteY0" fmla="*/ 0 h 3214687"/>
              <a:gd name="connsiteX1" fmla="*/ 5357812 w 5357812"/>
              <a:gd name="connsiteY1" fmla="*/ 0 h 3214687"/>
              <a:gd name="connsiteX2" fmla="*/ 5357812 w 5357812"/>
              <a:gd name="connsiteY2" fmla="*/ 3214687 h 3214687"/>
              <a:gd name="connsiteX3" fmla="*/ 0 w 5357812"/>
              <a:gd name="connsiteY3" fmla="*/ 3214687 h 3214687"/>
              <a:gd name="connsiteX4" fmla="*/ 0 w 5357812"/>
              <a:gd name="connsiteY4" fmla="*/ 0 h 3214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7812" h="3214687">
                <a:moveTo>
                  <a:pt x="0" y="0"/>
                </a:moveTo>
                <a:lnTo>
                  <a:pt x="5357812" y="0"/>
                </a:lnTo>
                <a:lnTo>
                  <a:pt x="5357812" y="3214687"/>
                </a:lnTo>
                <a:lnTo>
                  <a:pt x="0" y="321468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1144320"/>
              <a:satOff val="-1963"/>
              <a:lumOff val="-1421"/>
              <a:alphaOff val="0"/>
            </a:schemeClr>
          </a:fillRef>
          <a:effectRef idx="0">
            <a:schemeClr val="accent4">
              <a:hueOff val="-1144320"/>
              <a:satOff val="-1963"/>
              <a:lumOff val="-142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539751" lvl="1" algn="ctr">
              <a:lnSpc>
                <a:spcPts val="7000"/>
              </a:lnSpc>
            </a:pPr>
            <a:r>
              <a:rPr lang="en-US" sz="4400" dirty="0" err="1">
                <a:solidFill>
                  <a:srgbClr val="233D6B"/>
                </a:solidFill>
                <a:latin typeface="Roboto Condensed Italics"/>
              </a:rPr>
              <a:t>nón</a:t>
            </a:r>
            <a:r>
              <a:rPr lang="en-US" sz="4400" dirty="0">
                <a:solidFill>
                  <a:srgbClr val="233D6B"/>
                </a:solidFill>
                <a:latin typeface="Roboto Condensed Italics"/>
              </a:rPr>
              <a:t> </a:t>
            </a:r>
            <a:r>
              <a:rPr lang="en-US" sz="4400" dirty="0" err="1">
                <a:solidFill>
                  <a:srgbClr val="233D6B"/>
                </a:solidFill>
                <a:latin typeface="Roboto Condensed Italics"/>
              </a:rPr>
              <a:t>mê</a:t>
            </a:r>
            <a:r>
              <a:rPr lang="en-US" sz="4400" dirty="0">
                <a:solidFill>
                  <a:srgbClr val="233D6B"/>
                </a:solidFill>
                <a:latin typeface="Roboto Condensed Italics"/>
              </a:rPr>
              <a:t> </a:t>
            </a:r>
            <a:r>
              <a:rPr lang="en-US" sz="4400" dirty="0" err="1">
                <a:solidFill>
                  <a:srgbClr val="233D6B"/>
                </a:solidFill>
                <a:latin typeface="Roboto Condensed Italics"/>
              </a:rPr>
              <a:t>ngồi</a:t>
            </a:r>
            <a:r>
              <a:rPr lang="en-US" sz="4400" dirty="0">
                <a:solidFill>
                  <a:srgbClr val="233D6B"/>
                </a:solidFill>
                <a:latin typeface="Roboto Condensed Italics"/>
              </a:rPr>
              <a:t> </a:t>
            </a:r>
            <a:r>
              <a:rPr lang="en-US" sz="4400" dirty="0" err="1">
                <a:solidFill>
                  <a:srgbClr val="233D6B"/>
                </a:solidFill>
                <a:latin typeface="Roboto Condensed Italics"/>
              </a:rPr>
              <a:t>dầm</a:t>
            </a:r>
            <a:r>
              <a:rPr lang="en-US" sz="4400" dirty="0">
                <a:solidFill>
                  <a:srgbClr val="233D6B"/>
                </a:solidFill>
                <a:latin typeface="Roboto Condensed Italics"/>
              </a:rPr>
              <a:t> </a:t>
            </a:r>
            <a:r>
              <a:rPr lang="en-US" sz="4400" dirty="0" err="1">
                <a:solidFill>
                  <a:srgbClr val="233D6B"/>
                </a:solidFill>
                <a:latin typeface="Roboto Condensed Italics"/>
              </a:rPr>
              <a:t>mưa</a:t>
            </a:r>
            <a:endParaRPr lang="en-US" sz="4400" dirty="0">
              <a:solidFill>
                <a:srgbClr val="233D6B"/>
              </a:solidFill>
              <a:latin typeface="Roboto Condensed Itali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7D5E89C-A6A2-0C0E-0B7D-EAB4BF464A7C}"/>
              </a:ext>
            </a:extLst>
          </p:cNvPr>
          <p:cNvSpPr/>
          <p:nvPr/>
        </p:nvSpPr>
        <p:spPr>
          <a:xfrm>
            <a:off x="4421211" y="6009982"/>
            <a:ext cx="9887141" cy="1370060"/>
          </a:xfrm>
          <a:custGeom>
            <a:avLst/>
            <a:gdLst>
              <a:gd name="connsiteX0" fmla="*/ 0 w 5357812"/>
              <a:gd name="connsiteY0" fmla="*/ 0 h 3214687"/>
              <a:gd name="connsiteX1" fmla="*/ 5357812 w 5357812"/>
              <a:gd name="connsiteY1" fmla="*/ 0 h 3214687"/>
              <a:gd name="connsiteX2" fmla="*/ 5357812 w 5357812"/>
              <a:gd name="connsiteY2" fmla="*/ 3214687 h 3214687"/>
              <a:gd name="connsiteX3" fmla="*/ 0 w 5357812"/>
              <a:gd name="connsiteY3" fmla="*/ 3214687 h 3214687"/>
              <a:gd name="connsiteX4" fmla="*/ 0 w 5357812"/>
              <a:gd name="connsiteY4" fmla="*/ 0 h 3214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7812" h="3214687">
                <a:moveTo>
                  <a:pt x="0" y="0"/>
                </a:moveTo>
                <a:lnTo>
                  <a:pt x="5357812" y="0"/>
                </a:lnTo>
                <a:lnTo>
                  <a:pt x="5357812" y="3214687"/>
                </a:lnTo>
                <a:lnTo>
                  <a:pt x="0" y="321468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2288641"/>
              <a:satOff val="-3925"/>
              <a:lumOff val="-2843"/>
              <a:alphaOff val="0"/>
            </a:schemeClr>
          </a:fillRef>
          <a:effectRef idx="0">
            <a:schemeClr val="accent4">
              <a:hueOff val="-2288641"/>
              <a:satOff val="-3925"/>
              <a:lumOff val="-284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539751" lvl="1" algn="ctr">
              <a:lnSpc>
                <a:spcPts val="7000"/>
              </a:lnSpc>
            </a:pPr>
            <a:r>
              <a:rPr lang="en-US" sz="4400" dirty="0" err="1">
                <a:solidFill>
                  <a:srgbClr val="233D6B"/>
                </a:solidFill>
                <a:latin typeface="Roboto Condensed Italics"/>
              </a:rPr>
              <a:t>áo</a:t>
            </a:r>
            <a:r>
              <a:rPr lang="en-US" sz="4400" dirty="0">
                <a:solidFill>
                  <a:srgbClr val="233D6B"/>
                </a:solidFill>
                <a:latin typeface="Roboto Condensed Italics"/>
              </a:rPr>
              <a:t> </a:t>
            </a:r>
            <a:r>
              <a:rPr lang="en-US" sz="4400" dirty="0" err="1">
                <a:solidFill>
                  <a:srgbClr val="233D6B"/>
                </a:solidFill>
                <a:latin typeface="Roboto Condensed Italics"/>
              </a:rPr>
              <a:t>tơi</a:t>
            </a:r>
            <a:r>
              <a:rPr lang="en-US" sz="4400" dirty="0">
                <a:solidFill>
                  <a:srgbClr val="233D6B"/>
                </a:solidFill>
                <a:latin typeface="Roboto Condensed Italics"/>
              </a:rPr>
              <a:t> </a:t>
            </a:r>
            <a:r>
              <a:rPr lang="en-US" sz="4400" dirty="0" err="1">
                <a:solidFill>
                  <a:srgbClr val="233D6B"/>
                </a:solidFill>
                <a:latin typeface="Roboto Condensed Italics"/>
              </a:rPr>
              <a:t>lủn</a:t>
            </a:r>
            <a:r>
              <a:rPr lang="en-US" sz="4400" dirty="0">
                <a:solidFill>
                  <a:srgbClr val="233D6B"/>
                </a:solidFill>
                <a:latin typeface="Roboto Condensed Italics"/>
              </a:rPr>
              <a:t> </a:t>
            </a:r>
            <a:r>
              <a:rPr lang="en-US" sz="4400" dirty="0" err="1">
                <a:solidFill>
                  <a:srgbClr val="233D6B"/>
                </a:solidFill>
                <a:latin typeface="Roboto Condensed Italics"/>
              </a:rPr>
              <a:t>củn</a:t>
            </a:r>
            <a:r>
              <a:rPr lang="en-US" sz="4400" dirty="0">
                <a:solidFill>
                  <a:srgbClr val="233D6B"/>
                </a:solidFill>
                <a:latin typeface="Roboto Condensed Italics"/>
              </a:rPr>
              <a:t> </a:t>
            </a:r>
            <a:r>
              <a:rPr lang="en-US" sz="4400" dirty="0" err="1">
                <a:solidFill>
                  <a:srgbClr val="233D6B"/>
                </a:solidFill>
                <a:latin typeface="Roboto Condensed Italics"/>
              </a:rPr>
              <a:t>khoác</a:t>
            </a:r>
            <a:r>
              <a:rPr lang="en-US" sz="4400" dirty="0">
                <a:solidFill>
                  <a:srgbClr val="233D6B"/>
                </a:solidFill>
                <a:latin typeface="Roboto Condensed Italics"/>
              </a:rPr>
              <a:t> </a:t>
            </a:r>
            <a:r>
              <a:rPr lang="en-US" sz="4400" dirty="0" err="1">
                <a:solidFill>
                  <a:srgbClr val="233D6B"/>
                </a:solidFill>
                <a:latin typeface="Roboto Condensed Italics"/>
              </a:rPr>
              <a:t>hờ</a:t>
            </a:r>
            <a:r>
              <a:rPr lang="en-US" sz="4400" dirty="0">
                <a:solidFill>
                  <a:srgbClr val="233D6B"/>
                </a:solidFill>
                <a:latin typeface="Roboto Condensed Italics"/>
              </a:rPr>
              <a:t> </a:t>
            </a:r>
            <a:r>
              <a:rPr lang="en-US" sz="4400" dirty="0" err="1">
                <a:solidFill>
                  <a:srgbClr val="233D6B"/>
                </a:solidFill>
                <a:latin typeface="Roboto Condensed Italics"/>
              </a:rPr>
              <a:t>người</a:t>
            </a:r>
            <a:r>
              <a:rPr lang="en-US" sz="4400" dirty="0">
                <a:solidFill>
                  <a:srgbClr val="233D6B"/>
                </a:solidFill>
                <a:latin typeface="Roboto Condensed Italics"/>
              </a:rPr>
              <a:t> </a:t>
            </a:r>
            <a:r>
              <a:rPr lang="en-US" sz="4400" dirty="0" err="1">
                <a:solidFill>
                  <a:srgbClr val="233D6B"/>
                </a:solidFill>
                <a:latin typeface="Roboto Condensed Italics"/>
              </a:rPr>
              <a:t>rơm</a:t>
            </a:r>
            <a:endParaRPr lang="en-US" sz="4400" dirty="0">
              <a:solidFill>
                <a:srgbClr val="233D6B"/>
              </a:solidFill>
              <a:latin typeface="Roboto Condensed Itali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6C4CCFD-0527-464D-2CB3-0EF4EB9DB018}"/>
              </a:ext>
            </a:extLst>
          </p:cNvPr>
          <p:cNvSpPr/>
          <p:nvPr/>
        </p:nvSpPr>
        <p:spPr>
          <a:xfrm>
            <a:off x="2748721" y="7605017"/>
            <a:ext cx="6817652" cy="1370060"/>
          </a:xfrm>
          <a:custGeom>
            <a:avLst/>
            <a:gdLst>
              <a:gd name="connsiteX0" fmla="*/ 0 w 5357812"/>
              <a:gd name="connsiteY0" fmla="*/ 0 h 3214687"/>
              <a:gd name="connsiteX1" fmla="*/ 5357812 w 5357812"/>
              <a:gd name="connsiteY1" fmla="*/ 0 h 3214687"/>
              <a:gd name="connsiteX2" fmla="*/ 5357812 w 5357812"/>
              <a:gd name="connsiteY2" fmla="*/ 3214687 h 3214687"/>
              <a:gd name="connsiteX3" fmla="*/ 0 w 5357812"/>
              <a:gd name="connsiteY3" fmla="*/ 3214687 h 3214687"/>
              <a:gd name="connsiteX4" fmla="*/ 0 w 5357812"/>
              <a:gd name="connsiteY4" fmla="*/ 0 h 3214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7812" h="3214687">
                <a:moveTo>
                  <a:pt x="0" y="0"/>
                </a:moveTo>
                <a:lnTo>
                  <a:pt x="5357812" y="0"/>
                </a:lnTo>
                <a:lnTo>
                  <a:pt x="5357812" y="3214687"/>
                </a:lnTo>
                <a:lnTo>
                  <a:pt x="0" y="321468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3432961"/>
              <a:satOff val="-5888"/>
              <a:lumOff val="-4264"/>
              <a:alphaOff val="0"/>
            </a:schemeClr>
          </a:fillRef>
          <a:effectRef idx="0">
            <a:schemeClr val="accent4">
              <a:hueOff val="-3432961"/>
              <a:satOff val="-5888"/>
              <a:lumOff val="-426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539751" lvl="1" algn="ctr">
              <a:lnSpc>
                <a:spcPts val="7000"/>
              </a:lnSpc>
            </a:pPr>
            <a:r>
              <a:rPr lang="en-US" sz="4400" dirty="0" err="1">
                <a:solidFill>
                  <a:srgbClr val="233D6B"/>
                </a:solidFill>
                <a:latin typeface="Roboto Condensed Italics"/>
              </a:rPr>
              <a:t>cái</a:t>
            </a:r>
            <a:r>
              <a:rPr lang="en-US" sz="4400" dirty="0">
                <a:solidFill>
                  <a:srgbClr val="233D6B"/>
                </a:solidFill>
                <a:latin typeface="Roboto Condensed Italics"/>
              </a:rPr>
              <a:t> </a:t>
            </a:r>
            <a:r>
              <a:rPr lang="en-US" sz="4400" dirty="0" err="1">
                <a:solidFill>
                  <a:srgbClr val="233D6B"/>
                </a:solidFill>
                <a:latin typeface="Roboto Condensed Italics"/>
              </a:rPr>
              <a:t>nơm</a:t>
            </a:r>
            <a:r>
              <a:rPr lang="en-US" sz="4400" dirty="0">
                <a:solidFill>
                  <a:srgbClr val="233D6B"/>
                </a:solidFill>
                <a:latin typeface="Roboto Condensed Italics"/>
              </a:rPr>
              <a:t> </a:t>
            </a:r>
            <a:r>
              <a:rPr lang="en-US" sz="4400" dirty="0" err="1">
                <a:solidFill>
                  <a:srgbClr val="233D6B"/>
                </a:solidFill>
                <a:latin typeface="Roboto Condensed Italics"/>
              </a:rPr>
              <a:t>hỏng</a:t>
            </a:r>
            <a:r>
              <a:rPr lang="en-US" sz="4400" dirty="0">
                <a:solidFill>
                  <a:srgbClr val="233D6B"/>
                </a:solidFill>
                <a:latin typeface="Roboto Condensed Italics"/>
              </a:rPr>
              <a:t> </a:t>
            </a:r>
            <a:r>
              <a:rPr lang="en-US" sz="4400" dirty="0" err="1">
                <a:solidFill>
                  <a:srgbClr val="233D6B"/>
                </a:solidFill>
                <a:latin typeface="Roboto Condensed Italics"/>
              </a:rPr>
              <a:t>vành</a:t>
            </a:r>
            <a:endParaRPr lang="en-US" sz="4400" dirty="0">
              <a:solidFill>
                <a:srgbClr val="233D6B"/>
              </a:solidFill>
              <a:latin typeface="Roboto Condensed Itali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45EE396-CCD5-A944-38DB-E1F8A05F29D3}"/>
              </a:ext>
            </a:extLst>
          </p:cNvPr>
          <p:cNvSpPr/>
          <p:nvPr/>
        </p:nvSpPr>
        <p:spPr>
          <a:xfrm>
            <a:off x="10345320" y="7536545"/>
            <a:ext cx="4878879" cy="1370060"/>
          </a:xfrm>
          <a:custGeom>
            <a:avLst/>
            <a:gdLst>
              <a:gd name="connsiteX0" fmla="*/ 0 w 5357812"/>
              <a:gd name="connsiteY0" fmla="*/ 0 h 3214687"/>
              <a:gd name="connsiteX1" fmla="*/ 5357812 w 5357812"/>
              <a:gd name="connsiteY1" fmla="*/ 0 h 3214687"/>
              <a:gd name="connsiteX2" fmla="*/ 5357812 w 5357812"/>
              <a:gd name="connsiteY2" fmla="*/ 3214687 h 3214687"/>
              <a:gd name="connsiteX3" fmla="*/ 0 w 5357812"/>
              <a:gd name="connsiteY3" fmla="*/ 3214687 h 3214687"/>
              <a:gd name="connsiteX4" fmla="*/ 0 w 5357812"/>
              <a:gd name="connsiteY4" fmla="*/ 0 h 3214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7812" h="3214687">
                <a:moveTo>
                  <a:pt x="0" y="0"/>
                </a:moveTo>
                <a:lnTo>
                  <a:pt x="5357812" y="0"/>
                </a:lnTo>
                <a:lnTo>
                  <a:pt x="5357812" y="3214687"/>
                </a:lnTo>
                <a:lnTo>
                  <a:pt x="0" y="321468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4577281"/>
              <a:satOff val="-7851"/>
              <a:lumOff val="-5686"/>
              <a:alphaOff val="0"/>
            </a:schemeClr>
          </a:fillRef>
          <a:effectRef idx="0">
            <a:schemeClr val="accent4">
              <a:hueOff val="-4577281"/>
              <a:satOff val="-7851"/>
              <a:lumOff val="-568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539751" lvl="1" algn="ctr">
              <a:lnSpc>
                <a:spcPts val="7000"/>
              </a:lnSpc>
            </a:pPr>
            <a:r>
              <a:rPr lang="en-US" sz="4400" dirty="0" err="1">
                <a:solidFill>
                  <a:srgbClr val="233D6B"/>
                </a:solidFill>
                <a:latin typeface="Roboto Condensed Italics"/>
              </a:rPr>
              <a:t>trái</a:t>
            </a:r>
            <a:r>
              <a:rPr lang="en-US" sz="4400" dirty="0">
                <a:solidFill>
                  <a:srgbClr val="233D6B"/>
                </a:solidFill>
                <a:latin typeface="Roboto Condensed Italics"/>
              </a:rPr>
              <a:t> </a:t>
            </a:r>
            <a:r>
              <a:rPr lang="en-US" sz="4400" dirty="0" err="1">
                <a:solidFill>
                  <a:srgbClr val="233D6B"/>
                </a:solidFill>
                <a:latin typeface="Roboto Condensed Italics"/>
              </a:rPr>
              <a:t>na</a:t>
            </a:r>
            <a:r>
              <a:rPr lang="en-US" sz="4400" dirty="0">
                <a:solidFill>
                  <a:srgbClr val="233D6B"/>
                </a:solidFill>
                <a:latin typeface="Roboto Condensed Italics"/>
              </a:rPr>
              <a:t> </a:t>
            </a:r>
            <a:r>
              <a:rPr lang="en-US" sz="4400" dirty="0" err="1">
                <a:solidFill>
                  <a:srgbClr val="233D6B"/>
                </a:solidFill>
                <a:latin typeface="Roboto Condensed Italics"/>
              </a:rPr>
              <a:t>cuối</a:t>
            </a:r>
            <a:r>
              <a:rPr lang="en-US" sz="4400" dirty="0">
                <a:solidFill>
                  <a:srgbClr val="233D6B"/>
                </a:solidFill>
                <a:latin typeface="Roboto Condensed Italics"/>
              </a:rPr>
              <a:t> </a:t>
            </a:r>
            <a:r>
              <a:rPr lang="en-US" sz="4400" dirty="0" err="1">
                <a:solidFill>
                  <a:srgbClr val="233D6B"/>
                </a:solidFill>
                <a:latin typeface="Roboto Condensed Italics"/>
              </a:rPr>
              <a:t>vụ</a:t>
            </a:r>
            <a:endParaRPr lang="en-US" sz="4400" dirty="0">
              <a:solidFill>
                <a:srgbClr val="233D6B"/>
              </a:solidFill>
              <a:latin typeface="Roboto Condensed Itali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-2400204" y="8443777"/>
            <a:ext cx="22653739" cy="784385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31157">
            <a:off x="11126148" y="-296008"/>
            <a:ext cx="2220232" cy="11545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307747" y="9020047"/>
            <a:ext cx="830146" cy="5261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147614" y="9009029"/>
            <a:ext cx="701629" cy="44465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467576" y="9546152"/>
            <a:ext cx="657858" cy="41691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874656" y="9453686"/>
            <a:ext cx="949664" cy="60185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349488" y="993073"/>
            <a:ext cx="1231292" cy="123747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85554" y="764853"/>
            <a:ext cx="1465699" cy="146569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585554" y="1276388"/>
            <a:ext cx="2843270" cy="14785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688788" y="931797"/>
            <a:ext cx="337459" cy="35522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318403" y="4089243"/>
            <a:ext cx="410136" cy="431722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728539" y="2963273"/>
            <a:ext cx="15416461" cy="26352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000"/>
              </a:lnSpc>
            </a:pPr>
            <a:r>
              <a:rPr lang="en-US" sz="5000" dirty="0">
                <a:solidFill>
                  <a:srgbClr val="233D6B"/>
                </a:solidFill>
                <a:latin typeface="Roboto Condensed"/>
              </a:rPr>
              <a:t>+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Cảm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nhận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về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mẹ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: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mẹ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tiết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kiệm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,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giản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dị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,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vất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vả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,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tảo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tần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nuôi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con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khôn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lớn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;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yêu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thương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con,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dành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tất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cả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những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điều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tốt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đẹp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cho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con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1371795" y="6039445"/>
            <a:ext cx="7198130" cy="97033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21657" y="923925"/>
            <a:ext cx="15837643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en-US" sz="5000" dirty="0">
                <a:solidFill>
                  <a:srgbClr val="233D6B"/>
                </a:solidFill>
                <a:latin typeface="Roboto Condensed"/>
              </a:rPr>
              <a:t>-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Tình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cảm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của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con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dành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cho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mẹ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: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-2383486" y="8410341"/>
            <a:ext cx="22653739" cy="784385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93438" y="8995248"/>
            <a:ext cx="830146" cy="52610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687462" y="9424971"/>
            <a:ext cx="657858" cy="41691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218417" y="8892740"/>
            <a:ext cx="949664" cy="601850"/>
          </a:xfrm>
          <a:prstGeom prst="rect">
            <a:avLst/>
          </a:prstGeom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6A9FACA3-BBB8-0881-3DFE-52983AAE29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9626364"/>
              </p:ext>
            </p:extLst>
          </p:nvPr>
        </p:nvGraphicFramePr>
        <p:xfrm>
          <a:off x="1421657" y="1327897"/>
          <a:ext cx="15951942" cy="6412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239711D-E23C-4F9E-952C-8079936EB2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4239711D-E23C-4F9E-952C-8079936EB2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D5034C8-8252-4D48-A6C5-BE6BA14B8D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8D5034C8-8252-4D48-A6C5-BE6BA14B8D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9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-2350050" y="8428602"/>
            <a:ext cx="22653739" cy="784385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482122" y="6950957"/>
            <a:ext cx="1554357" cy="251514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175193" y="9258300"/>
            <a:ext cx="601018" cy="3808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497385" y="9573928"/>
            <a:ext cx="763171" cy="48366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667702" y="9365469"/>
            <a:ext cx="657858" cy="41691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035158" y="8877405"/>
            <a:ext cx="601018" cy="38089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5499461" y="8780505"/>
            <a:ext cx="1105548" cy="110554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727315" y="9086715"/>
            <a:ext cx="974425" cy="97442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92279" y="6950957"/>
            <a:ext cx="1960196" cy="317183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804358" y="362708"/>
            <a:ext cx="1264843" cy="126484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9521415">
            <a:off x="3490781" y="436274"/>
            <a:ext cx="504848" cy="53141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7539313">
            <a:off x="17241862" y="4642921"/>
            <a:ext cx="504848" cy="53141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569237" y="701984"/>
            <a:ext cx="2392382" cy="124403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flipH="1">
            <a:off x="16226610" y="664812"/>
            <a:ext cx="2535351" cy="131838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3206617" y="2663212"/>
            <a:ext cx="12380234" cy="8728065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5181110" y="942975"/>
            <a:ext cx="8127993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1"/>
              </a:lnSpc>
            </a:pPr>
            <a:r>
              <a:rPr lang="en-US" sz="8000" b="1" dirty="0">
                <a:solidFill>
                  <a:srgbClr val="5B9283"/>
                </a:solidFill>
                <a:latin typeface="Fraunces"/>
              </a:rPr>
              <a:t>NHIỆM VỤ 2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055688" y="4208024"/>
            <a:ext cx="8748670" cy="2819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5500" dirty="0" err="1">
                <a:solidFill>
                  <a:srgbClr val="564F4D"/>
                </a:solidFill>
                <a:latin typeface="Roboto Condensed"/>
              </a:rPr>
              <a:t>Từ</a:t>
            </a:r>
            <a:r>
              <a:rPr lang="en-US" sz="55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5500" dirty="0" err="1">
                <a:solidFill>
                  <a:srgbClr val="564F4D"/>
                </a:solidFill>
                <a:latin typeface="Roboto Condensed"/>
              </a:rPr>
              <a:t>những</a:t>
            </a:r>
            <a:r>
              <a:rPr lang="en-US" sz="55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5500" dirty="0" err="1">
                <a:solidFill>
                  <a:srgbClr val="564F4D"/>
                </a:solidFill>
                <a:latin typeface="Roboto Condensed"/>
              </a:rPr>
              <a:t>tín</a:t>
            </a:r>
            <a:r>
              <a:rPr lang="en-US" sz="55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5500" dirty="0" err="1">
                <a:solidFill>
                  <a:srgbClr val="564F4D"/>
                </a:solidFill>
                <a:latin typeface="Roboto Condensed"/>
              </a:rPr>
              <a:t>hiệu</a:t>
            </a:r>
            <a:r>
              <a:rPr lang="en-US" sz="55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5500" dirty="0" err="1">
                <a:solidFill>
                  <a:srgbClr val="564F4D"/>
                </a:solidFill>
                <a:latin typeface="Roboto Condensed"/>
              </a:rPr>
              <a:t>đã</a:t>
            </a:r>
            <a:r>
              <a:rPr lang="en-US" sz="55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5500" dirty="0" err="1">
                <a:solidFill>
                  <a:srgbClr val="564F4D"/>
                </a:solidFill>
                <a:latin typeface="Roboto Condensed"/>
              </a:rPr>
              <a:t>được</a:t>
            </a:r>
            <a:r>
              <a:rPr lang="en-US" sz="55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5500" dirty="0" err="1">
                <a:solidFill>
                  <a:srgbClr val="564F4D"/>
                </a:solidFill>
                <a:latin typeface="Roboto Condensed"/>
              </a:rPr>
              <a:t>giải</a:t>
            </a:r>
            <a:r>
              <a:rPr lang="en-US" sz="55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5500" dirty="0" err="1">
                <a:solidFill>
                  <a:srgbClr val="564F4D"/>
                </a:solidFill>
                <a:latin typeface="Roboto Condensed"/>
              </a:rPr>
              <a:t>mã</a:t>
            </a:r>
            <a:r>
              <a:rPr lang="en-US" sz="5500" dirty="0">
                <a:solidFill>
                  <a:srgbClr val="564F4D"/>
                </a:solidFill>
                <a:latin typeface="Roboto Condensed"/>
              </a:rPr>
              <a:t>, </a:t>
            </a:r>
            <a:r>
              <a:rPr lang="en-US" sz="5500" dirty="0" err="1">
                <a:solidFill>
                  <a:srgbClr val="564F4D"/>
                </a:solidFill>
                <a:latin typeface="Roboto Condensed"/>
              </a:rPr>
              <a:t>em</a:t>
            </a:r>
            <a:r>
              <a:rPr lang="en-US" sz="55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5500" dirty="0" err="1">
                <a:solidFill>
                  <a:srgbClr val="564F4D"/>
                </a:solidFill>
                <a:latin typeface="Roboto Condensed"/>
              </a:rPr>
              <a:t>cảm</a:t>
            </a:r>
            <a:r>
              <a:rPr lang="en-US" sz="55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5500" dirty="0" err="1">
                <a:solidFill>
                  <a:srgbClr val="564F4D"/>
                </a:solidFill>
                <a:latin typeface="Roboto Condensed"/>
              </a:rPr>
              <a:t>nhận</a:t>
            </a:r>
            <a:r>
              <a:rPr lang="en-US" sz="55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5500" dirty="0" err="1">
                <a:solidFill>
                  <a:srgbClr val="564F4D"/>
                </a:solidFill>
                <a:latin typeface="Roboto Condensed"/>
              </a:rPr>
              <a:t>được</a:t>
            </a:r>
            <a:r>
              <a:rPr lang="en-US" sz="55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5500" dirty="0" err="1">
                <a:solidFill>
                  <a:srgbClr val="564F4D"/>
                </a:solidFill>
                <a:latin typeface="Roboto Condensed"/>
              </a:rPr>
              <a:t>điều</a:t>
            </a:r>
            <a:r>
              <a:rPr lang="en-US" sz="55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5500" dirty="0" err="1">
                <a:solidFill>
                  <a:srgbClr val="564F4D"/>
                </a:solidFill>
                <a:latin typeface="Roboto Condensed"/>
              </a:rPr>
              <a:t>gì</a:t>
            </a:r>
            <a:r>
              <a:rPr lang="en-US" sz="55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5500" dirty="0" err="1">
                <a:solidFill>
                  <a:srgbClr val="564F4D"/>
                </a:solidFill>
                <a:latin typeface="Roboto Condensed"/>
              </a:rPr>
              <a:t>về</a:t>
            </a:r>
            <a:r>
              <a:rPr lang="en-US" sz="5500" dirty="0">
                <a:solidFill>
                  <a:srgbClr val="564F4D"/>
                </a:solidFill>
                <a:latin typeface="Roboto Condensed"/>
              </a:rPr>
              <a:t> ý </a:t>
            </a:r>
            <a:r>
              <a:rPr lang="en-US" sz="5500" dirty="0" err="1">
                <a:solidFill>
                  <a:srgbClr val="564F4D"/>
                </a:solidFill>
                <a:latin typeface="Roboto Condensed"/>
              </a:rPr>
              <a:t>nghĩa</a:t>
            </a:r>
            <a:r>
              <a:rPr lang="en-US" sz="55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5500" dirty="0" err="1">
                <a:solidFill>
                  <a:srgbClr val="564F4D"/>
                </a:solidFill>
                <a:latin typeface="Roboto Condensed"/>
              </a:rPr>
              <a:t>của</a:t>
            </a:r>
            <a:r>
              <a:rPr lang="en-US" sz="55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5500" dirty="0" err="1">
                <a:solidFill>
                  <a:srgbClr val="564F4D"/>
                </a:solidFill>
                <a:latin typeface="Roboto Condensed"/>
              </a:rPr>
              <a:t>bài</a:t>
            </a:r>
            <a:r>
              <a:rPr lang="en-US" sz="55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5500" dirty="0" err="1">
                <a:solidFill>
                  <a:srgbClr val="564F4D"/>
                </a:solidFill>
                <a:latin typeface="Roboto Condensed"/>
              </a:rPr>
              <a:t>thơ</a:t>
            </a:r>
            <a:r>
              <a:rPr lang="en-US" sz="5500" dirty="0">
                <a:solidFill>
                  <a:srgbClr val="564F4D"/>
                </a:solidFill>
                <a:latin typeface="Roboto Condensed"/>
              </a:rPr>
              <a:t>?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-2350050" y="8428602"/>
            <a:ext cx="22653739" cy="784385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482122" y="6950957"/>
            <a:ext cx="1554357" cy="251514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175193" y="9258300"/>
            <a:ext cx="601018" cy="3808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497385" y="9573928"/>
            <a:ext cx="763171" cy="48366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667702" y="9365469"/>
            <a:ext cx="657858" cy="41691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035158" y="8877405"/>
            <a:ext cx="601018" cy="38089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5499461" y="8780505"/>
            <a:ext cx="1105548" cy="110554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727315" y="9086715"/>
            <a:ext cx="974425" cy="97442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92279" y="6950957"/>
            <a:ext cx="1960196" cy="317183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804358" y="362708"/>
            <a:ext cx="1264843" cy="126484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9521415">
            <a:off x="3490781" y="436274"/>
            <a:ext cx="504848" cy="53141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7539313">
            <a:off x="17241862" y="4642921"/>
            <a:ext cx="504848" cy="53141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569237" y="701984"/>
            <a:ext cx="2392382" cy="124403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flipH="1">
            <a:off x="16226610" y="664812"/>
            <a:ext cx="2535351" cy="131838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2396274" y="1339691"/>
            <a:ext cx="13053939" cy="9203027"/>
          </a:xfrm>
          <a:prstGeom prst="rect">
            <a:avLst/>
          </a:prstGeom>
        </p:spPr>
      </p:pic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83B45063-6CD9-B691-B047-0F2DBF190465}"/>
              </a:ext>
            </a:extLst>
          </p:cNvPr>
          <p:cNvSpPr txBox="1"/>
          <p:nvPr/>
        </p:nvSpPr>
        <p:spPr>
          <a:xfrm>
            <a:off x="3578179" y="2679049"/>
            <a:ext cx="10690127" cy="3715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Bài</a:t>
            </a:r>
            <a:r>
              <a:rPr lang="vi-VN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thơ </a:t>
            </a:r>
            <a:r>
              <a:rPr lang="vi-VN" sz="50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Về</a:t>
            </a:r>
            <a:r>
              <a:rPr lang="vi-VN" sz="5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thăm </a:t>
            </a:r>
            <a:r>
              <a:rPr lang="vi-VN" sz="50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mẹ</a:t>
            </a:r>
            <a:r>
              <a:rPr lang="vi-VN" sz="5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vi-VN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mang </a:t>
            </a:r>
            <a:r>
              <a:rPr lang="vi-VN" sz="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đến</a:t>
            </a:r>
            <a:r>
              <a:rPr lang="vi-VN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thông </a:t>
            </a:r>
            <a:r>
              <a:rPr lang="vi-VN" sz="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điệp</a:t>
            </a:r>
            <a:r>
              <a:rPr lang="vi-VN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vi-VN" sz="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về</a:t>
            </a:r>
            <a:r>
              <a:rPr lang="vi-VN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vi-VN" sz="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tình</a:t>
            </a:r>
            <a:r>
              <a:rPr lang="vi-VN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vi-VN" sz="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mẫu</a:t>
            </a:r>
            <a:r>
              <a:rPr lang="vi-VN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vi-VN" sz="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tử</a:t>
            </a:r>
            <a:r>
              <a:rPr lang="vi-VN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vi-VN" sz="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đáng</a:t>
            </a:r>
            <a:r>
              <a:rPr lang="vi-VN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vi-VN" sz="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quý</a:t>
            </a:r>
            <a:r>
              <a:rPr lang="vi-VN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vi-VN" sz="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bài</a:t>
            </a:r>
            <a:r>
              <a:rPr lang="vi-VN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thơ </a:t>
            </a:r>
            <a:r>
              <a:rPr lang="vi-VN" sz="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là</a:t>
            </a:r>
            <a:r>
              <a:rPr lang="vi-VN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vi-VN" sz="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lời</a:t>
            </a:r>
            <a:r>
              <a:rPr lang="vi-VN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vi-VN" sz="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trái</a:t>
            </a:r>
            <a:r>
              <a:rPr lang="vi-VN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tim </a:t>
            </a:r>
            <a:r>
              <a:rPr lang="vi-VN" sz="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của</a:t>
            </a:r>
            <a:r>
              <a:rPr lang="vi-VN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con </a:t>
            </a:r>
            <a:r>
              <a:rPr lang="vi-VN" sz="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dành</a:t>
            </a:r>
            <a:r>
              <a:rPr lang="vi-VN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cho </a:t>
            </a:r>
            <a:r>
              <a:rPr lang="vi-VN" sz="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mẹ</a:t>
            </a:r>
            <a:r>
              <a:rPr lang="vi-VN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vi-VN" sz="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biết</a:t>
            </a:r>
            <a:r>
              <a:rPr lang="vi-VN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ơn </a:t>
            </a:r>
            <a:r>
              <a:rPr lang="vi-VN" sz="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mẹ</a:t>
            </a:r>
            <a:r>
              <a:rPr lang="vi-VN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vi-VN" sz="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đã</a:t>
            </a:r>
            <a:r>
              <a:rPr lang="vi-VN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vi-VN" sz="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tảo</a:t>
            </a:r>
            <a:r>
              <a:rPr lang="vi-VN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vi-VN" sz="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tần</a:t>
            </a:r>
            <a:r>
              <a:rPr lang="vi-VN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hi sinh, chăm </a:t>
            </a:r>
            <a:r>
              <a:rPr lang="vi-VN" sz="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chút</a:t>
            </a:r>
            <a:r>
              <a:rPr lang="vi-VN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cho con</a:t>
            </a:r>
            <a:endParaRPr lang="en-US" sz="5000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79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-2350050" y="8428602"/>
            <a:ext cx="22653739" cy="784385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482122" y="6950957"/>
            <a:ext cx="1554357" cy="251514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175193" y="9258300"/>
            <a:ext cx="601018" cy="3808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497385" y="9573928"/>
            <a:ext cx="763171" cy="48366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667702" y="9365469"/>
            <a:ext cx="657858" cy="41691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035158" y="8877405"/>
            <a:ext cx="601018" cy="38089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5499461" y="8780505"/>
            <a:ext cx="1105548" cy="110554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727315" y="9086715"/>
            <a:ext cx="974425" cy="97442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92279" y="6950957"/>
            <a:ext cx="1960196" cy="317183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804358" y="362708"/>
            <a:ext cx="1264843" cy="126484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9521415">
            <a:off x="3490781" y="436274"/>
            <a:ext cx="504848" cy="53141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7539313">
            <a:off x="17241862" y="4642921"/>
            <a:ext cx="504848" cy="53141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569237" y="701984"/>
            <a:ext cx="2392382" cy="124403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flipH="1">
            <a:off x="16226610" y="664812"/>
            <a:ext cx="2535351" cy="131838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3240564" y="1324003"/>
            <a:ext cx="13019993" cy="9179095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5145671" y="2080367"/>
            <a:ext cx="8748670" cy="5455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6000" dirty="0" err="1">
                <a:solidFill>
                  <a:srgbClr val="564F4D"/>
                </a:solidFill>
                <a:latin typeface="Roboto Condensed"/>
              </a:rPr>
              <a:t>Bài</a:t>
            </a:r>
            <a:r>
              <a:rPr lang="en-US" sz="60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6000" dirty="0" err="1">
                <a:solidFill>
                  <a:srgbClr val="564F4D"/>
                </a:solidFill>
                <a:latin typeface="Roboto Condensed"/>
              </a:rPr>
              <a:t>thơ</a:t>
            </a:r>
            <a:r>
              <a:rPr lang="en-US" sz="60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6000" dirty="0">
                <a:solidFill>
                  <a:srgbClr val="564F4D"/>
                </a:solidFill>
                <a:latin typeface="Roboto Condensed Bold Italics"/>
              </a:rPr>
              <a:t>À </a:t>
            </a:r>
            <a:r>
              <a:rPr lang="en-US" sz="6000" dirty="0" err="1">
                <a:solidFill>
                  <a:srgbClr val="564F4D"/>
                </a:solidFill>
                <a:latin typeface="Roboto Condensed Bold Italics"/>
              </a:rPr>
              <a:t>ơi</a:t>
            </a:r>
            <a:r>
              <a:rPr lang="en-US" sz="6000" dirty="0">
                <a:solidFill>
                  <a:srgbClr val="564F4D"/>
                </a:solidFill>
                <a:latin typeface="Roboto Condensed Bold Italics"/>
              </a:rPr>
              <a:t> </a:t>
            </a:r>
            <a:r>
              <a:rPr lang="en-US" sz="6000" dirty="0" err="1">
                <a:solidFill>
                  <a:srgbClr val="564F4D"/>
                </a:solidFill>
                <a:latin typeface="Roboto Condensed Bold Italics"/>
              </a:rPr>
              <a:t>tay</a:t>
            </a:r>
            <a:r>
              <a:rPr lang="en-US" sz="6000" dirty="0">
                <a:solidFill>
                  <a:srgbClr val="564F4D"/>
                </a:solidFill>
                <a:latin typeface="Roboto Condensed Bold Italics"/>
              </a:rPr>
              <a:t> </a:t>
            </a:r>
            <a:r>
              <a:rPr lang="en-US" sz="6000" dirty="0" err="1">
                <a:solidFill>
                  <a:srgbClr val="564F4D"/>
                </a:solidFill>
                <a:latin typeface="Roboto Condensed Bold Italics"/>
              </a:rPr>
              <a:t>mẹ</a:t>
            </a:r>
            <a:r>
              <a:rPr lang="en-US" sz="60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6000" dirty="0" err="1">
                <a:solidFill>
                  <a:srgbClr val="564F4D"/>
                </a:solidFill>
                <a:latin typeface="Roboto Condensed"/>
              </a:rPr>
              <a:t>và</a:t>
            </a:r>
            <a:r>
              <a:rPr lang="en-US" sz="60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6000" dirty="0" err="1">
                <a:solidFill>
                  <a:srgbClr val="564F4D"/>
                </a:solidFill>
                <a:latin typeface="Roboto Condensed"/>
              </a:rPr>
              <a:t>bài</a:t>
            </a:r>
            <a:r>
              <a:rPr lang="en-US" sz="60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6000" dirty="0" err="1">
                <a:solidFill>
                  <a:srgbClr val="564F4D"/>
                </a:solidFill>
                <a:latin typeface="Roboto Condensed"/>
              </a:rPr>
              <a:t>thơ</a:t>
            </a:r>
            <a:r>
              <a:rPr lang="en-US" sz="60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6000" dirty="0" err="1">
                <a:solidFill>
                  <a:srgbClr val="564F4D"/>
                </a:solidFill>
                <a:latin typeface="Roboto Condensed Bold Italics"/>
              </a:rPr>
              <a:t>Về</a:t>
            </a:r>
            <a:r>
              <a:rPr lang="en-US" sz="6000" dirty="0">
                <a:solidFill>
                  <a:srgbClr val="564F4D"/>
                </a:solidFill>
                <a:latin typeface="Roboto Condensed Bold Italics"/>
              </a:rPr>
              <a:t> </a:t>
            </a:r>
            <a:r>
              <a:rPr lang="en-US" sz="6000" dirty="0" err="1">
                <a:solidFill>
                  <a:srgbClr val="564F4D"/>
                </a:solidFill>
                <a:latin typeface="Roboto Condensed Bold Italics"/>
              </a:rPr>
              <a:t>thăm</a:t>
            </a:r>
            <a:r>
              <a:rPr lang="en-US" sz="6000" dirty="0">
                <a:solidFill>
                  <a:srgbClr val="564F4D"/>
                </a:solidFill>
                <a:latin typeface="Roboto Condensed Bold Italics"/>
              </a:rPr>
              <a:t> </a:t>
            </a:r>
            <a:r>
              <a:rPr lang="en-US" sz="6000" dirty="0" err="1">
                <a:solidFill>
                  <a:srgbClr val="564F4D"/>
                </a:solidFill>
                <a:latin typeface="Roboto Condensed Bold Italics"/>
              </a:rPr>
              <a:t>mẹ</a:t>
            </a:r>
            <a:r>
              <a:rPr lang="en-US" sz="60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6000" dirty="0" err="1">
                <a:solidFill>
                  <a:srgbClr val="564F4D"/>
                </a:solidFill>
                <a:latin typeface="Roboto Condensed"/>
              </a:rPr>
              <a:t>có</a:t>
            </a:r>
            <a:r>
              <a:rPr lang="en-US" sz="60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6000" dirty="0" err="1">
                <a:solidFill>
                  <a:srgbClr val="564F4D"/>
                </a:solidFill>
                <a:latin typeface="Roboto Condensed"/>
              </a:rPr>
              <a:t>điểm</a:t>
            </a:r>
            <a:r>
              <a:rPr lang="en-US" sz="60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6000" dirty="0" err="1">
                <a:solidFill>
                  <a:srgbClr val="564F4D"/>
                </a:solidFill>
                <a:latin typeface="Roboto Condensed"/>
              </a:rPr>
              <a:t>tương</a:t>
            </a:r>
            <a:r>
              <a:rPr lang="en-US" sz="60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6000" dirty="0" err="1">
                <a:solidFill>
                  <a:srgbClr val="564F4D"/>
                </a:solidFill>
                <a:latin typeface="Roboto Condensed"/>
              </a:rPr>
              <a:t>đồng</a:t>
            </a:r>
            <a:r>
              <a:rPr lang="en-US" sz="60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6000" dirty="0" err="1">
                <a:solidFill>
                  <a:srgbClr val="564F4D"/>
                </a:solidFill>
                <a:latin typeface="Roboto Condensed"/>
              </a:rPr>
              <a:t>là</a:t>
            </a:r>
            <a:r>
              <a:rPr lang="en-US" sz="60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6000" dirty="0" err="1">
                <a:solidFill>
                  <a:srgbClr val="564F4D"/>
                </a:solidFill>
                <a:latin typeface="Roboto Condensed"/>
              </a:rPr>
              <a:t>gì</a:t>
            </a:r>
            <a:r>
              <a:rPr lang="en-US" sz="6000" dirty="0">
                <a:solidFill>
                  <a:srgbClr val="564F4D"/>
                </a:solidFill>
                <a:latin typeface="Roboto Condensed"/>
              </a:rPr>
              <a:t>? </a:t>
            </a:r>
            <a:r>
              <a:rPr lang="en-US" sz="6000" dirty="0" err="1">
                <a:solidFill>
                  <a:srgbClr val="564F4D"/>
                </a:solidFill>
                <a:latin typeface="Roboto Condensed"/>
              </a:rPr>
              <a:t>Cách</a:t>
            </a:r>
            <a:r>
              <a:rPr lang="en-US" sz="60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6000" dirty="0" err="1">
                <a:solidFill>
                  <a:srgbClr val="564F4D"/>
                </a:solidFill>
                <a:latin typeface="Roboto Condensed"/>
              </a:rPr>
              <a:t>triển</a:t>
            </a:r>
            <a:r>
              <a:rPr lang="en-US" sz="60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6000" dirty="0" err="1">
                <a:solidFill>
                  <a:srgbClr val="564F4D"/>
                </a:solidFill>
                <a:latin typeface="Roboto Condensed"/>
              </a:rPr>
              <a:t>khai</a:t>
            </a:r>
            <a:r>
              <a:rPr lang="en-US" sz="60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6000" dirty="0" err="1">
                <a:solidFill>
                  <a:srgbClr val="564F4D"/>
                </a:solidFill>
                <a:latin typeface="Roboto Condensed"/>
              </a:rPr>
              <a:t>cảm</a:t>
            </a:r>
            <a:r>
              <a:rPr lang="en-US" sz="60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6000" dirty="0" err="1">
                <a:solidFill>
                  <a:srgbClr val="564F4D"/>
                </a:solidFill>
                <a:latin typeface="Roboto Condensed"/>
              </a:rPr>
              <a:t>xúc</a:t>
            </a:r>
            <a:r>
              <a:rPr lang="en-US" sz="60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6000" dirty="0" err="1">
                <a:solidFill>
                  <a:srgbClr val="564F4D"/>
                </a:solidFill>
                <a:latin typeface="Roboto Condensed"/>
              </a:rPr>
              <a:t>của</a:t>
            </a:r>
            <a:r>
              <a:rPr lang="en-US" sz="60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6000" dirty="0" err="1">
                <a:solidFill>
                  <a:srgbClr val="564F4D"/>
                </a:solidFill>
                <a:latin typeface="Roboto Condensed"/>
              </a:rPr>
              <a:t>hai</a:t>
            </a:r>
            <a:r>
              <a:rPr lang="en-US" sz="60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6000" dirty="0" err="1">
                <a:solidFill>
                  <a:srgbClr val="564F4D"/>
                </a:solidFill>
                <a:latin typeface="Roboto Condensed"/>
              </a:rPr>
              <a:t>bài</a:t>
            </a:r>
            <a:r>
              <a:rPr lang="en-US" sz="60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6000" dirty="0" err="1">
                <a:solidFill>
                  <a:srgbClr val="564F4D"/>
                </a:solidFill>
                <a:latin typeface="Roboto Condensed"/>
              </a:rPr>
              <a:t>thơ</a:t>
            </a:r>
            <a:r>
              <a:rPr lang="en-US" sz="60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6000" dirty="0" err="1">
                <a:solidFill>
                  <a:srgbClr val="564F4D"/>
                </a:solidFill>
                <a:latin typeface="Roboto Condensed"/>
              </a:rPr>
              <a:t>có</a:t>
            </a:r>
            <a:r>
              <a:rPr lang="en-US" sz="60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6000" dirty="0" err="1">
                <a:solidFill>
                  <a:srgbClr val="564F4D"/>
                </a:solidFill>
                <a:latin typeface="Roboto Condensed"/>
              </a:rPr>
              <a:t>gì</a:t>
            </a:r>
            <a:r>
              <a:rPr lang="en-US" sz="60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6000" dirty="0" err="1">
                <a:solidFill>
                  <a:srgbClr val="564F4D"/>
                </a:solidFill>
                <a:latin typeface="Roboto Condensed"/>
              </a:rPr>
              <a:t>khác</a:t>
            </a:r>
            <a:r>
              <a:rPr lang="en-US" sz="60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6000" dirty="0" err="1">
                <a:solidFill>
                  <a:srgbClr val="564F4D"/>
                </a:solidFill>
                <a:latin typeface="Roboto Condensed"/>
              </a:rPr>
              <a:t>nhau</a:t>
            </a:r>
            <a:r>
              <a:rPr lang="en-US" sz="6000" dirty="0">
                <a:solidFill>
                  <a:srgbClr val="564F4D"/>
                </a:solidFill>
                <a:latin typeface="Roboto Condensed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-2350050" y="8428602"/>
            <a:ext cx="22653739" cy="784385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482122" y="6950957"/>
            <a:ext cx="1554357" cy="251514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175193" y="9258300"/>
            <a:ext cx="601018" cy="3808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497385" y="9573928"/>
            <a:ext cx="763171" cy="48366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667702" y="9365469"/>
            <a:ext cx="657858" cy="41691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035158" y="8877405"/>
            <a:ext cx="601018" cy="38089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5499461" y="8780505"/>
            <a:ext cx="1105548" cy="110554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727315" y="9086715"/>
            <a:ext cx="974425" cy="97442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92279" y="6950957"/>
            <a:ext cx="1960196" cy="317183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804358" y="362708"/>
            <a:ext cx="1264843" cy="126484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9521415">
            <a:off x="3490781" y="436274"/>
            <a:ext cx="504848" cy="53141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7539313">
            <a:off x="17241862" y="4642921"/>
            <a:ext cx="504848" cy="53141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569237" y="701984"/>
            <a:ext cx="2392382" cy="124403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flipH="1">
            <a:off x="16226610" y="664812"/>
            <a:ext cx="2535351" cy="1318383"/>
          </a:xfrm>
          <a:prstGeom prst="rect">
            <a:avLst/>
          </a:prstGeom>
        </p:spPr>
      </p:pic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83B45063-6CD9-B691-B047-0F2DBF190465}"/>
              </a:ext>
            </a:extLst>
          </p:cNvPr>
          <p:cNvSpPr txBox="1"/>
          <p:nvPr/>
        </p:nvSpPr>
        <p:spPr>
          <a:xfrm>
            <a:off x="1600201" y="1331315"/>
            <a:ext cx="15163800" cy="6562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vi-VN" sz="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Bài</a:t>
            </a:r>
            <a:r>
              <a:rPr lang="vi-VN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thơ </a:t>
            </a:r>
            <a:r>
              <a:rPr lang="vi-VN" sz="5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À ơi tay </a:t>
            </a:r>
            <a:r>
              <a:rPr lang="vi-VN" sz="50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mẹ</a:t>
            </a:r>
            <a:r>
              <a:rPr lang="vi-VN" sz="5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vi-VN" sz="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và</a:t>
            </a:r>
            <a:r>
              <a:rPr lang="vi-VN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vi-VN" sz="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bài</a:t>
            </a:r>
            <a:r>
              <a:rPr lang="vi-VN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thơ </a:t>
            </a:r>
            <a:r>
              <a:rPr lang="vi-VN" sz="50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Về</a:t>
            </a:r>
            <a:r>
              <a:rPr lang="vi-VN" sz="5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thăm </a:t>
            </a:r>
            <a:r>
              <a:rPr lang="vi-VN" sz="50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mẹ</a:t>
            </a:r>
            <a:r>
              <a:rPr lang="vi-VN" sz="5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vi-VN" sz="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có</a:t>
            </a:r>
            <a:r>
              <a:rPr lang="vi-VN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vi-VN" sz="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điểm</a:t>
            </a:r>
            <a:r>
              <a:rPr lang="vi-VN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vi-VN" sz="5000" b="1" dirty="0">
                <a:solidFill>
                  <a:schemeClr val="accent5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tương </a:t>
            </a:r>
            <a:r>
              <a:rPr lang="vi-VN" sz="5000" b="1" dirty="0" err="1">
                <a:solidFill>
                  <a:schemeClr val="accent5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đồng</a:t>
            </a:r>
            <a:r>
              <a:rPr lang="vi-VN" sz="5000" b="1" dirty="0">
                <a:solidFill>
                  <a:schemeClr val="accent5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vi-VN" sz="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là</a:t>
            </a:r>
            <a:r>
              <a:rPr lang="vi-VN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vi-VN" sz="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bày</a:t>
            </a:r>
            <a:r>
              <a:rPr lang="vi-VN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vi-VN" sz="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tỏ</a:t>
            </a:r>
            <a:r>
              <a:rPr lang="vi-VN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vi-VN" sz="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tình</a:t>
            </a:r>
            <a:r>
              <a:rPr lang="vi-VN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vi-VN" sz="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mẫu</a:t>
            </a:r>
            <a:r>
              <a:rPr lang="vi-VN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vi-VN" sz="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tử</a:t>
            </a:r>
            <a:r>
              <a:rPr lang="vi-VN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thiêng liêng, cao </a:t>
            </a:r>
            <a:r>
              <a:rPr lang="vi-VN" sz="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cả</a:t>
            </a:r>
            <a:r>
              <a:rPr lang="vi-VN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vi-VN" sz="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thể</a:t>
            </a:r>
            <a:r>
              <a:rPr lang="vi-VN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vi-VN" sz="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hiện</a:t>
            </a:r>
            <a:r>
              <a:rPr lang="vi-VN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vi-VN" sz="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hình</a:t>
            </a:r>
            <a:r>
              <a:rPr lang="vi-VN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vi-VN" sz="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ảnh</a:t>
            </a:r>
            <a:r>
              <a:rPr lang="vi-VN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vi-VN" sz="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mẹ</a:t>
            </a:r>
            <a:r>
              <a:rPr lang="vi-VN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vi-VN" sz="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tảo</a:t>
            </a:r>
            <a:r>
              <a:rPr lang="vi-VN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vi-VN" sz="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tần</a:t>
            </a:r>
            <a:r>
              <a:rPr lang="vi-VN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vi-VN" sz="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giàu</a:t>
            </a:r>
            <a:r>
              <a:rPr lang="vi-VN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vi-VN" sz="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tình</a:t>
            </a:r>
            <a:r>
              <a:rPr lang="vi-VN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yêu thương, </a:t>
            </a:r>
            <a:r>
              <a:rPr lang="vi-VN" sz="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sự</a:t>
            </a:r>
            <a:r>
              <a:rPr lang="vi-VN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hi sinh </a:t>
            </a:r>
            <a:r>
              <a:rPr lang="vi-VN" sz="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dành</a:t>
            </a:r>
            <a:r>
              <a:rPr lang="vi-VN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cho con. </a:t>
            </a:r>
            <a:endParaRPr lang="en-US" sz="5000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685800" indent="-68580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vi-VN" sz="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Cách</a:t>
            </a:r>
            <a:r>
              <a:rPr lang="vi-VN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vi-VN" sz="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triển</a:t>
            </a:r>
            <a:r>
              <a:rPr lang="vi-VN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khai </a:t>
            </a:r>
            <a:r>
              <a:rPr lang="vi-VN" sz="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cảm</a:t>
            </a:r>
            <a:r>
              <a:rPr lang="vi-VN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vi-VN" sz="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xúc</a:t>
            </a:r>
            <a:r>
              <a:rPr lang="vi-VN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vi-VN" sz="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của</a:t>
            </a:r>
            <a:r>
              <a:rPr lang="vi-VN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hai </a:t>
            </a:r>
            <a:r>
              <a:rPr lang="vi-VN" sz="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bài</a:t>
            </a:r>
            <a:r>
              <a:rPr lang="vi-VN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thơ </a:t>
            </a:r>
            <a:r>
              <a:rPr lang="vi-VN" sz="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có</a:t>
            </a:r>
            <a:r>
              <a:rPr lang="vi-VN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vi-VN" sz="5000" b="1" dirty="0" err="1">
                <a:solidFill>
                  <a:schemeClr val="accent5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nét</a:t>
            </a:r>
            <a:r>
              <a:rPr lang="vi-VN" sz="5000" b="1" dirty="0">
                <a:solidFill>
                  <a:schemeClr val="accent5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riêng</a:t>
            </a:r>
            <a:r>
              <a:rPr lang="vi-VN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: </a:t>
            </a:r>
            <a:r>
              <a:rPr lang="vi-VN" sz="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Bài</a:t>
            </a:r>
            <a:r>
              <a:rPr lang="vi-VN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vi-VN" sz="5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À ơi tay </a:t>
            </a:r>
            <a:r>
              <a:rPr lang="vi-VN" sz="50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mẹ</a:t>
            </a:r>
            <a:r>
              <a:rPr lang="vi-VN" sz="5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vi-VN" sz="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là</a:t>
            </a:r>
            <a:r>
              <a:rPr lang="vi-VN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vi-VN" sz="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lời</a:t>
            </a:r>
            <a:r>
              <a:rPr lang="vi-VN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vi-VN" sz="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của</a:t>
            </a:r>
            <a:r>
              <a:rPr lang="vi-VN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vi-VN" sz="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mẹ</a:t>
            </a:r>
            <a:r>
              <a:rPr lang="vi-VN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vi-VN" sz="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giãi</a:t>
            </a:r>
            <a:r>
              <a:rPr lang="vi-VN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vi-VN" sz="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bày</a:t>
            </a:r>
            <a:r>
              <a:rPr lang="vi-VN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vi-VN" sz="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tình</a:t>
            </a:r>
            <a:r>
              <a:rPr lang="vi-VN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vi-VN" sz="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cảm</a:t>
            </a:r>
            <a:r>
              <a:rPr lang="vi-VN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vi-VN" sz="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với</a:t>
            </a:r>
            <a:r>
              <a:rPr lang="vi-VN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con, </a:t>
            </a:r>
            <a:r>
              <a:rPr lang="vi-VN" sz="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bài</a:t>
            </a:r>
            <a:r>
              <a:rPr lang="vi-VN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vi-VN" sz="50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Về</a:t>
            </a:r>
            <a:r>
              <a:rPr lang="vi-VN" sz="5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thăm </a:t>
            </a:r>
            <a:r>
              <a:rPr lang="vi-VN" sz="50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mẹ</a:t>
            </a:r>
            <a:r>
              <a:rPr lang="vi-VN" sz="5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vi-VN" sz="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là</a:t>
            </a:r>
            <a:r>
              <a:rPr lang="vi-VN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vi-VN" sz="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lời</a:t>
            </a:r>
            <a:r>
              <a:rPr lang="vi-VN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vi-VN" sz="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của</a:t>
            </a:r>
            <a:r>
              <a:rPr lang="vi-VN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con </a:t>
            </a:r>
            <a:r>
              <a:rPr lang="vi-VN" sz="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bộc</a:t>
            </a:r>
            <a:r>
              <a:rPr lang="vi-VN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vi-VN" sz="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lộ</a:t>
            </a:r>
            <a:r>
              <a:rPr lang="vi-VN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vi-VN" sz="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nỗi</a:t>
            </a:r>
            <a:r>
              <a:rPr lang="vi-VN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vi-VN" sz="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niềm</a:t>
            </a:r>
            <a:r>
              <a:rPr lang="vi-VN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vi-VN" sz="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với</a:t>
            </a:r>
            <a:r>
              <a:rPr lang="vi-VN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vi-VN" sz="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mẹ</a:t>
            </a:r>
            <a:endParaRPr lang="en-US" sz="5000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45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26788" flipH="1">
            <a:off x="15185672" y="5642449"/>
            <a:ext cx="2548006" cy="132496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-2350050" y="8276596"/>
            <a:ext cx="22653739" cy="784385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129953" y="5980378"/>
            <a:ext cx="1820691" cy="29461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13627" y="9487129"/>
            <a:ext cx="830146" cy="5261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744021" y="9134938"/>
            <a:ext cx="1030558" cy="6531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337152" y="8718021"/>
            <a:ext cx="657858" cy="41691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070318" y="9134938"/>
            <a:ext cx="949664" cy="60185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46663" y="623827"/>
            <a:ext cx="1074486" cy="107448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31186">
            <a:off x="136451" y="6637806"/>
            <a:ext cx="3041068" cy="158135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274224" y="4969622"/>
            <a:ext cx="2605848" cy="421658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31186" flipH="1">
            <a:off x="15644132" y="554447"/>
            <a:ext cx="3230336" cy="167977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3752846">
            <a:off x="12050108" y="251030"/>
            <a:ext cx="574599" cy="1216082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3380747" y="2706324"/>
            <a:ext cx="11634309" cy="5326913"/>
            <a:chOff x="0" y="0"/>
            <a:chExt cx="6169616" cy="2824835"/>
          </a:xfrm>
        </p:grpSpPr>
        <p:sp>
          <p:nvSpPr>
            <p:cNvPr id="15" name="Freeform 15"/>
            <p:cNvSpPr/>
            <p:nvPr/>
          </p:nvSpPr>
          <p:spPr>
            <a:xfrm>
              <a:off x="-4213" y="0"/>
              <a:ext cx="6173828" cy="2824835"/>
            </a:xfrm>
            <a:custGeom>
              <a:avLst/>
              <a:gdLst/>
              <a:ahLst/>
              <a:cxnLst/>
              <a:rect l="l" t="t" r="r" b="b"/>
              <a:pathLst>
                <a:path w="6173828" h="2824835">
                  <a:moveTo>
                    <a:pt x="278431" y="16918"/>
                  </a:moveTo>
                  <a:cubicBezTo>
                    <a:pt x="278431" y="16918"/>
                    <a:pt x="604014" y="12258"/>
                    <a:pt x="980017" y="12454"/>
                  </a:cubicBezTo>
                  <a:cubicBezTo>
                    <a:pt x="4754553" y="12671"/>
                    <a:pt x="5899760" y="0"/>
                    <a:pt x="5899760" y="0"/>
                  </a:cubicBezTo>
                  <a:cubicBezTo>
                    <a:pt x="5967224" y="0"/>
                    <a:pt x="6043161" y="0"/>
                    <a:pt x="6121934" y="85073"/>
                  </a:cubicBezTo>
                  <a:cubicBezTo>
                    <a:pt x="6164912" y="131488"/>
                    <a:pt x="6165980" y="240224"/>
                    <a:pt x="6166385" y="320281"/>
                  </a:cubicBezTo>
                  <a:cubicBezTo>
                    <a:pt x="6166385" y="320281"/>
                    <a:pt x="6164681" y="1714760"/>
                    <a:pt x="6164681" y="2062251"/>
                  </a:cubicBezTo>
                  <a:cubicBezTo>
                    <a:pt x="6164681" y="2276410"/>
                    <a:pt x="6173829" y="2575589"/>
                    <a:pt x="6173829" y="2575589"/>
                  </a:cubicBezTo>
                  <a:cubicBezTo>
                    <a:pt x="6173829" y="2704258"/>
                    <a:pt x="6169660" y="2824835"/>
                    <a:pt x="5916821" y="2816701"/>
                  </a:cubicBezTo>
                  <a:cubicBezTo>
                    <a:pt x="5916821" y="2816701"/>
                    <a:pt x="5540349" y="2796403"/>
                    <a:pt x="4889730" y="2804001"/>
                  </a:cubicBezTo>
                  <a:cubicBezTo>
                    <a:pt x="1702804" y="2812135"/>
                    <a:pt x="304023" y="2824835"/>
                    <a:pt x="304023" y="2824835"/>
                  </a:cubicBezTo>
                  <a:cubicBezTo>
                    <a:pt x="132548" y="2824835"/>
                    <a:pt x="4213" y="2723766"/>
                    <a:pt x="8532" y="2521219"/>
                  </a:cubicBezTo>
                  <a:cubicBezTo>
                    <a:pt x="8532" y="2521219"/>
                    <a:pt x="9630" y="2022678"/>
                    <a:pt x="4815" y="106579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D0D49F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3161793" y="2487370"/>
            <a:ext cx="11634309" cy="5326913"/>
            <a:chOff x="0" y="0"/>
            <a:chExt cx="6169616" cy="2824835"/>
          </a:xfrm>
        </p:grpSpPr>
        <p:sp>
          <p:nvSpPr>
            <p:cNvPr id="17" name="Freeform 17"/>
            <p:cNvSpPr/>
            <p:nvPr/>
          </p:nvSpPr>
          <p:spPr>
            <a:xfrm>
              <a:off x="-4213" y="0"/>
              <a:ext cx="6173828" cy="2824835"/>
            </a:xfrm>
            <a:custGeom>
              <a:avLst/>
              <a:gdLst/>
              <a:ahLst/>
              <a:cxnLst/>
              <a:rect l="l" t="t" r="r" b="b"/>
              <a:pathLst>
                <a:path w="6173828" h="2824835">
                  <a:moveTo>
                    <a:pt x="278431" y="16918"/>
                  </a:moveTo>
                  <a:cubicBezTo>
                    <a:pt x="278431" y="16918"/>
                    <a:pt x="604014" y="12258"/>
                    <a:pt x="980017" y="12454"/>
                  </a:cubicBezTo>
                  <a:cubicBezTo>
                    <a:pt x="4754553" y="12671"/>
                    <a:pt x="5899760" y="0"/>
                    <a:pt x="5899760" y="0"/>
                  </a:cubicBezTo>
                  <a:cubicBezTo>
                    <a:pt x="5967224" y="0"/>
                    <a:pt x="6043161" y="0"/>
                    <a:pt x="6121934" y="85073"/>
                  </a:cubicBezTo>
                  <a:cubicBezTo>
                    <a:pt x="6164912" y="131488"/>
                    <a:pt x="6165980" y="240224"/>
                    <a:pt x="6166385" y="320281"/>
                  </a:cubicBezTo>
                  <a:cubicBezTo>
                    <a:pt x="6166385" y="320281"/>
                    <a:pt x="6164681" y="1714760"/>
                    <a:pt x="6164681" y="2062251"/>
                  </a:cubicBezTo>
                  <a:cubicBezTo>
                    <a:pt x="6164681" y="2276410"/>
                    <a:pt x="6173829" y="2575589"/>
                    <a:pt x="6173829" y="2575589"/>
                  </a:cubicBezTo>
                  <a:cubicBezTo>
                    <a:pt x="6173829" y="2704258"/>
                    <a:pt x="6169660" y="2824835"/>
                    <a:pt x="5916821" y="2816701"/>
                  </a:cubicBezTo>
                  <a:cubicBezTo>
                    <a:pt x="5916821" y="2816701"/>
                    <a:pt x="5540349" y="2796403"/>
                    <a:pt x="4889730" y="2804001"/>
                  </a:cubicBezTo>
                  <a:cubicBezTo>
                    <a:pt x="1702804" y="2812135"/>
                    <a:pt x="304023" y="2824835"/>
                    <a:pt x="304023" y="2824835"/>
                  </a:cubicBezTo>
                  <a:cubicBezTo>
                    <a:pt x="132548" y="2824835"/>
                    <a:pt x="4213" y="2723766"/>
                    <a:pt x="8532" y="2521219"/>
                  </a:cubicBezTo>
                  <a:cubicBezTo>
                    <a:pt x="8532" y="2521219"/>
                    <a:pt x="9630" y="2022678"/>
                    <a:pt x="4815" y="106579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EFEBE0"/>
            </a:solidFill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339620">
            <a:off x="2102426" y="3409851"/>
            <a:ext cx="1768160" cy="46293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16955">
            <a:off x="12385748" y="2048078"/>
            <a:ext cx="3070367" cy="94902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230561" y="3090588"/>
            <a:ext cx="426424" cy="448867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5947688" y="4258782"/>
            <a:ext cx="511987" cy="538934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13627" y="949847"/>
            <a:ext cx="2357884" cy="12261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6702807" y="4151438"/>
            <a:ext cx="4409493" cy="753622"/>
          </a:xfrm>
          <a:prstGeom prst="rect">
            <a:avLst/>
          </a:prstGeom>
        </p:spPr>
      </p:pic>
      <p:sp>
        <p:nvSpPr>
          <p:cNvPr id="25" name="TextBox 25"/>
          <p:cNvSpPr txBox="1"/>
          <p:nvPr/>
        </p:nvSpPr>
        <p:spPr>
          <a:xfrm>
            <a:off x="2257400" y="4950802"/>
            <a:ext cx="13355865" cy="1877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27"/>
              </a:lnSpc>
            </a:pPr>
            <a:r>
              <a:rPr lang="en-US" sz="11026" b="1" spc="66" dirty="0">
                <a:solidFill>
                  <a:srgbClr val="5B9283"/>
                </a:solidFill>
                <a:latin typeface="Fraunces"/>
              </a:rPr>
              <a:t> VỀ THĂM MẸ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438646" y="3023651"/>
            <a:ext cx="3783862" cy="740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35"/>
              </a:lnSpc>
              <a:spcBef>
                <a:spcPct val="0"/>
              </a:spcBef>
            </a:pPr>
            <a:r>
              <a:rPr lang="en-US" sz="4453" b="1" spc="222" dirty="0">
                <a:solidFill>
                  <a:srgbClr val="9B897A"/>
                </a:solidFill>
                <a:latin typeface="#9Slide03 IcielPanton Black" panose="00000A00000000000000" pitchFamily="2" charset="0"/>
              </a:rPr>
              <a:t>BÀI 2: THƠ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-2394651" y="8427059"/>
            <a:ext cx="22653739" cy="784385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25293" y="9160571"/>
            <a:ext cx="830146" cy="52610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071572" y="9033560"/>
            <a:ext cx="1030558" cy="65311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497658" y="9049841"/>
            <a:ext cx="657858" cy="41691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768326" y="9258300"/>
            <a:ext cx="949664" cy="60185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525293" y="2016292"/>
            <a:ext cx="15555031" cy="3520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500" dirty="0" err="1">
                <a:solidFill>
                  <a:srgbClr val="564F4D"/>
                </a:solidFill>
                <a:latin typeface="Roboto Condensed"/>
              </a:rPr>
              <a:t>Nghĩ</a:t>
            </a:r>
            <a:r>
              <a:rPr lang="en-US" sz="45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564F4D"/>
                </a:solidFill>
                <a:latin typeface="Roboto Condensed"/>
              </a:rPr>
              <a:t>về</a:t>
            </a:r>
            <a:r>
              <a:rPr lang="en-US" sz="45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564F4D"/>
                </a:solidFill>
                <a:latin typeface="Roboto Condensed"/>
              </a:rPr>
              <a:t>mẹ</a:t>
            </a:r>
            <a:r>
              <a:rPr lang="en-US" sz="4500" dirty="0">
                <a:solidFill>
                  <a:srgbClr val="564F4D"/>
                </a:solidFill>
                <a:latin typeface="Roboto Condensed"/>
              </a:rPr>
              <a:t>, </a:t>
            </a:r>
            <a:r>
              <a:rPr lang="en-US" sz="4500" dirty="0" err="1">
                <a:solidFill>
                  <a:srgbClr val="564F4D"/>
                </a:solidFill>
                <a:latin typeface="Roboto Condensed"/>
              </a:rPr>
              <a:t>tác</a:t>
            </a:r>
            <a:r>
              <a:rPr lang="en-US" sz="45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564F4D"/>
                </a:solidFill>
                <a:latin typeface="Roboto Condensed"/>
              </a:rPr>
              <a:t>giả</a:t>
            </a:r>
            <a:r>
              <a:rPr lang="en-US" sz="45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564F4D"/>
                </a:solidFill>
                <a:latin typeface="Roboto Condensed"/>
              </a:rPr>
              <a:t>bài</a:t>
            </a:r>
            <a:r>
              <a:rPr lang="en-US" sz="45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564F4D"/>
                </a:solidFill>
                <a:latin typeface="Roboto Condensed"/>
              </a:rPr>
              <a:t>thơ</a:t>
            </a:r>
            <a:r>
              <a:rPr lang="en-US" sz="45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4500" i="1" dirty="0">
                <a:solidFill>
                  <a:srgbClr val="564F4D"/>
                </a:solidFill>
                <a:latin typeface="Roboto Condensed"/>
              </a:rPr>
              <a:t>À </a:t>
            </a:r>
            <a:r>
              <a:rPr lang="en-US" sz="4500" i="1" dirty="0" err="1">
                <a:solidFill>
                  <a:srgbClr val="564F4D"/>
                </a:solidFill>
                <a:latin typeface="Roboto Condensed"/>
              </a:rPr>
              <a:t>ơi</a:t>
            </a:r>
            <a:r>
              <a:rPr lang="en-US" sz="4500" i="1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4500" i="1" dirty="0" err="1">
                <a:solidFill>
                  <a:srgbClr val="564F4D"/>
                </a:solidFill>
                <a:latin typeface="Roboto Condensed"/>
              </a:rPr>
              <a:t>tay</a:t>
            </a:r>
            <a:r>
              <a:rPr lang="en-US" sz="4500" i="1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4500" i="1" dirty="0" err="1">
                <a:solidFill>
                  <a:srgbClr val="564F4D"/>
                </a:solidFill>
                <a:latin typeface="Roboto Condensed"/>
              </a:rPr>
              <a:t>mẹ</a:t>
            </a:r>
            <a:r>
              <a:rPr lang="en-US" sz="4500" i="1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564F4D"/>
                </a:solidFill>
                <a:latin typeface="Roboto Condensed"/>
              </a:rPr>
              <a:t>bày</a:t>
            </a:r>
            <a:r>
              <a:rPr lang="en-US" sz="45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564F4D"/>
                </a:solidFill>
                <a:latin typeface="Roboto Condensed"/>
              </a:rPr>
              <a:t>tỏ</a:t>
            </a:r>
            <a:r>
              <a:rPr lang="en-US" sz="45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564F4D"/>
                </a:solidFill>
                <a:latin typeface="Roboto Condensed"/>
              </a:rPr>
              <a:t>tình</a:t>
            </a:r>
            <a:r>
              <a:rPr lang="en-US" sz="45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564F4D"/>
                </a:solidFill>
                <a:latin typeface="Roboto Condensed"/>
              </a:rPr>
              <a:t>cảm</a:t>
            </a:r>
            <a:r>
              <a:rPr lang="en-US" sz="4500" dirty="0">
                <a:solidFill>
                  <a:srgbClr val="564F4D"/>
                </a:solidFill>
                <a:latin typeface="Roboto Condensed"/>
              </a:rPr>
              <a:t> qua </a:t>
            </a:r>
            <a:r>
              <a:rPr lang="en-US" sz="4500" dirty="0" err="1">
                <a:solidFill>
                  <a:srgbClr val="564F4D"/>
                </a:solidFill>
                <a:latin typeface="Roboto Condensed"/>
              </a:rPr>
              <a:t>đôi</a:t>
            </a:r>
            <a:r>
              <a:rPr lang="en-US" sz="45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564F4D"/>
                </a:solidFill>
                <a:latin typeface="Roboto Condensed"/>
              </a:rPr>
              <a:t>bàn</a:t>
            </a:r>
            <a:r>
              <a:rPr lang="en-US" sz="45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564F4D"/>
                </a:solidFill>
                <a:latin typeface="Roboto Condensed"/>
              </a:rPr>
              <a:t>tay</a:t>
            </a:r>
            <a:r>
              <a:rPr lang="en-US" sz="45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564F4D"/>
                </a:solidFill>
                <a:latin typeface="Roboto Condensed"/>
              </a:rPr>
              <a:t>nhiệm</a:t>
            </a:r>
            <a:r>
              <a:rPr lang="en-US" sz="45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564F4D"/>
                </a:solidFill>
                <a:latin typeface="Roboto Condensed"/>
              </a:rPr>
              <a:t>màu</a:t>
            </a:r>
            <a:r>
              <a:rPr lang="en-US" sz="45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564F4D"/>
                </a:solidFill>
                <a:latin typeface="Roboto Condensed"/>
              </a:rPr>
              <a:t>của</a:t>
            </a:r>
            <a:r>
              <a:rPr lang="en-US" sz="45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564F4D"/>
                </a:solidFill>
                <a:latin typeface="Roboto Condensed"/>
              </a:rPr>
              <a:t>mẹ</a:t>
            </a:r>
            <a:r>
              <a:rPr lang="en-US" sz="4500" dirty="0">
                <a:solidFill>
                  <a:srgbClr val="564F4D"/>
                </a:solidFill>
                <a:latin typeface="Roboto Condensed"/>
              </a:rPr>
              <a:t>, </a:t>
            </a:r>
            <a:r>
              <a:rPr lang="en-US" sz="4500" dirty="0" err="1">
                <a:solidFill>
                  <a:srgbClr val="564F4D"/>
                </a:solidFill>
                <a:latin typeface="Roboto Condensed"/>
              </a:rPr>
              <a:t>tác</a:t>
            </a:r>
            <a:r>
              <a:rPr lang="en-US" sz="45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564F4D"/>
                </a:solidFill>
                <a:latin typeface="Roboto Condensed"/>
              </a:rPr>
              <a:t>giả</a:t>
            </a:r>
            <a:r>
              <a:rPr lang="en-US" sz="45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564F4D"/>
                </a:solidFill>
                <a:latin typeface="Roboto Condensed"/>
              </a:rPr>
              <a:t>bài</a:t>
            </a:r>
            <a:r>
              <a:rPr lang="en-US" sz="45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564F4D"/>
                </a:solidFill>
                <a:latin typeface="Roboto Condensed"/>
              </a:rPr>
              <a:t>thơ</a:t>
            </a:r>
            <a:r>
              <a:rPr lang="en-US" sz="45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4500" i="1" dirty="0" err="1">
                <a:solidFill>
                  <a:srgbClr val="564F4D"/>
                </a:solidFill>
                <a:latin typeface="Roboto Condensed"/>
              </a:rPr>
              <a:t>Về</a:t>
            </a:r>
            <a:r>
              <a:rPr lang="en-US" sz="4500" i="1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4500" i="1" dirty="0" err="1">
                <a:solidFill>
                  <a:srgbClr val="564F4D"/>
                </a:solidFill>
                <a:latin typeface="Roboto Condensed"/>
              </a:rPr>
              <a:t>thăm</a:t>
            </a:r>
            <a:r>
              <a:rPr lang="en-US" sz="4500" i="1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4500" i="1" dirty="0" err="1">
                <a:solidFill>
                  <a:srgbClr val="564F4D"/>
                </a:solidFill>
                <a:latin typeface="Roboto Condensed"/>
              </a:rPr>
              <a:t>mẹ</a:t>
            </a:r>
            <a:r>
              <a:rPr lang="en-US" sz="4500" i="1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564F4D"/>
                </a:solidFill>
                <a:latin typeface="Roboto Condensed"/>
              </a:rPr>
              <a:t>lại</a:t>
            </a:r>
            <a:r>
              <a:rPr lang="en-US" sz="45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564F4D"/>
                </a:solidFill>
                <a:latin typeface="Roboto Condensed"/>
              </a:rPr>
              <a:t>rưng</a:t>
            </a:r>
            <a:r>
              <a:rPr lang="en-US" sz="45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564F4D"/>
                </a:solidFill>
                <a:latin typeface="Roboto Condensed"/>
              </a:rPr>
              <a:t>rưng</a:t>
            </a:r>
            <a:r>
              <a:rPr lang="en-US" sz="45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564F4D"/>
                </a:solidFill>
                <a:latin typeface="Roboto Condensed"/>
              </a:rPr>
              <a:t>trước</a:t>
            </a:r>
            <a:r>
              <a:rPr lang="en-US" sz="45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564F4D"/>
                </a:solidFill>
                <a:latin typeface="Roboto Condensed"/>
              </a:rPr>
              <a:t>những</a:t>
            </a:r>
            <a:r>
              <a:rPr lang="en-US" sz="45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564F4D"/>
                </a:solidFill>
                <a:latin typeface="Roboto Condensed"/>
              </a:rPr>
              <a:t>vật</a:t>
            </a:r>
            <a:r>
              <a:rPr lang="en-US" sz="45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564F4D"/>
                </a:solidFill>
                <a:latin typeface="Roboto Condensed"/>
              </a:rPr>
              <a:t>dụng</a:t>
            </a:r>
            <a:r>
              <a:rPr lang="en-US" sz="45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564F4D"/>
                </a:solidFill>
                <a:latin typeface="Roboto Condensed"/>
              </a:rPr>
              <a:t>thường</a:t>
            </a:r>
            <a:r>
              <a:rPr lang="en-US" sz="45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564F4D"/>
                </a:solidFill>
                <a:latin typeface="Roboto Condensed"/>
              </a:rPr>
              <a:t>ngày</a:t>
            </a:r>
            <a:r>
              <a:rPr lang="en-US" sz="45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564F4D"/>
                </a:solidFill>
                <a:latin typeface="Roboto Condensed"/>
              </a:rPr>
              <a:t>gần</a:t>
            </a:r>
            <a:r>
              <a:rPr lang="en-US" sz="45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564F4D"/>
                </a:solidFill>
                <a:latin typeface="Roboto Condensed"/>
              </a:rPr>
              <a:t>gũi</a:t>
            </a:r>
            <a:r>
              <a:rPr lang="en-US" sz="4500" dirty="0">
                <a:solidFill>
                  <a:srgbClr val="564F4D"/>
                </a:solidFill>
                <a:latin typeface="Roboto Condensed"/>
              </a:rPr>
              <a:t>, </a:t>
            </a:r>
            <a:r>
              <a:rPr lang="en-US" sz="4500" dirty="0" err="1">
                <a:solidFill>
                  <a:srgbClr val="564F4D"/>
                </a:solidFill>
                <a:latin typeface="Roboto Condensed"/>
              </a:rPr>
              <a:t>gắn</a:t>
            </a:r>
            <a:r>
              <a:rPr lang="en-US" sz="45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564F4D"/>
                </a:solidFill>
                <a:latin typeface="Roboto Condensed"/>
              </a:rPr>
              <a:t>bó</a:t>
            </a:r>
            <a:r>
              <a:rPr lang="en-US" sz="45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564F4D"/>
                </a:solidFill>
                <a:latin typeface="Roboto Condensed"/>
              </a:rPr>
              <a:t>với</a:t>
            </a:r>
            <a:r>
              <a:rPr lang="en-US" sz="45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564F4D"/>
                </a:solidFill>
                <a:latin typeface="Roboto Condensed"/>
              </a:rPr>
              <a:t>mẹ</a:t>
            </a:r>
            <a:r>
              <a:rPr lang="en-US" sz="4500" dirty="0">
                <a:solidFill>
                  <a:srgbClr val="564F4D"/>
                </a:solidFill>
                <a:latin typeface="Roboto Condensed"/>
              </a:rPr>
              <a:t>; </a:t>
            </a:r>
            <a:r>
              <a:rPr lang="en-US" sz="4500" dirty="0" err="1">
                <a:solidFill>
                  <a:srgbClr val="564F4D"/>
                </a:solidFill>
                <a:latin typeface="Roboto Condensed"/>
              </a:rPr>
              <a:t>còn</a:t>
            </a:r>
            <a:r>
              <a:rPr lang="en-US" sz="45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564F4D"/>
                </a:solidFill>
                <a:latin typeface="Roboto Condensed"/>
              </a:rPr>
              <a:t>em</a:t>
            </a:r>
            <a:r>
              <a:rPr lang="en-US" sz="4500" dirty="0">
                <a:solidFill>
                  <a:srgbClr val="564F4D"/>
                </a:solidFill>
                <a:latin typeface="Roboto Condensed"/>
              </a:rPr>
              <a:t>, </a:t>
            </a:r>
            <a:r>
              <a:rPr lang="en-US" sz="4500" dirty="0" err="1">
                <a:solidFill>
                  <a:srgbClr val="564F4D"/>
                </a:solidFill>
                <a:latin typeface="Roboto Condensed"/>
              </a:rPr>
              <a:t>em</a:t>
            </a:r>
            <a:r>
              <a:rPr lang="en-US" sz="45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564F4D"/>
                </a:solidFill>
                <a:latin typeface="Roboto Condensed"/>
              </a:rPr>
              <a:t>nhớ</a:t>
            </a:r>
            <a:r>
              <a:rPr lang="en-US" sz="45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564F4D"/>
                </a:solidFill>
                <a:latin typeface="Roboto Condensed"/>
              </a:rPr>
              <a:t>nhất</a:t>
            </a:r>
            <a:r>
              <a:rPr lang="en-US" sz="45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564F4D"/>
                </a:solidFill>
                <a:latin typeface="Roboto Condensed"/>
              </a:rPr>
              <a:t>hình</a:t>
            </a:r>
            <a:r>
              <a:rPr lang="en-US" sz="45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564F4D"/>
                </a:solidFill>
                <a:latin typeface="Roboto Condensed"/>
              </a:rPr>
              <a:t>ảnh</a:t>
            </a:r>
            <a:r>
              <a:rPr lang="en-US" sz="4500" dirty="0">
                <a:solidFill>
                  <a:srgbClr val="564F4D"/>
                </a:solidFill>
                <a:latin typeface="Roboto Condensed"/>
              </a:rPr>
              <a:t>, </a:t>
            </a:r>
            <a:r>
              <a:rPr lang="en-US" sz="4500" dirty="0" err="1">
                <a:solidFill>
                  <a:srgbClr val="564F4D"/>
                </a:solidFill>
                <a:latin typeface="Roboto Condensed"/>
              </a:rPr>
              <a:t>nét</a:t>
            </a:r>
            <a:r>
              <a:rPr lang="en-US" sz="45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564F4D"/>
                </a:solidFill>
                <a:latin typeface="Roboto Condensed"/>
              </a:rPr>
              <a:t>đẹp</a:t>
            </a:r>
            <a:r>
              <a:rPr lang="en-US" sz="45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564F4D"/>
                </a:solidFill>
                <a:latin typeface="Roboto Condensed"/>
              </a:rPr>
              <a:t>tâm</a:t>
            </a:r>
            <a:r>
              <a:rPr lang="en-US" sz="45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564F4D"/>
                </a:solidFill>
                <a:latin typeface="Roboto Condensed"/>
              </a:rPr>
              <a:t>hồn</a:t>
            </a:r>
            <a:r>
              <a:rPr lang="en-US" sz="4500" dirty="0">
                <a:solidFill>
                  <a:srgbClr val="564F4D"/>
                </a:solidFill>
                <a:latin typeface="Roboto Condensed"/>
              </a:rPr>
              <a:t> hay </a:t>
            </a:r>
            <a:r>
              <a:rPr lang="en-US" sz="4500" dirty="0" err="1">
                <a:solidFill>
                  <a:srgbClr val="564F4D"/>
                </a:solidFill>
                <a:latin typeface="Roboto Condensed"/>
              </a:rPr>
              <a:t>kỉ</a:t>
            </a:r>
            <a:r>
              <a:rPr lang="en-US" sz="45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564F4D"/>
                </a:solidFill>
                <a:latin typeface="Roboto Condensed"/>
              </a:rPr>
              <a:t>niệm</a:t>
            </a:r>
            <a:r>
              <a:rPr lang="en-US" sz="45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564F4D"/>
                </a:solidFill>
                <a:latin typeface="Roboto Condensed"/>
              </a:rPr>
              <a:t>nào</a:t>
            </a:r>
            <a:r>
              <a:rPr lang="en-US" sz="45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564F4D"/>
                </a:solidFill>
                <a:latin typeface="Roboto Condensed"/>
              </a:rPr>
              <a:t>của</a:t>
            </a:r>
            <a:r>
              <a:rPr lang="en-US" sz="45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564F4D"/>
                </a:solidFill>
                <a:latin typeface="Roboto Condensed"/>
              </a:rPr>
              <a:t>mẹ</a:t>
            </a:r>
            <a:r>
              <a:rPr lang="en-US" sz="45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564F4D"/>
                </a:solidFill>
                <a:latin typeface="Roboto Condensed"/>
              </a:rPr>
              <a:t>em</a:t>
            </a:r>
            <a:r>
              <a:rPr lang="en-US" sz="4500" dirty="0">
                <a:solidFill>
                  <a:srgbClr val="564F4D"/>
                </a:solidFill>
                <a:latin typeface="Roboto Condensed"/>
              </a:rPr>
              <a:t>? 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073675" y="2890286"/>
            <a:ext cx="2102375" cy="109323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6102130" y="6802802"/>
            <a:ext cx="3123572" cy="162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63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-2394651" y="8427059"/>
            <a:ext cx="22653739" cy="784385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25293" y="9160571"/>
            <a:ext cx="830146" cy="52610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071572" y="9033560"/>
            <a:ext cx="1030558" cy="65311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497658" y="9049841"/>
            <a:ext cx="657858" cy="41691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768326" y="9258300"/>
            <a:ext cx="949664" cy="60185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525293" y="2245683"/>
            <a:ext cx="15555031" cy="2619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500" dirty="0" err="1">
                <a:solidFill>
                  <a:srgbClr val="564F4D"/>
                </a:solidFill>
                <a:latin typeface="Roboto Condensed"/>
              </a:rPr>
              <a:t>Trong</a:t>
            </a:r>
            <a:r>
              <a:rPr lang="en-US" sz="4500" dirty="0">
                <a:solidFill>
                  <a:srgbClr val="564F4D"/>
                </a:solidFill>
                <a:latin typeface="Roboto Condensed"/>
              </a:rPr>
              <a:t> 5 </a:t>
            </a:r>
            <a:r>
              <a:rPr lang="en-US" sz="4500" dirty="0" err="1">
                <a:solidFill>
                  <a:srgbClr val="564F4D"/>
                </a:solidFill>
                <a:latin typeface="Roboto Condensed"/>
              </a:rPr>
              <a:t>cách</a:t>
            </a:r>
            <a:r>
              <a:rPr lang="en-US" sz="45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564F4D"/>
                </a:solidFill>
                <a:latin typeface="Roboto Condensed"/>
              </a:rPr>
              <a:t>thể</a:t>
            </a:r>
            <a:r>
              <a:rPr lang="en-US" sz="45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564F4D"/>
                </a:solidFill>
                <a:latin typeface="Roboto Condensed"/>
              </a:rPr>
              <a:t>hiện</a:t>
            </a:r>
            <a:r>
              <a:rPr lang="en-US" sz="45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564F4D"/>
                </a:solidFill>
                <a:latin typeface="Roboto Condensed"/>
              </a:rPr>
              <a:t>tình</a:t>
            </a:r>
            <a:r>
              <a:rPr lang="en-US" sz="45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564F4D"/>
                </a:solidFill>
                <a:latin typeface="Roboto Condensed"/>
              </a:rPr>
              <a:t>yêu</a:t>
            </a:r>
            <a:r>
              <a:rPr lang="en-US" sz="45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564F4D"/>
                </a:solidFill>
                <a:latin typeface="Roboto Condensed"/>
              </a:rPr>
              <a:t>thương</a:t>
            </a:r>
            <a:r>
              <a:rPr lang="en-US" sz="45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4500" dirty="0">
                <a:solidFill>
                  <a:srgbClr val="564F4D"/>
                </a:solidFill>
                <a:latin typeface="Roboto Condensed Bold Italics"/>
              </a:rPr>
              <a:t>(</a:t>
            </a:r>
            <a:r>
              <a:rPr lang="en-US" sz="4500" dirty="0" err="1">
                <a:solidFill>
                  <a:srgbClr val="564F4D"/>
                </a:solidFill>
                <a:latin typeface="Roboto Condensed Bold Italics"/>
              </a:rPr>
              <a:t>tặng</a:t>
            </a:r>
            <a:r>
              <a:rPr lang="en-US" sz="4500" dirty="0">
                <a:solidFill>
                  <a:srgbClr val="564F4D"/>
                </a:solidFill>
                <a:latin typeface="Roboto Condensed Bold Italics"/>
              </a:rPr>
              <a:t> </a:t>
            </a:r>
            <a:r>
              <a:rPr lang="en-US" sz="4500" dirty="0" err="1">
                <a:solidFill>
                  <a:srgbClr val="564F4D"/>
                </a:solidFill>
                <a:latin typeface="Roboto Condensed Bold Italics"/>
              </a:rPr>
              <a:t>quà</a:t>
            </a:r>
            <a:r>
              <a:rPr lang="en-US" sz="4500" dirty="0">
                <a:solidFill>
                  <a:srgbClr val="564F4D"/>
                </a:solidFill>
                <a:latin typeface="Roboto Condensed Bold Italics"/>
              </a:rPr>
              <a:t> / </a:t>
            </a:r>
            <a:r>
              <a:rPr lang="en-US" sz="4500" dirty="0" err="1">
                <a:solidFill>
                  <a:srgbClr val="564F4D"/>
                </a:solidFill>
                <a:latin typeface="Roboto Condensed Bold Italics"/>
              </a:rPr>
              <a:t>dành</a:t>
            </a:r>
            <a:r>
              <a:rPr lang="en-US" sz="4500" dirty="0">
                <a:solidFill>
                  <a:srgbClr val="564F4D"/>
                </a:solidFill>
                <a:latin typeface="Roboto Condensed Bold Italics"/>
              </a:rPr>
              <a:t> </a:t>
            </a:r>
            <a:r>
              <a:rPr lang="en-US" sz="4500" dirty="0" err="1">
                <a:solidFill>
                  <a:srgbClr val="564F4D"/>
                </a:solidFill>
                <a:latin typeface="Roboto Condensed Bold Italics"/>
              </a:rPr>
              <a:t>thời</a:t>
            </a:r>
            <a:r>
              <a:rPr lang="en-US" sz="4500" dirty="0">
                <a:solidFill>
                  <a:srgbClr val="564F4D"/>
                </a:solidFill>
                <a:latin typeface="Roboto Condensed Bold Italics"/>
              </a:rPr>
              <a:t> </a:t>
            </a:r>
            <a:r>
              <a:rPr lang="en-US" sz="4500" dirty="0" err="1">
                <a:solidFill>
                  <a:srgbClr val="564F4D"/>
                </a:solidFill>
                <a:latin typeface="Roboto Condensed Bold Italics"/>
              </a:rPr>
              <a:t>gian</a:t>
            </a:r>
            <a:r>
              <a:rPr lang="en-US" sz="4500" dirty="0">
                <a:solidFill>
                  <a:srgbClr val="564F4D"/>
                </a:solidFill>
                <a:latin typeface="Roboto Condensed Bold Italics"/>
              </a:rPr>
              <a:t> </a:t>
            </a:r>
            <a:r>
              <a:rPr lang="en-US" sz="4500" dirty="0" err="1">
                <a:solidFill>
                  <a:srgbClr val="564F4D"/>
                </a:solidFill>
                <a:latin typeface="Roboto Condensed Bold Italics"/>
              </a:rPr>
              <a:t>chất</a:t>
            </a:r>
            <a:r>
              <a:rPr lang="en-US" sz="4500" dirty="0">
                <a:solidFill>
                  <a:srgbClr val="564F4D"/>
                </a:solidFill>
                <a:latin typeface="Roboto Condensed Bold Italics"/>
              </a:rPr>
              <a:t> </a:t>
            </a:r>
            <a:r>
              <a:rPr lang="en-US" sz="4500" dirty="0" err="1">
                <a:solidFill>
                  <a:srgbClr val="564F4D"/>
                </a:solidFill>
                <a:latin typeface="Roboto Condensed Bold Italics"/>
              </a:rPr>
              <a:t>lượng</a:t>
            </a:r>
            <a:r>
              <a:rPr lang="en-US" sz="4500" dirty="0">
                <a:solidFill>
                  <a:srgbClr val="564F4D"/>
                </a:solidFill>
                <a:latin typeface="Roboto Condensed Bold Italics"/>
              </a:rPr>
              <a:t> / </a:t>
            </a:r>
            <a:r>
              <a:rPr lang="en-US" sz="4500" dirty="0" err="1">
                <a:solidFill>
                  <a:srgbClr val="564F4D"/>
                </a:solidFill>
                <a:latin typeface="Roboto Condensed Bold Italics"/>
              </a:rPr>
              <a:t>tiếp</a:t>
            </a:r>
            <a:r>
              <a:rPr lang="en-US" sz="4500" dirty="0">
                <a:solidFill>
                  <a:srgbClr val="564F4D"/>
                </a:solidFill>
                <a:latin typeface="Roboto Condensed Bold Italics"/>
              </a:rPr>
              <a:t> </a:t>
            </a:r>
            <a:r>
              <a:rPr lang="en-US" sz="4500" dirty="0" err="1">
                <a:solidFill>
                  <a:srgbClr val="564F4D"/>
                </a:solidFill>
                <a:latin typeface="Roboto Condensed Bold Italics"/>
              </a:rPr>
              <a:t>xúc</a:t>
            </a:r>
            <a:r>
              <a:rPr lang="en-US" sz="4500" dirty="0">
                <a:solidFill>
                  <a:srgbClr val="564F4D"/>
                </a:solidFill>
                <a:latin typeface="Roboto Condensed Bold Italics"/>
              </a:rPr>
              <a:t> </a:t>
            </a:r>
            <a:r>
              <a:rPr lang="en-US" sz="4500" dirty="0" err="1">
                <a:solidFill>
                  <a:srgbClr val="564F4D"/>
                </a:solidFill>
                <a:latin typeface="Roboto Condensed Bold Italics"/>
              </a:rPr>
              <a:t>cơ</a:t>
            </a:r>
            <a:r>
              <a:rPr lang="en-US" sz="4500" dirty="0">
                <a:solidFill>
                  <a:srgbClr val="564F4D"/>
                </a:solidFill>
                <a:latin typeface="Roboto Condensed Bold Italics"/>
              </a:rPr>
              <a:t> </a:t>
            </a:r>
            <a:r>
              <a:rPr lang="en-US" sz="4500" dirty="0" err="1">
                <a:solidFill>
                  <a:srgbClr val="564F4D"/>
                </a:solidFill>
                <a:latin typeface="Roboto Condensed Bold Italics"/>
              </a:rPr>
              <a:t>thể</a:t>
            </a:r>
            <a:r>
              <a:rPr lang="en-US" sz="4500" dirty="0">
                <a:solidFill>
                  <a:srgbClr val="564F4D"/>
                </a:solidFill>
                <a:latin typeface="Roboto Condensed Bold Italics"/>
              </a:rPr>
              <a:t> - </a:t>
            </a:r>
            <a:r>
              <a:rPr lang="en-US" sz="4500" dirty="0" err="1">
                <a:solidFill>
                  <a:srgbClr val="564F4D"/>
                </a:solidFill>
                <a:latin typeface="Roboto Condensed Bold Italics"/>
              </a:rPr>
              <a:t>ôm</a:t>
            </a:r>
            <a:r>
              <a:rPr lang="en-US" sz="4500" dirty="0">
                <a:solidFill>
                  <a:srgbClr val="564F4D"/>
                </a:solidFill>
                <a:latin typeface="Roboto Condensed Bold Italics"/>
              </a:rPr>
              <a:t>, </a:t>
            </a:r>
            <a:r>
              <a:rPr lang="en-US" sz="4500" dirty="0" err="1">
                <a:solidFill>
                  <a:srgbClr val="564F4D"/>
                </a:solidFill>
                <a:latin typeface="Roboto Condensed Bold Italics"/>
              </a:rPr>
              <a:t>nắm</a:t>
            </a:r>
            <a:r>
              <a:rPr lang="en-US" sz="4500" dirty="0">
                <a:solidFill>
                  <a:srgbClr val="564F4D"/>
                </a:solidFill>
                <a:latin typeface="Roboto Condensed Bold Italics"/>
              </a:rPr>
              <a:t> </a:t>
            </a:r>
            <a:r>
              <a:rPr lang="en-US" sz="4500" dirty="0" err="1">
                <a:solidFill>
                  <a:srgbClr val="564F4D"/>
                </a:solidFill>
                <a:latin typeface="Roboto Condensed Bold Italics"/>
              </a:rPr>
              <a:t>tay</a:t>
            </a:r>
            <a:r>
              <a:rPr lang="en-US" sz="4500" dirty="0">
                <a:solidFill>
                  <a:srgbClr val="564F4D"/>
                </a:solidFill>
                <a:latin typeface="Roboto Condensed Bold Italics"/>
              </a:rPr>
              <a:t>… / </a:t>
            </a:r>
            <a:r>
              <a:rPr lang="en-US" sz="4500" dirty="0" err="1">
                <a:solidFill>
                  <a:srgbClr val="564F4D"/>
                </a:solidFill>
                <a:latin typeface="Roboto Condensed Bold Italics"/>
              </a:rPr>
              <a:t>nói</a:t>
            </a:r>
            <a:r>
              <a:rPr lang="en-US" sz="4500" dirty="0">
                <a:solidFill>
                  <a:srgbClr val="564F4D"/>
                </a:solidFill>
                <a:latin typeface="Roboto Condensed Bold Italics"/>
              </a:rPr>
              <a:t> </a:t>
            </a:r>
            <a:r>
              <a:rPr lang="en-US" sz="4500" dirty="0" err="1">
                <a:solidFill>
                  <a:srgbClr val="564F4D"/>
                </a:solidFill>
                <a:latin typeface="Roboto Condensed Bold Italics"/>
              </a:rPr>
              <a:t>lời</a:t>
            </a:r>
            <a:r>
              <a:rPr lang="en-US" sz="4500" dirty="0">
                <a:solidFill>
                  <a:srgbClr val="564F4D"/>
                </a:solidFill>
                <a:latin typeface="Roboto Condensed Bold Italics"/>
              </a:rPr>
              <a:t> </a:t>
            </a:r>
            <a:r>
              <a:rPr lang="en-US" sz="4500" dirty="0" err="1">
                <a:solidFill>
                  <a:srgbClr val="564F4D"/>
                </a:solidFill>
                <a:latin typeface="Roboto Condensed Bold Italics"/>
              </a:rPr>
              <a:t>yêu</a:t>
            </a:r>
            <a:r>
              <a:rPr lang="en-US" sz="4500" dirty="0">
                <a:solidFill>
                  <a:srgbClr val="564F4D"/>
                </a:solidFill>
                <a:latin typeface="Roboto Condensed Bold Italics"/>
              </a:rPr>
              <a:t> </a:t>
            </a:r>
            <a:r>
              <a:rPr lang="en-US" sz="4500" dirty="0" err="1">
                <a:solidFill>
                  <a:srgbClr val="564F4D"/>
                </a:solidFill>
                <a:latin typeface="Roboto Condensed Bold Italics"/>
              </a:rPr>
              <a:t>thương</a:t>
            </a:r>
            <a:r>
              <a:rPr lang="en-US" sz="4500" dirty="0">
                <a:solidFill>
                  <a:srgbClr val="564F4D"/>
                </a:solidFill>
                <a:latin typeface="Roboto Condensed Bold Italics"/>
              </a:rPr>
              <a:t> / </a:t>
            </a:r>
            <a:r>
              <a:rPr lang="en-US" sz="4500" dirty="0" err="1">
                <a:solidFill>
                  <a:srgbClr val="564F4D"/>
                </a:solidFill>
                <a:latin typeface="Roboto Condensed Bold Italics"/>
              </a:rPr>
              <a:t>viết</a:t>
            </a:r>
            <a:r>
              <a:rPr lang="en-US" sz="4500" dirty="0">
                <a:solidFill>
                  <a:srgbClr val="564F4D"/>
                </a:solidFill>
                <a:latin typeface="Roboto Condensed Bold Italics"/>
              </a:rPr>
              <a:t> </a:t>
            </a:r>
            <a:r>
              <a:rPr lang="en-US" sz="4500" dirty="0" err="1">
                <a:solidFill>
                  <a:srgbClr val="564F4D"/>
                </a:solidFill>
                <a:latin typeface="Roboto Condensed Bold Italics"/>
              </a:rPr>
              <a:t>thư</a:t>
            </a:r>
            <a:r>
              <a:rPr lang="en-US" sz="4500" dirty="0">
                <a:solidFill>
                  <a:srgbClr val="564F4D"/>
                </a:solidFill>
                <a:latin typeface="Roboto Condensed Bold Italics"/>
              </a:rPr>
              <a:t>, </a:t>
            </a:r>
            <a:r>
              <a:rPr lang="en-US" sz="4500" dirty="0" err="1">
                <a:solidFill>
                  <a:srgbClr val="564F4D"/>
                </a:solidFill>
                <a:latin typeface="Roboto Condensed Bold Italics"/>
              </a:rPr>
              <a:t>nhắn</a:t>
            </a:r>
            <a:r>
              <a:rPr lang="en-US" sz="4500" dirty="0">
                <a:solidFill>
                  <a:srgbClr val="564F4D"/>
                </a:solidFill>
                <a:latin typeface="Roboto Condensed Bold Italics"/>
              </a:rPr>
              <a:t> tin)</a:t>
            </a:r>
            <a:r>
              <a:rPr lang="en-US" sz="4500" dirty="0">
                <a:solidFill>
                  <a:srgbClr val="564F4D"/>
                </a:solidFill>
                <a:latin typeface="Roboto Condensed"/>
              </a:rPr>
              <a:t>, </a:t>
            </a:r>
            <a:r>
              <a:rPr lang="en-US" sz="4500" dirty="0" err="1">
                <a:solidFill>
                  <a:srgbClr val="564F4D"/>
                </a:solidFill>
                <a:latin typeface="Roboto Condensed"/>
              </a:rPr>
              <a:t>em</a:t>
            </a:r>
            <a:r>
              <a:rPr lang="en-US" sz="45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564F4D"/>
                </a:solidFill>
                <a:latin typeface="Roboto Condensed"/>
              </a:rPr>
              <a:t>sẽ</a:t>
            </a:r>
            <a:r>
              <a:rPr lang="en-US" sz="45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564F4D"/>
                </a:solidFill>
                <a:latin typeface="Roboto Condensed"/>
              </a:rPr>
              <a:t>chọn</a:t>
            </a:r>
            <a:r>
              <a:rPr lang="en-US" sz="45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564F4D"/>
                </a:solidFill>
                <a:latin typeface="Roboto Condensed"/>
              </a:rPr>
              <a:t>cách</a:t>
            </a:r>
            <a:r>
              <a:rPr lang="en-US" sz="45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564F4D"/>
                </a:solidFill>
                <a:latin typeface="Roboto Condensed"/>
              </a:rPr>
              <a:t>nào</a:t>
            </a:r>
            <a:r>
              <a:rPr lang="en-US" sz="45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564F4D"/>
                </a:solidFill>
                <a:latin typeface="Roboto Condensed"/>
              </a:rPr>
              <a:t>để</a:t>
            </a:r>
            <a:r>
              <a:rPr lang="en-US" sz="45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564F4D"/>
                </a:solidFill>
                <a:latin typeface="Roboto Condensed"/>
              </a:rPr>
              <a:t>bày</a:t>
            </a:r>
            <a:r>
              <a:rPr lang="en-US" sz="45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564F4D"/>
                </a:solidFill>
                <a:latin typeface="Roboto Condensed"/>
              </a:rPr>
              <a:t>tỏ</a:t>
            </a:r>
            <a:r>
              <a:rPr lang="en-US" sz="45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564F4D"/>
                </a:solidFill>
                <a:latin typeface="Roboto Condensed"/>
              </a:rPr>
              <a:t>tình</a:t>
            </a:r>
            <a:r>
              <a:rPr lang="en-US" sz="45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564F4D"/>
                </a:solidFill>
                <a:latin typeface="Roboto Condensed"/>
              </a:rPr>
              <a:t>yêu</a:t>
            </a:r>
            <a:r>
              <a:rPr lang="en-US" sz="45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564F4D"/>
                </a:solidFill>
                <a:latin typeface="Roboto Condensed"/>
              </a:rPr>
              <a:t>với</a:t>
            </a:r>
            <a:r>
              <a:rPr lang="en-US" sz="45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564F4D"/>
                </a:solidFill>
                <a:latin typeface="Roboto Condensed"/>
              </a:rPr>
              <a:t>mẹ</a:t>
            </a:r>
            <a:r>
              <a:rPr lang="en-US" sz="45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564F4D"/>
                </a:solidFill>
                <a:latin typeface="Roboto Condensed"/>
              </a:rPr>
              <a:t>của</a:t>
            </a:r>
            <a:r>
              <a:rPr lang="en-US" sz="45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564F4D"/>
                </a:solidFill>
                <a:latin typeface="Roboto Condensed"/>
              </a:rPr>
              <a:t>mình</a:t>
            </a:r>
            <a:r>
              <a:rPr lang="en-US" sz="4500" dirty="0">
                <a:solidFill>
                  <a:srgbClr val="564F4D"/>
                </a:solidFill>
                <a:latin typeface="Roboto Condensed"/>
              </a:rPr>
              <a:t>?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073675" y="2890286"/>
            <a:ext cx="2102375" cy="109323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6102130" y="6802802"/>
            <a:ext cx="3123572" cy="16242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-2400204" y="8443777"/>
            <a:ext cx="22653739" cy="784385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31157">
            <a:off x="10183892" y="508027"/>
            <a:ext cx="2220232" cy="11545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307747" y="9020047"/>
            <a:ext cx="830146" cy="5261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147614" y="9009029"/>
            <a:ext cx="701629" cy="44465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467576" y="9546152"/>
            <a:ext cx="657858" cy="41691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874656" y="9453686"/>
            <a:ext cx="949664" cy="60185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681595" y="2602607"/>
            <a:ext cx="15142725" cy="5537596"/>
            <a:chOff x="0" y="0"/>
            <a:chExt cx="18114459" cy="6624340"/>
          </a:xfrm>
        </p:grpSpPr>
        <p:sp>
          <p:nvSpPr>
            <p:cNvPr id="9" name="Freeform 9"/>
            <p:cNvSpPr/>
            <p:nvPr/>
          </p:nvSpPr>
          <p:spPr>
            <a:xfrm>
              <a:off x="-1" y="0"/>
              <a:ext cx="18122118" cy="6624341"/>
            </a:xfrm>
            <a:custGeom>
              <a:avLst/>
              <a:gdLst/>
              <a:ahLst/>
              <a:cxnLst/>
              <a:rect l="l" t="t" r="r" b="b"/>
              <a:pathLst>
                <a:path w="18122118" h="6624341">
                  <a:moveTo>
                    <a:pt x="17615679" y="6607421"/>
                  </a:moveTo>
                  <a:cubicBezTo>
                    <a:pt x="17615679" y="6607421"/>
                    <a:pt x="17378684" y="6597452"/>
                    <a:pt x="17016544" y="6610896"/>
                  </a:cubicBezTo>
                  <a:cubicBezTo>
                    <a:pt x="16654406" y="6624341"/>
                    <a:pt x="490924" y="6624341"/>
                    <a:pt x="490924" y="6624341"/>
                  </a:cubicBezTo>
                  <a:cubicBezTo>
                    <a:pt x="245502" y="6624341"/>
                    <a:pt x="32509" y="6527072"/>
                    <a:pt x="31032" y="6366958"/>
                  </a:cubicBezTo>
                  <a:cubicBezTo>
                    <a:pt x="31032" y="6366958"/>
                    <a:pt x="0" y="4362526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17569132" y="0"/>
                    <a:pt x="17569132" y="0"/>
                  </a:cubicBezTo>
                  <a:cubicBezTo>
                    <a:pt x="17881032" y="0"/>
                    <a:pt x="18114460" y="101069"/>
                    <a:pt x="18106603" y="303616"/>
                  </a:cubicBezTo>
                  <a:cubicBezTo>
                    <a:pt x="18106603" y="303616"/>
                    <a:pt x="18104608" y="4028394"/>
                    <a:pt x="18113364" y="5667371"/>
                  </a:cubicBezTo>
                  <a:cubicBezTo>
                    <a:pt x="18122118" y="5960673"/>
                    <a:pt x="18075571" y="6293744"/>
                    <a:pt x="18075571" y="6293744"/>
                  </a:cubicBezTo>
                  <a:cubicBezTo>
                    <a:pt x="18072605" y="6473769"/>
                    <a:pt x="17861101" y="6607421"/>
                    <a:pt x="17615679" y="6607421"/>
                  </a:cubicBezTo>
                  <a:close/>
                </a:path>
              </a:pathLst>
            </a:custGeom>
            <a:solidFill>
              <a:srgbClr val="EFEBE0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056708" y="4752666"/>
            <a:ext cx="1231292" cy="1237479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421657" y="611699"/>
            <a:ext cx="13030223" cy="1510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330"/>
              </a:lnSpc>
            </a:pPr>
            <a:r>
              <a:rPr lang="en-US" sz="9000" b="1" dirty="0">
                <a:solidFill>
                  <a:srgbClr val="599C98"/>
                </a:solidFill>
                <a:latin typeface="Fraunces"/>
              </a:rPr>
              <a:t>4. LUYỆN TẬP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137893" y="4620132"/>
            <a:ext cx="13211594" cy="2635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000"/>
              </a:lnSpc>
            </a:pPr>
            <a:r>
              <a:rPr lang="en-US" sz="5000" dirty="0">
                <a:solidFill>
                  <a:srgbClr val="233D6B"/>
                </a:solidFill>
                <a:latin typeface="Roboto Condensed"/>
              </a:rPr>
              <a:t>HS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sẽ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trải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qua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thử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thách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để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tích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điểm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đổi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quà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về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tặng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mẹ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,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mỗi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1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thử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thách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được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giải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mã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, HS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được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nhận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5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điểm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ClassDojo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để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đổi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quà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240399" y="3307549"/>
            <a:ext cx="10025117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en-US" sz="5000">
                <a:solidFill>
                  <a:srgbClr val="233D6B"/>
                </a:solidFill>
                <a:latin typeface="Roboto Condensed Bold"/>
              </a:rPr>
              <a:t>NHIỆM VỤ 1: TÍCH QUÀ TẶNG MẸ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5635073" y="7255382"/>
            <a:ext cx="2843270" cy="14785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665265" y="5284328"/>
            <a:ext cx="3574559" cy="46787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-2350050" y="8428602"/>
            <a:ext cx="22653739" cy="784385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482122" y="6950957"/>
            <a:ext cx="1554357" cy="251514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175193" y="9258300"/>
            <a:ext cx="601018" cy="3808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497385" y="9573928"/>
            <a:ext cx="763171" cy="48366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862202" y="9222278"/>
            <a:ext cx="657858" cy="41691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035158" y="8877405"/>
            <a:ext cx="601018" cy="38089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92279" y="6950957"/>
            <a:ext cx="1960196" cy="317183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539313">
            <a:off x="17241862" y="4642921"/>
            <a:ext cx="504848" cy="53141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239907" y="4908631"/>
            <a:ext cx="2392382" cy="1244039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152475" y="2830319"/>
            <a:ext cx="13793382" cy="2178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5500" dirty="0" err="1">
                <a:solidFill>
                  <a:srgbClr val="564F4D"/>
                </a:solidFill>
                <a:latin typeface="Roboto Condensed Italics"/>
              </a:rPr>
              <a:t>Nghẹn</a:t>
            </a:r>
            <a:r>
              <a:rPr lang="en-US" sz="5500" dirty="0">
                <a:solidFill>
                  <a:srgbClr val="564F4D"/>
                </a:solidFill>
                <a:latin typeface="Roboto Condensed Italics"/>
              </a:rPr>
              <a:t> </a:t>
            </a:r>
            <a:r>
              <a:rPr lang="en-US" sz="5500" dirty="0" err="1">
                <a:solidFill>
                  <a:srgbClr val="564F4D"/>
                </a:solidFill>
                <a:latin typeface="Roboto Condensed Italics"/>
              </a:rPr>
              <a:t>ngào</a:t>
            </a:r>
            <a:r>
              <a:rPr lang="en-US" sz="5500" dirty="0">
                <a:solidFill>
                  <a:srgbClr val="564F4D"/>
                </a:solidFill>
                <a:latin typeface="Roboto Condensed Italics"/>
              </a:rPr>
              <a:t> </a:t>
            </a:r>
            <a:r>
              <a:rPr lang="en-US" sz="5500" dirty="0" err="1">
                <a:solidFill>
                  <a:srgbClr val="564F4D"/>
                </a:solidFill>
                <a:latin typeface="Roboto Condensed Italics"/>
              </a:rPr>
              <a:t>thương</a:t>
            </a:r>
            <a:r>
              <a:rPr lang="en-US" sz="5500" dirty="0">
                <a:solidFill>
                  <a:srgbClr val="564F4D"/>
                </a:solidFill>
                <a:latin typeface="Roboto Condensed Italics"/>
              </a:rPr>
              <a:t> </a:t>
            </a:r>
            <a:r>
              <a:rPr lang="en-US" sz="5500" dirty="0" err="1">
                <a:solidFill>
                  <a:srgbClr val="564F4D"/>
                </a:solidFill>
                <a:latin typeface="Roboto Condensed Italics"/>
              </a:rPr>
              <a:t>mẹ</a:t>
            </a:r>
            <a:r>
              <a:rPr lang="en-US" sz="5500" dirty="0">
                <a:solidFill>
                  <a:srgbClr val="564F4D"/>
                </a:solidFill>
                <a:latin typeface="Roboto Condensed Italics"/>
              </a:rPr>
              <a:t> </a:t>
            </a:r>
            <a:r>
              <a:rPr lang="en-US" sz="5500" dirty="0" err="1">
                <a:solidFill>
                  <a:srgbClr val="564F4D"/>
                </a:solidFill>
                <a:latin typeface="Roboto Condensed Italics"/>
              </a:rPr>
              <a:t>nhiều</a:t>
            </a:r>
            <a:r>
              <a:rPr lang="en-US" sz="5500" dirty="0">
                <a:solidFill>
                  <a:srgbClr val="564F4D"/>
                </a:solidFill>
                <a:latin typeface="Roboto Condensed Italics"/>
              </a:rPr>
              <a:t> </a:t>
            </a:r>
            <a:r>
              <a:rPr lang="en-US" sz="5500" dirty="0" err="1">
                <a:solidFill>
                  <a:srgbClr val="564F4D"/>
                </a:solidFill>
                <a:latin typeface="Roboto Condensed Italics"/>
              </a:rPr>
              <a:t>hơn</a:t>
            </a:r>
            <a:r>
              <a:rPr lang="en-US" sz="5500" dirty="0">
                <a:solidFill>
                  <a:srgbClr val="564F4D"/>
                </a:solidFill>
                <a:latin typeface="Roboto Condensed Italics"/>
              </a:rPr>
              <a:t>…</a:t>
            </a:r>
          </a:p>
          <a:p>
            <a:pPr algn="ctr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5500" dirty="0" err="1">
                <a:solidFill>
                  <a:srgbClr val="564F4D"/>
                </a:solidFill>
                <a:latin typeface="Roboto Condensed Italics"/>
              </a:rPr>
              <a:t>Rưng</a:t>
            </a:r>
            <a:r>
              <a:rPr lang="en-US" sz="5500" dirty="0">
                <a:solidFill>
                  <a:srgbClr val="564F4D"/>
                </a:solidFill>
                <a:latin typeface="Roboto Condensed Italics"/>
              </a:rPr>
              <a:t> </a:t>
            </a:r>
            <a:r>
              <a:rPr lang="en-US" sz="5500" dirty="0" err="1">
                <a:solidFill>
                  <a:srgbClr val="564F4D"/>
                </a:solidFill>
                <a:latin typeface="Roboto Condensed Italics"/>
              </a:rPr>
              <a:t>rưng</a:t>
            </a:r>
            <a:r>
              <a:rPr lang="en-US" sz="5500" dirty="0">
                <a:solidFill>
                  <a:srgbClr val="564F4D"/>
                </a:solidFill>
                <a:latin typeface="Roboto Condensed Italics"/>
              </a:rPr>
              <a:t> </a:t>
            </a:r>
            <a:r>
              <a:rPr lang="en-US" sz="5500" dirty="0" err="1">
                <a:solidFill>
                  <a:srgbClr val="564F4D"/>
                </a:solidFill>
                <a:latin typeface="Roboto Condensed Italics"/>
              </a:rPr>
              <a:t>từ</a:t>
            </a:r>
            <a:r>
              <a:rPr lang="en-US" sz="5500" dirty="0">
                <a:solidFill>
                  <a:srgbClr val="564F4D"/>
                </a:solidFill>
                <a:latin typeface="Roboto Condensed Italics"/>
              </a:rPr>
              <a:t> </a:t>
            </a:r>
            <a:r>
              <a:rPr lang="en-US" sz="5500" dirty="0" err="1">
                <a:solidFill>
                  <a:srgbClr val="564F4D"/>
                </a:solidFill>
                <a:latin typeface="Roboto Condensed Italics"/>
              </a:rPr>
              <a:t>chuyện</a:t>
            </a:r>
            <a:r>
              <a:rPr lang="en-US" sz="5500" dirty="0">
                <a:solidFill>
                  <a:srgbClr val="564F4D"/>
                </a:solidFill>
                <a:latin typeface="Roboto Condensed Italics"/>
              </a:rPr>
              <a:t> </a:t>
            </a:r>
            <a:r>
              <a:rPr lang="en-US" sz="5500" dirty="0" err="1">
                <a:solidFill>
                  <a:srgbClr val="564F4D"/>
                </a:solidFill>
                <a:latin typeface="Roboto Condensed Italics"/>
              </a:rPr>
              <a:t>giản</a:t>
            </a:r>
            <a:r>
              <a:rPr lang="en-US" sz="5500" dirty="0">
                <a:solidFill>
                  <a:srgbClr val="564F4D"/>
                </a:solidFill>
                <a:latin typeface="Roboto Condensed Italics"/>
              </a:rPr>
              <a:t> </a:t>
            </a:r>
            <a:r>
              <a:rPr lang="en-US" sz="5500" dirty="0" err="1">
                <a:solidFill>
                  <a:srgbClr val="564F4D"/>
                </a:solidFill>
                <a:latin typeface="Roboto Condensed Italics"/>
              </a:rPr>
              <a:t>đơn</a:t>
            </a:r>
            <a:r>
              <a:rPr lang="en-US" sz="5500" dirty="0">
                <a:solidFill>
                  <a:srgbClr val="564F4D"/>
                </a:solidFill>
                <a:latin typeface="Roboto Condensed Italics"/>
              </a:rPr>
              <a:t> </a:t>
            </a:r>
            <a:r>
              <a:rPr lang="en-US" sz="5500" dirty="0" err="1">
                <a:solidFill>
                  <a:srgbClr val="564F4D"/>
                </a:solidFill>
                <a:latin typeface="Roboto Condensed Italics"/>
              </a:rPr>
              <a:t>thường</a:t>
            </a:r>
            <a:r>
              <a:rPr lang="en-US" sz="5500" dirty="0">
                <a:solidFill>
                  <a:srgbClr val="564F4D"/>
                </a:solidFill>
                <a:latin typeface="Roboto Condensed Italics"/>
              </a:rPr>
              <a:t> </a:t>
            </a:r>
            <a:r>
              <a:rPr lang="en-US" sz="5500" dirty="0" err="1">
                <a:solidFill>
                  <a:srgbClr val="564F4D"/>
                </a:solidFill>
                <a:latin typeface="Roboto Condensed Italics"/>
              </a:rPr>
              <a:t>ngày</a:t>
            </a:r>
            <a:r>
              <a:rPr lang="en-US" sz="5500" dirty="0">
                <a:solidFill>
                  <a:srgbClr val="564F4D"/>
                </a:solidFill>
                <a:latin typeface="Roboto Condensed Italics"/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82890" y="1286925"/>
            <a:ext cx="16213334" cy="914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00"/>
              </a:lnSpc>
            </a:pPr>
            <a:r>
              <a:rPr lang="en-US" sz="5500" dirty="0" err="1">
                <a:solidFill>
                  <a:srgbClr val="599C98"/>
                </a:solidFill>
                <a:latin typeface="Roboto Condensed Bold"/>
              </a:rPr>
              <a:t>Thử</a:t>
            </a:r>
            <a:r>
              <a:rPr lang="en-US" sz="5500" dirty="0">
                <a:solidFill>
                  <a:srgbClr val="599C98"/>
                </a:solidFill>
                <a:latin typeface="Roboto Condensed Bold"/>
              </a:rPr>
              <a:t> </a:t>
            </a:r>
            <a:r>
              <a:rPr lang="en-US" sz="5500" dirty="0" err="1">
                <a:solidFill>
                  <a:srgbClr val="599C98"/>
                </a:solidFill>
                <a:latin typeface="Roboto Condensed Bold"/>
              </a:rPr>
              <a:t>thách</a:t>
            </a:r>
            <a:r>
              <a:rPr lang="en-US" sz="5500" dirty="0">
                <a:solidFill>
                  <a:srgbClr val="599C98"/>
                </a:solidFill>
                <a:latin typeface="Roboto Condensed Bold"/>
              </a:rPr>
              <a:t> 1: </a:t>
            </a:r>
            <a:r>
              <a:rPr lang="en-US" sz="5500" dirty="0" err="1">
                <a:solidFill>
                  <a:srgbClr val="599C98"/>
                </a:solidFill>
                <a:latin typeface="Roboto Condensed"/>
              </a:rPr>
              <a:t>Chỉ</a:t>
            </a:r>
            <a:r>
              <a:rPr lang="en-US" sz="5500" dirty="0">
                <a:solidFill>
                  <a:srgbClr val="599C98"/>
                </a:solidFill>
                <a:latin typeface="Roboto Condensed"/>
              </a:rPr>
              <a:t> </a:t>
            </a:r>
            <a:r>
              <a:rPr lang="en-US" sz="5500" dirty="0" err="1">
                <a:solidFill>
                  <a:srgbClr val="599C98"/>
                </a:solidFill>
                <a:latin typeface="Roboto Condensed"/>
              </a:rPr>
              <a:t>ra</a:t>
            </a:r>
            <a:r>
              <a:rPr lang="en-US" sz="5500" dirty="0">
                <a:solidFill>
                  <a:srgbClr val="599C98"/>
                </a:solidFill>
                <a:latin typeface="Roboto Condensed"/>
              </a:rPr>
              <a:t> </a:t>
            </a:r>
            <a:r>
              <a:rPr lang="en-US" sz="5500" dirty="0" err="1">
                <a:solidFill>
                  <a:srgbClr val="599C98"/>
                </a:solidFill>
                <a:latin typeface="Roboto Condensed"/>
              </a:rPr>
              <a:t>cách</a:t>
            </a:r>
            <a:r>
              <a:rPr lang="en-US" sz="5500" dirty="0">
                <a:solidFill>
                  <a:srgbClr val="599C98"/>
                </a:solidFill>
                <a:latin typeface="Roboto Condensed"/>
              </a:rPr>
              <a:t> </a:t>
            </a:r>
            <a:r>
              <a:rPr lang="en-US" sz="5500" dirty="0" err="1">
                <a:solidFill>
                  <a:srgbClr val="599C98"/>
                </a:solidFill>
                <a:latin typeface="Roboto Condensed"/>
              </a:rPr>
              <a:t>gieo</a:t>
            </a:r>
            <a:r>
              <a:rPr lang="en-US" sz="5500" dirty="0">
                <a:solidFill>
                  <a:srgbClr val="599C98"/>
                </a:solidFill>
                <a:latin typeface="Roboto Condensed"/>
              </a:rPr>
              <a:t> </a:t>
            </a:r>
            <a:r>
              <a:rPr lang="en-US" sz="5500" dirty="0" err="1">
                <a:solidFill>
                  <a:srgbClr val="599C98"/>
                </a:solidFill>
                <a:latin typeface="Roboto Condensed"/>
              </a:rPr>
              <a:t>vần</a:t>
            </a:r>
            <a:r>
              <a:rPr lang="en-US" sz="5500" dirty="0">
                <a:solidFill>
                  <a:srgbClr val="599C98"/>
                </a:solidFill>
                <a:latin typeface="Roboto Condensed"/>
              </a:rPr>
              <a:t> </a:t>
            </a:r>
            <a:r>
              <a:rPr lang="en-US" sz="5500" dirty="0" err="1">
                <a:solidFill>
                  <a:srgbClr val="599C98"/>
                </a:solidFill>
                <a:latin typeface="Roboto Condensed"/>
              </a:rPr>
              <a:t>trong</a:t>
            </a:r>
            <a:r>
              <a:rPr lang="en-US" sz="5500" dirty="0">
                <a:solidFill>
                  <a:srgbClr val="599C98"/>
                </a:solidFill>
                <a:latin typeface="Roboto Condensed"/>
              </a:rPr>
              <a:t> 2 </a:t>
            </a:r>
            <a:r>
              <a:rPr lang="en-US" sz="5500" dirty="0" err="1">
                <a:solidFill>
                  <a:srgbClr val="599C98"/>
                </a:solidFill>
                <a:latin typeface="Roboto Condensed"/>
              </a:rPr>
              <a:t>dòng</a:t>
            </a:r>
            <a:r>
              <a:rPr lang="en-US" sz="5500" dirty="0">
                <a:solidFill>
                  <a:srgbClr val="599C98"/>
                </a:solidFill>
                <a:latin typeface="Roboto Condensed"/>
              </a:rPr>
              <a:t> </a:t>
            </a:r>
            <a:r>
              <a:rPr lang="en-US" sz="5500" dirty="0" err="1">
                <a:solidFill>
                  <a:srgbClr val="599C98"/>
                </a:solidFill>
                <a:latin typeface="Roboto Condensed"/>
              </a:rPr>
              <a:t>thơ</a:t>
            </a:r>
            <a:r>
              <a:rPr lang="en-US" sz="5500" dirty="0">
                <a:solidFill>
                  <a:srgbClr val="599C98"/>
                </a:solidFill>
                <a:latin typeface="Roboto Condensed"/>
              </a:rPr>
              <a:t> </a:t>
            </a:r>
            <a:r>
              <a:rPr lang="en-US" sz="5500" dirty="0" err="1">
                <a:solidFill>
                  <a:srgbClr val="599C98"/>
                </a:solidFill>
                <a:latin typeface="Roboto Condensed"/>
              </a:rPr>
              <a:t>sau</a:t>
            </a:r>
            <a:r>
              <a:rPr lang="en-US" sz="5500" dirty="0">
                <a:solidFill>
                  <a:srgbClr val="599C98"/>
                </a:solidFill>
                <a:latin typeface="Roboto Condensed"/>
              </a:rPr>
              <a:t>: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584037" y="6007995"/>
            <a:ext cx="5466522" cy="411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-2350050" y="8428602"/>
            <a:ext cx="22653739" cy="784385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482122" y="6950957"/>
            <a:ext cx="1554357" cy="251514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175193" y="9258300"/>
            <a:ext cx="601018" cy="3808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497385" y="9573928"/>
            <a:ext cx="763171" cy="48366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862202" y="9222278"/>
            <a:ext cx="657858" cy="41691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035158" y="8877405"/>
            <a:ext cx="601018" cy="38089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92279" y="6950957"/>
            <a:ext cx="1960196" cy="317183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539313">
            <a:off x="17241862" y="4642921"/>
            <a:ext cx="504848" cy="53141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239907" y="4908631"/>
            <a:ext cx="2392382" cy="1244039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589618" y="2663870"/>
            <a:ext cx="13108764" cy="2475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5500">
                <a:solidFill>
                  <a:srgbClr val="564F4D"/>
                </a:solidFill>
                <a:latin typeface="Roboto Condensed Italics"/>
              </a:rPr>
              <a:t>Bất ngờ rụng ở trên cành</a:t>
            </a:r>
          </a:p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5500">
                <a:solidFill>
                  <a:srgbClr val="564F4D"/>
                </a:solidFill>
                <a:latin typeface="Roboto Condensed Italics"/>
              </a:rPr>
              <a:t>Trái na cuối vụ mẹ dành phần con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82890" y="1286925"/>
            <a:ext cx="16213334" cy="914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00"/>
              </a:lnSpc>
            </a:pPr>
            <a:r>
              <a:rPr lang="en-US" sz="5500" dirty="0" err="1">
                <a:solidFill>
                  <a:srgbClr val="599C98"/>
                </a:solidFill>
                <a:latin typeface="Roboto Condensed Bold"/>
              </a:rPr>
              <a:t>Thử</a:t>
            </a:r>
            <a:r>
              <a:rPr lang="en-US" sz="5500" dirty="0">
                <a:solidFill>
                  <a:srgbClr val="599C98"/>
                </a:solidFill>
                <a:latin typeface="Roboto Condensed Bold"/>
              </a:rPr>
              <a:t> </a:t>
            </a:r>
            <a:r>
              <a:rPr lang="en-US" sz="5500" dirty="0" err="1">
                <a:solidFill>
                  <a:srgbClr val="599C98"/>
                </a:solidFill>
                <a:latin typeface="Roboto Condensed Bold"/>
              </a:rPr>
              <a:t>thách</a:t>
            </a:r>
            <a:r>
              <a:rPr lang="en-US" sz="5500" dirty="0">
                <a:solidFill>
                  <a:srgbClr val="599C98"/>
                </a:solidFill>
                <a:latin typeface="Roboto Condensed Bold"/>
              </a:rPr>
              <a:t> 2:</a:t>
            </a:r>
            <a:r>
              <a:rPr lang="en-US" sz="5500" dirty="0">
                <a:solidFill>
                  <a:srgbClr val="599C98"/>
                </a:solidFill>
                <a:latin typeface="Roboto Condensed"/>
              </a:rPr>
              <a:t> </a:t>
            </a:r>
            <a:r>
              <a:rPr lang="en-US" sz="5500" dirty="0" err="1">
                <a:solidFill>
                  <a:srgbClr val="599C98"/>
                </a:solidFill>
                <a:latin typeface="Roboto Condensed"/>
              </a:rPr>
              <a:t>Chỉ</a:t>
            </a:r>
            <a:r>
              <a:rPr lang="en-US" sz="5500" dirty="0">
                <a:solidFill>
                  <a:srgbClr val="599C98"/>
                </a:solidFill>
                <a:latin typeface="Roboto Condensed"/>
              </a:rPr>
              <a:t> </a:t>
            </a:r>
            <a:r>
              <a:rPr lang="en-US" sz="5500" dirty="0" err="1">
                <a:solidFill>
                  <a:srgbClr val="599C98"/>
                </a:solidFill>
                <a:latin typeface="Roboto Condensed"/>
              </a:rPr>
              <a:t>ra</a:t>
            </a:r>
            <a:r>
              <a:rPr lang="en-US" sz="5500" dirty="0">
                <a:solidFill>
                  <a:srgbClr val="599C98"/>
                </a:solidFill>
                <a:latin typeface="Roboto Condensed"/>
              </a:rPr>
              <a:t> </a:t>
            </a:r>
            <a:r>
              <a:rPr lang="en-US" sz="5500" dirty="0" err="1">
                <a:solidFill>
                  <a:srgbClr val="599C98"/>
                </a:solidFill>
                <a:latin typeface="Roboto Condensed"/>
              </a:rPr>
              <a:t>thanh</a:t>
            </a:r>
            <a:r>
              <a:rPr lang="en-US" sz="5500" dirty="0">
                <a:solidFill>
                  <a:srgbClr val="599C98"/>
                </a:solidFill>
                <a:latin typeface="Roboto Condensed"/>
              </a:rPr>
              <a:t> </a:t>
            </a:r>
            <a:r>
              <a:rPr lang="en-US" sz="5500" dirty="0" err="1">
                <a:solidFill>
                  <a:srgbClr val="599C98"/>
                </a:solidFill>
                <a:latin typeface="Roboto Condensed"/>
              </a:rPr>
              <a:t>điệu</a:t>
            </a:r>
            <a:r>
              <a:rPr lang="en-US" sz="5500" dirty="0">
                <a:solidFill>
                  <a:srgbClr val="599C98"/>
                </a:solidFill>
                <a:latin typeface="Roboto Condensed"/>
              </a:rPr>
              <a:t> </a:t>
            </a:r>
            <a:r>
              <a:rPr lang="en-US" sz="5500" dirty="0" err="1">
                <a:solidFill>
                  <a:srgbClr val="599C98"/>
                </a:solidFill>
                <a:latin typeface="Roboto Condensed"/>
              </a:rPr>
              <a:t>của</a:t>
            </a:r>
            <a:r>
              <a:rPr lang="en-US" sz="5500" dirty="0">
                <a:solidFill>
                  <a:srgbClr val="599C98"/>
                </a:solidFill>
                <a:latin typeface="Roboto Condensed"/>
              </a:rPr>
              <a:t> 2 </a:t>
            </a:r>
            <a:r>
              <a:rPr lang="en-US" sz="5500" dirty="0" err="1">
                <a:solidFill>
                  <a:srgbClr val="599C98"/>
                </a:solidFill>
                <a:latin typeface="Roboto Condensed"/>
              </a:rPr>
              <a:t>dòng</a:t>
            </a:r>
            <a:r>
              <a:rPr lang="en-US" sz="5500" dirty="0">
                <a:solidFill>
                  <a:srgbClr val="599C98"/>
                </a:solidFill>
                <a:latin typeface="Roboto Condensed"/>
              </a:rPr>
              <a:t> </a:t>
            </a:r>
            <a:r>
              <a:rPr lang="en-US" sz="5500" dirty="0" err="1">
                <a:solidFill>
                  <a:srgbClr val="599C98"/>
                </a:solidFill>
                <a:latin typeface="Roboto Condensed"/>
              </a:rPr>
              <a:t>thơ</a:t>
            </a:r>
            <a:r>
              <a:rPr lang="en-US" sz="5500" dirty="0">
                <a:solidFill>
                  <a:srgbClr val="599C98"/>
                </a:solidFill>
                <a:latin typeface="Roboto Condensed"/>
              </a:rPr>
              <a:t> </a:t>
            </a:r>
            <a:r>
              <a:rPr lang="en-US" sz="5500" dirty="0" err="1">
                <a:solidFill>
                  <a:srgbClr val="599C98"/>
                </a:solidFill>
                <a:latin typeface="Roboto Condensed"/>
              </a:rPr>
              <a:t>sau</a:t>
            </a:r>
            <a:endParaRPr lang="en-US" sz="5500" dirty="0">
              <a:solidFill>
                <a:srgbClr val="599C98"/>
              </a:solidFill>
              <a:latin typeface="Roboto Condensed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584037" y="5942788"/>
            <a:ext cx="5466522" cy="411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-2350050" y="8428602"/>
            <a:ext cx="22653739" cy="784385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482122" y="6950957"/>
            <a:ext cx="1554357" cy="251514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175193" y="9258300"/>
            <a:ext cx="601018" cy="3808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497385" y="9573928"/>
            <a:ext cx="763171" cy="48366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862202" y="9222278"/>
            <a:ext cx="657858" cy="41691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035158" y="8877405"/>
            <a:ext cx="601018" cy="38089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92279" y="6950957"/>
            <a:ext cx="1960196" cy="317183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539313">
            <a:off x="17241862" y="4642921"/>
            <a:ext cx="504848" cy="53141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239907" y="4908631"/>
            <a:ext cx="2392382" cy="1244039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589618" y="2693116"/>
            <a:ext cx="13108764" cy="1901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50"/>
              </a:lnSpc>
            </a:pPr>
            <a:r>
              <a:rPr lang="en-US" sz="5500" dirty="0" err="1">
                <a:solidFill>
                  <a:srgbClr val="564F4D"/>
                </a:solidFill>
                <a:latin typeface="Roboto Condensed Italics"/>
              </a:rPr>
              <a:t>Áo</a:t>
            </a:r>
            <a:r>
              <a:rPr lang="en-US" sz="5500" dirty="0">
                <a:solidFill>
                  <a:srgbClr val="564F4D"/>
                </a:solidFill>
                <a:latin typeface="Roboto Condensed Italics"/>
              </a:rPr>
              <a:t> </a:t>
            </a:r>
            <a:r>
              <a:rPr lang="en-US" sz="5500" dirty="0" err="1">
                <a:solidFill>
                  <a:srgbClr val="564F4D"/>
                </a:solidFill>
                <a:latin typeface="Roboto Condensed Italics"/>
              </a:rPr>
              <a:t>tơi</a:t>
            </a:r>
            <a:r>
              <a:rPr lang="en-US" sz="5500" dirty="0">
                <a:solidFill>
                  <a:srgbClr val="564F4D"/>
                </a:solidFill>
                <a:latin typeface="Roboto Condensed Italics"/>
              </a:rPr>
              <a:t> qua </a:t>
            </a:r>
            <a:r>
              <a:rPr lang="en-US" sz="5500" dirty="0" err="1">
                <a:solidFill>
                  <a:srgbClr val="564F4D"/>
                </a:solidFill>
                <a:latin typeface="Roboto Condensed Italics"/>
              </a:rPr>
              <a:t>buổi</a:t>
            </a:r>
            <a:r>
              <a:rPr lang="en-US" sz="5500" dirty="0">
                <a:solidFill>
                  <a:srgbClr val="564F4D"/>
                </a:solidFill>
                <a:latin typeface="Roboto Condensed Italics"/>
              </a:rPr>
              <a:t> </a:t>
            </a:r>
            <a:r>
              <a:rPr lang="en-US" sz="5500" dirty="0" err="1">
                <a:solidFill>
                  <a:srgbClr val="564F4D"/>
                </a:solidFill>
                <a:latin typeface="Roboto Condensed Italics"/>
              </a:rPr>
              <a:t>cày</a:t>
            </a:r>
            <a:r>
              <a:rPr lang="en-US" sz="5500" dirty="0">
                <a:solidFill>
                  <a:srgbClr val="564F4D"/>
                </a:solidFill>
                <a:latin typeface="Roboto Condensed Italics"/>
              </a:rPr>
              <a:t> </a:t>
            </a:r>
            <a:r>
              <a:rPr lang="en-US" sz="5500" dirty="0" err="1">
                <a:solidFill>
                  <a:srgbClr val="564F4D"/>
                </a:solidFill>
                <a:latin typeface="Roboto Condensed Italics"/>
              </a:rPr>
              <a:t>bừa</a:t>
            </a:r>
            <a:endParaRPr lang="en-US" sz="5500" dirty="0">
              <a:solidFill>
                <a:srgbClr val="564F4D"/>
              </a:solidFill>
              <a:latin typeface="Roboto Condensed Italics"/>
            </a:endParaRPr>
          </a:p>
          <a:p>
            <a:pPr algn="ctr">
              <a:lnSpc>
                <a:spcPts val="7650"/>
              </a:lnSpc>
            </a:pPr>
            <a:r>
              <a:rPr lang="en-US" sz="5500" dirty="0" err="1">
                <a:solidFill>
                  <a:srgbClr val="564F4D"/>
                </a:solidFill>
                <a:latin typeface="Roboto Condensed Italics"/>
              </a:rPr>
              <a:t>Giờ</a:t>
            </a:r>
            <a:r>
              <a:rPr lang="en-US" sz="5500" dirty="0">
                <a:solidFill>
                  <a:srgbClr val="564F4D"/>
                </a:solidFill>
                <a:latin typeface="Roboto Condensed Italics"/>
              </a:rPr>
              <a:t> </a:t>
            </a:r>
            <a:r>
              <a:rPr lang="en-US" sz="5500" dirty="0" err="1">
                <a:solidFill>
                  <a:srgbClr val="564F4D"/>
                </a:solidFill>
                <a:latin typeface="Roboto Condensed Italics"/>
              </a:rPr>
              <a:t>còn</a:t>
            </a:r>
            <a:r>
              <a:rPr lang="en-US" sz="5500" dirty="0">
                <a:solidFill>
                  <a:srgbClr val="564F4D"/>
                </a:solidFill>
                <a:latin typeface="Roboto Condensed Italics"/>
              </a:rPr>
              <a:t> </a:t>
            </a:r>
            <a:r>
              <a:rPr lang="en-US" sz="5500" dirty="0" err="1">
                <a:solidFill>
                  <a:srgbClr val="564F4D"/>
                </a:solidFill>
                <a:latin typeface="Roboto Condensed Italics"/>
              </a:rPr>
              <a:t>lủn</a:t>
            </a:r>
            <a:r>
              <a:rPr lang="en-US" sz="5500" dirty="0">
                <a:solidFill>
                  <a:srgbClr val="564F4D"/>
                </a:solidFill>
                <a:latin typeface="Roboto Condensed Italics"/>
              </a:rPr>
              <a:t> </a:t>
            </a:r>
            <a:r>
              <a:rPr lang="en-US" sz="5500" dirty="0" err="1">
                <a:solidFill>
                  <a:srgbClr val="564F4D"/>
                </a:solidFill>
                <a:latin typeface="Roboto Condensed Italics"/>
              </a:rPr>
              <a:t>củn</a:t>
            </a:r>
            <a:r>
              <a:rPr lang="en-US" sz="5500" dirty="0">
                <a:solidFill>
                  <a:srgbClr val="564F4D"/>
                </a:solidFill>
                <a:latin typeface="Roboto Condensed Italics"/>
              </a:rPr>
              <a:t> </a:t>
            </a:r>
            <a:r>
              <a:rPr lang="en-US" sz="5500" dirty="0" err="1">
                <a:solidFill>
                  <a:srgbClr val="564F4D"/>
                </a:solidFill>
                <a:latin typeface="Roboto Condensed Italics"/>
              </a:rPr>
              <a:t>khoác</a:t>
            </a:r>
            <a:r>
              <a:rPr lang="en-US" sz="5500" dirty="0">
                <a:solidFill>
                  <a:srgbClr val="564F4D"/>
                </a:solidFill>
                <a:latin typeface="Roboto Condensed Italics"/>
              </a:rPr>
              <a:t> </a:t>
            </a:r>
            <a:r>
              <a:rPr lang="en-US" sz="5500" dirty="0" err="1">
                <a:solidFill>
                  <a:srgbClr val="564F4D"/>
                </a:solidFill>
                <a:latin typeface="Roboto Condensed Italics"/>
              </a:rPr>
              <a:t>hờ</a:t>
            </a:r>
            <a:r>
              <a:rPr lang="en-US" sz="5500" dirty="0">
                <a:solidFill>
                  <a:srgbClr val="564F4D"/>
                </a:solidFill>
                <a:latin typeface="Roboto Condensed Italics"/>
              </a:rPr>
              <a:t> </a:t>
            </a:r>
            <a:r>
              <a:rPr lang="en-US" sz="5500" dirty="0" err="1">
                <a:solidFill>
                  <a:srgbClr val="564F4D"/>
                </a:solidFill>
                <a:latin typeface="Roboto Condensed Italics"/>
              </a:rPr>
              <a:t>người</a:t>
            </a:r>
            <a:r>
              <a:rPr lang="en-US" sz="5500" dirty="0">
                <a:solidFill>
                  <a:srgbClr val="564F4D"/>
                </a:solidFill>
                <a:latin typeface="Roboto Condensed Italics"/>
              </a:rPr>
              <a:t> </a:t>
            </a:r>
            <a:r>
              <a:rPr lang="en-US" sz="5500" dirty="0" err="1">
                <a:solidFill>
                  <a:srgbClr val="564F4D"/>
                </a:solidFill>
                <a:latin typeface="Roboto Condensed Italics"/>
              </a:rPr>
              <a:t>rơm</a:t>
            </a:r>
            <a:endParaRPr lang="en-US" sz="5500" dirty="0">
              <a:solidFill>
                <a:srgbClr val="564F4D"/>
              </a:solidFill>
              <a:latin typeface="Roboto Condensed Itali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482890" y="1286925"/>
            <a:ext cx="16213334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00"/>
              </a:lnSpc>
            </a:pPr>
            <a:r>
              <a:rPr lang="en-US" sz="5500" dirty="0" err="1">
                <a:solidFill>
                  <a:srgbClr val="599C98"/>
                </a:solidFill>
                <a:latin typeface="Roboto Condensed Bold"/>
              </a:rPr>
              <a:t>Thử</a:t>
            </a:r>
            <a:r>
              <a:rPr lang="en-US" sz="5500" dirty="0">
                <a:solidFill>
                  <a:srgbClr val="599C98"/>
                </a:solidFill>
                <a:latin typeface="Roboto Condensed Bold"/>
              </a:rPr>
              <a:t> </a:t>
            </a:r>
            <a:r>
              <a:rPr lang="en-US" sz="5500" dirty="0" err="1">
                <a:solidFill>
                  <a:srgbClr val="599C98"/>
                </a:solidFill>
                <a:latin typeface="Roboto Condensed Bold"/>
              </a:rPr>
              <a:t>thách</a:t>
            </a:r>
            <a:r>
              <a:rPr lang="en-US" sz="5500" dirty="0">
                <a:solidFill>
                  <a:srgbClr val="599C98"/>
                </a:solidFill>
                <a:latin typeface="Roboto Condensed Bold"/>
              </a:rPr>
              <a:t> 3:</a:t>
            </a:r>
            <a:r>
              <a:rPr lang="en-US" sz="5500" dirty="0">
                <a:solidFill>
                  <a:srgbClr val="599C98"/>
                </a:solidFill>
                <a:latin typeface="Roboto Condensed"/>
              </a:rPr>
              <a:t> </a:t>
            </a:r>
            <a:r>
              <a:rPr lang="en-US" sz="5500" dirty="0" err="1">
                <a:solidFill>
                  <a:srgbClr val="599C98"/>
                </a:solidFill>
                <a:latin typeface="Roboto Condensed"/>
              </a:rPr>
              <a:t>Nhận</a:t>
            </a:r>
            <a:r>
              <a:rPr lang="en-US" sz="5500" dirty="0">
                <a:solidFill>
                  <a:srgbClr val="599C98"/>
                </a:solidFill>
                <a:latin typeface="Roboto Condensed"/>
              </a:rPr>
              <a:t> </a:t>
            </a:r>
            <a:r>
              <a:rPr lang="en-US" sz="5500" dirty="0" err="1">
                <a:solidFill>
                  <a:srgbClr val="599C98"/>
                </a:solidFill>
                <a:latin typeface="Roboto Condensed"/>
              </a:rPr>
              <a:t>xét</a:t>
            </a:r>
            <a:r>
              <a:rPr lang="en-US" sz="5500" dirty="0">
                <a:solidFill>
                  <a:srgbClr val="599C98"/>
                </a:solidFill>
                <a:latin typeface="Roboto Condensed"/>
              </a:rPr>
              <a:t> </a:t>
            </a:r>
            <a:r>
              <a:rPr lang="en-US" sz="5500" dirty="0" err="1">
                <a:solidFill>
                  <a:srgbClr val="599C98"/>
                </a:solidFill>
                <a:latin typeface="Roboto Condensed"/>
              </a:rPr>
              <a:t>cách</a:t>
            </a:r>
            <a:r>
              <a:rPr lang="en-US" sz="5500" dirty="0">
                <a:solidFill>
                  <a:srgbClr val="599C98"/>
                </a:solidFill>
                <a:latin typeface="Roboto Condensed"/>
              </a:rPr>
              <a:t> </a:t>
            </a:r>
            <a:r>
              <a:rPr lang="en-US" sz="5500" dirty="0" err="1">
                <a:solidFill>
                  <a:srgbClr val="599C98"/>
                </a:solidFill>
                <a:latin typeface="Roboto Condensed"/>
              </a:rPr>
              <a:t>gieo</a:t>
            </a:r>
            <a:r>
              <a:rPr lang="en-US" sz="5500" dirty="0">
                <a:solidFill>
                  <a:srgbClr val="599C98"/>
                </a:solidFill>
                <a:latin typeface="Roboto Condensed"/>
              </a:rPr>
              <a:t> </a:t>
            </a:r>
            <a:r>
              <a:rPr lang="en-US" sz="5500" dirty="0" err="1">
                <a:solidFill>
                  <a:srgbClr val="599C98"/>
                </a:solidFill>
                <a:latin typeface="Roboto Condensed"/>
              </a:rPr>
              <a:t>vần</a:t>
            </a:r>
            <a:r>
              <a:rPr lang="en-US" sz="5500" dirty="0">
                <a:solidFill>
                  <a:srgbClr val="599C98"/>
                </a:solidFill>
                <a:latin typeface="Roboto Condensed"/>
              </a:rPr>
              <a:t> </a:t>
            </a:r>
            <a:r>
              <a:rPr lang="en-US" sz="5500" dirty="0" err="1">
                <a:solidFill>
                  <a:srgbClr val="599C98"/>
                </a:solidFill>
                <a:latin typeface="Roboto Condensed"/>
              </a:rPr>
              <a:t>lục</a:t>
            </a:r>
            <a:r>
              <a:rPr lang="en-US" sz="5500" dirty="0">
                <a:solidFill>
                  <a:srgbClr val="599C98"/>
                </a:solidFill>
                <a:latin typeface="Roboto Condensed"/>
              </a:rPr>
              <a:t> </a:t>
            </a:r>
            <a:r>
              <a:rPr lang="en-US" sz="5500" dirty="0" err="1">
                <a:solidFill>
                  <a:srgbClr val="599C98"/>
                </a:solidFill>
                <a:latin typeface="Roboto Condensed"/>
              </a:rPr>
              <a:t>bát</a:t>
            </a:r>
            <a:r>
              <a:rPr lang="en-US" sz="5500" dirty="0">
                <a:solidFill>
                  <a:srgbClr val="599C98"/>
                </a:solidFill>
                <a:latin typeface="Roboto Condensed"/>
              </a:rPr>
              <a:t> </a:t>
            </a:r>
            <a:r>
              <a:rPr lang="en-US" sz="5500" dirty="0" err="1">
                <a:solidFill>
                  <a:srgbClr val="599C98"/>
                </a:solidFill>
                <a:latin typeface="Roboto Condensed"/>
              </a:rPr>
              <a:t>trong</a:t>
            </a:r>
            <a:r>
              <a:rPr lang="en-US" sz="5500" dirty="0">
                <a:solidFill>
                  <a:srgbClr val="599C98"/>
                </a:solidFill>
                <a:latin typeface="Roboto Condensed"/>
              </a:rPr>
              <a:t> </a:t>
            </a:r>
            <a:r>
              <a:rPr lang="en-US" sz="5500" dirty="0" err="1">
                <a:solidFill>
                  <a:srgbClr val="599C98"/>
                </a:solidFill>
                <a:latin typeface="Roboto Condensed"/>
              </a:rPr>
              <a:t>câu</a:t>
            </a:r>
            <a:endParaRPr lang="en-US" sz="5500" dirty="0">
              <a:solidFill>
                <a:srgbClr val="599C98"/>
              </a:solidFill>
              <a:latin typeface="Roboto Condensed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584037" y="5942788"/>
            <a:ext cx="5466522" cy="411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-2350050" y="8428602"/>
            <a:ext cx="22653739" cy="784385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482122" y="6950957"/>
            <a:ext cx="1554357" cy="251514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175193" y="9258300"/>
            <a:ext cx="601018" cy="3808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497385" y="9573928"/>
            <a:ext cx="763171" cy="48366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862202" y="9222278"/>
            <a:ext cx="657858" cy="41691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035158" y="8877405"/>
            <a:ext cx="601018" cy="38089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92279" y="6950957"/>
            <a:ext cx="1960196" cy="317183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539313">
            <a:off x="17241862" y="4642921"/>
            <a:ext cx="504848" cy="53141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239907" y="4908631"/>
            <a:ext cx="2392382" cy="1244039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589618" y="3792809"/>
            <a:ext cx="13108764" cy="3844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50"/>
              </a:lnSpc>
            </a:pPr>
            <a:r>
              <a:rPr lang="en-US" sz="5500" dirty="0">
                <a:solidFill>
                  <a:srgbClr val="564F4D"/>
                </a:solidFill>
                <a:latin typeface="Roboto Condensed Italics"/>
              </a:rPr>
              <a:t>Con </a:t>
            </a:r>
            <a:r>
              <a:rPr lang="en-US" sz="5500" dirty="0" err="1">
                <a:solidFill>
                  <a:srgbClr val="564F4D"/>
                </a:solidFill>
                <a:latin typeface="Roboto Condensed Italics"/>
              </a:rPr>
              <a:t>về</a:t>
            </a:r>
            <a:r>
              <a:rPr lang="en-US" sz="5500" dirty="0">
                <a:solidFill>
                  <a:srgbClr val="564F4D"/>
                </a:solidFill>
                <a:latin typeface="Roboto Condensed Italics"/>
              </a:rPr>
              <a:t> </a:t>
            </a:r>
            <a:r>
              <a:rPr lang="en-US" sz="5500" dirty="0" err="1">
                <a:solidFill>
                  <a:srgbClr val="564F4D"/>
                </a:solidFill>
                <a:latin typeface="Roboto Condensed Italics"/>
              </a:rPr>
              <a:t>thăm</a:t>
            </a:r>
            <a:r>
              <a:rPr lang="en-US" sz="5500" dirty="0">
                <a:solidFill>
                  <a:srgbClr val="564F4D"/>
                </a:solidFill>
                <a:latin typeface="Roboto Condensed Italics"/>
              </a:rPr>
              <a:t> </a:t>
            </a:r>
            <a:r>
              <a:rPr lang="en-US" sz="5500" dirty="0" err="1">
                <a:solidFill>
                  <a:srgbClr val="564F4D"/>
                </a:solidFill>
                <a:latin typeface="Roboto Condensed Italics"/>
              </a:rPr>
              <a:t>mẹ</a:t>
            </a:r>
            <a:r>
              <a:rPr lang="en-US" sz="5500" dirty="0">
                <a:solidFill>
                  <a:srgbClr val="564F4D"/>
                </a:solidFill>
                <a:latin typeface="Roboto Condensed Italics"/>
              </a:rPr>
              <a:t> </a:t>
            </a:r>
            <a:r>
              <a:rPr lang="en-US" sz="5500" dirty="0" err="1">
                <a:solidFill>
                  <a:srgbClr val="564F4D"/>
                </a:solidFill>
                <a:latin typeface="Roboto Condensed Italics"/>
              </a:rPr>
              <a:t>chiều</a:t>
            </a:r>
            <a:r>
              <a:rPr lang="en-US" sz="5500" dirty="0">
                <a:solidFill>
                  <a:srgbClr val="564F4D"/>
                </a:solidFill>
                <a:latin typeface="Roboto Condensed Italics"/>
              </a:rPr>
              <a:t> </a:t>
            </a:r>
            <a:r>
              <a:rPr lang="en-US" sz="5500" dirty="0" err="1">
                <a:solidFill>
                  <a:srgbClr val="564F4D"/>
                </a:solidFill>
                <a:latin typeface="Roboto Condensed Italics"/>
              </a:rPr>
              <a:t>đông</a:t>
            </a:r>
            <a:endParaRPr lang="en-US" sz="5500" dirty="0">
              <a:solidFill>
                <a:srgbClr val="564F4D"/>
              </a:solidFill>
              <a:latin typeface="Roboto Condensed Italics"/>
            </a:endParaRPr>
          </a:p>
          <a:p>
            <a:pPr algn="ctr">
              <a:lnSpc>
                <a:spcPts val="7650"/>
              </a:lnSpc>
            </a:pPr>
            <a:r>
              <a:rPr lang="en-US" sz="5500" dirty="0" err="1">
                <a:solidFill>
                  <a:srgbClr val="564F4D"/>
                </a:solidFill>
                <a:latin typeface="Roboto Condensed Italics"/>
              </a:rPr>
              <a:t>Bếp</a:t>
            </a:r>
            <a:r>
              <a:rPr lang="en-US" sz="5500" dirty="0">
                <a:solidFill>
                  <a:srgbClr val="564F4D"/>
                </a:solidFill>
                <a:latin typeface="Roboto Condensed Italics"/>
              </a:rPr>
              <a:t> </a:t>
            </a:r>
            <a:r>
              <a:rPr lang="en-US" sz="5500" dirty="0" err="1">
                <a:solidFill>
                  <a:srgbClr val="564F4D"/>
                </a:solidFill>
                <a:latin typeface="Roboto Condensed Italics"/>
              </a:rPr>
              <a:t>chưa</a:t>
            </a:r>
            <a:r>
              <a:rPr lang="en-US" sz="5500" dirty="0">
                <a:solidFill>
                  <a:srgbClr val="564F4D"/>
                </a:solidFill>
                <a:latin typeface="Roboto Condensed Italics"/>
              </a:rPr>
              <a:t> </a:t>
            </a:r>
            <a:r>
              <a:rPr lang="en-US" sz="5500" dirty="0" err="1">
                <a:solidFill>
                  <a:srgbClr val="564F4D"/>
                </a:solidFill>
                <a:latin typeface="Roboto Condensed Italics"/>
              </a:rPr>
              <a:t>lên</a:t>
            </a:r>
            <a:r>
              <a:rPr lang="en-US" sz="5500" dirty="0">
                <a:solidFill>
                  <a:srgbClr val="564F4D"/>
                </a:solidFill>
                <a:latin typeface="Roboto Condensed Italics"/>
              </a:rPr>
              <a:t> </a:t>
            </a:r>
            <a:r>
              <a:rPr lang="en-US" sz="5500" dirty="0" err="1">
                <a:solidFill>
                  <a:srgbClr val="564F4D"/>
                </a:solidFill>
                <a:latin typeface="Roboto Condensed Italics"/>
              </a:rPr>
              <a:t>khói</a:t>
            </a:r>
            <a:r>
              <a:rPr lang="en-US" sz="5500" dirty="0">
                <a:solidFill>
                  <a:srgbClr val="564F4D"/>
                </a:solidFill>
                <a:latin typeface="Roboto Condensed Italics"/>
              </a:rPr>
              <a:t>, </a:t>
            </a:r>
            <a:r>
              <a:rPr lang="en-US" sz="5500" dirty="0" err="1">
                <a:solidFill>
                  <a:srgbClr val="564F4D"/>
                </a:solidFill>
                <a:latin typeface="Roboto Condensed Italics"/>
              </a:rPr>
              <a:t>mẹ</a:t>
            </a:r>
            <a:r>
              <a:rPr lang="en-US" sz="5500" dirty="0">
                <a:solidFill>
                  <a:srgbClr val="564F4D"/>
                </a:solidFill>
                <a:latin typeface="Roboto Condensed Italics"/>
              </a:rPr>
              <a:t> </a:t>
            </a:r>
            <a:r>
              <a:rPr lang="en-US" sz="5500" dirty="0" err="1">
                <a:solidFill>
                  <a:srgbClr val="564F4D"/>
                </a:solidFill>
                <a:latin typeface="Roboto Condensed Italics"/>
              </a:rPr>
              <a:t>không</a:t>
            </a:r>
            <a:r>
              <a:rPr lang="en-US" sz="5500" dirty="0">
                <a:solidFill>
                  <a:srgbClr val="564F4D"/>
                </a:solidFill>
                <a:latin typeface="Roboto Condensed Italics"/>
              </a:rPr>
              <a:t> </a:t>
            </a:r>
            <a:r>
              <a:rPr lang="en-US" sz="5500" dirty="0" err="1">
                <a:solidFill>
                  <a:srgbClr val="564F4D"/>
                </a:solidFill>
                <a:latin typeface="Roboto Condensed Italics"/>
              </a:rPr>
              <a:t>có</a:t>
            </a:r>
            <a:r>
              <a:rPr lang="en-US" sz="5500" dirty="0">
                <a:solidFill>
                  <a:srgbClr val="564F4D"/>
                </a:solidFill>
                <a:latin typeface="Roboto Condensed Italics"/>
              </a:rPr>
              <a:t> </a:t>
            </a:r>
            <a:r>
              <a:rPr lang="en-US" sz="5500" dirty="0" err="1">
                <a:solidFill>
                  <a:srgbClr val="564F4D"/>
                </a:solidFill>
                <a:latin typeface="Roboto Condensed Italics"/>
              </a:rPr>
              <a:t>nhà</a:t>
            </a:r>
            <a:endParaRPr lang="en-US" sz="5500" dirty="0">
              <a:solidFill>
                <a:srgbClr val="564F4D"/>
              </a:solidFill>
              <a:latin typeface="Roboto Condensed Italics"/>
            </a:endParaRPr>
          </a:p>
          <a:p>
            <a:pPr algn="ctr">
              <a:lnSpc>
                <a:spcPts val="7650"/>
              </a:lnSpc>
            </a:pPr>
            <a:r>
              <a:rPr lang="en-US" sz="5500" dirty="0" err="1">
                <a:solidFill>
                  <a:srgbClr val="564F4D"/>
                </a:solidFill>
                <a:latin typeface="Roboto Condensed Italics"/>
              </a:rPr>
              <a:t>Mình</a:t>
            </a:r>
            <a:r>
              <a:rPr lang="en-US" sz="5500" dirty="0">
                <a:solidFill>
                  <a:srgbClr val="564F4D"/>
                </a:solidFill>
                <a:latin typeface="Roboto Condensed Italics"/>
              </a:rPr>
              <a:t> con </a:t>
            </a:r>
            <a:r>
              <a:rPr lang="en-US" sz="5500" dirty="0" err="1">
                <a:solidFill>
                  <a:srgbClr val="564F4D"/>
                </a:solidFill>
                <a:latin typeface="Roboto Condensed Italics"/>
              </a:rPr>
              <a:t>thơ</a:t>
            </a:r>
            <a:r>
              <a:rPr lang="en-US" sz="5500" dirty="0">
                <a:solidFill>
                  <a:srgbClr val="564F4D"/>
                </a:solidFill>
                <a:latin typeface="Roboto Condensed Italics"/>
              </a:rPr>
              <a:t> </a:t>
            </a:r>
            <a:r>
              <a:rPr lang="en-US" sz="5500" dirty="0" err="1">
                <a:solidFill>
                  <a:srgbClr val="564F4D"/>
                </a:solidFill>
                <a:latin typeface="Roboto Condensed Italics"/>
              </a:rPr>
              <a:t>thẩn</a:t>
            </a:r>
            <a:r>
              <a:rPr lang="en-US" sz="5500" dirty="0">
                <a:solidFill>
                  <a:srgbClr val="564F4D"/>
                </a:solidFill>
                <a:latin typeface="Roboto Condensed Italics"/>
              </a:rPr>
              <a:t> </a:t>
            </a:r>
            <a:r>
              <a:rPr lang="en-US" sz="5500" dirty="0" err="1">
                <a:solidFill>
                  <a:srgbClr val="564F4D"/>
                </a:solidFill>
                <a:latin typeface="Roboto Condensed Italics"/>
              </a:rPr>
              <a:t>vào</a:t>
            </a:r>
            <a:r>
              <a:rPr lang="en-US" sz="5500" dirty="0">
                <a:solidFill>
                  <a:srgbClr val="564F4D"/>
                </a:solidFill>
                <a:latin typeface="Roboto Condensed Italics"/>
              </a:rPr>
              <a:t> </a:t>
            </a:r>
            <a:r>
              <a:rPr lang="en-US" sz="5500" dirty="0" err="1">
                <a:solidFill>
                  <a:srgbClr val="564F4D"/>
                </a:solidFill>
                <a:latin typeface="Roboto Condensed Italics"/>
              </a:rPr>
              <a:t>ra</a:t>
            </a:r>
            <a:endParaRPr lang="en-US" sz="5500" dirty="0">
              <a:solidFill>
                <a:srgbClr val="564F4D"/>
              </a:solidFill>
              <a:latin typeface="Roboto Condensed Italics"/>
            </a:endParaRPr>
          </a:p>
          <a:p>
            <a:pPr algn="ctr">
              <a:lnSpc>
                <a:spcPts val="7650"/>
              </a:lnSpc>
            </a:pPr>
            <a:r>
              <a:rPr lang="en-US" sz="5500" dirty="0" err="1">
                <a:solidFill>
                  <a:srgbClr val="564F4D"/>
                </a:solidFill>
                <a:latin typeface="Roboto Condensed Italics"/>
              </a:rPr>
              <a:t>Trời</a:t>
            </a:r>
            <a:r>
              <a:rPr lang="en-US" sz="5500" dirty="0">
                <a:solidFill>
                  <a:srgbClr val="564F4D"/>
                </a:solidFill>
                <a:latin typeface="Roboto Condensed Italics"/>
              </a:rPr>
              <a:t> </a:t>
            </a:r>
            <a:r>
              <a:rPr lang="en-US" sz="5500" dirty="0" err="1">
                <a:solidFill>
                  <a:srgbClr val="564F4D"/>
                </a:solidFill>
                <a:latin typeface="Roboto Condensed Italics"/>
              </a:rPr>
              <a:t>đang</a:t>
            </a:r>
            <a:r>
              <a:rPr lang="en-US" sz="5500" dirty="0">
                <a:solidFill>
                  <a:srgbClr val="564F4D"/>
                </a:solidFill>
                <a:latin typeface="Roboto Condensed Italics"/>
              </a:rPr>
              <a:t> </a:t>
            </a:r>
            <a:r>
              <a:rPr lang="en-US" sz="5500" dirty="0" err="1">
                <a:solidFill>
                  <a:srgbClr val="564F4D"/>
                </a:solidFill>
                <a:latin typeface="Roboto Condensed Italics"/>
              </a:rPr>
              <a:t>yên</a:t>
            </a:r>
            <a:r>
              <a:rPr lang="en-US" sz="5500" dirty="0">
                <a:solidFill>
                  <a:srgbClr val="564F4D"/>
                </a:solidFill>
                <a:latin typeface="Roboto Condensed Italics"/>
              </a:rPr>
              <a:t> </a:t>
            </a:r>
            <a:r>
              <a:rPr lang="en-US" sz="5500" dirty="0" err="1">
                <a:solidFill>
                  <a:srgbClr val="564F4D"/>
                </a:solidFill>
                <a:latin typeface="Roboto Condensed Italics"/>
              </a:rPr>
              <a:t>vậy</a:t>
            </a:r>
            <a:r>
              <a:rPr lang="en-US" sz="5500" dirty="0">
                <a:solidFill>
                  <a:srgbClr val="564F4D"/>
                </a:solidFill>
                <a:latin typeface="Roboto Condensed Italics"/>
              </a:rPr>
              <a:t> </a:t>
            </a:r>
            <a:r>
              <a:rPr lang="en-US" sz="5500" dirty="0" err="1">
                <a:solidFill>
                  <a:srgbClr val="564F4D"/>
                </a:solidFill>
                <a:latin typeface="Roboto Condensed Italics"/>
              </a:rPr>
              <a:t>bỗng</a:t>
            </a:r>
            <a:r>
              <a:rPr lang="en-US" sz="5500" dirty="0">
                <a:solidFill>
                  <a:srgbClr val="564F4D"/>
                </a:solidFill>
                <a:latin typeface="Roboto Condensed Italics"/>
              </a:rPr>
              <a:t> </a:t>
            </a:r>
            <a:r>
              <a:rPr lang="en-US" sz="5500" dirty="0" err="1">
                <a:solidFill>
                  <a:srgbClr val="564F4D"/>
                </a:solidFill>
                <a:latin typeface="Roboto Condensed Italics"/>
              </a:rPr>
              <a:t>òa</a:t>
            </a:r>
            <a:r>
              <a:rPr lang="en-US" sz="5500" dirty="0">
                <a:solidFill>
                  <a:srgbClr val="564F4D"/>
                </a:solidFill>
                <a:latin typeface="Roboto Condensed Italics"/>
              </a:rPr>
              <a:t> </a:t>
            </a:r>
            <a:r>
              <a:rPr lang="en-US" sz="5500" dirty="0" err="1">
                <a:solidFill>
                  <a:srgbClr val="564F4D"/>
                </a:solidFill>
                <a:latin typeface="Roboto Condensed Italics"/>
              </a:rPr>
              <a:t>mưa</a:t>
            </a:r>
            <a:r>
              <a:rPr lang="en-US" sz="5500" dirty="0">
                <a:solidFill>
                  <a:srgbClr val="564F4D"/>
                </a:solidFill>
                <a:latin typeface="Roboto Condensed Italics"/>
              </a:rPr>
              <a:t> </a:t>
            </a:r>
            <a:r>
              <a:rPr lang="en-US" sz="5500" dirty="0" err="1">
                <a:solidFill>
                  <a:srgbClr val="564F4D"/>
                </a:solidFill>
                <a:latin typeface="Roboto Condensed Italics"/>
              </a:rPr>
              <a:t>rơi</a:t>
            </a:r>
            <a:endParaRPr lang="en-US" sz="5500" dirty="0">
              <a:solidFill>
                <a:srgbClr val="564F4D"/>
              </a:solidFill>
              <a:latin typeface="Roboto Condensed Itali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482890" y="1286925"/>
            <a:ext cx="16213334" cy="1866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500"/>
              </a:lnSpc>
            </a:pPr>
            <a:r>
              <a:rPr lang="en-US" sz="5500" dirty="0" err="1">
                <a:solidFill>
                  <a:srgbClr val="599C98"/>
                </a:solidFill>
                <a:latin typeface="Roboto Condensed Bold"/>
              </a:rPr>
              <a:t>Thử</a:t>
            </a:r>
            <a:r>
              <a:rPr lang="en-US" sz="5500" dirty="0">
                <a:solidFill>
                  <a:srgbClr val="599C98"/>
                </a:solidFill>
                <a:latin typeface="Roboto Condensed Bold"/>
              </a:rPr>
              <a:t> </a:t>
            </a:r>
            <a:r>
              <a:rPr lang="en-US" sz="5500" dirty="0" err="1">
                <a:solidFill>
                  <a:srgbClr val="599C98"/>
                </a:solidFill>
                <a:latin typeface="Roboto Condensed Bold"/>
              </a:rPr>
              <a:t>thách</a:t>
            </a:r>
            <a:r>
              <a:rPr lang="en-US" sz="5500" dirty="0">
                <a:solidFill>
                  <a:srgbClr val="599C98"/>
                </a:solidFill>
                <a:latin typeface="Roboto Condensed Bold"/>
              </a:rPr>
              <a:t> 4:</a:t>
            </a:r>
            <a:r>
              <a:rPr lang="en-US" sz="5500" dirty="0">
                <a:solidFill>
                  <a:srgbClr val="599C98"/>
                </a:solidFill>
                <a:latin typeface="Roboto Condensed"/>
              </a:rPr>
              <a:t> </a:t>
            </a:r>
            <a:r>
              <a:rPr lang="en-US" sz="5500" dirty="0" err="1">
                <a:solidFill>
                  <a:srgbClr val="599C98"/>
                </a:solidFill>
                <a:latin typeface="Roboto Condensed"/>
              </a:rPr>
              <a:t>Trong</a:t>
            </a:r>
            <a:r>
              <a:rPr lang="en-US" sz="5500" dirty="0">
                <a:solidFill>
                  <a:srgbClr val="599C98"/>
                </a:solidFill>
                <a:latin typeface="Roboto Condensed"/>
              </a:rPr>
              <a:t> </a:t>
            </a:r>
            <a:r>
              <a:rPr lang="en-US" sz="5500" dirty="0" err="1">
                <a:solidFill>
                  <a:srgbClr val="599C98"/>
                </a:solidFill>
                <a:latin typeface="Roboto Condensed"/>
              </a:rPr>
              <a:t>khổ</a:t>
            </a:r>
            <a:r>
              <a:rPr lang="en-US" sz="5500" dirty="0">
                <a:solidFill>
                  <a:srgbClr val="599C98"/>
                </a:solidFill>
                <a:latin typeface="Roboto Condensed"/>
              </a:rPr>
              <a:t> </a:t>
            </a:r>
            <a:r>
              <a:rPr lang="en-US" sz="5500" dirty="0" err="1">
                <a:solidFill>
                  <a:srgbClr val="599C98"/>
                </a:solidFill>
                <a:latin typeface="Roboto Condensed"/>
              </a:rPr>
              <a:t>thơ</a:t>
            </a:r>
            <a:r>
              <a:rPr lang="en-US" sz="5500" dirty="0">
                <a:solidFill>
                  <a:srgbClr val="599C98"/>
                </a:solidFill>
                <a:latin typeface="Roboto Condensed"/>
              </a:rPr>
              <a:t> </a:t>
            </a:r>
            <a:r>
              <a:rPr lang="en-US" sz="5500" dirty="0" err="1">
                <a:solidFill>
                  <a:srgbClr val="599C98"/>
                </a:solidFill>
                <a:latin typeface="Roboto Condensed"/>
              </a:rPr>
              <a:t>sau</a:t>
            </a:r>
            <a:r>
              <a:rPr lang="en-US" sz="5500" dirty="0">
                <a:solidFill>
                  <a:srgbClr val="599C98"/>
                </a:solidFill>
                <a:latin typeface="Roboto Condensed"/>
              </a:rPr>
              <a:t>, </a:t>
            </a:r>
            <a:r>
              <a:rPr lang="en-US" sz="5500" dirty="0" err="1">
                <a:solidFill>
                  <a:srgbClr val="599C98"/>
                </a:solidFill>
                <a:latin typeface="Roboto Condensed"/>
              </a:rPr>
              <a:t>câu</a:t>
            </a:r>
            <a:r>
              <a:rPr lang="en-US" sz="5500" dirty="0">
                <a:solidFill>
                  <a:srgbClr val="599C98"/>
                </a:solidFill>
                <a:latin typeface="Roboto Condensed"/>
              </a:rPr>
              <a:t> </a:t>
            </a:r>
            <a:r>
              <a:rPr lang="en-US" sz="5500" dirty="0" err="1">
                <a:solidFill>
                  <a:srgbClr val="599C98"/>
                </a:solidFill>
                <a:latin typeface="Roboto Condensed"/>
              </a:rPr>
              <a:t>thơ</a:t>
            </a:r>
            <a:r>
              <a:rPr lang="en-US" sz="5500" dirty="0">
                <a:solidFill>
                  <a:srgbClr val="599C98"/>
                </a:solidFill>
                <a:latin typeface="Roboto Condensed"/>
              </a:rPr>
              <a:t> </a:t>
            </a:r>
            <a:r>
              <a:rPr lang="en-US" sz="5500" dirty="0" err="1">
                <a:solidFill>
                  <a:srgbClr val="599C98"/>
                </a:solidFill>
                <a:latin typeface="Roboto Condensed"/>
              </a:rPr>
              <a:t>nào</a:t>
            </a:r>
            <a:r>
              <a:rPr lang="en-US" sz="5500" dirty="0">
                <a:solidFill>
                  <a:srgbClr val="599C98"/>
                </a:solidFill>
                <a:latin typeface="Roboto Condensed"/>
              </a:rPr>
              <a:t> </a:t>
            </a:r>
            <a:r>
              <a:rPr lang="en-US" sz="5500" dirty="0" err="1">
                <a:solidFill>
                  <a:srgbClr val="599C98"/>
                </a:solidFill>
                <a:latin typeface="Roboto Condensed"/>
              </a:rPr>
              <a:t>thể</a:t>
            </a:r>
            <a:r>
              <a:rPr lang="en-US" sz="5500" dirty="0">
                <a:solidFill>
                  <a:srgbClr val="599C98"/>
                </a:solidFill>
                <a:latin typeface="Roboto Condensed"/>
              </a:rPr>
              <a:t> </a:t>
            </a:r>
            <a:r>
              <a:rPr lang="en-US" sz="5500" dirty="0" err="1">
                <a:solidFill>
                  <a:srgbClr val="599C98"/>
                </a:solidFill>
                <a:latin typeface="Roboto Condensed"/>
              </a:rPr>
              <a:t>hiện</a:t>
            </a:r>
            <a:r>
              <a:rPr lang="en-US" sz="5500" dirty="0">
                <a:solidFill>
                  <a:srgbClr val="599C98"/>
                </a:solidFill>
                <a:latin typeface="Roboto Condensed"/>
              </a:rPr>
              <a:t> </a:t>
            </a:r>
            <a:r>
              <a:rPr lang="en-US" sz="5500" dirty="0" err="1">
                <a:solidFill>
                  <a:srgbClr val="599C98"/>
                </a:solidFill>
                <a:latin typeface="Roboto Condensed"/>
              </a:rPr>
              <a:t>rõ</a:t>
            </a:r>
            <a:r>
              <a:rPr lang="en-US" sz="5500" dirty="0">
                <a:solidFill>
                  <a:srgbClr val="599C98"/>
                </a:solidFill>
                <a:latin typeface="Roboto Condensed"/>
              </a:rPr>
              <a:t> </a:t>
            </a:r>
            <a:r>
              <a:rPr lang="en-US" sz="5500" dirty="0" err="1">
                <a:solidFill>
                  <a:srgbClr val="599C98"/>
                </a:solidFill>
                <a:latin typeface="Roboto Condensed"/>
              </a:rPr>
              <a:t>nhân</a:t>
            </a:r>
            <a:r>
              <a:rPr lang="en-US" sz="5500" dirty="0">
                <a:solidFill>
                  <a:srgbClr val="599C98"/>
                </a:solidFill>
                <a:latin typeface="Roboto Condensed"/>
              </a:rPr>
              <a:t> </a:t>
            </a:r>
            <a:r>
              <a:rPr lang="en-US" sz="5500" dirty="0" err="1">
                <a:solidFill>
                  <a:srgbClr val="599C98"/>
                </a:solidFill>
                <a:latin typeface="Roboto Condensed"/>
              </a:rPr>
              <a:t>vật</a:t>
            </a:r>
            <a:r>
              <a:rPr lang="en-US" sz="5500" dirty="0">
                <a:solidFill>
                  <a:srgbClr val="599C98"/>
                </a:solidFill>
                <a:latin typeface="Roboto Condensed"/>
              </a:rPr>
              <a:t> </a:t>
            </a:r>
            <a:r>
              <a:rPr lang="en-US" sz="5500" dirty="0" err="1">
                <a:solidFill>
                  <a:srgbClr val="599C98"/>
                </a:solidFill>
                <a:latin typeface="Roboto Condensed"/>
              </a:rPr>
              <a:t>trữ</a:t>
            </a:r>
            <a:r>
              <a:rPr lang="en-US" sz="5500" dirty="0">
                <a:solidFill>
                  <a:srgbClr val="599C98"/>
                </a:solidFill>
                <a:latin typeface="Roboto Condensed"/>
              </a:rPr>
              <a:t> </a:t>
            </a:r>
            <a:r>
              <a:rPr lang="en-US" sz="5500" dirty="0" err="1">
                <a:solidFill>
                  <a:srgbClr val="599C98"/>
                </a:solidFill>
                <a:latin typeface="Roboto Condensed"/>
              </a:rPr>
              <a:t>tình</a:t>
            </a:r>
            <a:r>
              <a:rPr lang="en-US" sz="5500" dirty="0">
                <a:solidFill>
                  <a:srgbClr val="599C98"/>
                </a:solidFill>
                <a:latin typeface="Roboto Condensed"/>
              </a:rPr>
              <a:t> </a:t>
            </a:r>
            <a:r>
              <a:rPr lang="en-US" sz="5500" dirty="0" err="1">
                <a:solidFill>
                  <a:srgbClr val="599C98"/>
                </a:solidFill>
                <a:latin typeface="Roboto Condensed"/>
              </a:rPr>
              <a:t>và</a:t>
            </a:r>
            <a:r>
              <a:rPr lang="en-US" sz="5500" dirty="0">
                <a:solidFill>
                  <a:srgbClr val="599C98"/>
                </a:solidFill>
                <a:latin typeface="Roboto Condensed"/>
              </a:rPr>
              <a:t> </a:t>
            </a:r>
            <a:r>
              <a:rPr lang="en-US" sz="5500" dirty="0" err="1">
                <a:solidFill>
                  <a:srgbClr val="599C98"/>
                </a:solidFill>
                <a:latin typeface="Roboto Condensed"/>
              </a:rPr>
              <a:t>đối</a:t>
            </a:r>
            <a:r>
              <a:rPr lang="en-US" sz="5500" dirty="0">
                <a:solidFill>
                  <a:srgbClr val="599C98"/>
                </a:solidFill>
                <a:latin typeface="Roboto Condensed"/>
              </a:rPr>
              <a:t> </a:t>
            </a:r>
            <a:r>
              <a:rPr lang="en-US" sz="5500" dirty="0" err="1">
                <a:solidFill>
                  <a:srgbClr val="599C98"/>
                </a:solidFill>
                <a:latin typeface="Roboto Condensed"/>
              </a:rPr>
              <a:t>tượng</a:t>
            </a:r>
            <a:r>
              <a:rPr lang="en-US" sz="5500" dirty="0">
                <a:solidFill>
                  <a:srgbClr val="599C98"/>
                </a:solidFill>
                <a:latin typeface="Roboto Condensed"/>
              </a:rPr>
              <a:t> </a:t>
            </a:r>
            <a:r>
              <a:rPr lang="en-US" sz="5500" dirty="0" err="1">
                <a:solidFill>
                  <a:srgbClr val="599C98"/>
                </a:solidFill>
                <a:latin typeface="Roboto Condensed"/>
              </a:rPr>
              <a:t>trữ</a:t>
            </a:r>
            <a:r>
              <a:rPr lang="en-US" sz="5500" dirty="0">
                <a:solidFill>
                  <a:srgbClr val="599C98"/>
                </a:solidFill>
                <a:latin typeface="Roboto Condensed"/>
              </a:rPr>
              <a:t> </a:t>
            </a:r>
            <a:r>
              <a:rPr lang="en-US" sz="5500" dirty="0" err="1">
                <a:solidFill>
                  <a:srgbClr val="599C98"/>
                </a:solidFill>
                <a:latin typeface="Roboto Condensed"/>
              </a:rPr>
              <a:t>tình</a:t>
            </a:r>
            <a:r>
              <a:rPr lang="en-US" sz="5500" dirty="0">
                <a:solidFill>
                  <a:srgbClr val="599C98"/>
                </a:solidFill>
                <a:latin typeface="Roboto Condensed"/>
              </a:rPr>
              <a:t> </a:t>
            </a:r>
            <a:r>
              <a:rPr lang="en-US" sz="5500" dirty="0" err="1">
                <a:solidFill>
                  <a:srgbClr val="599C98"/>
                </a:solidFill>
                <a:latin typeface="Roboto Condensed"/>
              </a:rPr>
              <a:t>của</a:t>
            </a:r>
            <a:r>
              <a:rPr lang="en-US" sz="5500" dirty="0">
                <a:solidFill>
                  <a:srgbClr val="599C98"/>
                </a:solidFill>
                <a:latin typeface="Roboto Condensed"/>
              </a:rPr>
              <a:t> </a:t>
            </a:r>
            <a:r>
              <a:rPr lang="en-US" sz="5500" dirty="0" err="1">
                <a:solidFill>
                  <a:srgbClr val="599C98"/>
                </a:solidFill>
                <a:latin typeface="Roboto Condensed"/>
              </a:rPr>
              <a:t>bài</a:t>
            </a:r>
            <a:r>
              <a:rPr lang="en-US" sz="5500" dirty="0">
                <a:solidFill>
                  <a:srgbClr val="599C98"/>
                </a:solidFill>
                <a:latin typeface="Roboto Condensed"/>
              </a:rPr>
              <a:t> </a:t>
            </a:r>
            <a:r>
              <a:rPr lang="en-US" sz="5500" dirty="0" err="1">
                <a:solidFill>
                  <a:srgbClr val="599C98"/>
                </a:solidFill>
                <a:latin typeface="Roboto Condensed"/>
              </a:rPr>
              <a:t>thơ</a:t>
            </a:r>
            <a:r>
              <a:rPr lang="en-US" sz="5500" dirty="0">
                <a:solidFill>
                  <a:srgbClr val="599C98"/>
                </a:solidFill>
                <a:latin typeface="Roboto Condensed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-2350050" y="8428602"/>
            <a:ext cx="22653739" cy="784385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175193" y="9258300"/>
            <a:ext cx="601018" cy="38089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497385" y="9573928"/>
            <a:ext cx="763171" cy="48366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62202" y="9222278"/>
            <a:ext cx="657858" cy="41691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035158" y="8877405"/>
            <a:ext cx="601018" cy="3808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2656078" y="5705566"/>
            <a:ext cx="1960196" cy="317183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239907" y="4908631"/>
            <a:ext cx="2392382" cy="124403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482890" y="1286925"/>
            <a:ext cx="16213334" cy="1866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500"/>
              </a:lnSpc>
            </a:pPr>
            <a:r>
              <a:rPr lang="en-US" sz="5500" dirty="0" err="1">
                <a:solidFill>
                  <a:srgbClr val="599C98"/>
                </a:solidFill>
                <a:latin typeface="Roboto Condensed Bold"/>
              </a:rPr>
              <a:t>Thử</a:t>
            </a:r>
            <a:r>
              <a:rPr lang="en-US" sz="5500" dirty="0">
                <a:solidFill>
                  <a:srgbClr val="599C98"/>
                </a:solidFill>
                <a:latin typeface="Roboto Condensed Bold"/>
              </a:rPr>
              <a:t> </a:t>
            </a:r>
            <a:r>
              <a:rPr lang="en-US" sz="5500" dirty="0" err="1">
                <a:solidFill>
                  <a:srgbClr val="599C98"/>
                </a:solidFill>
                <a:latin typeface="Roboto Condensed Bold"/>
              </a:rPr>
              <a:t>thách</a:t>
            </a:r>
            <a:r>
              <a:rPr lang="en-US" sz="5500" dirty="0">
                <a:solidFill>
                  <a:srgbClr val="599C98"/>
                </a:solidFill>
                <a:latin typeface="Roboto Condensed Bold"/>
              </a:rPr>
              <a:t> 5:</a:t>
            </a:r>
            <a:r>
              <a:rPr lang="en-US" sz="5500" dirty="0">
                <a:solidFill>
                  <a:srgbClr val="599C98"/>
                </a:solidFill>
                <a:latin typeface="Roboto Condensed"/>
              </a:rPr>
              <a:t> </a:t>
            </a:r>
            <a:r>
              <a:rPr lang="en-US" sz="5500" dirty="0" err="1">
                <a:solidFill>
                  <a:srgbClr val="599C98"/>
                </a:solidFill>
                <a:latin typeface="Roboto Condensed"/>
              </a:rPr>
              <a:t>Trong</a:t>
            </a:r>
            <a:r>
              <a:rPr lang="en-US" sz="5500" dirty="0">
                <a:solidFill>
                  <a:srgbClr val="599C98"/>
                </a:solidFill>
                <a:latin typeface="Roboto Condensed"/>
              </a:rPr>
              <a:t> 5 </a:t>
            </a:r>
            <a:r>
              <a:rPr lang="en-US" sz="5500" dirty="0" err="1">
                <a:solidFill>
                  <a:srgbClr val="599C98"/>
                </a:solidFill>
                <a:latin typeface="Roboto Condensed"/>
              </a:rPr>
              <a:t>phút</a:t>
            </a:r>
            <a:r>
              <a:rPr lang="en-US" sz="5500" dirty="0">
                <a:solidFill>
                  <a:srgbClr val="599C98"/>
                </a:solidFill>
                <a:latin typeface="Roboto Condensed"/>
              </a:rPr>
              <a:t> </a:t>
            </a:r>
            <a:r>
              <a:rPr lang="en-US" sz="5500" dirty="0" err="1">
                <a:solidFill>
                  <a:srgbClr val="599C98"/>
                </a:solidFill>
                <a:latin typeface="Roboto Condensed"/>
              </a:rPr>
              <a:t>đọc</a:t>
            </a:r>
            <a:r>
              <a:rPr lang="en-US" sz="5500" dirty="0">
                <a:solidFill>
                  <a:srgbClr val="599C98"/>
                </a:solidFill>
                <a:latin typeface="Roboto Condensed"/>
              </a:rPr>
              <a:t> </a:t>
            </a:r>
            <a:r>
              <a:rPr lang="en-US" sz="5500" dirty="0" err="1">
                <a:solidFill>
                  <a:srgbClr val="599C98"/>
                </a:solidFill>
                <a:latin typeface="Roboto Condensed"/>
              </a:rPr>
              <a:t>thuộc</a:t>
            </a:r>
            <a:r>
              <a:rPr lang="en-US" sz="5500" dirty="0">
                <a:solidFill>
                  <a:srgbClr val="599C98"/>
                </a:solidFill>
                <a:latin typeface="Roboto Condensed"/>
              </a:rPr>
              <a:t> </a:t>
            </a:r>
            <a:r>
              <a:rPr lang="en-US" sz="5500" dirty="0" err="1">
                <a:solidFill>
                  <a:srgbClr val="599C98"/>
                </a:solidFill>
                <a:latin typeface="Roboto Condensed"/>
              </a:rPr>
              <a:t>được</a:t>
            </a:r>
            <a:r>
              <a:rPr lang="en-US" sz="5500" dirty="0">
                <a:solidFill>
                  <a:srgbClr val="599C98"/>
                </a:solidFill>
                <a:latin typeface="Roboto Condensed"/>
              </a:rPr>
              <a:t> 1 </a:t>
            </a:r>
            <a:r>
              <a:rPr lang="en-US" sz="5500" dirty="0" err="1">
                <a:solidFill>
                  <a:srgbClr val="599C98"/>
                </a:solidFill>
                <a:latin typeface="Roboto Condensed"/>
              </a:rPr>
              <a:t>khổ</a:t>
            </a:r>
            <a:r>
              <a:rPr lang="en-US" sz="5500" dirty="0">
                <a:solidFill>
                  <a:srgbClr val="599C98"/>
                </a:solidFill>
                <a:latin typeface="Roboto Condensed"/>
              </a:rPr>
              <a:t> </a:t>
            </a:r>
            <a:r>
              <a:rPr lang="en-US" sz="5500" dirty="0" err="1">
                <a:solidFill>
                  <a:srgbClr val="599C98"/>
                </a:solidFill>
                <a:latin typeface="Roboto Condensed"/>
              </a:rPr>
              <a:t>thơ</a:t>
            </a:r>
            <a:r>
              <a:rPr lang="en-US" sz="5500" dirty="0">
                <a:solidFill>
                  <a:srgbClr val="599C98"/>
                </a:solidFill>
                <a:latin typeface="Roboto Condensed"/>
              </a:rPr>
              <a:t> </a:t>
            </a:r>
            <a:r>
              <a:rPr lang="en-US" sz="5500" dirty="0" err="1">
                <a:solidFill>
                  <a:srgbClr val="599C98"/>
                </a:solidFill>
                <a:latin typeface="Roboto Condensed"/>
              </a:rPr>
              <a:t>em</a:t>
            </a:r>
            <a:r>
              <a:rPr lang="en-US" sz="5500" dirty="0">
                <a:solidFill>
                  <a:srgbClr val="599C98"/>
                </a:solidFill>
                <a:latin typeface="Roboto Condensed"/>
              </a:rPr>
              <a:t> </a:t>
            </a:r>
            <a:r>
              <a:rPr lang="en-US" sz="5500" dirty="0" err="1">
                <a:solidFill>
                  <a:srgbClr val="599C98"/>
                </a:solidFill>
                <a:latin typeface="Roboto Condensed"/>
              </a:rPr>
              <a:t>yêu</a:t>
            </a:r>
            <a:r>
              <a:rPr lang="en-US" sz="5500" dirty="0">
                <a:solidFill>
                  <a:srgbClr val="599C98"/>
                </a:solidFill>
                <a:latin typeface="Roboto Condensed"/>
              </a:rPr>
              <a:t> </a:t>
            </a:r>
            <a:r>
              <a:rPr lang="en-US" sz="5500" dirty="0" err="1">
                <a:solidFill>
                  <a:srgbClr val="599C98"/>
                </a:solidFill>
                <a:latin typeface="Roboto Condensed"/>
              </a:rPr>
              <a:t>thích</a:t>
            </a:r>
            <a:r>
              <a:rPr lang="en-US" sz="5500" dirty="0">
                <a:solidFill>
                  <a:srgbClr val="599C98"/>
                </a:solidFill>
                <a:latin typeface="Roboto Condensed"/>
              </a:rPr>
              <a:t> </a:t>
            </a:r>
            <a:r>
              <a:rPr lang="en-US" sz="5500" dirty="0" err="1">
                <a:solidFill>
                  <a:srgbClr val="599C98"/>
                </a:solidFill>
                <a:latin typeface="Roboto Condensed"/>
              </a:rPr>
              <a:t>trong</a:t>
            </a:r>
            <a:r>
              <a:rPr lang="en-US" sz="5500" dirty="0">
                <a:solidFill>
                  <a:srgbClr val="599C98"/>
                </a:solidFill>
                <a:latin typeface="Roboto Condensed"/>
              </a:rPr>
              <a:t> </a:t>
            </a:r>
            <a:r>
              <a:rPr lang="en-US" sz="5500" dirty="0" err="1">
                <a:solidFill>
                  <a:srgbClr val="599C98"/>
                </a:solidFill>
                <a:latin typeface="Roboto Condensed"/>
              </a:rPr>
              <a:t>bài</a:t>
            </a:r>
            <a:r>
              <a:rPr lang="en-US" sz="5500" dirty="0">
                <a:solidFill>
                  <a:srgbClr val="599C98"/>
                </a:solidFill>
                <a:latin typeface="Roboto Condensed"/>
              </a:rPr>
              <a:t> </a:t>
            </a:r>
            <a:r>
              <a:rPr lang="en-US" sz="5500" dirty="0" err="1">
                <a:solidFill>
                  <a:srgbClr val="599C98"/>
                </a:solidFill>
                <a:latin typeface="Roboto Condensed"/>
              </a:rPr>
              <a:t>thơ</a:t>
            </a:r>
            <a:r>
              <a:rPr lang="en-US" sz="5500" dirty="0">
                <a:solidFill>
                  <a:srgbClr val="599C98"/>
                </a:solidFill>
                <a:latin typeface="Roboto Condensed"/>
              </a:rPr>
              <a:t> </a:t>
            </a:r>
            <a:r>
              <a:rPr lang="en-US" sz="5500" i="1" dirty="0" err="1">
                <a:solidFill>
                  <a:srgbClr val="599C98"/>
                </a:solidFill>
                <a:latin typeface="Roboto Condensed"/>
              </a:rPr>
              <a:t>Về</a:t>
            </a:r>
            <a:r>
              <a:rPr lang="en-US" sz="5500" i="1" dirty="0">
                <a:solidFill>
                  <a:srgbClr val="599C98"/>
                </a:solidFill>
                <a:latin typeface="Roboto Condensed"/>
              </a:rPr>
              <a:t> </a:t>
            </a:r>
            <a:r>
              <a:rPr lang="en-US" sz="5500" i="1" dirty="0" err="1">
                <a:solidFill>
                  <a:srgbClr val="599C98"/>
                </a:solidFill>
                <a:latin typeface="Roboto Condensed"/>
              </a:rPr>
              <a:t>thăm</a:t>
            </a:r>
            <a:r>
              <a:rPr lang="en-US" sz="5500" i="1" dirty="0">
                <a:solidFill>
                  <a:srgbClr val="599C98"/>
                </a:solidFill>
                <a:latin typeface="Roboto Condensed"/>
              </a:rPr>
              <a:t> </a:t>
            </a:r>
            <a:r>
              <a:rPr lang="en-US" sz="5500" i="1" dirty="0" err="1">
                <a:solidFill>
                  <a:srgbClr val="599C98"/>
                </a:solidFill>
                <a:latin typeface="Roboto Condensed"/>
              </a:rPr>
              <a:t>mẹ</a:t>
            </a:r>
            <a:endParaRPr lang="en-US" sz="5500" i="1" dirty="0">
              <a:solidFill>
                <a:srgbClr val="599C98"/>
              </a:solidFill>
              <a:latin typeface="Roboto Condensed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5658769" y="5530650"/>
            <a:ext cx="3671034" cy="190893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9589557" y="5268619"/>
            <a:ext cx="2217814" cy="358869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152475" y="4548642"/>
            <a:ext cx="5869201" cy="6172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-2400204" y="8443777"/>
            <a:ext cx="22653739" cy="784385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31157">
            <a:off x="10183892" y="508027"/>
            <a:ext cx="2220232" cy="11545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307747" y="9020047"/>
            <a:ext cx="830146" cy="5261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147614" y="9009029"/>
            <a:ext cx="701629" cy="44465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467576" y="9546152"/>
            <a:ext cx="657858" cy="41691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874656" y="9453686"/>
            <a:ext cx="949664" cy="60185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681595" y="2602607"/>
            <a:ext cx="15142725" cy="5537596"/>
            <a:chOff x="0" y="0"/>
            <a:chExt cx="18114459" cy="6624340"/>
          </a:xfrm>
        </p:grpSpPr>
        <p:sp>
          <p:nvSpPr>
            <p:cNvPr id="9" name="Freeform 9"/>
            <p:cNvSpPr/>
            <p:nvPr/>
          </p:nvSpPr>
          <p:spPr>
            <a:xfrm>
              <a:off x="-1" y="0"/>
              <a:ext cx="18122118" cy="6624341"/>
            </a:xfrm>
            <a:custGeom>
              <a:avLst/>
              <a:gdLst/>
              <a:ahLst/>
              <a:cxnLst/>
              <a:rect l="l" t="t" r="r" b="b"/>
              <a:pathLst>
                <a:path w="18122118" h="6624341">
                  <a:moveTo>
                    <a:pt x="17615679" y="6607421"/>
                  </a:moveTo>
                  <a:cubicBezTo>
                    <a:pt x="17615679" y="6607421"/>
                    <a:pt x="17378684" y="6597452"/>
                    <a:pt x="17016544" y="6610896"/>
                  </a:cubicBezTo>
                  <a:cubicBezTo>
                    <a:pt x="16654406" y="6624341"/>
                    <a:pt x="490924" y="6624341"/>
                    <a:pt x="490924" y="6624341"/>
                  </a:cubicBezTo>
                  <a:cubicBezTo>
                    <a:pt x="245502" y="6624341"/>
                    <a:pt x="32509" y="6527072"/>
                    <a:pt x="31032" y="6366958"/>
                  </a:cubicBezTo>
                  <a:cubicBezTo>
                    <a:pt x="31032" y="6366958"/>
                    <a:pt x="0" y="4362526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17569132" y="0"/>
                    <a:pt x="17569132" y="0"/>
                  </a:cubicBezTo>
                  <a:cubicBezTo>
                    <a:pt x="17881032" y="0"/>
                    <a:pt x="18114460" y="101069"/>
                    <a:pt x="18106603" y="303616"/>
                  </a:cubicBezTo>
                  <a:cubicBezTo>
                    <a:pt x="18106603" y="303616"/>
                    <a:pt x="18104608" y="4028394"/>
                    <a:pt x="18113364" y="5667371"/>
                  </a:cubicBezTo>
                  <a:cubicBezTo>
                    <a:pt x="18122118" y="5960673"/>
                    <a:pt x="18075571" y="6293744"/>
                    <a:pt x="18075571" y="6293744"/>
                  </a:cubicBezTo>
                  <a:cubicBezTo>
                    <a:pt x="18072605" y="6473769"/>
                    <a:pt x="17861101" y="6607421"/>
                    <a:pt x="17615679" y="6607421"/>
                  </a:cubicBezTo>
                  <a:close/>
                </a:path>
              </a:pathLst>
            </a:custGeom>
            <a:solidFill>
              <a:srgbClr val="EFEBE0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056708" y="4752666"/>
            <a:ext cx="1231292" cy="1237479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421657" y="611699"/>
            <a:ext cx="13030223" cy="1510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330"/>
              </a:lnSpc>
            </a:pPr>
            <a:r>
              <a:rPr lang="en-US" sz="9000" b="1" dirty="0">
                <a:solidFill>
                  <a:srgbClr val="599C98"/>
                </a:solidFill>
                <a:latin typeface="Fraunces"/>
              </a:rPr>
              <a:t>4. LUYỆN TẬP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137893" y="4620132"/>
            <a:ext cx="13211594" cy="2635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000"/>
              </a:lnSpc>
            </a:pP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Hình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dung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và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tái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hiện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cảnh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người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con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về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thăm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ngôi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nhà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của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mẹ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trong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bài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thơ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bằng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cách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vẽ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tranh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minh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họa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hoặc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miêu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tả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bằng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lời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văn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240399" y="3307549"/>
            <a:ext cx="10025117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6000" spc="250" dirty="0">
                <a:solidFill>
                  <a:srgbClr val="233D6B"/>
                </a:solidFill>
                <a:latin typeface="Roboto Condensed Bold"/>
              </a:rPr>
              <a:t>NHIỆM VỤ 2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5635073" y="7255382"/>
            <a:ext cx="2843270" cy="14785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665265" y="5284328"/>
            <a:ext cx="3574559" cy="46787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-2294405" y="8326751"/>
            <a:ext cx="22653739" cy="784385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13627" y="9487129"/>
            <a:ext cx="830146" cy="52610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910521" y="9099826"/>
            <a:ext cx="651576" cy="41293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836916" y="8977746"/>
            <a:ext cx="657858" cy="41691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085969" y="9258300"/>
            <a:ext cx="949664" cy="6018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089669" y="6240103"/>
            <a:ext cx="1820691" cy="29461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274224" y="4969622"/>
            <a:ext cx="2605848" cy="42165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922051" y="685725"/>
            <a:ext cx="1506784" cy="150678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31186" flipH="1">
            <a:off x="15776155" y="1837707"/>
            <a:ext cx="3372250" cy="175357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3761877">
            <a:off x="14668133" y="6848564"/>
            <a:ext cx="743600" cy="157375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922051" y="3526924"/>
            <a:ext cx="426424" cy="44886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5718378">
            <a:off x="4257615" y="7086214"/>
            <a:ext cx="410651" cy="43226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5577682" y="4207576"/>
            <a:ext cx="511987" cy="53893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13627" y="1142913"/>
            <a:ext cx="3306531" cy="171939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3556042" y="685725"/>
            <a:ext cx="1228266" cy="1234438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2628888" y="2909437"/>
            <a:ext cx="13030223" cy="1510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30"/>
              </a:lnSpc>
            </a:pPr>
            <a:r>
              <a:rPr lang="en-US" sz="9000" b="1" dirty="0">
                <a:solidFill>
                  <a:srgbClr val="599C98"/>
                </a:solidFill>
                <a:latin typeface="Fraunces"/>
              </a:rPr>
              <a:t>5. VẬN DỤNG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589618" y="4666646"/>
            <a:ext cx="13108764" cy="1920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50"/>
              </a:lnSpc>
            </a:pPr>
            <a:r>
              <a:rPr lang="en-US" sz="6000" dirty="0" err="1">
                <a:solidFill>
                  <a:srgbClr val="564F4D"/>
                </a:solidFill>
                <a:latin typeface="Roboto Condensed"/>
              </a:rPr>
              <a:t>Đọc</a:t>
            </a:r>
            <a:r>
              <a:rPr lang="en-US" sz="60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6000" dirty="0" err="1">
                <a:solidFill>
                  <a:srgbClr val="564F4D"/>
                </a:solidFill>
                <a:latin typeface="Roboto Condensed"/>
              </a:rPr>
              <a:t>mở</a:t>
            </a:r>
            <a:r>
              <a:rPr lang="en-US" sz="60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6000" dirty="0" err="1">
                <a:solidFill>
                  <a:srgbClr val="564F4D"/>
                </a:solidFill>
                <a:latin typeface="Roboto Condensed"/>
              </a:rPr>
              <a:t>rộng</a:t>
            </a:r>
            <a:r>
              <a:rPr lang="en-US" sz="60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6000" dirty="0" err="1">
                <a:solidFill>
                  <a:srgbClr val="564F4D"/>
                </a:solidFill>
                <a:latin typeface="Roboto Condensed"/>
              </a:rPr>
              <a:t>văn</a:t>
            </a:r>
            <a:r>
              <a:rPr lang="en-US" sz="60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6000" dirty="0" err="1">
                <a:solidFill>
                  <a:srgbClr val="564F4D"/>
                </a:solidFill>
                <a:latin typeface="Roboto Condensed"/>
              </a:rPr>
              <a:t>bản</a:t>
            </a:r>
            <a:r>
              <a:rPr lang="en-US" sz="60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6000" dirty="0" err="1">
                <a:solidFill>
                  <a:srgbClr val="564F4D"/>
                </a:solidFill>
                <a:latin typeface="Roboto Condensed"/>
              </a:rPr>
              <a:t>cùng</a:t>
            </a:r>
            <a:r>
              <a:rPr lang="en-US" sz="60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6000" dirty="0" err="1">
                <a:solidFill>
                  <a:srgbClr val="564F4D"/>
                </a:solidFill>
                <a:latin typeface="Roboto Condensed"/>
              </a:rPr>
              <a:t>thể</a:t>
            </a:r>
            <a:r>
              <a:rPr lang="en-US" sz="6000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6000" dirty="0" err="1">
                <a:solidFill>
                  <a:srgbClr val="564F4D"/>
                </a:solidFill>
                <a:latin typeface="Roboto Condensed"/>
              </a:rPr>
              <a:t>loại</a:t>
            </a:r>
            <a:r>
              <a:rPr lang="en-US" sz="6000" dirty="0">
                <a:solidFill>
                  <a:srgbClr val="564F4D"/>
                </a:solidFill>
                <a:latin typeface="Roboto Condensed"/>
              </a:rPr>
              <a:t>:</a:t>
            </a:r>
          </a:p>
          <a:p>
            <a:pPr algn="ctr">
              <a:lnSpc>
                <a:spcPts val="7650"/>
              </a:lnSpc>
            </a:pPr>
            <a:r>
              <a:rPr lang="en-US" sz="6000" b="1" dirty="0">
                <a:solidFill>
                  <a:srgbClr val="564F4D"/>
                </a:solidFill>
                <a:latin typeface="Roboto Condensed Italics"/>
              </a:rPr>
              <a:t>Ca </a:t>
            </a:r>
            <a:r>
              <a:rPr lang="en-US" sz="6000" b="1" dirty="0" err="1">
                <a:solidFill>
                  <a:srgbClr val="564F4D"/>
                </a:solidFill>
                <a:latin typeface="Roboto Condensed Italics"/>
              </a:rPr>
              <a:t>dao</a:t>
            </a:r>
            <a:r>
              <a:rPr lang="en-US" sz="6000" b="1" dirty="0">
                <a:solidFill>
                  <a:srgbClr val="564F4D"/>
                </a:solidFill>
                <a:latin typeface="Roboto Condensed Italics"/>
              </a:rPr>
              <a:t> </a:t>
            </a:r>
            <a:r>
              <a:rPr lang="en-US" sz="6000" b="1" dirty="0" err="1">
                <a:solidFill>
                  <a:srgbClr val="564F4D"/>
                </a:solidFill>
                <a:latin typeface="Roboto Condensed Italics"/>
              </a:rPr>
              <a:t>Việt</a:t>
            </a:r>
            <a:r>
              <a:rPr lang="en-US" sz="6000" b="1" dirty="0">
                <a:solidFill>
                  <a:srgbClr val="564F4D"/>
                </a:solidFill>
                <a:latin typeface="Roboto Condensed Italics"/>
              </a:rPr>
              <a:t> Nam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-2400204" y="8443777"/>
            <a:ext cx="22653739" cy="784385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31157">
            <a:off x="2895862" y="5667908"/>
            <a:ext cx="2220232" cy="11545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47714" y="5990145"/>
            <a:ext cx="2908814" cy="355600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307747" y="9020047"/>
            <a:ext cx="830146" cy="5261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147614" y="9009029"/>
            <a:ext cx="701629" cy="4446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467576" y="9546152"/>
            <a:ext cx="657858" cy="41691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874656" y="9453686"/>
            <a:ext cx="949664" cy="60185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5957507" y="1887487"/>
            <a:ext cx="11433205" cy="6153301"/>
            <a:chOff x="0" y="0"/>
            <a:chExt cx="13676953" cy="7360876"/>
          </a:xfrm>
        </p:grpSpPr>
        <p:sp>
          <p:nvSpPr>
            <p:cNvPr id="10" name="Freeform 10"/>
            <p:cNvSpPr/>
            <p:nvPr/>
          </p:nvSpPr>
          <p:spPr>
            <a:xfrm>
              <a:off x="-1" y="0"/>
              <a:ext cx="13684612" cy="7360876"/>
            </a:xfrm>
            <a:custGeom>
              <a:avLst/>
              <a:gdLst/>
              <a:ahLst/>
              <a:cxnLst/>
              <a:rect l="l" t="t" r="r" b="b"/>
              <a:pathLst>
                <a:path w="13684612" h="7360876">
                  <a:moveTo>
                    <a:pt x="13178173" y="7343957"/>
                  </a:moveTo>
                  <a:cubicBezTo>
                    <a:pt x="13178173" y="7343957"/>
                    <a:pt x="12941178" y="7333988"/>
                    <a:pt x="12579039" y="7347432"/>
                  </a:cubicBezTo>
                  <a:cubicBezTo>
                    <a:pt x="12216900" y="7360876"/>
                    <a:pt x="490924" y="7360876"/>
                    <a:pt x="490924" y="7360876"/>
                  </a:cubicBezTo>
                  <a:cubicBezTo>
                    <a:pt x="245502" y="7360876"/>
                    <a:pt x="32509" y="7263608"/>
                    <a:pt x="31032" y="7103494"/>
                  </a:cubicBezTo>
                  <a:cubicBezTo>
                    <a:pt x="31032" y="7103494"/>
                    <a:pt x="0" y="4933044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13131626" y="0"/>
                    <a:pt x="13131626" y="0"/>
                  </a:cubicBezTo>
                  <a:cubicBezTo>
                    <a:pt x="13443526" y="0"/>
                    <a:pt x="13676954" y="101069"/>
                    <a:pt x="13669097" y="303616"/>
                  </a:cubicBezTo>
                  <a:cubicBezTo>
                    <a:pt x="13669097" y="303616"/>
                    <a:pt x="13667102" y="4548142"/>
                    <a:pt x="13675856" y="6403907"/>
                  </a:cubicBezTo>
                  <a:cubicBezTo>
                    <a:pt x="13684612" y="6697208"/>
                    <a:pt x="13638065" y="7030280"/>
                    <a:pt x="13638065" y="7030280"/>
                  </a:cubicBezTo>
                  <a:cubicBezTo>
                    <a:pt x="13635099" y="7210305"/>
                    <a:pt x="13423596" y="7343957"/>
                    <a:pt x="13178173" y="7343957"/>
                  </a:cubicBezTo>
                  <a:close/>
                </a:path>
              </a:pathLst>
            </a:custGeom>
            <a:solidFill>
              <a:srgbClr val="98C8BB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5826095" y="1573341"/>
            <a:ext cx="11433205" cy="6337200"/>
            <a:chOff x="0" y="0"/>
            <a:chExt cx="13676953" cy="7580865"/>
          </a:xfrm>
        </p:grpSpPr>
        <p:sp>
          <p:nvSpPr>
            <p:cNvPr id="12" name="Freeform 12"/>
            <p:cNvSpPr/>
            <p:nvPr/>
          </p:nvSpPr>
          <p:spPr>
            <a:xfrm>
              <a:off x="-1" y="0"/>
              <a:ext cx="13684612" cy="7580864"/>
            </a:xfrm>
            <a:custGeom>
              <a:avLst/>
              <a:gdLst/>
              <a:ahLst/>
              <a:cxnLst/>
              <a:rect l="l" t="t" r="r" b="b"/>
              <a:pathLst>
                <a:path w="13684612" h="7580864">
                  <a:moveTo>
                    <a:pt x="13178173" y="7563946"/>
                  </a:moveTo>
                  <a:cubicBezTo>
                    <a:pt x="13178173" y="7563946"/>
                    <a:pt x="12941178" y="7553976"/>
                    <a:pt x="12579039" y="7567420"/>
                  </a:cubicBezTo>
                  <a:cubicBezTo>
                    <a:pt x="12216900" y="7580864"/>
                    <a:pt x="490924" y="7580864"/>
                    <a:pt x="490924" y="7580864"/>
                  </a:cubicBezTo>
                  <a:cubicBezTo>
                    <a:pt x="245502" y="7580864"/>
                    <a:pt x="32509" y="7483597"/>
                    <a:pt x="31032" y="7323482"/>
                  </a:cubicBezTo>
                  <a:cubicBezTo>
                    <a:pt x="31032" y="7323482"/>
                    <a:pt x="0" y="5103446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13131626" y="0"/>
                    <a:pt x="13131626" y="0"/>
                  </a:cubicBezTo>
                  <a:cubicBezTo>
                    <a:pt x="13443526" y="0"/>
                    <a:pt x="13676954" y="101069"/>
                    <a:pt x="13669097" y="303616"/>
                  </a:cubicBezTo>
                  <a:cubicBezTo>
                    <a:pt x="13669097" y="303616"/>
                    <a:pt x="13667102" y="4703380"/>
                    <a:pt x="13675856" y="6623896"/>
                  </a:cubicBezTo>
                  <a:cubicBezTo>
                    <a:pt x="13684612" y="6917197"/>
                    <a:pt x="13638065" y="7250268"/>
                    <a:pt x="13638065" y="7250268"/>
                  </a:cubicBezTo>
                  <a:cubicBezTo>
                    <a:pt x="13635099" y="7430294"/>
                    <a:pt x="13423596" y="7563946"/>
                    <a:pt x="13178173" y="7563946"/>
                  </a:cubicBezTo>
                  <a:close/>
                </a:path>
              </a:pathLst>
            </a:custGeom>
            <a:solidFill>
              <a:srgbClr val="CDE6ED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349488" y="993073"/>
            <a:ext cx="1231292" cy="123747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85554" y="764853"/>
            <a:ext cx="1465699" cy="146569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585554" y="1276388"/>
            <a:ext cx="2843270" cy="14785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8564817" flipV="1">
            <a:off x="4135492" y="3605704"/>
            <a:ext cx="660933" cy="1398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4688788" y="931797"/>
            <a:ext cx="337459" cy="35522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318403" y="4089243"/>
            <a:ext cx="410136" cy="43172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3059043" y="6412503"/>
            <a:ext cx="3103787" cy="4062548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6926336" y="3405485"/>
            <a:ext cx="9495548" cy="340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85800" indent="-685800" algn="just">
              <a:lnSpc>
                <a:spcPts val="6750"/>
              </a:lnSpc>
              <a:buFont typeface="Arial" panose="020B0604020202020204" pitchFamily="34" charset="0"/>
              <a:buChar char="•"/>
            </a:pPr>
            <a:r>
              <a:rPr lang="en-US" sz="4500" dirty="0">
                <a:solidFill>
                  <a:srgbClr val="14163C"/>
                </a:solidFill>
                <a:latin typeface="Roboto Condensed"/>
              </a:rPr>
              <a:t>2 HS </a:t>
            </a:r>
            <a:r>
              <a:rPr lang="en-US" sz="4500" dirty="0" err="1">
                <a:solidFill>
                  <a:srgbClr val="14163C"/>
                </a:solidFill>
                <a:latin typeface="Roboto Condensed"/>
              </a:rPr>
              <a:t>diễn</a:t>
            </a:r>
            <a:r>
              <a:rPr lang="en-US" sz="4500" dirty="0">
                <a:solidFill>
                  <a:srgbClr val="14163C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14163C"/>
                </a:solidFill>
                <a:latin typeface="Roboto Condensed"/>
              </a:rPr>
              <a:t>cảm</a:t>
            </a:r>
            <a:r>
              <a:rPr lang="en-US" sz="4500" dirty="0">
                <a:solidFill>
                  <a:srgbClr val="14163C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14163C"/>
                </a:solidFill>
                <a:latin typeface="Roboto Condensed"/>
              </a:rPr>
              <a:t>bài</a:t>
            </a:r>
            <a:r>
              <a:rPr lang="en-US" sz="4500" dirty="0">
                <a:solidFill>
                  <a:srgbClr val="14163C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14163C"/>
                </a:solidFill>
                <a:latin typeface="Roboto Condensed"/>
              </a:rPr>
              <a:t>thơ</a:t>
            </a:r>
            <a:r>
              <a:rPr lang="en-US" sz="4500" dirty="0">
                <a:solidFill>
                  <a:srgbClr val="14163C"/>
                </a:solidFill>
                <a:latin typeface="Roboto Condensed"/>
              </a:rPr>
              <a:t>, </a:t>
            </a:r>
            <a:r>
              <a:rPr lang="en-US" sz="4500" dirty="0" err="1">
                <a:solidFill>
                  <a:srgbClr val="14163C"/>
                </a:solidFill>
                <a:latin typeface="Roboto Condensed"/>
              </a:rPr>
              <a:t>các</a:t>
            </a:r>
            <a:r>
              <a:rPr lang="en-US" sz="4500" dirty="0">
                <a:solidFill>
                  <a:srgbClr val="14163C"/>
                </a:solidFill>
                <a:latin typeface="Roboto Condensed"/>
              </a:rPr>
              <a:t> HS </a:t>
            </a:r>
            <a:r>
              <a:rPr lang="en-US" sz="4500" dirty="0" err="1">
                <a:solidFill>
                  <a:srgbClr val="14163C"/>
                </a:solidFill>
                <a:latin typeface="Roboto Condensed"/>
              </a:rPr>
              <a:t>khác</a:t>
            </a:r>
            <a:r>
              <a:rPr lang="en-US" sz="4500" dirty="0">
                <a:solidFill>
                  <a:srgbClr val="14163C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14163C"/>
                </a:solidFill>
                <a:latin typeface="Roboto Condensed"/>
              </a:rPr>
              <a:t>theo</a:t>
            </a:r>
            <a:r>
              <a:rPr lang="en-US" sz="4500" dirty="0">
                <a:solidFill>
                  <a:srgbClr val="14163C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14163C"/>
                </a:solidFill>
                <a:latin typeface="Roboto Condensed"/>
              </a:rPr>
              <a:t>dõi</a:t>
            </a:r>
            <a:r>
              <a:rPr lang="en-US" sz="4500" dirty="0">
                <a:solidFill>
                  <a:srgbClr val="14163C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14163C"/>
                </a:solidFill>
                <a:latin typeface="Roboto Condensed"/>
              </a:rPr>
              <a:t>văn</a:t>
            </a:r>
            <a:r>
              <a:rPr lang="en-US" sz="4500" dirty="0">
                <a:solidFill>
                  <a:srgbClr val="14163C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14163C"/>
                </a:solidFill>
                <a:latin typeface="Roboto Condensed"/>
              </a:rPr>
              <a:t>bản</a:t>
            </a:r>
            <a:r>
              <a:rPr lang="en-US" sz="4500" dirty="0">
                <a:solidFill>
                  <a:srgbClr val="14163C"/>
                </a:solidFill>
                <a:latin typeface="Roboto Condensed"/>
              </a:rPr>
              <a:t>, </a:t>
            </a:r>
            <a:r>
              <a:rPr lang="en-US" sz="4500" dirty="0" err="1">
                <a:solidFill>
                  <a:srgbClr val="14163C"/>
                </a:solidFill>
                <a:latin typeface="Roboto Condensed"/>
              </a:rPr>
              <a:t>lắng</a:t>
            </a:r>
            <a:r>
              <a:rPr lang="en-US" sz="4500" dirty="0">
                <a:solidFill>
                  <a:srgbClr val="14163C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14163C"/>
                </a:solidFill>
                <a:latin typeface="Roboto Condensed"/>
              </a:rPr>
              <a:t>nghe</a:t>
            </a:r>
            <a:endParaRPr lang="en-US" sz="4500" dirty="0">
              <a:solidFill>
                <a:srgbClr val="14163C"/>
              </a:solidFill>
              <a:latin typeface="Roboto Condensed"/>
            </a:endParaRPr>
          </a:p>
          <a:p>
            <a:pPr marL="685800" indent="-685800" algn="just">
              <a:lnSpc>
                <a:spcPts val="6750"/>
              </a:lnSpc>
              <a:buFont typeface="Arial" panose="020B0604020202020204" pitchFamily="34" charset="0"/>
              <a:buChar char="•"/>
            </a:pPr>
            <a:r>
              <a:rPr lang="en-US" sz="4500" dirty="0" err="1">
                <a:solidFill>
                  <a:srgbClr val="14163C"/>
                </a:solidFill>
                <a:latin typeface="Roboto Condensed"/>
              </a:rPr>
              <a:t>Trong</a:t>
            </a:r>
            <a:r>
              <a:rPr lang="en-US" sz="4500" dirty="0">
                <a:solidFill>
                  <a:srgbClr val="14163C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14163C"/>
                </a:solidFill>
                <a:latin typeface="Roboto Condensed"/>
              </a:rPr>
              <a:t>quá</a:t>
            </a:r>
            <a:r>
              <a:rPr lang="en-US" sz="4500" dirty="0">
                <a:solidFill>
                  <a:srgbClr val="14163C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14163C"/>
                </a:solidFill>
                <a:latin typeface="Roboto Condensed"/>
              </a:rPr>
              <a:t>trình</a:t>
            </a:r>
            <a:r>
              <a:rPr lang="en-US" sz="4500" dirty="0">
                <a:solidFill>
                  <a:srgbClr val="14163C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14163C"/>
                </a:solidFill>
                <a:latin typeface="Roboto Condensed"/>
              </a:rPr>
              <a:t>đọc</a:t>
            </a:r>
            <a:r>
              <a:rPr lang="en-US" sz="4500" dirty="0">
                <a:solidFill>
                  <a:srgbClr val="14163C"/>
                </a:solidFill>
                <a:latin typeface="Roboto Condensed"/>
              </a:rPr>
              <a:t>, </a:t>
            </a:r>
            <a:r>
              <a:rPr lang="en-US" sz="4500" dirty="0" err="1">
                <a:solidFill>
                  <a:srgbClr val="14163C"/>
                </a:solidFill>
                <a:latin typeface="Roboto Condensed"/>
              </a:rPr>
              <a:t>vừa</a:t>
            </a:r>
            <a:r>
              <a:rPr lang="en-US" sz="4500" dirty="0">
                <a:solidFill>
                  <a:srgbClr val="14163C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14163C"/>
                </a:solidFill>
                <a:latin typeface="Roboto Condensed"/>
              </a:rPr>
              <a:t>tưởng</a:t>
            </a:r>
            <a:r>
              <a:rPr lang="en-US" sz="4500" dirty="0">
                <a:solidFill>
                  <a:srgbClr val="14163C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14163C"/>
                </a:solidFill>
                <a:latin typeface="Roboto Condensed"/>
              </a:rPr>
              <a:t>tượng</a:t>
            </a:r>
            <a:r>
              <a:rPr lang="en-US" sz="4500" dirty="0">
                <a:solidFill>
                  <a:srgbClr val="14163C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14163C"/>
                </a:solidFill>
                <a:latin typeface="Roboto Condensed"/>
              </a:rPr>
              <a:t>vừa</a:t>
            </a:r>
            <a:r>
              <a:rPr lang="en-US" sz="4500" dirty="0">
                <a:solidFill>
                  <a:srgbClr val="14163C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14163C"/>
                </a:solidFill>
                <a:latin typeface="Roboto Condensed"/>
              </a:rPr>
              <a:t>suy</a:t>
            </a:r>
            <a:r>
              <a:rPr lang="en-US" sz="4500" dirty="0">
                <a:solidFill>
                  <a:srgbClr val="14163C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14163C"/>
                </a:solidFill>
                <a:latin typeface="Roboto Condensed"/>
              </a:rPr>
              <a:t>ngẫm</a:t>
            </a:r>
            <a:endParaRPr lang="en-US" sz="4500" dirty="0">
              <a:solidFill>
                <a:srgbClr val="14163C"/>
              </a:solidFill>
              <a:latin typeface="Roboto Condensed"/>
            </a:endParaRP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251711">
            <a:off x="5567943" y="784665"/>
            <a:ext cx="2120997" cy="2319181"/>
          </a:xfrm>
          <a:prstGeom prst="rect">
            <a:avLst/>
          </a:prstGeom>
        </p:spPr>
      </p:pic>
      <p:sp>
        <p:nvSpPr>
          <p:cNvPr id="22" name="TextBox 14">
            <a:extLst>
              <a:ext uri="{FF2B5EF4-FFF2-40B4-BE49-F238E27FC236}">
                <a16:creationId xmlns:a16="http://schemas.microsoft.com/office/drawing/2014/main" id="{61E7B99C-3964-26D5-A5F5-FA91DBCD9017}"/>
              </a:ext>
            </a:extLst>
          </p:cNvPr>
          <p:cNvSpPr txBox="1"/>
          <p:nvPr/>
        </p:nvSpPr>
        <p:spPr>
          <a:xfrm>
            <a:off x="7086600" y="1551406"/>
            <a:ext cx="11626902" cy="13896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71550" lvl="1" algn="just">
              <a:lnSpc>
                <a:spcPts val="12330"/>
              </a:lnSpc>
            </a:pPr>
            <a:r>
              <a:rPr lang="en-US" sz="6500" b="1" dirty="0">
                <a:solidFill>
                  <a:srgbClr val="5B9283"/>
                </a:solidFill>
                <a:latin typeface="Fraunces"/>
              </a:rPr>
              <a:t>2. ĐỌC VĂN BẢN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-2299896" y="8318854"/>
            <a:ext cx="22653739" cy="784385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63652" y="9149073"/>
            <a:ext cx="830146" cy="52610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819900" y="8841383"/>
            <a:ext cx="657858" cy="41691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307539" y="8873781"/>
            <a:ext cx="949664" cy="60185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088704" y="523191"/>
            <a:ext cx="1377683" cy="137768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31157">
            <a:off x="-820272" y="3789012"/>
            <a:ext cx="2193317" cy="114052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81021" flipH="1">
            <a:off x="15920668" y="1248394"/>
            <a:ext cx="3091438" cy="160754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48573" y="2788759"/>
            <a:ext cx="378001" cy="3978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504472" y="802511"/>
            <a:ext cx="429759" cy="452378"/>
          </a:xfrm>
          <a:prstGeom prst="rect">
            <a:avLst/>
          </a:prstGeom>
        </p:spPr>
      </p:pic>
      <p:graphicFrame>
        <p:nvGraphicFramePr>
          <p:cNvPr id="11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267470"/>
              </p:ext>
            </p:extLst>
          </p:nvPr>
        </p:nvGraphicFramePr>
        <p:xfrm>
          <a:off x="926573" y="3741584"/>
          <a:ext cx="16539813" cy="4054560"/>
        </p:xfrm>
        <a:graphic>
          <a:graphicData uri="http://schemas.openxmlformats.org/drawingml/2006/table">
            <a:tbl>
              <a:tblPr/>
              <a:tblGrid>
                <a:gridCol w="13038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5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5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091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3600" dirty="0">
                          <a:solidFill>
                            <a:srgbClr val="FFFFFF"/>
                          </a:solidFill>
                          <a:latin typeface="Roboto Condensed Bold"/>
                        </a:rPr>
                        <a:t>TIÊU CHÍ</a:t>
                      </a:r>
                      <a:endParaRPr lang="en-US" sz="3600" dirty="0"/>
                    </a:p>
                  </a:txBody>
                  <a:tcPr anchor="ctr">
                    <a:lnL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C8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3600">
                          <a:solidFill>
                            <a:srgbClr val="FFFFFF"/>
                          </a:solidFill>
                          <a:latin typeface="Roboto Condensed Bold"/>
                        </a:rPr>
                        <a:t>CÓ </a:t>
                      </a:r>
                      <a:endParaRPr lang="en-US" sz="3600"/>
                    </a:p>
                  </a:txBody>
                  <a:tcPr anchor="ctr">
                    <a:lnL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C8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3600" dirty="0">
                          <a:solidFill>
                            <a:srgbClr val="FFFFFF"/>
                          </a:solidFill>
                          <a:latin typeface="Roboto Condensed Bold"/>
                        </a:rPr>
                        <a:t>KHÔNG</a:t>
                      </a:r>
                      <a:endParaRPr lang="en-US" sz="3600" dirty="0"/>
                    </a:p>
                  </a:txBody>
                  <a:tcPr anchor="ctr">
                    <a:lnL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C8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0912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6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Đọc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trôi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chảy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không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bỏ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từ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thêm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từ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latin typeface="Roboto Condensed"/>
                        </a:rPr>
                        <a:t>.</a:t>
                      </a:r>
                      <a:endParaRPr lang="en-US" sz="3600" dirty="0"/>
                    </a:p>
                  </a:txBody>
                  <a:tcPr anchor="ctr">
                    <a:lnL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BE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/>
                    </a:p>
                  </a:txBody>
                  <a:tcPr anchor="ctr">
                    <a:lnL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BE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/>
                    </a:p>
                  </a:txBody>
                  <a:tcPr anchor="ctr">
                    <a:lnL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B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0912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6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Đọc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latin typeface="Roboto Condensed"/>
                        </a:rPr>
                        <a:t> to,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rõ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latin typeface="Roboto Condensed"/>
                        </a:rPr>
                        <a:t> bảo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đảm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trong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không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gian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lớp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học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cả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lớp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cùng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nghe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được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latin typeface="Roboto Condensed"/>
                        </a:rPr>
                        <a:t>.</a:t>
                      </a:r>
                      <a:endParaRPr lang="en-US" sz="3600" dirty="0"/>
                    </a:p>
                  </a:txBody>
                  <a:tcPr anchor="ctr">
                    <a:lnL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BE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/>
                    </a:p>
                  </a:txBody>
                  <a:tcPr anchor="ctr">
                    <a:lnL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BE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/>
                    </a:p>
                  </a:txBody>
                  <a:tcPr anchor="ctr">
                    <a:lnL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B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0912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6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Tốc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độ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đọc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phù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latin typeface="Roboto Condensed"/>
                        </a:rPr>
                        <a:t>hợp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latin typeface="Roboto Condensed"/>
                        </a:rPr>
                        <a:t>.</a:t>
                      </a:r>
                      <a:endParaRPr lang="en-US" sz="3600" dirty="0"/>
                    </a:p>
                  </a:txBody>
                  <a:tcPr anchor="ctr">
                    <a:lnL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BE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 anchor="ctr">
                    <a:lnL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BE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/>
                    </a:p>
                  </a:txBody>
                  <a:tcPr anchor="ctr">
                    <a:lnL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B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0912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600">
                          <a:solidFill>
                            <a:srgbClr val="000000"/>
                          </a:solidFill>
                          <a:latin typeface="Roboto Condensed"/>
                        </a:rPr>
                        <a:t>Sử dụng giọng điệu khác nhau để thể hiện được cảm xúc</a:t>
                      </a:r>
                      <a:endParaRPr lang="en-US" sz="3600"/>
                    </a:p>
                  </a:txBody>
                  <a:tcPr anchor="ctr">
                    <a:lnL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BE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 anchor="ctr">
                    <a:lnL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BE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 anchor="ctr">
                    <a:lnL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87B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B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682062" y="5686355"/>
            <a:ext cx="3568649" cy="4796571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2871436" y="2498877"/>
            <a:ext cx="12545128" cy="866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50"/>
              </a:lnSpc>
            </a:pPr>
            <a:r>
              <a:rPr lang="en-US" sz="5000" dirty="0">
                <a:solidFill>
                  <a:srgbClr val="564F4D"/>
                </a:solidFill>
                <a:latin typeface="Roboto Condensed Bold"/>
              </a:rPr>
              <a:t>BẢNG KIỂM KĨ NĂNG ĐỌC DIỄN CẢM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21657" y="611699"/>
            <a:ext cx="13030223" cy="1510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1550" lvl="1" algn="just">
              <a:lnSpc>
                <a:spcPts val="12330"/>
              </a:lnSpc>
            </a:pPr>
            <a:r>
              <a:rPr lang="en-US" sz="9000" b="1" dirty="0">
                <a:solidFill>
                  <a:srgbClr val="5B9283"/>
                </a:solidFill>
                <a:latin typeface="Fraunces"/>
              </a:rPr>
              <a:t>2. ĐỌC VĂN BẢN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-2400174" y="8644394"/>
            <a:ext cx="22653739" cy="784385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591954" y="9546152"/>
            <a:ext cx="830146" cy="52610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243030" y="9323824"/>
            <a:ext cx="701629" cy="44465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784729" y="9049841"/>
            <a:ext cx="657858" cy="41691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223077" y="9377614"/>
            <a:ext cx="803761" cy="5093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91762" y="6696729"/>
            <a:ext cx="1535077" cy="24839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296827" y="6004480"/>
            <a:ext cx="2049203" cy="331586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298453" y="403308"/>
            <a:ext cx="1326505" cy="13265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704900">
            <a:off x="16998957" y="5686798"/>
            <a:ext cx="448241" cy="47183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64188">
            <a:off x="-537334" y="746882"/>
            <a:ext cx="2530218" cy="131571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flipH="1">
            <a:off x="16491762" y="2187013"/>
            <a:ext cx="2607227" cy="1355758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2286000" y="517802"/>
            <a:ext cx="13030223" cy="1510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330"/>
              </a:lnSpc>
            </a:pPr>
            <a:r>
              <a:rPr lang="en-US" sz="9000" b="1" dirty="0">
                <a:solidFill>
                  <a:srgbClr val="5B9283"/>
                </a:solidFill>
                <a:latin typeface="Fraunces"/>
              </a:rPr>
              <a:t>3. ĐỌC HIỂU VĂN BẢN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042886" y="3802929"/>
            <a:ext cx="12523003" cy="849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49"/>
              </a:lnSpc>
            </a:pPr>
            <a:r>
              <a:rPr lang="en-US" sz="4699" dirty="0">
                <a:solidFill>
                  <a:srgbClr val="564F4D"/>
                </a:solidFill>
                <a:latin typeface="Roboto Condensed Bold"/>
              </a:rPr>
              <a:t>HOẠT ĐỘNG "LẮNG NGHE NỖI NIỀM CỦA CON"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233134" y="4905774"/>
            <a:ext cx="14985461" cy="3516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85800" indent="-685800" algn="just">
              <a:lnSpc>
                <a:spcPts val="7049"/>
              </a:lnSpc>
              <a:buFont typeface="Arial" panose="020B0604020202020204" pitchFamily="34" charset="0"/>
              <a:buChar char="•"/>
            </a:pPr>
            <a:r>
              <a:rPr lang="en-US" sz="4699" dirty="0" err="1">
                <a:solidFill>
                  <a:srgbClr val="564F4D"/>
                </a:solidFill>
                <a:latin typeface="Roboto Condensed"/>
              </a:rPr>
              <a:t>Hoạt</a:t>
            </a:r>
            <a:r>
              <a:rPr lang="en-US" sz="4699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564F4D"/>
                </a:solidFill>
                <a:latin typeface="Roboto Condensed"/>
              </a:rPr>
              <a:t>động</a:t>
            </a:r>
            <a:r>
              <a:rPr lang="en-US" sz="4699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564F4D"/>
                </a:solidFill>
                <a:latin typeface="Roboto Condensed"/>
              </a:rPr>
              <a:t>nhóm</a:t>
            </a:r>
            <a:r>
              <a:rPr lang="en-US" sz="4699" dirty="0">
                <a:solidFill>
                  <a:srgbClr val="564F4D"/>
                </a:solidFill>
                <a:latin typeface="Roboto Condensed"/>
              </a:rPr>
              <a:t> (4 </a:t>
            </a:r>
            <a:r>
              <a:rPr lang="en-US" sz="4699" dirty="0" err="1">
                <a:solidFill>
                  <a:srgbClr val="564F4D"/>
                </a:solidFill>
                <a:latin typeface="Roboto Condensed"/>
              </a:rPr>
              <a:t>nhóm</a:t>
            </a:r>
            <a:r>
              <a:rPr lang="en-US" sz="4699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564F4D"/>
                </a:solidFill>
                <a:latin typeface="Roboto Condensed"/>
              </a:rPr>
              <a:t>hoặc</a:t>
            </a:r>
            <a:r>
              <a:rPr lang="en-US" sz="4699" dirty="0">
                <a:solidFill>
                  <a:srgbClr val="564F4D"/>
                </a:solidFill>
                <a:latin typeface="Roboto Condensed"/>
              </a:rPr>
              <a:t> 8 </a:t>
            </a:r>
            <a:r>
              <a:rPr lang="en-US" sz="4699" dirty="0" err="1">
                <a:solidFill>
                  <a:srgbClr val="564F4D"/>
                </a:solidFill>
                <a:latin typeface="Roboto Condensed"/>
              </a:rPr>
              <a:t>nhóm</a:t>
            </a:r>
            <a:r>
              <a:rPr lang="en-US" sz="4699" dirty="0">
                <a:solidFill>
                  <a:srgbClr val="564F4D"/>
                </a:solidFill>
                <a:latin typeface="Roboto Condensed"/>
              </a:rPr>
              <a:t>) </a:t>
            </a:r>
          </a:p>
          <a:p>
            <a:pPr marL="685800" indent="-685800" algn="just">
              <a:lnSpc>
                <a:spcPts val="7049"/>
              </a:lnSpc>
              <a:buFont typeface="Arial" panose="020B0604020202020204" pitchFamily="34" charset="0"/>
              <a:buChar char="•"/>
            </a:pPr>
            <a:r>
              <a:rPr lang="en-US" sz="4699" dirty="0" err="1">
                <a:solidFill>
                  <a:srgbClr val="564F4D"/>
                </a:solidFill>
                <a:latin typeface="Roboto Condensed"/>
              </a:rPr>
              <a:t>Mỗi</a:t>
            </a:r>
            <a:r>
              <a:rPr lang="en-US" sz="4699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564F4D"/>
                </a:solidFill>
                <a:latin typeface="Roboto Condensed"/>
              </a:rPr>
              <a:t>nhóm</a:t>
            </a:r>
            <a:r>
              <a:rPr lang="en-US" sz="4699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564F4D"/>
                </a:solidFill>
                <a:latin typeface="Roboto Condensed"/>
              </a:rPr>
              <a:t>giải</a:t>
            </a:r>
            <a:r>
              <a:rPr lang="en-US" sz="4699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564F4D"/>
                </a:solidFill>
                <a:latin typeface="Roboto Condensed"/>
              </a:rPr>
              <a:t>mã</a:t>
            </a:r>
            <a:r>
              <a:rPr lang="en-US" sz="4699" dirty="0">
                <a:solidFill>
                  <a:srgbClr val="564F4D"/>
                </a:solidFill>
                <a:latin typeface="Roboto Condensed"/>
              </a:rPr>
              <a:t> 1 </a:t>
            </a:r>
            <a:r>
              <a:rPr lang="en-US" sz="4699" dirty="0" err="1">
                <a:solidFill>
                  <a:srgbClr val="564F4D"/>
                </a:solidFill>
                <a:latin typeface="Roboto Condensed"/>
              </a:rPr>
              <a:t>tín</a:t>
            </a:r>
            <a:r>
              <a:rPr lang="en-US" sz="4699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564F4D"/>
                </a:solidFill>
                <a:latin typeface="Roboto Condensed"/>
              </a:rPr>
              <a:t>hiệu</a:t>
            </a:r>
            <a:endParaRPr lang="en-US" sz="4699" dirty="0">
              <a:solidFill>
                <a:srgbClr val="564F4D"/>
              </a:solidFill>
              <a:latin typeface="Roboto Condensed"/>
            </a:endParaRPr>
          </a:p>
          <a:p>
            <a:pPr marL="685800" indent="-685800" algn="just">
              <a:lnSpc>
                <a:spcPts val="7049"/>
              </a:lnSpc>
              <a:buFont typeface="Arial" panose="020B0604020202020204" pitchFamily="34" charset="0"/>
              <a:buChar char="•"/>
            </a:pPr>
            <a:r>
              <a:rPr lang="en-US" sz="4699" dirty="0" err="1">
                <a:solidFill>
                  <a:srgbClr val="564F4D"/>
                </a:solidFill>
                <a:latin typeface="Roboto Condensed"/>
              </a:rPr>
              <a:t>Thời</a:t>
            </a:r>
            <a:r>
              <a:rPr lang="en-US" sz="4699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564F4D"/>
                </a:solidFill>
                <a:latin typeface="Roboto Condensed"/>
              </a:rPr>
              <a:t>gian</a:t>
            </a:r>
            <a:r>
              <a:rPr lang="en-US" sz="4699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564F4D"/>
                </a:solidFill>
                <a:latin typeface="Roboto Condensed"/>
              </a:rPr>
              <a:t>thảo</a:t>
            </a:r>
            <a:r>
              <a:rPr lang="en-US" sz="4699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564F4D"/>
                </a:solidFill>
                <a:latin typeface="Roboto Condensed"/>
              </a:rPr>
              <a:t>luận</a:t>
            </a:r>
            <a:r>
              <a:rPr lang="en-US" sz="4699" dirty="0">
                <a:solidFill>
                  <a:srgbClr val="564F4D"/>
                </a:solidFill>
                <a:latin typeface="Roboto Condensed"/>
              </a:rPr>
              <a:t>: 6 </a:t>
            </a:r>
            <a:r>
              <a:rPr lang="en-US" sz="4699" dirty="0" err="1">
                <a:solidFill>
                  <a:srgbClr val="564F4D"/>
                </a:solidFill>
                <a:latin typeface="Roboto Condensed"/>
              </a:rPr>
              <a:t>phút</a:t>
            </a:r>
            <a:endParaRPr lang="en-US" sz="4699" dirty="0">
              <a:solidFill>
                <a:srgbClr val="564F4D"/>
              </a:solidFill>
              <a:latin typeface="Roboto Condensed"/>
            </a:endParaRPr>
          </a:p>
          <a:p>
            <a:pPr marL="685800" indent="-685800" algn="just">
              <a:lnSpc>
                <a:spcPts val="7049"/>
              </a:lnSpc>
              <a:buFont typeface="Arial" panose="020B0604020202020204" pitchFamily="34" charset="0"/>
              <a:buChar char="•"/>
            </a:pPr>
            <a:r>
              <a:rPr lang="en-US" sz="4699" dirty="0" err="1">
                <a:solidFill>
                  <a:srgbClr val="564F4D"/>
                </a:solidFill>
                <a:latin typeface="Roboto Condensed"/>
              </a:rPr>
              <a:t>Thời</a:t>
            </a:r>
            <a:r>
              <a:rPr lang="en-US" sz="4699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564F4D"/>
                </a:solidFill>
                <a:latin typeface="Roboto Condensed"/>
              </a:rPr>
              <a:t>gian</a:t>
            </a:r>
            <a:r>
              <a:rPr lang="en-US" sz="4699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564F4D"/>
                </a:solidFill>
                <a:latin typeface="Roboto Condensed"/>
              </a:rPr>
              <a:t>trình</a:t>
            </a:r>
            <a:r>
              <a:rPr lang="en-US" sz="4699" dirty="0">
                <a:solidFill>
                  <a:srgbClr val="564F4D"/>
                </a:solidFill>
                <a:latin typeface="Roboto Condensed"/>
              </a:rPr>
              <a:t> </a:t>
            </a:r>
            <a:r>
              <a:rPr lang="en-US" sz="4699" dirty="0" err="1">
                <a:solidFill>
                  <a:srgbClr val="564F4D"/>
                </a:solidFill>
                <a:latin typeface="Roboto Condensed"/>
              </a:rPr>
              <a:t>bày</a:t>
            </a:r>
            <a:r>
              <a:rPr lang="en-US" sz="4699" dirty="0">
                <a:solidFill>
                  <a:srgbClr val="564F4D"/>
                </a:solidFill>
                <a:latin typeface="Roboto Condensed"/>
              </a:rPr>
              <a:t>: 3 </a:t>
            </a:r>
            <a:r>
              <a:rPr lang="en-US" sz="4699" dirty="0" err="1">
                <a:solidFill>
                  <a:srgbClr val="564F4D"/>
                </a:solidFill>
                <a:latin typeface="Roboto Condensed"/>
              </a:rPr>
              <a:t>phút</a:t>
            </a:r>
            <a:r>
              <a:rPr lang="en-US" sz="4699" dirty="0">
                <a:solidFill>
                  <a:srgbClr val="564F4D"/>
                </a:solidFill>
                <a:latin typeface="Roboto Condensed"/>
              </a:rPr>
              <a:t> / </a:t>
            </a:r>
            <a:r>
              <a:rPr lang="en-US" sz="4699" dirty="0" err="1">
                <a:solidFill>
                  <a:srgbClr val="564F4D"/>
                </a:solidFill>
                <a:latin typeface="Roboto Condensed"/>
              </a:rPr>
              <a:t>nhóm</a:t>
            </a:r>
            <a:endParaRPr lang="en-US" sz="4699" dirty="0">
              <a:solidFill>
                <a:srgbClr val="564F4D"/>
              </a:solidFill>
              <a:latin typeface="Roboto Condense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115037" y="2571459"/>
            <a:ext cx="8127993" cy="938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1"/>
              </a:lnSpc>
            </a:pPr>
            <a:r>
              <a:rPr lang="en-US" sz="5614" b="1" dirty="0">
                <a:solidFill>
                  <a:srgbClr val="5B9283"/>
                </a:solidFill>
                <a:latin typeface="Fraunces"/>
              </a:rPr>
              <a:t>NHIỆM VỤ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-2329971" y="8667713"/>
            <a:ext cx="22653739" cy="784385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427846" y="9231537"/>
            <a:ext cx="830146" cy="52610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486142" y="9494589"/>
            <a:ext cx="657858" cy="41691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17801" y="9309657"/>
            <a:ext cx="949664" cy="60185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855729" y="6096111"/>
            <a:ext cx="2100260" cy="339847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641265" y="7034220"/>
            <a:ext cx="3674202" cy="299949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539111" y="585179"/>
            <a:ext cx="1221473" cy="122147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16539111" y="2537373"/>
            <a:ext cx="2262744" cy="117662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406816" y="2837751"/>
            <a:ext cx="2361572" cy="122801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6905859" y="4734235"/>
            <a:ext cx="342445" cy="36046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73970" y="5094703"/>
            <a:ext cx="459389" cy="483568"/>
          </a:xfrm>
          <a:prstGeom prst="rect">
            <a:avLst/>
          </a:prstGeom>
        </p:spPr>
      </p:pic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A5D2EC48-6B1B-5D46-C4A3-1AB4E94FBF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461601"/>
              </p:ext>
            </p:extLst>
          </p:nvPr>
        </p:nvGraphicFramePr>
        <p:xfrm>
          <a:off x="773970" y="529358"/>
          <a:ext cx="16843321" cy="9228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64C5EEA-8C2B-438D-863C-6C0FE6AD4C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graphicEl>
                                              <a:dgm id="{764C5EEA-8C2B-438D-863C-6C0FE6AD4C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DF12D0C-32F8-4292-8AE4-813F3419A1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graphicEl>
                                              <a:dgm id="{CDF12D0C-32F8-4292-8AE4-813F3419A1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0EB16AF-96DF-4253-8B7B-597CA90FA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graphicEl>
                                              <a:dgm id="{F0EB16AF-96DF-4253-8B7B-597CA90FA2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D47BF50-6078-4474-A9D4-C0443E6DCF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graphicEl>
                                              <a:dgm id="{0D47BF50-6078-4474-A9D4-C0443E6DCF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31A9085E-0C55-4F82-AC27-F318C32097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graphicEl>
                                              <a:dgm id="{31A9085E-0C55-4F82-AC27-F318C32097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C94E6B0-18D7-40E8-A08F-191B3DCE9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graphicEl>
                                              <a:dgm id="{9C94E6B0-18D7-40E8-A08F-191B3DCE9F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D8D7869-C665-467E-8ACD-060518AA42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graphicEl>
                                              <a:dgm id="{AD8D7869-C665-467E-8ACD-060518AA42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E5B453BA-C703-418A-B3FB-831298ECCC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>
                                            <p:graphicEl>
                                              <a:dgm id="{E5B453BA-C703-418A-B3FB-831298ECCC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-2383486" y="8410341"/>
            <a:ext cx="22653739" cy="784385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93438" y="8995248"/>
            <a:ext cx="830146" cy="52610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687462" y="9424971"/>
            <a:ext cx="657858" cy="41691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218417" y="8892740"/>
            <a:ext cx="949664" cy="60185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833719" y="5159083"/>
            <a:ext cx="4230701" cy="475242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4897611" y="8603275"/>
            <a:ext cx="1180779" cy="118077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197215" y="8995248"/>
            <a:ext cx="859447" cy="859447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421656" y="801102"/>
            <a:ext cx="15723343" cy="833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49"/>
              </a:lnSpc>
            </a:pPr>
            <a:r>
              <a:rPr lang="en-US" sz="5000" dirty="0">
                <a:solidFill>
                  <a:srgbClr val="5B9283"/>
                </a:solidFill>
                <a:latin typeface="Roboto Condensed Bold"/>
              </a:rPr>
              <a:t>3.1. </a:t>
            </a:r>
            <a:r>
              <a:rPr lang="en-US" sz="5000" dirty="0" err="1">
                <a:solidFill>
                  <a:srgbClr val="5B9283"/>
                </a:solidFill>
                <a:latin typeface="Roboto Condensed Bold"/>
              </a:rPr>
              <a:t>Đặc</a:t>
            </a:r>
            <a:r>
              <a:rPr lang="en-US" sz="5000" dirty="0">
                <a:solidFill>
                  <a:srgbClr val="5B9283"/>
                </a:solidFill>
                <a:latin typeface="Roboto Condensed Bold"/>
              </a:rPr>
              <a:t> </a:t>
            </a:r>
            <a:r>
              <a:rPr lang="en-US" sz="5000" dirty="0" err="1">
                <a:solidFill>
                  <a:srgbClr val="5B9283"/>
                </a:solidFill>
                <a:latin typeface="Roboto Condensed Bold"/>
              </a:rPr>
              <a:t>điểm</a:t>
            </a:r>
            <a:r>
              <a:rPr lang="en-US" sz="5000" dirty="0">
                <a:solidFill>
                  <a:srgbClr val="5B9283"/>
                </a:solidFill>
                <a:latin typeface="Roboto Condensed Bold"/>
              </a:rPr>
              <a:t> </a:t>
            </a:r>
            <a:r>
              <a:rPr lang="en-US" sz="5000" dirty="0" err="1">
                <a:solidFill>
                  <a:srgbClr val="5B9283"/>
                </a:solidFill>
                <a:latin typeface="Roboto Condensed Bold"/>
              </a:rPr>
              <a:t>thể</a:t>
            </a:r>
            <a:r>
              <a:rPr lang="en-US" sz="5000" dirty="0">
                <a:solidFill>
                  <a:srgbClr val="5B9283"/>
                </a:solidFill>
                <a:latin typeface="Roboto Condensed Bold"/>
              </a:rPr>
              <a:t> </a:t>
            </a:r>
            <a:r>
              <a:rPr lang="en-US" sz="5000" dirty="0" err="1">
                <a:solidFill>
                  <a:srgbClr val="5B9283"/>
                </a:solidFill>
                <a:latin typeface="Roboto Condensed Bold"/>
              </a:rPr>
              <a:t>thơ</a:t>
            </a:r>
            <a:r>
              <a:rPr lang="en-US" sz="5000" dirty="0">
                <a:solidFill>
                  <a:srgbClr val="5B9283"/>
                </a:solidFill>
                <a:latin typeface="Roboto Condensed Bold"/>
              </a:rPr>
              <a:t> </a:t>
            </a:r>
            <a:r>
              <a:rPr lang="en-US" sz="5000" dirty="0" err="1">
                <a:solidFill>
                  <a:srgbClr val="5B9283"/>
                </a:solidFill>
                <a:latin typeface="Roboto Condensed Bold"/>
              </a:rPr>
              <a:t>lục</a:t>
            </a:r>
            <a:r>
              <a:rPr lang="en-US" sz="5000" dirty="0">
                <a:solidFill>
                  <a:srgbClr val="5B9283"/>
                </a:solidFill>
                <a:latin typeface="Roboto Condensed Bold"/>
              </a:rPr>
              <a:t> </a:t>
            </a:r>
            <a:r>
              <a:rPr lang="en-US" sz="5000" dirty="0" err="1">
                <a:solidFill>
                  <a:srgbClr val="5B9283"/>
                </a:solidFill>
                <a:latin typeface="Roboto Condensed Bold"/>
              </a:rPr>
              <a:t>bát</a:t>
            </a:r>
            <a:r>
              <a:rPr lang="en-US" sz="5000" dirty="0">
                <a:solidFill>
                  <a:srgbClr val="5B9283"/>
                </a:solidFill>
                <a:latin typeface="Roboto Condensed Bold"/>
              </a:rPr>
              <a:t> </a:t>
            </a:r>
            <a:r>
              <a:rPr lang="en-US" sz="5000" dirty="0" err="1">
                <a:solidFill>
                  <a:srgbClr val="5B9283"/>
                </a:solidFill>
                <a:latin typeface="Roboto Condensed Bold"/>
              </a:rPr>
              <a:t>trong</a:t>
            </a:r>
            <a:r>
              <a:rPr lang="en-US" sz="5000" dirty="0">
                <a:solidFill>
                  <a:srgbClr val="5B9283"/>
                </a:solidFill>
                <a:latin typeface="Roboto Condensed Bold"/>
              </a:rPr>
              <a:t> </a:t>
            </a:r>
            <a:r>
              <a:rPr lang="en-US" sz="5000" dirty="0" err="1">
                <a:solidFill>
                  <a:srgbClr val="5B9283"/>
                </a:solidFill>
                <a:latin typeface="Roboto Condensed Bold"/>
              </a:rPr>
              <a:t>bài</a:t>
            </a:r>
            <a:r>
              <a:rPr lang="en-US" sz="5000" dirty="0">
                <a:solidFill>
                  <a:srgbClr val="5B9283"/>
                </a:solidFill>
                <a:latin typeface="Roboto Condensed Bold"/>
              </a:rPr>
              <a:t> </a:t>
            </a:r>
            <a:r>
              <a:rPr lang="en-US" sz="5000" dirty="0" err="1">
                <a:solidFill>
                  <a:srgbClr val="5B9283"/>
                </a:solidFill>
                <a:latin typeface="Roboto Condensed Bold"/>
              </a:rPr>
              <a:t>thơ</a:t>
            </a:r>
            <a:r>
              <a:rPr lang="en-US" sz="5000" dirty="0">
                <a:solidFill>
                  <a:srgbClr val="5B9283"/>
                </a:solidFill>
                <a:latin typeface="Roboto Condensed Bold"/>
              </a:rPr>
              <a:t> </a:t>
            </a:r>
            <a:r>
              <a:rPr lang="en-US" sz="5000" i="1" dirty="0" err="1">
                <a:solidFill>
                  <a:srgbClr val="5B9283"/>
                </a:solidFill>
                <a:latin typeface="Roboto Condensed Bold"/>
              </a:rPr>
              <a:t>Về</a:t>
            </a:r>
            <a:r>
              <a:rPr lang="en-US" sz="5000" i="1" dirty="0">
                <a:solidFill>
                  <a:srgbClr val="5B9283"/>
                </a:solidFill>
                <a:latin typeface="Roboto Condensed Bold"/>
              </a:rPr>
              <a:t> </a:t>
            </a:r>
            <a:r>
              <a:rPr lang="en-US" sz="5000" i="1" dirty="0" err="1">
                <a:solidFill>
                  <a:srgbClr val="5B9283"/>
                </a:solidFill>
                <a:latin typeface="Roboto Condensed Bold"/>
              </a:rPr>
              <a:t>thăm</a:t>
            </a:r>
            <a:r>
              <a:rPr lang="en-US" sz="5000" i="1" dirty="0">
                <a:solidFill>
                  <a:srgbClr val="5B9283"/>
                </a:solidFill>
                <a:latin typeface="Roboto Condensed Bold"/>
              </a:rPr>
              <a:t> </a:t>
            </a:r>
            <a:r>
              <a:rPr lang="en-US" sz="5000" i="1" dirty="0" err="1">
                <a:solidFill>
                  <a:srgbClr val="5B9283"/>
                </a:solidFill>
                <a:latin typeface="Roboto Condensed Bold"/>
              </a:rPr>
              <a:t>mẹ</a:t>
            </a:r>
            <a:endParaRPr lang="en-US" sz="5000" i="1" dirty="0">
              <a:solidFill>
                <a:srgbClr val="5B9283"/>
              </a:solidFill>
              <a:latin typeface="Roboto Condensed Bold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11645E4-7493-27CD-AC5B-B576B63341E0}"/>
              </a:ext>
            </a:extLst>
          </p:cNvPr>
          <p:cNvSpPr/>
          <p:nvPr/>
        </p:nvSpPr>
        <p:spPr>
          <a:xfrm>
            <a:off x="1421657" y="2176678"/>
            <a:ext cx="7008988" cy="5638800"/>
          </a:xfrm>
          <a:custGeom>
            <a:avLst/>
            <a:gdLst>
              <a:gd name="connsiteX0" fmla="*/ 0 w 6250781"/>
              <a:gd name="connsiteY0" fmla="*/ 0 h 3750468"/>
              <a:gd name="connsiteX1" fmla="*/ 6250781 w 6250781"/>
              <a:gd name="connsiteY1" fmla="*/ 0 h 3750468"/>
              <a:gd name="connsiteX2" fmla="*/ 6250781 w 6250781"/>
              <a:gd name="connsiteY2" fmla="*/ 3750468 h 3750468"/>
              <a:gd name="connsiteX3" fmla="*/ 0 w 6250781"/>
              <a:gd name="connsiteY3" fmla="*/ 3750468 h 3750468"/>
              <a:gd name="connsiteX4" fmla="*/ 0 w 6250781"/>
              <a:gd name="connsiteY4" fmla="*/ 0 h 3750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0781" h="3750468">
                <a:moveTo>
                  <a:pt x="0" y="0"/>
                </a:moveTo>
                <a:lnTo>
                  <a:pt x="6250781" y="0"/>
                </a:lnTo>
                <a:lnTo>
                  <a:pt x="6250781" y="3750468"/>
                </a:lnTo>
                <a:lnTo>
                  <a:pt x="0" y="3750468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4577281"/>
              <a:satOff val="-7851"/>
              <a:lumOff val="-5686"/>
              <a:alphaOff val="0"/>
            </a:schemeClr>
          </a:fillRef>
          <a:effectRef idx="0">
            <a:schemeClr val="accent4">
              <a:hueOff val="-4577281"/>
              <a:satOff val="-7851"/>
              <a:lumOff val="-568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8600" tIns="228600" rIns="228600" bIns="228600" numCol="1" spcCol="1270" anchor="ctr" anchorCtr="0">
            <a:noAutofit/>
          </a:bodyPr>
          <a:lstStyle/>
          <a:p>
            <a:pPr marL="474981" lvl="1">
              <a:lnSpc>
                <a:spcPts val="5720"/>
              </a:lnSpc>
            </a:pPr>
            <a:r>
              <a:rPr lang="en-US" sz="5000" b="1" spc="220" dirty="0" err="1">
                <a:solidFill>
                  <a:srgbClr val="233D6B"/>
                </a:solidFill>
                <a:latin typeface="Roboto Condensed"/>
              </a:rPr>
              <a:t>Số</a:t>
            </a:r>
            <a:r>
              <a:rPr lang="en-US" sz="5000" b="1" spc="22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b="1" spc="220" dirty="0" err="1">
                <a:solidFill>
                  <a:srgbClr val="233D6B"/>
                </a:solidFill>
                <a:latin typeface="Roboto Condensed"/>
              </a:rPr>
              <a:t>dòng</a:t>
            </a:r>
            <a:endParaRPr lang="en-US" sz="5000" b="1" spc="220" dirty="0">
              <a:solidFill>
                <a:srgbClr val="233D6B"/>
              </a:solidFill>
              <a:latin typeface="Roboto Condensed"/>
            </a:endParaRPr>
          </a:p>
          <a:p>
            <a:pPr marL="949961" lvl="1" indent="-474980">
              <a:lnSpc>
                <a:spcPts val="5720"/>
              </a:lnSpc>
              <a:buFont typeface="Arial"/>
              <a:buChar char="•"/>
            </a:pP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Bài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thơ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gồm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4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khổ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thơ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,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có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khổ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2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dòng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thơ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,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có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khổ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4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dòng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thơ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, 2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dòng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ghép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thành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33D6B"/>
                </a:solidFill>
                <a:latin typeface="Roboto Condensed"/>
              </a:rPr>
              <a:t>cặp</a:t>
            </a:r>
            <a:r>
              <a:rPr lang="en-US" sz="5000" dirty="0">
                <a:solidFill>
                  <a:srgbClr val="233D6B"/>
                </a:solidFill>
                <a:latin typeface="Roboto Condensed"/>
              </a:rPr>
              <a:t> 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1613120-0196-9305-6C6A-30C64EBC6112}"/>
              </a:ext>
            </a:extLst>
          </p:cNvPr>
          <p:cNvSpPr/>
          <p:nvPr/>
        </p:nvSpPr>
        <p:spPr>
          <a:xfrm>
            <a:off x="9593822" y="2176677"/>
            <a:ext cx="7281439" cy="5638800"/>
          </a:xfrm>
          <a:custGeom>
            <a:avLst/>
            <a:gdLst>
              <a:gd name="connsiteX0" fmla="*/ 0 w 6250781"/>
              <a:gd name="connsiteY0" fmla="*/ 0 h 3750468"/>
              <a:gd name="connsiteX1" fmla="*/ 6250781 w 6250781"/>
              <a:gd name="connsiteY1" fmla="*/ 0 h 3750468"/>
              <a:gd name="connsiteX2" fmla="*/ 6250781 w 6250781"/>
              <a:gd name="connsiteY2" fmla="*/ 3750468 h 3750468"/>
              <a:gd name="connsiteX3" fmla="*/ 0 w 6250781"/>
              <a:gd name="connsiteY3" fmla="*/ 3750468 h 3750468"/>
              <a:gd name="connsiteX4" fmla="*/ 0 w 6250781"/>
              <a:gd name="connsiteY4" fmla="*/ 0 h 3750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0781" h="3750468">
                <a:moveTo>
                  <a:pt x="0" y="0"/>
                </a:moveTo>
                <a:lnTo>
                  <a:pt x="6250781" y="0"/>
                </a:lnTo>
                <a:lnTo>
                  <a:pt x="6250781" y="3750468"/>
                </a:lnTo>
                <a:lnTo>
                  <a:pt x="0" y="3750468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4577281"/>
              <a:satOff val="-7851"/>
              <a:lumOff val="-5686"/>
              <a:alphaOff val="0"/>
            </a:schemeClr>
          </a:fillRef>
          <a:effectRef idx="0">
            <a:schemeClr val="accent4">
              <a:hueOff val="-4577281"/>
              <a:satOff val="-7851"/>
              <a:lumOff val="-568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8600" tIns="228600" rIns="228600" bIns="228600" numCol="1" spcCol="1270" anchor="ctr" anchorCtr="0">
            <a:noAutofit/>
          </a:bodyPr>
          <a:lstStyle/>
          <a:p>
            <a:pPr marL="474981" lvl="1">
              <a:lnSpc>
                <a:spcPts val="5720"/>
              </a:lnSpc>
            </a:pPr>
            <a:r>
              <a:rPr lang="en-US" sz="5000" b="1" spc="220" dirty="0" err="1">
                <a:solidFill>
                  <a:srgbClr val="233D6B"/>
                </a:solidFill>
                <a:latin typeface="Roboto Condensed"/>
              </a:rPr>
              <a:t>Số</a:t>
            </a:r>
            <a:r>
              <a:rPr lang="en-US" sz="5000" b="1" spc="22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b="1" spc="220" dirty="0" err="1">
                <a:solidFill>
                  <a:srgbClr val="233D6B"/>
                </a:solidFill>
                <a:latin typeface="Roboto Condensed"/>
              </a:rPr>
              <a:t>tiếng</a:t>
            </a:r>
            <a:endParaRPr lang="en-US" sz="5000" b="1" spc="220" dirty="0">
              <a:solidFill>
                <a:srgbClr val="233D6B"/>
              </a:solidFill>
              <a:latin typeface="Roboto Condensed"/>
            </a:endParaRPr>
          </a:p>
          <a:p>
            <a:pPr marL="949961" lvl="1" indent="-474980">
              <a:lnSpc>
                <a:spcPts val="5720"/>
              </a:lnSpc>
              <a:buFont typeface="Arial"/>
              <a:buChar char="•"/>
            </a:pPr>
            <a:r>
              <a:rPr lang="en-US" sz="5000" spc="220" dirty="0" err="1">
                <a:solidFill>
                  <a:srgbClr val="233D6B"/>
                </a:solidFill>
                <a:latin typeface="Roboto Condensed"/>
              </a:rPr>
              <a:t>Dòng</a:t>
            </a:r>
            <a:r>
              <a:rPr lang="en-US" sz="5000" spc="22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spc="220" dirty="0" err="1">
                <a:solidFill>
                  <a:srgbClr val="233D6B"/>
                </a:solidFill>
                <a:latin typeface="Roboto Condensed"/>
              </a:rPr>
              <a:t>trên</a:t>
            </a:r>
            <a:r>
              <a:rPr lang="en-US" sz="5000" spc="220" dirty="0">
                <a:solidFill>
                  <a:srgbClr val="233D6B"/>
                </a:solidFill>
                <a:latin typeface="Roboto Condensed"/>
              </a:rPr>
              <a:t> 6 </a:t>
            </a:r>
            <a:r>
              <a:rPr lang="en-US" sz="5000" spc="220" dirty="0" err="1">
                <a:solidFill>
                  <a:srgbClr val="233D6B"/>
                </a:solidFill>
                <a:latin typeface="Roboto Condensed"/>
              </a:rPr>
              <a:t>tiếng</a:t>
            </a:r>
            <a:r>
              <a:rPr lang="en-US" sz="5000" spc="220" dirty="0">
                <a:solidFill>
                  <a:srgbClr val="233D6B"/>
                </a:solidFill>
                <a:latin typeface="Roboto Condensed"/>
              </a:rPr>
              <a:t>, </a:t>
            </a:r>
            <a:r>
              <a:rPr lang="en-US" sz="5000" spc="220" dirty="0" err="1">
                <a:solidFill>
                  <a:srgbClr val="233D6B"/>
                </a:solidFill>
                <a:latin typeface="Roboto Condensed"/>
              </a:rPr>
              <a:t>dòng</a:t>
            </a:r>
            <a:r>
              <a:rPr lang="en-US" sz="5000" spc="22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spc="220" dirty="0" err="1">
                <a:solidFill>
                  <a:srgbClr val="233D6B"/>
                </a:solidFill>
                <a:latin typeface="Roboto Condensed"/>
              </a:rPr>
              <a:t>dưới</a:t>
            </a:r>
            <a:r>
              <a:rPr lang="en-US" sz="5000" spc="220" dirty="0">
                <a:solidFill>
                  <a:srgbClr val="233D6B"/>
                </a:solidFill>
                <a:latin typeface="Roboto Condensed"/>
              </a:rPr>
              <a:t> 8 </a:t>
            </a:r>
            <a:r>
              <a:rPr lang="en-US" sz="5000" spc="220" dirty="0" err="1">
                <a:solidFill>
                  <a:srgbClr val="233D6B"/>
                </a:solidFill>
                <a:latin typeface="Roboto Condensed"/>
              </a:rPr>
              <a:t>tiếng</a:t>
            </a:r>
            <a:r>
              <a:rPr lang="en-US" sz="5000" spc="220" dirty="0">
                <a:solidFill>
                  <a:srgbClr val="233D6B"/>
                </a:solidFill>
                <a:latin typeface="Roboto Condensed"/>
              </a:rPr>
              <a:t>; </a:t>
            </a:r>
            <a:r>
              <a:rPr lang="en-US" sz="5000" spc="220" dirty="0" err="1">
                <a:solidFill>
                  <a:srgbClr val="233D6B"/>
                </a:solidFill>
                <a:latin typeface="Roboto Condensed"/>
              </a:rPr>
              <a:t>sắp</a:t>
            </a:r>
            <a:r>
              <a:rPr lang="en-US" sz="5000" spc="22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spc="220" dirty="0" err="1">
                <a:solidFill>
                  <a:srgbClr val="233D6B"/>
                </a:solidFill>
                <a:latin typeface="Roboto Condensed"/>
              </a:rPr>
              <a:t>xếp</a:t>
            </a:r>
            <a:r>
              <a:rPr lang="en-US" sz="5000" spc="22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spc="220" dirty="0" err="1">
                <a:solidFill>
                  <a:srgbClr val="233D6B"/>
                </a:solidFill>
                <a:latin typeface="Roboto Condensed"/>
              </a:rPr>
              <a:t>thành</a:t>
            </a:r>
            <a:r>
              <a:rPr lang="en-US" sz="5000" spc="22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spc="220" dirty="0" err="1">
                <a:solidFill>
                  <a:srgbClr val="233D6B"/>
                </a:solidFill>
                <a:latin typeface="Roboto Condensed"/>
              </a:rPr>
              <a:t>từng</a:t>
            </a:r>
            <a:r>
              <a:rPr lang="en-US" sz="5000" spc="22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5000" spc="220" dirty="0" err="1">
                <a:solidFill>
                  <a:srgbClr val="233D6B"/>
                </a:solidFill>
                <a:latin typeface="Roboto Condensed"/>
              </a:rPr>
              <a:t>cặp</a:t>
            </a:r>
            <a:endParaRPr lang="en-US" sz="5000" spc="220" dirty="0">
              <a:solidFill>
                <a:srgbClr val="233D6B"/>
              </a:solidFill>
              <a:latin typeface="Roboto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>
            <a:extLst>
              <a:ext uri="{FF2B5EF4-FFF2-40B4-BE49-F238E27FC236}">
                <a16:creationId xmlns:a16="http://schemas.microsoft.com/office/drawing/2014/main" id="{5483493A-9818-EF97-439A-7F6A7629BF68}"/>
              </a:ext>
            </a:extLst>
          </p:cNvPr>
          <p:cNvSpPr txBox="1"/>
          <p:nvPr/>
        </p:nvSpPr>
        <p:spPr>
          <a:xfrm>
            <a:off x="568569" y="642073"/>
            <a:ext cx="7107264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81" lvl="1">
              <a:lnSpc>
                <a:spcPts val="5720"/>
              </a:lnSpc>
            </a:pPr>
            <a:r>
              <a:rPr lang="en-US" sz="4500" dirty="0" err="1">
                <a:solidFill>
                  <a:srgbClr val="233D6B"/>
                </a:solidFill>
                <a:latin typeface="Roboto Condensed Bold"/>
              </a:rPr>
              <a:t>Vần</a:t>
            </a:r>
            <a:endParaRPr lang="en-US" sz="4500" dirty="0">
              <a:solidFill>
                <a:srgbClr val="233D6B"/>
              </a:solidFill>
              <a:latin typeface="Roboto Condensed Bold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191308BF-1052-B134-B6D1-5D1FEDAA1169}"/>
              </a:ext>
            </a:extLst>
          </p:cNvPr>
          <p:cNvSpPr txBox="1"/>
          <p:nvPr/>
        </p:nvSpPr>
        <p:spPr>
          <a:xfrm>
            <a:off x="9161579" y="6172862"/>
            <a:ext cx="8415709" cy="2869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20"/>
              </a:lnSpc>
            </a:pPr>
            <a:r>
              <a:rPr lang="en-US" sz="4000" dirty="0">
                <a:solidFill>
                  <a:srgbClr val="233D6B"/>
                </a:solidFill>
                <a:latin typeface="Roboto Condensed Italics"/>
              </a:rPr>
              <a:t>Con </a:t>
            </a:r>
            <a:r>
              <a:rPr lang="en-US" sz="4000" dirty="0" err="1">
                <a:solidFill>
                  <a:srgbClr val="233D6B"/>
                </a:solidFill>
                <a:latin typeface="Roboto Condensed Italics"/>
              </a:rPr>
              <a:t>về</a:t>
            </a:r>
            <a:r>
              <a:rPr lang="en-US" sz="4000" dirty="0">
                <a:solidFill>
                  <a:srgbClr val="233D6B"/>
                </a:solidFill>
                <a:latin typeface="Roboto Condensed Italics"/>
              </a:rPr>
              <a:t> </a:t>
            </a:r>
            <a:r>
              <a:rPr lang="en-US" sz="4000" dirty="0" err="1">
                <a:solidFill>
                  <a:srgbClr val="233D6B"/>
                </a:solidFill>
                <a:latin typeface="Roboto Condensed Italics"/>
              </a:rPr>
              <a:t>thăm</a:t>
            </a:r>
            <a:r>
              <a:rPr lang="en-US" sz="4000" dirty="0">
                <a:solidFill>
                  <a:srgbClr val="233D6B"/>
                </a:solidFill>
                <a:latin typeface="Roboto Condensed Italics"/>
              </a:rPr>
              <a:t> </a:t>
            </a:r>
            <a:r>
              <a:rPr lang="en-US" sz="4000" dirty="0" err="1">
                <a:solidFill>
                  <a:srgbClr val="233D6B"/>
                </a:solidFill>
                <a:latin typeface="Roboto Condensed Italics"/>
              </a:rPr>
              <a:t>mẹ</a:t>
            </a:r>
            <a:r>
              <a:rPr lang="en-US" sz="4000" dirty="0">
                <a:solidFill>
                  <a:srgbClr val="233D6B"/>
                </a:solidFill>
                <a:latin typeface="Roboto Condensed Italics"/>
              </a:rPr>
              <a:t> </a:t>
            </a:r>
            <a:r>
              <a:rPr lang="en-US" sz="4000" dirty="0" err="1">
                <a:solidFill>
                  <a:srgbClr val="233D6B"/>
                </a:solidFill>
                <a:latin typeface="Roboto Condensed Italics"/>
              </a:rPr>
              <a:t>chiều</a:t>
            </a:r>
            <a:r>
              <a:rPr lang="en-US" sz="4000" dirty="0">
                <a:solidFill>
                  <a:srgbClr val="233D6B"/>
                </a:solidFill>
                <a:latin typeface="Roboto Condensed Italics"/>
              </a:rPr>
              <a:t> </a:t>
            </a:r>
            <a:r>
              <a:rPr lang="en-US" sz="4000" dirty="0" err="1">
                <a:solidFill>
                  <a:srgbClr val="233D6B"/>
                </a:solidFill>
                <a:highlight>
                  <a:srgbClr val="FFFF00"/>
                </a:highlight>
                <a:latin typeface="Roboto Condensed Bold Italics"/>
              </a:rPr>
              <a:t>đông</a:t>
            </a:r>
            <a:endParaRPr lang="en-US" sz="4000" dirty="0">
              <a:solidFill>
                <a:srgbClr val="233D6B"/>
              </a:solidFill>
              <a:highlight>
                <a:srgbClr val="FFFF00"/>
              </a:highlight>
              <a:latin typeface="Roboto Condensed Bold Italics"/>
            </a:endParaRPr>
          </a:p>
          <a:p>
            <a:pPr algn="ctr">
              <a:lnSpc>
                <a:spcPts val="5720"/>
              </a:lnSpc>
            </a:pPr>
            <a:r>
              <a:rPr lang="en-US" sz="4000" dirty="0" err="1">
                <a:solidFill>
                  <a:srgbClr val="233D6B"/>
                </a:solidFill>
                <a:latin typeface="Roboto Condensed Italics"/>
              </a:rPr>
              <a:t>Bếp</a:t>
            </a:r>
            <a:r>
              <a:rPr lang="en-US" sz="4000" dirty="0">
                <a:solidFill>
                  <a:srgbClr val="233D6B"/>
                </a:solidFill>
                <a:latin typeface="Roboto Condensed Italics"/>
              </a:rPr>
              <a:t> </a:t>
            </a:r>
            <a:r>
              <a:rPr lang="en-US" sz="4000" dirty="0" err="1">
                <a:solidFill>
                  <a:srgbClr val="233D6B"/>
                </a:solidFill>
                <a:latin typeface="Roboto Condensed Italics"/>
              </a:rPr>
              <a:t>chưa</a:t>
            </a:r>
            <a:r>
              <a:rPr lang="en-US" sz="4000" dirty="0">
                <a:solidFill>
                  <a:srgbClr val="233D6B"/>
                </a:solidFill>
                <a:latin typeface="Roboto Condensed Italics"/>
              </a:rPr>
              <a:t> </a:t>
            </a:r>
            <a:r>
              <a:rPr lang="en-US" sz="4000" dirty="0" err="1">
                <a:solidFill>
                  <a:srgbClr val="233D6B"/>
                </a:solidFill>
                <a:latin typeface="Roboto Condensed Italics"/>
              </a:rPr>
              <a:t>lên</a:t>
            </a:r>
            <a:r>
              <a:rPr lang="en-US" sz="4000" dirty="0">
                <a:solidFill>
                  <a:srgbClr val="233D6B"/>
                </a:solidFill>
                <a:latin typeface="Roboto Condensed Italics"/>
              </a:rPr>
              <a:t> </a:t>
            </a:r>
            <a:r>
              <a:rPr lang="en-US" sz="4000" dirty="0" err="1">
                <a:solidFill>
                  <a:srgbClr val="233D6B"/>
                </a:solidFill>
                <a:latin typeface="Roboto Condensed Italics"/>
              </a:rPr>
              <a:t>khói</a:t>
            </a:r>
            <a:r>
              <a:rPr lang="en-US" sz="4000" dirty="0">
                <a:solidFill>
                  <a:srgbClr val="233D6B"/>
                </a:solidFill>
                <a:latin typeface="Roboto Condensed Italics"/>
              </a:rPr>
              <a:t>, </a:t>
            </a:r>
            <a:r>
              <a:rPr lang="en-US" sz="4000" dirty="0" err="1">
                <a:solidFill>
                  <a:srgbClr val="233D6B"/>
                </a:solidFill>
                <a:latin typeface="Roboto Condensed Italics"/>
              </a:rPr>
              <a:t>mẹ</a:t>
            </a:r>
            <a:r>
              <a:rPr lang="en-US" sz="4000" dirty="0">
                <a:solidFill>
                  <a:srgbClr val="233D6B"/>
                </a:solidFill>
                <a:latin typeface="Roboto Condensed Italics"/>
              </a:rPr>
              <a:t> </a:t>
            </a:r>
            <a:r>
              <a:rPr lang="en-US" sz="4000" dirty="0" err="1">
                <a:solidFill>
                  <a:srgbClr val="233D6B"/>
                </a:solidFill>
                <a:highlight>
                  <a:srgbClr val="FFFF00"/>
                </a:highlight>
                <a:latin typeface="Roboto Condensed Bold Italics"/>
              </a:rPr>
              <a:t>không</a:t>
            </a:r>
            <a:r>
              <a:rPr lang="en-US" sz="4000" dirty="0">
                <a:solidFill>
                  <a:srgbClr val="233D6B"/>
                </a:solidFill>
                <a:latin typeface="Roboto Condensed Bold Italics"/>
              </a:rPr>
              <a:t> </a:t>
            </a:r>
            <a:r>
              <a:rPr lang="en-US" sz="4000" dirty="0" err="1">
                <a:solidFill>
                  <a:srgbClr val="233D6B"/>
                </a:solidFill>
                <a:latin typeface="Roboto Condensed Italics"/>
              </a:rPr>
              <a:t>có</a:t>
            </a:r>
            <a:r>
              <a:rPr lang="en-US" sz="4000" dirty="0">
                <a:solidFill>
                  <a:srgbClr val="233D6B"/>
                </a:solidFill>
                <a:latin typeface="Roboto Condensed Italics"/>
              </a:rPr>
              <a:t> </a:t>
            </a:r>
            <a:r>
              <a:rPr lang="en-US" sz="4000" dirty="0" err="1">
                <a:solidFill>
                  <a:srgbClr val="233D6B"/>
                </a:solidFill>
                <a:highlight>
                  <a:srgbClr val="FFFF00"/>
                </a:highlight>
                <a:latin typeface="Roboto Condensed Bold Italics"/>
              </a:rPr>
              <a:t>nhà</a:t>
            </a:r>
            <a:endParaRPr lang="en-US" sz="4000" dirty="0">
              <a:solidFill>
                <a:srgbClr val="233D6B"/>
              </a:solidFill>
              <a:highlight>
                <a:srgbClr val="FFFF00"/>
              </a:highlight>
              <a:latin typeface="Roboto Condensed Bold Italics"/>
            </a:endParaRPr>
          </a:p>
          <a:p>
            <a:pPr algn="ctr">
              <a:lnSpc>
                <a:spcPts val="5720"/>
              </a:lnSpc>
            </a:pPr>
            <a:r>
              <a:rPr lang="en-US" sz="4000" dirty="0" err="1">
                <a:solidFill>
                  <a:srgbClr val="233D6B"/>
                </a:solidFill>
                <a:latin typeface="Roboto Condensed Italics"/>
              </a:rPr>
              <a:t>Mình</a:t>
            </a:r>
            <a:r>
              <a:rPr lang="en-US" sz="4000" dirty="0">
                <a:solidFill>
                  <a:srgbClr val="233D6B"/>
                </a:solidFill>
                <a:latin typeface="Roboto Condensed Italics"/>
              </a:rPr>
              <a:t> con </a:t>
            </a:r>
            <a:r>
              <a:rPr lang="en-US" sz="4000" dirty="0" err="1">
                <a:solidFill>
                  <a:srgbClr val="233D6B"/>
                </a:solidFill>
                <a:latin typeface="Roboto Condensed Italics"/>
              </a:rPr>
              <a:t>thơ</a:t>
            </a:r>
            <a:r>
              <a:rPr lang="en-US" sz="4000" dirty="0">
                <a:solidFill>
                  <a:srgbClr val="233D6B"/>
                </a:solidFill>
                <a:latin typeface="Roboto Condensed Italics"/>
              </a:rPr>
              <a:t> </a:t>
            </a:r>
            <a:r>
              <a:rPr lang="en-US" sz="4000" dirty="0" err="1">
                <a:solidFill>
                  <a:srgbClr val="233D6B"/>
                </a:solidFill>
                <a:latin typeface="Roboto Condensed Italics"/>
              </a:rPr>
              <a:t>thẩn</a:t>
            </a:r>
            <a:r>
              <a:rPr lang="en-US" sz="4000" dirty="0">
                <a:solidFill>
                  <a:srgbClr val="233D6B"/>
                </a:solidFill>
                <a:latin typeface="Roboto Condensed Italics"/>
              </a:rPr>
              <a:t> </a:t>
            </a:r>
            <a:r>
              <a:rPr lang="en-US" sz="4000" dirty="0" err="1">
                <a:solidFill>
                  <a:srgbClr val="233D6B"/>
                </a:solidFill>
                <a:latin typeface="Roboto Condensed Italics"/>
              </a:rPr>
              <a:t>vào</a:t>
            </a:r>
            <a:r>
              <a:rPr lang="en-US" sz="4000" dirty="0">
                <a:solidFill>
                  <a:srgbClr val="233D6B"/>
                </a:solidFill>
                <a:latin typeface="Roboto Condensed Italics"/>
              </a:rPr>
              <a:t> </a:t>
            </a:r>
            <a:r>
              <a:rPr lang="en-US" sz="4000" dirty="0" err="1">
                <a:solidFill>
                  <a:srgbClr val="233D6B"/>
                </a:solidFill>
                <a:highlight>
                  <a:srgbClr val="FFFF00"/>
                </a:highlight>
                <a:latin typeface="Roboto Condensed Bold Italics"/>
              </a:rPr>
              <a:t>ra</a:t>
            </a:r>
            <a:endParaRPr lang="en-US" sz="4000" dirty="0">
              <a:solidFill>
                <a:srgbClr val="233D6B"/>
              </a:solidFill>
              <a:highlight>
                <a:srgbClr val="FFFF00"/>
              </a:highlight>
              <a:latin typeface="Roboto Condensed Bold Italics"/>
            </a:endParaRPr>
          </a:p>
          <a:p>
            <a:pPr algn="ctr">
              <a:lnSpc>
                <a:spcPts val="5720"/>
              </a:lnSpc>
            </a:pPr>
            <a:r>
              <a:rPr lang="en-US" sz="4000" dirty="0" err="1">
                <a:solidFill>
                  <a:srgbClr val="233D6B"/>
                </a:solidFill>
                <a:latin typeface="Roboto Condensed Italics"/>
              </a:rPr>
              <a:t>Trời</a:t>
            </a:r>
            <a:r>
              <a:rPr lang="en-US" sz="4000" dirty="0">
                <a:solidFill>
                  <a:srgbClr val="233D6B"/>
                </a:solidFill>
                <a:latin typeface="Roboto Condensed Italics"/>
              </a:rPr>
              <a:t> </a:t>
            </a:r>
            <a:r>
              <a:rPr lang="en-US" sz="4000" dirty="0" err="1">
                <a:solidFill>
                  <a:srgbClr val="233D6B"/>
                </a:solidFill>
                <a:latin typeface="Roboto Condensed Italics"/>
              </a:rPr>
              <a:t>đang</a:t>
            </a:r>
            <a:r>
              <a:rPr lang="en-US" sz="4000" dirty="0">
                <a:solidFill>
                  <a:srgbClr val="233D6B"/>
                </a:solidFill>
                <a:latin typeface="Roboto Condensed Italics"/>
              </a:rPr>
              <a:t> </a:t>
            </a:r>
            <a:r>
              <a:rPr lang="en-US" sz="4000" dirty="0" err="1">
                <a:solidFill>
                  <a:srgbClr val="233D6B"/>
                </a:solidFill>
                <a:latin typeface="Roboto Condensed Italics"/>
              </a:rPr>
              <a:t>yên</a:t>
            </a:r>
            <a:r>
              <a:rPr lang="en-US" sz="4000" dirty="0">
                <a:solidFill>
                  <a:srgbClr val="233D6B"/>
                </a:solidFill>
                <a:latin typeface="Roboto Condensed Italics"/>
              </a:rPr>
              <a:t> </a:t>
            </a:r>
            <a:r>
              <a:rPr lang="en-US" sz="4000" dirty="0" err="1">
                <a:solidFill>
                  <a:srgbClr val="233D6B"/>
                </a:solidFill>
                <a:latin typeface="Roboto Condensed Italics"/>
              </a:rPr>
              <a:t>vậy</a:t>
            </a:r>
            <a:r>
              <a:rPr lang="en-US" sz="4000" dirty="0">
                <a:solidFill>
                  <a:srgbClr val="233D6B"/>
                </a:solidFill>
                <a:latin typeface="Roboto Condensed Italics"/>
              </a:rPr>
              <a:t> </a:t>
            </a:r>
            <a:r>
              <a:rPr lang="en-US" sz="4000" dirty="0" err="1">
                <a:solidFill>
                  <a:srgbClr val="233D6B"/>
                </a:solidFill>
                <a:latin typeface="Roboto Condensed Italics"/>
              </a:rPr>
              <a:t>bỗng</a:t>
            </a:r>
            <a:r>
              <a:rPr lang="en-US" sz="4000" dirty="0">
                <a:solidFill>
                  <a:srgbClr val="233D6B"/>
                </a:solidFill>
                <a:latin typeface="Roboto Condensed Italics"/>
              </a:rPr>
              <a:t> </a:t>
            </a:r>
            <a:r>
              <a:rPr lang="en-US" sz="4000" dirty="0" err="1">
                <a:solidFill>
                  <a:srgbClr val="233D6B"/>
                </a:solidFill>
                <a:highlight>
                  <a:srgbClr val="FFFF00"/>
                </a:highlight>
                <a:latin typeface="Roboto Condensed Bold Italics"/>
              </a:rPr>
              <a:t>òa</a:t>
            </a:r>
            <a:r>
              <a:rPr lang="en-US" sz="4000" dirty="0">
                <a:solidFill>
                  <a:srgbClr val="233D6B"/>
                </a:solidFill>
                <a:latin typeface="Roboto Condensed Bold Italics"/>
              </a:rPr>
              <a:t> </a:t>
            </a:r>
            <a:r>
              <a:rPr lang="en-US" sz="4000" dirty="0" err="1">
                <a:solidFill>
                  <a:srgbClr val="233D6B"/>
                </a:solidFill>
                <a:latin typeface="Roboto Condensed Italics"/>
              </a:rPr>
              <a:t>mưa</a:t>
            </a:r>
            <a:r>
              <a:rPr lang="en-US" sz="4000" dirty="0">
                <a:solidFill>
                  <a:srgbClr val="233D6B"/>
                </a:solidFill>
                <a:latin typeface="Roboto Condensed Italics"/>
              </a:rPr>
              <a:t> </a:t>
            </a:r>
            <a:r>
              <a:rPr lang="en-US" sz="4000" dirty="0" err="1">
                <a:solidFill>
                  <a:srgbClr val="233D6B"/>
                </a:solidFill>
                <a:latin typeface="Roboto Condensed Italics"/>
              </a:rPr>
              <a:t>rơi</a:t>
            </a:r>
            <a:endParaRPr lang="en-US" sz="4000" dirty="0">
              <a:solidFill>
                <a:srgbClr val="233D6B"/>
              </a:solidFill>
              <a:latin typeface="Roboto Condensed Itali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EDF1013-96B7-10D7-C67A-6E41B021F907}"/>
              </a:ext>
            </a:extLst>
          </p:cNvPr>
          <p:cNvSpPr/>
          <p:nvPr/>
        </p:nvSpPr>
        <p:spPr>
          <a:xfrm>
            <a:off x="961526" y="1503295"/>
            <a:ext cx="7421934" cy="4022347"/>
          </a:xfrm>
          <a:custGeom>
            <a:avLst/>
            <a:gdLst>
              <a:gd name="connsiteX0" fmla="*/ 0 w 6250781"/>
              <a:gd name="connsiteY0" fmla="*/ 0 h 3750468"/>
              <a:gd name="connsiteX1" fmla="*/ 6250781 w 6250781"/>
              <a:gd name="connsiteY1" fmla="*/ 0 h 3750468"/>
              <a:gd name="connsiteX2" fmla="*/ 6250781 w 6250781"/>
              <a:gd name="connsiteY2" fmla="*/ 3750468 h 3750468"/>
              <a:gd name="connsiteX3" fmla="*/ 0 w 6250781"/>
              <a:gd name="connsiteY3" fmla="*/ 3750468 h 3750468"/>
              <a:gd name="connsiteX4" fmla="*/ 0 w 6250781"/>
              <a:gd name="connsiteY4" fmla="*/ 0 h 3750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0781" h="3750468">
                <a:moveTo>
                  <a:pt x="0" y="0"/>
                </a:moveTo>
                <a:lnTo>
                  <a:pt x="6250781" y="0"/>
                </a:lnTo>
                <a:lnTo>
                  <a:pt x="6250781" y="3750468"/>
                </a:lnTo>
                <a:lnTo>
                  <a:pt x="0" y="37504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4577281"/>
              <a:satOff val="-7851"/>
              <a:lumOff val="-5686"/>
              <a:alphaOff val="0"/>
            </a:schemeClr>
          </a:fillRef>
          <a:effectRef idx="0">
            <a:schemeClr val="accent4">
              <a:hueOff val="-4577281"/>
              <a:satOff val="-7851"/>
              <a:lumOff val="-568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8600" tIns="228600" rIns="228600" bIns="228600" numCol="1" spcCol="1270" anchor="ctr" anchorCtr="0">
            <a:noAutofit/>
          </a:bodyPr>
          <a:lstStyle/>
          <a:p>
            <a:pPr marL="474981" lvl="1"/>
            <a:r>
              <a:rPr lang="en-US" sz="4500" b="1" dirty="0" err="1">
                <a:solidFill>
                  <a:srgbClr val="233D6B"/>
                </a:solidFill>
                <a:latin typeface="Roboto Condensed"/>
              </a:rPr>
              <a:t>Vần</a:t>
            </a:r>
            <a:r>
              <a:rPr lang="en-US" sz="4500" b="1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4500" b="1" dirty="0" err="1">
                <a:solidFill>
                  <a:srgbClr val="233D6B"/>
                </a:solidFill>
                <a:latin typeface="Roboto Condensed"/>
              </a:rPr>
              <a:t>chân</a:t>
            </a:r>
            <a:endParaRPr lang="en-US" sz="4500" b="1" dirty="0">
              <a:solidFill>
                <a:srgbClr val="233D6B"/>
              </a:solidFill>
              <a:latin typeface="Roboto Condensed"/>
            </a:endParaRPr>
          </a:p>
          <a:p>
            <a:pPr marL="949961" lvl="1" indent="-474980">
              <a:buFont typeface="Arial"/>
              <a:buChar char="•"/>
            </a:pPr>
            <a:r>
              <a:rPr lang="en-US" sz="4800" dirty="0" err="1">
                <a:solidFill>
                  <a:srgbClr val="233D6B"/>
                </a:solidFill>
                <a:latin typeface="Roboto Condensed"/>
              </a:rPr>
              <a:t>Tiếng</a:t>
            </a:r>
            <a:r>
              <a:rPr lang="en-US" sz="48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4800" dirty="0" err="1">
                <a:solidFill>
                  <a:srgbClr val="233D6B"/>
                </a:solidFill>
                <a:latin typeface="Roboto Condensed"/>
              </a:rPr>
              <a:t>thứ</a:t>
            </a:r>
            <a:r>
              <a:rPr lang="en-US" sz="4800" dirty="0">
                <a:solidFill>
                  <a:srgbClr val="233D6B"/>
                </a:solidFill>
                <a:latin typeface="Roboto Condensed"/>
              </a:rPr>
              <a:t> 8 </a:t>
            </a:r>
            <a:r>
              <a:rPr lang="en-US" sz="4800" dirty="0" err="1">
                <a:solidFill>
                  <a:srgbClr val="233D6B"/>
                </a:solidFill>
                <a:latin typeface="Roboto Condensed"/>
              </a:rPr>
              <a:t>câu</a:t>
            </a:r>
            <a:r>
              <a:rPr lang="en-US" sz="4800" dirty="0">
                <a:solidFill>
                  <a:srgbClr val="233D6B"/>
                </a:solidFill>
                <a:latin typeface="Roboto Condensed"/>
              </a:rPr>
              <a:t> 8 </a:t>
            </a:r>
            <a:r>
              <a:rPr lang="en-US" sz="4800" dirty="0" err="1">
                <a:solidFill>
                  <a:srgbClr val="233D6B"/>
                </a:solidFill>
                <a:latin typeface="Roboto Condensed"/>
              </a:rPr>
              <a:t>vần</a:t>
            </a:r>
            <a:r>
              <a:rPr lang="en-US" sz="48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4800" dirty="0" err="1">
                <a:solidFill>
                  <a:srgbClr val="233D6B"/>
                </a:solidFill>
                <a:latin typeface="Roboto Condensed"/>
              </a:rPr>
              <a:t>với</a:t>
            </a:r>
            <a:r>
              <a:rPr lang="en-US" sz="48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4800" dirty="0" err="1">
                <a:solidFill>
                  <a:srgbClr val="233D6B"/>
                </a:solidFill>
                <a:latin typeface="Roboto Condensed"/>
              </a:rPr>
              <a:t>tiếng</a:t>
            </a:r>
            <a:r>
              <a:rPr lang="en-US" sz="48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4800" dirty="0" err="1">
                <a:solidFill>
                  <a:srgbClr val="233D6B"/>
                </a:solidFill>
                <a:latin typeface="Roboto Condensed"/>
              </a:rPr>
              <a:t>thứ</a:t>
            </a:r>
            <a:r>
              <a:rPr lang="en-US" sz="4800" dirty="0">
                <a:solidFill>
                  <a:srgbClr val="233D6B"/>
                </a:solidFill>
                <a:latin typeface="Roboto Condensed"/>
              </a:rPr>
              <a:t> 6 </a:t>
            </a:r>
            <a:r>
              <a:rPr lang="en-US" sz="4800" dirty="0" err="1">
                <a:solidFill>
                  <a:srgbClr val="233D6B"/>
                </a:solidFill>
                <a:latin typeface="Roboto Condensed"/>
              </a:rPr>
              <a:t>của</a:t>
            </a:r>
            <a:r>
              <a:rPr lang="en-US" sz="48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4800" dirty="0" err="1">
                <a:solidFill>
                  <a:srgbClr val="233D6B"/>
                </a:solidFill>
                <a:latin typeface="Roboto Condensed"/>
              </a:rPr>
              <a:t>câu</a:t>
            </a:r>
            <a:r>
              <a:rPr lang="en-US" sz="4800" dirty="0">
                <a:solidFill>
                  <a:srgbClr val="233D6B"/>
                </a:solidFill>
                <a:latin typeface="Roboto Condensed"/>
              </a:rPr>
              <a:t> 6 </a:t>
            </a:r>
            <a:r>
              <a:rPr lang="en-US" sz="4800" dirty="0" err="1">
                <a:solidFill>
                  <a:srgbClr val="233D6B"/>
                </a:solidFill>
                <a:latin typeface="Roboto Condensed"/>
              </a:rPr>
              <a:t>kế</a:t>
            </a:r>
            <a:r>
              <a:rPr lang="en-US" sz="48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4800" dirty="0" err="1">
                <a:solidFill>
                  <a:srgbClr val="233D6B"/>
                </a:solidFill>
                <a:latin typeface="Roboto Condensed"/>
              </a:rPr>
              <a:t>tiếp</a:t>
            </a:r>
            <a:endParaRPr lang="en-US" sz="4500" dirty="0">
              <a:solidFill>
                <a:srgbClr val="233D6B"/>
              </a:solidFill>
              <a:latin typeface="Roboto Condensed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15FB05-52FE-4468-4518-72C8E18BD272}"/>
              </a:ext>
            </a:extLst>
          </p:cNvPr>
          <p:cNvSpPr/>
          <p:nvPr/>
        </p:nvSpPr>
        <p:spPr>
          <a:xfrm>
            <a:off x="961526" y="5694367"/>
            <a:ext cx="7421934" cy="3853622"/>
          </a:xfrm>
          <a:custGeom>
            <a:avLst/>
            <a:gdLst>
              <a:gd name="connsiteX0" fmla="*/ 0 w 6250781"/>
              <a:gd name="connsiteY0" fmla="*/ 0 h 3750468"/>
              <a:gd name="connsiteX1" fmla="*/ 6250781 w 6250781"/>
              <a:gd name="connsiteY1" fmla="*/ 0 h 3750468"/>
              <a:gd name="connsiteX2" fmla="*/ 6250781 w 6250781"/>
              <a:gd name="connsiteY2" fmla="*/ 3750468 h 3750468"/>
              <a:gd name="connsiteX3" fmla="*/ 0 w 6250781"/>
              <a:gd name="connsiteY3" fmla="*/ 3750468 h 3750468"/>
              <a:gd name="connsiteX4" fmla="*/ 0 w 6250781"/>
              <a:gd name="connsiteY4" fmla="*/ 0 h 3750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0781" h="3750468">
                <a:moveTo>
                  <a:pt x="0" y="0"/>
                </a:moveTo>
                <a:lnTo>
                  <a:pt x="6250781" y="0"/>
                </a:lnTo>
                <a:lnTo>
                  <a:pt x="6250781" y="3750468"/>
                </a:lnTo>
                <a:lnTo>
                  <a:pt x="0" y="37504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4577281"/>
              <a:satOff val="-7851"/>
              <a:lumOff val="-5686"/>
              <a:alphaOff val="0"/>
            </a:schemeClr>
          </a:fillRef>
          <a:effectRef idx="0">
            <a:schemeClr val="accent4">
              <a:hueOff val="-4577281"/>
              <a:satOff val="-7851"/>
              <a:lumOff val="-568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8600" tIns="228600" rIns="228600" bIns="228600" numCol="1" spcCol="1270" anchor="ctr" anchorCtr="0">
            <a:noAutofit/>
          </a:bodyPr>
          <a:lstStyle/>
          <a:p>
            <a:pPr marL="474981" lvl="1" algn="just"/>
            <a:r>
              <a:rPr lang="en-US" sz="4800" i="1" dirty="0">
                <a:solidFill>
                  <a:srgbClr val="233D6B"/>
                </a:solidFill>
                <a:latin typeface="Roboto Condensed"/>
              </a:rPr>
              <a:t>(</a:t>
            </a:r>
            <a:r>
              <a:rPr lang="en-US" sz="4800" i="1" dirty="0" err="1">
                <a:solidFill>
                  <a:srgbClr val="233D6B"/>
                </a:solidFill>
                <a:latin typeface="Roboto Condensed"/>
              </a:rPr>
              <a:t>nhà-ra</a:t>
            </a:r>
            <a:r>
              <a:rPr lang="en-US" sz="4800" i="1" dirty="0">
                <a:solidFill>
                  <a:srgbClr val="233D6B"/>
                </a:solidFill>
                <a:latin typeface="Roboto Condensed"/>
              </a:rPr>
              <a:t>; </a:t>
            </a:r>
            <a:r>
              <a:rPr lang="en-US" sz="4800" i="1" dirty="0" err="1">
                <a:solidFill>
                  <a:srgbClr val="233D6B"/>
                </a:solidFill>
                <a:latin typeface="Roboto Condensed"/>
              </a:rPr>
              <a:t>rơi-rồi</a:t>
            </a:r>
            <a:r>
              <a:rPr lang="en-US" sz="4800" i="1" dirty="0">
                <a:solidFill>
                  <a:srgbClr val="233D6B"/>
                </a:solidFill>
                <a:latin typeface="Roboto Condensed"/>
              </a:rPr>
              <a:t>; </a:t>
            </a:r>
            <a:r>
              <a:rPr lang="en-US" sz="4800" i="1" dirty="0" err="1">
                <a:solidFill>
                  <a:srgbClr val="233D6B"/>
                </a:solidFill>
                <a:latin typeface="Roboto Condensed"/>
              </a:rPr>
              <a:t>mưa-bừa</a:t>
            </a:r>
            <a:r>
              <a:rPr lang="en-US" sz="4800" i="1" dirty="0">
                <a:solidFill>
                  <a:srgbClr val="233D6B"/>
                </a:solidFill>
                <a:latin typeface="Roboto Condensed"/>
              </a:rPr>
              <a:t>; </a:t>
            </a:r>
            <a:r>
              <a:rPr lang="en-US" sz="4800" i="1" dirty="0" err="1">
                <a:solidFill>
                  <a:srgbClr val="233D6B"/>
                </a:solidFill>
                <a:latin typeface="Roboto Condensed"/>
              </a:rPr>
              <a:t>rơm-ươm</a:t>
            </a:r>
            <a:r>
              <a:rPr lang="en-US" sz="4800" i="1" dirty="0">
                <a:solidFill>
                  <a:srgbClr val="233D6B"/>
                </a:solidFill>
                <a:latin typeface="Roboto Condensed"/>
              </a:rPr>
              <a:t>; </a:t>
            </a:r>
            <a:r>
              <a:rPr lang="en-US" sz="4800" i="1" dirty="0" err="1">
                <a:solidFill>
                  <a:srgbClr val="233D6B"/>
                </a:solidFill>
                <a:latin typeface="Roboto Condensed"/>
              </a:rPr>
              <a:t>vành-cành</a:t>
            </a:r>
            <a:r>
              <a:rPr lang="en-US" sz="4800" i="1" dirty="0">
                <a:solidFill>
                  <a:srgbClr val="233D6B"/>
                </a:solidFill>
                <a:latin typeface="Roboto Condensed"/>
              </a:rPr>
              <a:t>; con-</a:t>
            </a:r>
            <a:r>
              <a:rPr lang="en-US" sz="4800" i="1" dirty="0" err="1">
                <a:solidFill>
                  <a:srgbClr val="233D6B"/>
                </a:solidFill>
                <a:latin typeface="Roboto Condensed"/>
              </a:rPr>
              <a:t>hơn</a:t>
            </a:r>
            <a:r>
              <a:rPr lang="en-US" sz="4800" i="1" dirty="0">
                <a:solidFill>
                  <a:srgbClr val="233D6B"/>
                </a:solidFill>
                <a:latin typeface="Roboto Condensed"/>
              </a:rPr>
              <a:t>)</a:t>
            </a:r>
            <a:endParaRPr lang="en-US" sz="4500" i="1" dirty="0">
              <a:solidFill>
                <a:srgbClr val="233D6B"/>
              </a:solidFill>
              <a:latin typeface="Roboto Condensed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8651625-41AC-37BF-0D9F-AC9ECA6C615D}"/>
              </a:ext>
            </a:extLst>
          </p:cNvPr>
          <p:cNvSpPr/>
          <p:nvPr/>
        </p:nvSpPr>
        <p:spPr>
          <a:xfrm>
            <a:off x="8984268" y="1503295"/>
            <a:ext cx="8770332" cy="4022347"/>
          </a:xfrm>
          <a:custGeom>
            <a:avLst/>
            <a:gdLst>
              <a:gd name="connsiteX0" fmla="*/ 0 w 6250781"/>
              <a:gd name="connsiteY0" fmla="*/ 0 h 3750468"/>
              <a:gd name="connsiteX1" fmla="*/ 6250781 w 6250781"/>
              <a:gd name="connsiteY1" fmla="*/ 0 h 3750468"/>
              <a:gd name="connsiteX2" fmla="*/ 6250781 w 6250781"/>
              <a:gd name="connsiteY2" fmla="*/ 3750468 h 3750468"/>
              <a:gd name="connsiteX3" fmla="*/ 0 w 6250781"/>
              <a:gd name="connsiteY3" fmla="*/ 3750468 h 3750468"/>
              <a:gd name="connsiteX4" fmla="*/ 0 w 6250781"/>
              <a:gd name="connsiteY4" fmla="*/ 0 h 3750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0781" h="3750468">
                <a:moveTo>
                  <a:pt x="0" y="0"/>
                </a:moveTo>
                <a:lnTo>
                  <a:pt x="6250781" y="0"/>
                </a:lnTo>
                <a:lnTo>
                  <a:pt x="6250781" y="3750468"/>
                </a:lnTo>
                <a:lnTo>
                  <a:pt x="0" y="37504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4577281"/>
              <a:satOff val="-7851"/>
              <a:lumOff val="-5686"/>
              <a:alphaOff val="0"/>
            </a:schemeClr>
          </a:fillRef>
          <a:effectRef idx="0">
            <a:schemeClr val="accent4">
              <a:hueOff val="-4577281"/>
              <a:satOff val="-7851"/>
              <a:lumOff val="-568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8600" tIns="228600" rIns="228600" bIns="228600" numCol="1" spcCol="1270" anchor="ctr" anchorCtr="0">
            <a:noAutofit/>
          </a:bodyPr>
          <a:lstStyle/>
          <a:p>
            <a:pPr marL="474981" lvl="1">
              <a:lnSpc>
                <a:spcPts val="5720"/>
              </a:lnSpc>
            </a:pPr>
            <a:r>
              <a:rPr lang="en-US" sz="4500" b="1" dirty="0" err="1">
                <a:solidFill>
                  <a:srgbClr val="233D6B"/>
                </a:solidFill>
                <a:latin typeface="Roboto Condensed"/>
              </a:rPr>
              <a:t>Vần</a:t>
            </a:r>
            <a:r>
              <a:rPr lang="en-US" sz="4500" b="1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4500" b="1" dirty="0" err="1">
                <a:solidFill>
                  <a:srgbClr val="233D6B"/>
                </a:solidFill>
                <a:latin typeface="Roboto Condensed"/>
              </a:rPr>
              <a:t>lưng</a:t>
            </a:r>
            <a:endParaRPr lang="en-US" sz="4500" b="1" dirty="0">
              <a:solidFill>
                <a:srgbClr val="233D6B"/>
              </a:solidFill>
              <a:latin typeface="Roboto Condensed"/>
            </a:endParaRPr>
          </a:p>
          <a:p>
            <a:pPr marL="949961" lvl="1" indent="-474980">
              <a:lnSpc>
                <a:spcPts val="5720"/>
              </a:lnSpc>
              <a:buFont typeface="Arial"/>
              <a:buChar char="•"/>
            </a:pPr>
            <a:r>
              <a:rPr lang="en-US" sz="4800" dirty="0" err="1">
                <a:solidFill>
                  <a:srgbClr val="233D6B"/>
                </a:solidFill>
                <a:latin typeface="Roboto Condensed"/>
              </a:rPr>
              <a:t>Tiếng</a:t>
            </a:r>
            <a:r>
              <a:rPr lang="en-US" sz="48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4800" dirty="0" err="1">
                <a:solidFill>
                  <a:srgbClr val="233D6B"/>
                </a:solidFill>
                <a:latin typeface="Roboto Condensed"/>
              </a:rPr>
              <a:t>thứ</a:t>
            </a:r>
            <a:r>
              <a:rPr lang="en-US" sz="4800" dirty="0">
                <a:solidFill>
                  <a:srgbClr val="233D6B"/>
                </a:solidFill>
                <a:latin typeface="Roboto Condensed"/>
              </a:rPr>
              <a:t> 6 </a:t>
            </a:r>
            <a:r>
              <a:rPr lang="en-US" sz="4800" dirty="0" err="1">
                <a:solidFill>
                  <a:srgbClr val="233D6B"/>
                </a:solidFill>
                <a:latin typeface="Roboto Condensed"/>
              </a:rPr>
              <a:t>của</a:t>
            </a:r>
            <a:r>
              <a:rPr lang="en-US" sz="48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4800" dirty="0" err="1">
                <a:solidFill>
                  <a:srgbClr val="233D6B"/>
                </a:solidFill>
                <a:latin typeface="Roboto Condensed"/>
              </a:rPr>
              <a:t>câu</a:t>
            </a:r>
            <a:r>
              <a:rPr lang="en-US" sz="4800" dirty="0">
                <a:solidFill>
                  <a:srgbClr val="233D6B"/>
                </a:solidFill>
                <a:latin typeface="Roboto Condensed"/>
              </a:rPr>
              <a:t> 6 </a:t>
            </a:r>
            <a:r>
              <a:rPr lang="en-US" sz="4800" dirty="0" err="1">
                <a:solidFill>
                  <a:srgbClr val="233D6B"/>
                </a:solidFill>
                <a:latin typeface="Roboto Condensed"/>
              </a:rPr>
              <a:t>vần</a:t>
            </a:r>
            <a:r>
              <a:rPr lang="en-US" sz="48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4800" dirty="0" err="1">
                <a:solidFill>
                  <a:srgbClr val="233D6B"/>
                </a:solidFill>
                <a:latin typeface="Roboto Condensed"/>
              </a:rPr>
              <a:t>với</a:t>
            </a:r>
            <a:r>
              <a:rPr lang="en-US" sz="48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4800" dirty="0" err="1">
                <a:solidFill>
                  <a:srgbClr val="233D6B"/>
                </a:solidFill>
                <a:latin typeface="Roboto Condensed"/>
              </a:rPr>
              <a:t>tiếng</a:t>
            </a:r>
            <a:r>
              <a:rPr lang="en-US" sz="48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4800" dirty="0" err="1">
                <a:solidFill>
                  <a:srgbClr val="233D6B"/>
                </a:solidFill>
                <a:latin typeface="Roboto Condensed"/>
              </a:rPr>
              <a:t>thứ</a:t>
            </a:r>
            <a:r>
              <a:rPr lang="en-US" sz="4800" dirty="0">
                <a:solidFill>
                  <a:srgbClr val="233D6B"/>
                </a:solidFill>
                <a:latin typeface="Roboto Condensed"/>
              </a:rPr>
              <a:t> 8 </a:t>
            </a:r>
            <a:r>
              <a:rPr lang="en-US" sz="4800" dirty="0" err="1">
                <a:solidFill>
                  <a:srgbClr val="233D6B"/>
                </a:solidFill>
                <a:latin typeface="Roboto Condensed"/>
              </a:rPr>
              <a:t>của</a:t>
            </a:r>
            <a:r>
              <a:rPr lang="en-US" sz="48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4800" dirty="0" err="1">
                <a:solidFill>
                  <a:srgbClr val="233D6B"/>
                </a:solidFill>
                <a:latin typeface="Roboto Condensed"/>
              </a:rPr>
              <a:t>câu</a:t>
            </a:r>
            <a:r>
              <a:rPr lang="en-US" sz="4800" dirty="0">
                <a:solidFill>
                  <a:srgbClr val="233D6B"/>
                </a:solidFill>
                <a:latin typeface="Roboto Condensed"/>
              </a:rPr>
              <a:t> 8 </a:t>
            </a:r>
            <a:r>
              <a:rPr lang="en-US" sz="4800" dirty="0" err="1">
                <a:solidFill>
                  <a:srgbClr val="233D6B"/>
                </a:solidFill>
                <a:latin typeface="Roboto Condensed"/>
              </a:rPr>
              <a:t>kế</a:t>
            </a:r>
            <a:r>
              <a:rPr lang="en-US" sz="4800" dirty="0">
                <a:solidFill>
                  <a:srgbClr val="233D6B"/>
                </a:solidFill>
                <a:latin typeface="Roboto Condensed"/>
              </a:rPr>
              <a:t> </a:t>
            </a:r>
            <a:r>
              <a:rPr lang="en-US" sz="4800" dirty="0" err="1">
                <a:solidFill>
                  <a:srgbClr val="233D6B"/>
                </a:solidFill>
                <a:latin typeface="Roboto Condensed"/>
              </a:rPr>
              <a:t>tiếp</a:t>
            </a:r>
            <a:r>
              <a:rPr lang="en-US" sz="4800" dirty="0">
                <a:solidFill>
                  <a:srgbClr val="233D6B"/>
                </a:solidFill>
                <a:latin typeface="Roboto Condensed"/>
              </a:rPr>
              <a:t>: </a:t>
            </a:r>
            <a:r>
              <a:rPr lang="en-US" sz="4800" i="1" dirty="0" err="1">
                <a:solidFill>
                  <a:srgbClr val="233D6B"/>
                </a:solidFill>
                <a:latin typeface="Roboto Condensed"/>
              </a:rPr>
              <a:t>đông-không</a:t>
            </a:r>
            <a:r>
              <a:rPr lang="en-US" sz="4800" i="1" dirty="0">
                <a:solidFill>
                  <a:srgbClr val="233D6B"/>
                </a:solidFill>
                <a:latin typeface="Roboto Condensed"/>
              </a:rPr>
              <a:t>; </a:t>
            </a:r>
            <a:r>
              <a:rPr lang="en-US" sz="4800" i="1" dirty="0" err="1">
                <a:solidFill>
                  <a:srgbClr val="233D6B"/>
                </a:solidFill>
                <a:latin typeface="Roboto Condensed"/>
              </a:rPr>
              <a:t>ra-òa</a:t>
            </a:r>
            <a:r>
              <a:rPr lang="en-US" sz="4800" i="1" dirty="0">
                <a:solidFill>
                  <a:srgbClr val="233D6B"/>
                </a:solidFill>
                <a:latin typeface="Roboto Condensed"/>
              </a:rPr>
              <a:t>; </a:t>
            </a:r>
            <a:r>
              <a:rPr lang="en-US" sz="4800" i="1" dirty="0" err="1">
                <a:solidFill>
                  <a:srgbClr val="233D6B"/>
                </a:solidFill>
                <a:latin typeface="Roboto Condensed"/>
              </a:rPr>
              <a:t>rồi-ngồi</a:t>
            </a:r>
            <a:r>
              <a:rPr lang="en-US" sz="4800" dirty="0">
                <a:solidFill>
                  <a:srgbClr val="233D6B"/>
                </a:solidFill>
                <a:latin typeface="Roboto Condensed"/>
              </a:rPr>
              <a:t>…</a:t>
            </a:r>
            <a:endParaRPr lang="en-US" sz="4500" dirty="0">
              <a:solidFill>
                <a:srgbClr val="233D6B"/>
              </a:solidFill>
              <a:latin typeface="Roboto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349915"/>
              </p:ext>
            </p:extLst>
          </p:nvPr>
        </p:nvGraphicFramePr>
        <p:xfrm>
          <a:off x="1574779" y="1954945"/>
          <a:ext cx="15513528" cy="6610352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939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9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91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91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391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391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391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3919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652588">
                <a:tc>
                  <a:txBody>
                    <a:bodyPr/>
                    <a:lstStyle/>
                    <a:p>
                      <a:pPr algn="ctr"/>
                      <a:endParaRPr lang="en-US" sz="4400" kern="1200" dirty="0">
                        <a:solidFill>
                          <a:srgbClr val="00000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400" kern="1200" dirty="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</a:t>
                      </a:r>
                    </a:p>
                    <a:p>
                      <a:pPr algn="ctr"/>
                      <a:r>
                        <a:rPr lang="en-US" sz="4400" kern="1200" dirty="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Con</a:t>
                      </a:r>
                      <a:endParaRPr lang="en-US" sz="4400" kern="1200" dirty="0">
                        <a:solidFill>
                          <a:srgbClr val="00000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400" kern="1200" dirty="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B</a:t>
                      </a:r>
                    </a:p>
                    <a:p>
                      <a:pPr algn="ctr"/>
                      <a:r>
                        <a:rPr lang="en-US" sz="4400" kern="1200" dirty="0" err="1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về</a:t>
                      </a:r>
                      <a:endParaRPr lang="en-US" sz="4400" kern="1200" dirty="0">
                        <a:solidFill>
                          <a:srgbClr val="00000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400" kern="1200" dirty="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B</a:t>
                      </a:r>
                    </a:p>
                    <a:p>
                      <a:pPr algn="ctr"/>
                      <a:r>
                        <a:rPr lang="en-US" sz="4400" kern="1200" dirty="0" err="1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thăm</a:t>
                      </a:r>
                      <a:endParaRPr lang="en-US" sz="4400" kern="1200" dirty="0">
                        <a:solidFill>
                          <a:srgbClr val="00000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400" kern="120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</a:t>
                      </a:r>
                    </a:p>
                    <a:p>
                      <a:pPr algn="ctr"/>
                      <a:r>
                        <a:rPr lang="en-US" sz="4400" kern="120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mẹ</a:t>
                      </a:r>
                      <a:endParaRPr lang="en-US" sz="4400" kern="1200">
                        <a:solidFill>
                          <a:srgbClr val="00000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400" kern="1200" dirty="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B</a:t>
                      </a:r>
                    </a:p>
                    <a:p>
                      <a:pPr algn="ctr"/>
                      <a:r>
                        <a:rPr lang="en-US" sz="4400" kern="1200" dirty="0" err="1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chiều</a:t>
                      </a:r>
                      <a:endParaRPr lang="en-US" sz="4400" kern="1200" dirty="0">
                        <a:solidFill>
                          <a:srgbClr val="00000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400" kern="1200" dirty="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B</a:t>
                      </a:r>
                    </a:p>
                    <a:p>
                      <a:pPr algn="ctr"/>
                      <a:r>
                        <a:rPr lang="en-US" sz="4400" kern="1200" dirty="0" err="1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đông</a:t>
                      </a:r>
                      <a:endParaRPr lang="en-US" sz="4400" kern="1200" dirty="0">
                        <a:solidFill>
                          <a:srgbClr val="00000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kern="1200">
                        <a:solidFill>
                          <a:srgbClr val="00000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258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400" kern="120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</a:t>
                      </a:r>
                    </a:p>
                    <a:p>
                      <a:pPr algn="ctr"/>
                      <a:r>
                        <a:rPr lang="en-US" sz="4400" kern="120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Bếp </a:t>
                      </a:r>
                      <a:endParaRPr lang="en-US" sz="4400" kern="1200">
                        <a:solidFill>
                          <a:srgbClr val="00000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400" kern="1200" dirty="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B</a:t>
                      </a:r>
                    </a:p>
                    <a:p>
                      <a:pPr algn="ctr"/>
                      <a:r>
                        <a:rPr lang="en-US" sz="4400" kern="1200" dirty="0" err="1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chưa</a:t>
                      </a:r>
                      <a:endParaRPr lang="en-US" sz="4400" kern="1200" dirty="0">
                        <a:solidFill>
                          <a:srgbClr val="00000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400" kern="1200" dirty="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</a:t>
                      </a:r>
                    </a:p>
                    <a:p>
                      <a:pPr algn="ctr"/>
                      <a:r>
                        <a:rPr lang="en-US" sz="4400" kern="1200" dirty="0" err="1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lên</a:t>
                      </a:r>
                      <a:endParaRPr lang="en-US" sz="4400" kern="1200" dirty="0">
                        <a:solidFill>
                          <a:srgbClr val="00000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400" kern="1200" dirty="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</a:t>
                      </a:r>
                    </a:p>
                    <a:p>
                      <a:pPr algn="ctr"/>
                      <a:r>
                        <a:rPr lang="en-US" sz="4400" kern="1200" dirty="0" err="1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khói</a:t>
                      </a:r>
                      <a:endParaRPr lang="en-US" sz="4400" kern="1200" dirty="0">
                        <a:solidFill>
                          <a:srgbClr val="00000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400" kern="120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B</a:t>
                      </a:r>
                    </a:p>
                    <a:p>
                      <a:pPr algn="ctr"/>
                      <a:r>
                        <a:rPr lang="en-US" sz="4400" kern="120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mẹ</a:t>
                      </a:r>
                      <a:endParaRPr lang="en-US" sz="4400" kern="1200">
                        <a:solidFill>
                          <a:srgbClr val="00000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400" kern="1200" dirty="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B</a:t>
                      </a:r>
                    </a:p>
                    <a:p>
                      <a:pPr algn="ctr"/>
                      <a:r>
                        <a:rPr lang="en-US" sz="4400" kern="1200" dirty="0" err="1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chưa</a:t>
                      </a:r>
                      <a:endParaRPr lang="en-US" sz="4400" kern="1200" dirty="0">
                        <a:solidFill>
                          <a:srgbClr val="00000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400" kern="120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</a:t>
                      </a:r>
                    </a:p>
                    <a:p>
                      <a:pPr algn="ctr"/>
                      <a:r>
                        <a:rPr lang="en-US" sz="4400" kern="120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có</a:t>
                      </a:r>
                      <a:endParaRPr lang="en-US" sz="4400" kern="1200">
                        <a:solidFill>
                          <a:srgbClr val="00000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400" kern="1200" dirty="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B</a:t>
                      </a:r>
                    </a:p>
                    <a:p>
                      <a:pPr algn="ctr"/>
                      <a:r>
                        <a:rPr lang="en-US" sz="4400" kern="1200" dirty="0" err="1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nhà</a:t>
                      </a:r>
                      <a:endParaRPr lang="en-US" sz="4400" kern="1200" dirty="0">
                        <a:solidFill>
                          <a:srgbClr val="00000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2588">
                <a:tc>
                  <a:txBody>
                    <a:bodyPr/>
                    <a:lstStyle/>
                    <a:p>
                      <a:pPr algn="ctr"/>
                      <a:endParaRPr lang="en-US" sz="4400" kern="1200">
                        <a:solidFill>
                          <a:srgbClr val="00000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400" kern="120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</a:t>
                      </a:r>
                    </a:p>
                    <a:p>
                      <a:pPr algn="ctr"/>
                      <a:r>
                        <a:rPr lang="en-US" sz="4400" kern="120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Mình</a:t>
                      </a:r>
                      <a:endParaRPr lang="en-US" sz="4400" kern="1200">
                        <a:solidFill>
                          <a:srgbClr val="00000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400" kern="1200" dirty="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B</a:t>
                      </a:r>
                    </a:p>
                    <a:p>
                      <a:pPr algn="ctr"/>
                      <a:r>
                        <a:rPr lang="en-US" sz="4400" kern="1200" dirty="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con</a:t>
                      </a:r>
                      <a:endParaRPr lang="en-US" sz="4400" kern="1200" dirty="0">
                        <a:solidFill>
                          <a:srgbClr val="00000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400" kern="120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</a:t>
                      </a:r>
                    </a:p>
                    <a:p>
                      <a:pPr algn="ctr"/>
                      <a:r>
                        <a:rPr lang="en-US" sz="4400" kern="120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thơ</a:t>
                      </a:r>
                      <a:endParaRPr lang="en-US" sz="4400" kern="1200">
                        <a:solidFill>
                          <a:srgbClr val="00000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400" kern="1200" dirty="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</a:t>
                      </a:r>
                    </a:p>
                    <a:p>
                      <a:pPr algn="ctr"/>
                      <a:r>
                        <a:rPr lang="en-US" sz="4400" kern="1200" dirty="0" err="1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thẩn</a:t>
                      </a:r>
                      <a:endParaRPr lang="en-US" sz="4400" kern="1200" dirty="0">
                        <a:solidFill>
                          <a:srgbClr val="00000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400" kern="1200" dirty="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B</a:t>
                      </a:r>
                    </a:p>
                    <a:p>
                      <a:pPr algn="ctr"/>
                      <a:r>
                        <a:rPr lang="en-US" sz="4400" kern="1200" dirty="0" err="1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vào</a:t>
                      </a:r>
                      <a:endParaRPr lang="en-US" sz="4400" kern="1200" dirty="0">
                        <a:solidFill>
                          <a:srgbClr val="00000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400" kern="1200" dirty="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B</a:t>
                      </a:r>
                    </a:p>
                    <a:p>
                      <a:pPr algn="ctr"/>
                      <a:r>
                        <a:rPr lang="en-US" sz="4400" kern="1200" dirty="0" err="1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ra</a:t>
                      </a:r>
                      <a:endParaRPr lang="en-US" sz="4400" kern="1200" dirty="0">
                        <a:solidFill>
                          <a:srgbClr val="00000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kern="1200">
                        <a:solidFill>
                          <a:srgbClr val="00000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258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400" kern="120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</a:t>
                      </a:r>
                    </a:p>
                    <a:p>
                      <a:pPr algn="ctr"/>
                      <a:r>
                        <a:rPr lang="en-US" sz="4400" kern="120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Trời</a:t>
                      </a:r>
                      <a:endParaRPr lang="en-US" sz="4400" kern="1200">
                        <a:solidFill>
                          <a:srgbClr val="00000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400" kern="1200" dirty="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B</a:t>
                      </a:r>
                    </a:p>
                    <a:p>
                      <a:pPr algn="ctr"/>
                      <a:r>
                        <a:rPr lang="en-US" sz="4400" kern="1200" dirty="0" err="1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đang</a:t>
                      </a:r>
                      <a:endParaRPr lang="en-US" sz="4400" kern="1200" dirty="0">
                        <a:solidFill>
                          <a:srgbClr val="00000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400" kern="1200" dirty="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B</a:t>
                      </a:r>
                    </a:p>
                    <a:p>
                      <a:pPr algn="ctr"/>
                      <a:r>
                        <a:rPr lang="en-US" sz="4400" kern="1200" dirty="0" err="1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yên</a:t>
                      </a:r>
                      <a:endParaRPr lang="en-US" sz="4400" kern="1200" dirty="0">
                        <a:solidFill>
                          <a:srgbClr val="00000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400" kern="120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</a:t>
                      </a:r>
                    </a:p>
                    <a:p>
                      <a:pPr algn="ctr"/>
                      <a:r>
                        <a:rPr lang="en-US" sz="4400" kern="120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vậy</a:t>
                      </a:r>
                      <a:endParaRPr lang="en-US" sz="4400" kern="1200">
                        <a:solidFill>
                          <a:srgbClr val="00000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400" kern="1200" dirty="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</a:t>
                      </a:r>
                    </a:p>
                    <a:p>
                      <a:pPr algn="ctr"/>
                      <a:r>
                        <a:rPr lang="en-US" sz="4400" kern="1200" dirty="0" err="1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bỗng</a:t>
                      </a:r>
                      <a:endParaRPr lang="en-US" sz="4400" kern="1200" dirty="0">
                        <a:solidFill>
                          <a:srgbClr val="00000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400" kern="1200" dirty="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B</a:t>
                      </a:r>
                    </a:p>
                    <a:p>
                      <a:pPr algn="ctr"/>
                      <a:r>
                        <a:rPr lang="en-US" sz="4400" kern="1200" dirty="0" err="1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òa</a:t>
                      </a:r>
                      <a:endParaRPr lang="en-US" sz="4400" kern="1200" dirty="0">
                        <a:solidFill>
                          <a:srgbClr val="00000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400" kern="1200" dirty="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B</a:t>
                      </a:r>
                    </a:p>
                    <a:p>
                      <a:pPr algn="ctr"/>
                      <a:r>
                        <a:rPr lang="en-US" sz="4400" kern="1200" dirty="0" err="1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mưa</a:t>
                      </a:r>
                      <a:endParaRPr lang="en-US" sz="4400" kern="1200" dirty="0">
                        <a:solidFill>
                          <a:srgbClr val="00000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4400" kern="1200" dirty="0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B</a:t>
                      </a:r>
                    </a:p>
                    <a:p>
                      <a:pPr algn="ctr"/>
                      <a:r>
                        <a:rPr lang="en-US" sz="4400" kern="1200" dirty="0" err="1">
                          <a:solidFill>
                            <a:srgbClr val="00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rơi</a:t>
                      </a:r>
                      <a:endParaRPr lang="en-US" sz="4400" kern="1200" dirty="0">
                        <a:solidFill>
                          <a:srgbClr val="000000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3"/>
          <p:cNvSpPr txBox="1"/>
          <p:nvPr/>
        </p:nvSpPr>
        <p:spPr>
          <a:xfrm>
            <a:off x="1028700" y="810798"/>
            <a:ext cx="7107264" cy="730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81" lvl="1">
              <a:lnSpc>
                <a:spcPts val="5720"/>
              </a:lnSpc>
            </a:pPr>
            <a:r>
              <a:rPr lang="en-US" sz="5000" dirty="0">
                <a:solidFill>
                  <a:schemeClr val="tx2">
                    <a:lumMod val="50000"/>
                  </a:schemeClr>
                </a:solidFill>
                <a:latin typeface="Roboto Condensed Bold"/>
              </a:rPr>
              <a:t>Thanh </a:t>
            </a:r>
            <a:r>
              <a:rPr lang="en-US" sz="5000" dirty="0" err="1">
                <a:solidFill>
                  <a:schemeClr val="tx2">
                    <a:lumMod val="50000"/>
                  </a:schemeClr>
                </a:solidFill>
                <a:latin typeface="Roboto Condensed Bold"/>
              </a:rPr>
              <a:t>điệu</a:t>
            </a:r>
            <a:endParaRPr lang="en-US" sz="5000" dirty="0">
              <a:solidFill>
                <a:schemeClr val="tx2">
                  <a:lumMod val="50000"/>
                </a:schemeClr>
              </a:solidFill>
              <a:latin typeface="Roboto Condensed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9020153"/>
            <a:ext cx="6934759" cy="730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81" lvl="1">
              <a:lnSpc>
                <a:spcPts val="5720"/>
              </a:lnSpc>
            </a:pPr>
            <a:r>
              <a:rPr lang="en-US" sz="5000" b="1" dirty="0" err="1">
                <a:solidFill>
                  <a:schemeClr val="tx2">
                    <a:lumMod val="50000"/>
                  </a:schemeClr>
                </a:solidFill>
                <a:latin typeface="Roboto Condensed"/>
              </a:rPr>
              <a:t>Nhịp</a:t>
            </a:r>
            <a:r>
              <a:rPr lang="en-US" sz="5000" b="1" dirty="0">
                <a:solidFill>
                  <a:schemeClr val="tx2">
                    <a:lumMod val="50000"/>
                  </a:schemeClr>
                </a:solidFill>
                <a:latin typeface="Roboto Condensed"/>
              </a:rPr>
              <a:t> </a:t>
            </a:r>
            <a:r>
              <a:rPr lang="en-US" sz="5000" b="1" dirty="0" err="1">
                <a:solidFill>
                  <a:schemeClr val="tx2">
                    <a:lumMod val="50000"/>
                  </a:schemeClr>
                </a:solidFill>
                <a:latin typeface="Roboto Condensed"/>
              </a:rPr>
              <a:t>chẵn</a:t>
            </a:r>
            <a:r>
              <a:rPr lang="en-US" sz="5000" dirty="0">
                <a:solidFill>
                  <a:schemeClr val="tx2">
                    <a:lumMod val="50000"/>
                  </a:schemeClr>
                </a:solidFill>
                <a:latin typeface="Roboto Condensed"/>
              </a:rPr>
              <a:t>: 4/2, 4/4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1409</Words>
  <Application>Microsoft Office PowerPoint</Application>
  <PresentationFormat>Custom</PresentationFormat>
  <Paragraphs>157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#9Slide03 IcielPanton Black</vt:lpstr>
      <vt:lpstr>Calibri</vt:lpstr>
      <vt:lpstr>Arial</vt:lpstr>
      <vt:lpstr>Roboto Condensed</vt:lpstr>
      <vt:lpstr>Roboto Condensed Bold Italics</vt:lpstr>
      <vt:lpstr>Roboto Condensed Italics</vt:lpstr>
      <vt:lpstr>Roboto Condensed Bold</vt:lpstr>
      <vt:lpstr>Fraunces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6CD -B2-VỀ THĂM MẸ</dc:title>
  <dc:creator>Admin</dc:creator>
  <cp:lastModifiedBy>Administrator</cp:lastModifiedBy>
  <cp:revision>3</cp:revision>
  <dcterms:created xsi:type="dcterms:W3CDTF">2006-08-16T00:00:00Z</dcterms:created>
  <dcterms:modified xsi:type="dcterms:W3CDTF">2025-05-18T23:38:39Z</dcterms:modified>
  <dc:identifier>DAFMHLQnViM</dc:identifier>
</cp:coreProperties>
</file>