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88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91" r:id="rId11"/>
    <p:sldId id="298" r:id="rId12"/>
    <p:sldId id="292" r:id="rId13"/>
    <p:sldId id="299" r:id="rId14"/>
    <p:sldId id="301" r:id="rId15"/>
    <p:sldId id="311" r:id="rId16"/>
    <p:sldId id="300" r:id="rId17"/>
    <p:sldId id="293" r:id="rId18"/>
    <p:sldId id="294" r:id="rId19"/>
    <p:sldId id="295" r:id="rId20"/>
    <p:sldId id="302" r:id="rId21"/>
    <p:sldId id="296" r:id="rId22"/>
    <p:sldId id="297" r:id="rId23"/>
    <p:sldId id="312" r:id="rId24"/>
    <p:sldId id="305" r:id="rId25"/>
    <p:sldId id="307" r:id="rId26"/>
    <p:sldId id="306" r:id="rId27"/>
    <p:sldId id="313" r:id="rId28"/>
    <p:sldId id="310" r:id="rId29"/>
    <p:sldId id="308" r:id="rId30"/>
    <p:sldId id="304" r:id="rId31"/>
    <p:sldId id="281" r:id="rId32"/>
    <p:sldId id="309" r:id="rId33"/>
    <p:sldId id="285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E0E74-C4F1-4CD5-AFDD-0A53B8993FF5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C23348-2E1C-4CEA-B1E6-66B60A607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46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2B2B2-CF5A-40EF-975E-70BA79896B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993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B1AA-2C91-419A-B31D-C7265B3D2BBD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4238-BE35-4171-B6CC-2E23DE7FE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836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B1AA-2C91-419A-B31D-C7265B3D2BBD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4238-BE35-4171-B6CC-2E23DE7FE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37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B1AA-2C91-419A-B31D-C7265B3D2BBD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4238-BE35-4171-B6CC-2E23DE7FE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758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Time" panose="020B7200000000000000" pitchFamily="34" charset="0"/>
              </a:defRPr>
            </a:lvl1pPr>
          </a:lstStyle>
          <a:p>
            <a:pPr>
              <a:defRPr/>
            </a:pPr>
            <a:fld id="{76B9F99D-9DC5-4EDC-A7D2-CB0441D0EC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6254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B1AA-2C91-419A-B31D-C7265B3D2BBD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4238-BE35-4171-B6CC-2E23DE7FE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872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B1AA-2C91-419A-B31D-C7265B3D2BBD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4238-BE35-4171-B6CC-2E23DE7FE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826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B1AA-2C91-419A-B31D-C7265B3D2BBD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4238-BE35-4171-B6CC-2E23DE7FE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34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B1AA-2C91-419A-B31D-C7265B3D2BBD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4238-BE35-4171-B6CC-2E23DE7FE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28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B1AA-2C91-419A-B31D-C7265B3D2BBD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4238-BE35-4171-B6CC-2E23DE7FE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11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B1AA-2C91-419A-B31D-C7265B3D2BBD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4238-BE35-4171-B6CC-2E23DE7FE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819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B1AA-2C91-419A-B31D-C7265B3D2BBD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4238-BE35-4171-B6CC-2E23DE7FE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620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B1AA-2C91-419A-B31D-C7265B3D2BBD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4238-BE35-4171-B6CC-2E23DE7FE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65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3B1AA-2C91-419A-B31D-C7265B3D2BBD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34238-BE35-4171-B6CC-2E23DE7FE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16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3.jpg"/><Relationship Id="rId7" Type="http://schemas.openxmlformats.org/officeDocument/2006/relationships/slide" Target="slide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63AEC45-5EF5-4D8A-9A10-D221FC6CBFA1}"/>
              </a:ext>
            </a:extLst>
          </p:cNvPr>
          <p:cNvSpPr/>
          <p:nvPr/>
        </p:nvSpPr>
        <p:spPr>
          <a:xfrm>
            <a:off x="1568918" y="336884"/>
            <a:ext cx="9307630" cy="58064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UBND THÀNH PHỐ CẨM PHẢ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CẨM THỊNH</a:t>
            </a:r>
          </a:p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270510"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 ĐỀ 1: VĂN HOÁ, LỊCH SỬ TRUYỀN THỐNG </a:t>
            </a:r>
            <a:endParaRPr lang="en-US" sz="2400" dirty="0">
              <a:solidFill>
                <a:schemeClr val="accent5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 QUẢNG NINH TỪ NĂM 1918 ĐẾN CÁCH MẠNG THÁNG 8 NĂM 1945</a:t>
            </a:r>
            <a:endParaRPr lang="en-US" sz="2400" dirty="0">
              <a:solidFill>
                <a:schemeClr val="accent5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GIÁO VIÊN: NGUYỄN THỊ TÂM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D363965-1B3D-4DCA-A12E-1A5A660584A0}"/>
              </a:ext>
            </a:extLst>
          </p:cNvPr>
          <p:cNvCxnSpPr/>
          <p:nvPr/>
        </p:nvCxnSpPr>
        <p:spPr>
          <a:xfrm>
            <a:off x="4374682" y="1674795"/>
            <a:ext cx="369610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904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5" y="866775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57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3475" y="495300"/>
            <a:ext cx="10125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Video giới thiệu truyền thống công nhân mỏ Quảng Ninh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0575" y="1076325"/>
            <a:ext cx="10753725" cy="495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17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8069" y="173512"/>
            <a:ext cx="53281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(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chẵn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endParaRPr lang="en-US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31522" y="177253"/>
            <a:ext cx="5556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(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endParaRPr lang="en-US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064982"/>
              </p:ext>
            </p:extLst>
          </p:nvPr>
        </p:nvGraphicFramePr>
        <p:xfrm>
          <a:off x="378070" y="885139"/>
          <a:ext cx="4958862" cy="62325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0763">
                  <a:extLst>
                    <a:ext uri="{9D8B030D-6E8A-4147-A177-3AD203B41FA5}">
                      <a16:colId xmlns:a16="http://schemas.microsoft.com/office/drawing/2014/main" val="3718383205"/>
                    </a:ext>
                  </a:extLst>
                </a:gridCol>
                <a:gridCol w="3388099">
                  <a:extLst>
                    <a:ext uri="{9D8B030D-6E8A-4147-A177-3AD203B41FA5}">
                      <a16:colId xmlns:a16="http://schemas.microsoft.com/office/drawing/2014/main" val="4043432160"/>
                    </a:ext>
                  </a:extLst>
                </a:gridCol>
              </a:tblGrid>
              <a:tr h="26169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417175"/>
                  </a:ext>
                </a:extLst>
              </a:tr>
              <a:tr h="51591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giai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mỏ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Quảng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Ninh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2005032"/>
                  </a:ext>
                </a:extLst>
              </a:tr>
              <a:tr h="2616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endParaRPr lang="en-US" sz="16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16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802848"/>
                  </a:ext>
                </a:extLst>
              </a:tr>
              <a:tr h="21624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1887 -1914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thác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thuộc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…………………………….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…………………………..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…………………………….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47731"/>
                  </a:ext>
                </a:extLst>
              </a:tr>
              <a:tr h="24354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1919 – 1929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thác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thuộc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…………………………….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…………………………..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…………………………….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858096"/>
                  </a:ext>
                </a:extLst>
              </a:tr>
              <a:tr h="458718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169281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418597"/>
              </p:ext>
            </p:extLst>
          </p:nvPr>
        </p:nvGraphicFramePr>
        <p:xfrm>
          <a:off x="6031521" y="958360"/>
          <a:ext cx="5732587" cy="61857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2764">
                  <a:extLst>
                    <a:ext uri="{9D8B030D-6E8A-4147-A177-3AD203B41FA5}">
                      <a16:colId xmlns:a16="http://schemas.microsoft.com/office/drawing/2014/main" val="2140861718"/>
                    </a:ext>
                  </a:extLst>
                </a:gridCol>
                <a:gridCol w="3859823">
                  <a:extLst>
                    <a:ext uri="{9D8B030D-6E8A-4147-A177-3AD203B41FA5}">
                      <a16:colId xmlns:a16="http://schemas.microsoft.com/office/drawing/2014/main" val="1157988801"/>
                    </a:ext>
                  </a:extLst>
                </a:gridCol>
              </a:tblGrid>
              <a:tr h="25011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84" marR="28284" marT="0" marB="0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160970"/>
                  </a:ext>
                </a:extLst>
              </a:tr>
              <a:tr h="25011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đấu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giai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mỏ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Quảng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Ninh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84" marR="28284" marT="0" marB="0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4461590"/>
                  </a:ext>
                </a:extLst>
              </a:tr>
              <a:tr h="231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84" marR="28284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84" marR="28284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60886"/>
                  </a:ext>
                </a:extLst>
              </a:tr>
              <a:tr h="26972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84" marR="2828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trào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đấu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84" marR="28284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35935"/>
                  </a:ext>
                </a:extLst>
              </a:tr>
              <a:tr h="18815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1930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84" marR="2828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trào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đấu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</a:t>
                      </a:r>
                    </a:p>
                  </a:txBody>
                  <a:tcPr marL="28284" marR="28284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713197"/>
                  </a:ext>
                </a:extLst>
              </a:tr>
              <a:tr h="694737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84" marR="28284" marT="0" marB="0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2914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7555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6540930"/>
              </p:ext>
            </p:extLst>
          </p:nvPr>
        </p:nvGraphicFramePr>
        <p:xfrm>
          <a:off x="1476375" y="323850"/>
          <a:ext cx="9667875" cy="60108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14550">
                  <a:extLst>
                    <a:ext uri="{9D8B030D-6E8A-4147-A177-3AD203B41FA5}">
                      <a16:colId xmlns:a16="http://schemas.microsoft.com/office/drawing/2014/main" val="2338315519"/>
                    </a:ext>
                  </a:extLst>
                </a:gridCol>
                <a:gridCol w="5853325">
                  <a:extLst>
                    <a:ext uri="{9D8B030D-6E8A-4147-A177-3AD203B41FA5}">
                      <a16:colId xmlns:a16="http://schemas.microsoft.com/office/drawing/2014/main" val="3802412135"/>
                    </a:ext>
                  </a:extLst>
                </a:gridCol>
              </a:tblGrid>
              <a:tr h="30805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11" marR="64011" marT="0" marB="0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2813945"/>
                  </a:ext>
                </a:extLst>
              </a:tr>
              <a:tr h="61611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giai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mỏ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Ninh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11" marR="64011" marT="0" marB="0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486090"/>
                  </a:ext>
                </a:extLst>
              </a:tr>
              <a:tr h="3080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11" marR="64011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11" marR="64011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073792"/>
                  </a:ext>
                </a:extLst>
              </a:tr>
              <a:tr h="18483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1887 -1914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thác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thuộc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endParaRPr lang="en-US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11" marR="64011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mỏ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áp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bức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bóc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lột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nặng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nề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mất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quyền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do=&gt;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đứng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đấu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đều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thất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bại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11" marR="6401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974089"/>
                  </a:ext>
                </a:extLst>
              </a:tr>
              <a:tr h="18483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1919 – 1929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thác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thuộc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endParaRPr lang="en-US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11" marR="64011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mỏ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tục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(1922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chiếm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90%)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áp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bức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bóc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lột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nặng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nề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=&gt;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đấu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đều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thất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bại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11" marR="6401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09862"/>
                  </a:ext>
                </a:extLst>
              </a:tr>
              <a:tr h="924175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thất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bại</a:t>
                      </a:r>
                      <a:endParaRPr lang="en-US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đấu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mang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11" marR="64011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68453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7522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8862550"/>
              </p:ext>
            </p:extLst>
          </p:nvPr>
        </p:nvGraphicFramePr>
        <p:xfrm>
          <a:off x="752475" y="365126"/>
          <a:ext cx="10772775" cy="63151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85665">
                  <a:extLst>
                    <a:ext uri="{9D8B030D-6E8A-4147-A177-3AD203B41FA5}">
                      <a16:colId xmlns:a16="http://schemas.microsoft.com/office/drawing/2014/main" val="127453523"/>
                    </a:ext>
                  </a:extLst>
                </a:gridCol>
                <a:gridCol w="6387110">
                  <a:extLst>
                    <a:ext uri="{9D8B030D-6E8A-4147-A177-3AD203B41FA5}">
                      <a16:colId xmlns:a16="http://schemas.microsoft.com/office/drawing/2014/main" val="997706635"/>
                    </a:ext>
                  </a:extLst>
                </a:gridCol>
              </a:tblGrid>
              <a:tr h="26417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</a:t>
                      </a:r>
                      <a:r>
                        <a:rPr lang="en-US" sz="2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endParaRPr lang="en-US" sz="2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82" marR="55282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2142934"/>
                  </a:ext>
                </a:extLst>
              </a:tr>
              <a:tr h="52834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đấu</a:t>
                      </a:r>
                      <a:r>
                        <a:rPr lang="en-US" sz="2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giai</a:t>
                      </a:r>
                      <a:r>
                        <a:rPr lang="en-US" sz="2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2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mỏ</a:t>
                      </a:r>
                      <a:r>
                        <a:rPr lang="en-US" sz="2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Quảng</a:t>
                      </a:r>
                      <a:r>
                        <a:rPr lang="en-US" sz="2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Ninh</a:t>
                      </a:r>
                      <a:endParaRPr lang="en-US" sz="2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82" marR="55282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015311"/>
                  </a:ext>
                </a:extLst>
              </a:tr>
              <a:tr h="2641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36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endParaRPr lang="en-US" sz="36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82" marR="55282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28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82" marR="55282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77034"/>
                  </a:ext>
                </a:extLst>
              </a:tr>
              <a:tr h="31700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3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sz="3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3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3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3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3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endParaRPr lang="en-US" sz="3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82" marR="55282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trào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sang ý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giai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Mác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Lê-nin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mạng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lãnh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tụ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Ái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trở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kim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82" marR="5528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552409"/>
                  </a:ext>
                </a:extLst>
              </a:tr>
              <a:tr h="15850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1930</a:t>
                      </a:r>
                      <a:endParaRPr lang="en-US" sz="3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82" marR="55282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Đảng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cộng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trào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mỏ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lãnh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đạo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Đảng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tục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82" marR="5528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801638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64559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 collage of pictures of two people&#10;&#10;Description automatically generate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69" y="316522"/>
            <a:ext cx="10796953" cy="641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347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142875"/>
            <a:ext cx="11334750" cy="6248400"/>
          </a:xfrm>
        </p:spPr>
      </p:pic>
    </p:spTree>
    <p:extLst>
      <p:ext uri="{BB962C8B-B14F-4D97-AF65-F5344CB8AC3E}">
        <p14:creationId xmlns:p14="http://schemas.microsoft.com/office/powerpoint/2010/main" val="4130918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7535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09675"/>
            <a:ext cx="10191750" cy="50064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2661" y="272562"/>
            <a:ext cx="9847385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613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817356"/>
              </p:ext>
            </p:extLst>
          </p:nvPr>
        </p:nvGraphicFramePr>
        <p:xfrm>
          <a:off x="771525" y="365125"/>
          <a:ext cx="10810875" cy="57704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0347">
                  <a:extLst>
                    <a:ext uri="{9D8B030D-6E8A-4147-A177-3AD203B41FA5}">
                      <a16:colId xmlns:a16="http://schemas.microsoft.com/office/drawing/2014/main" val="2671557405"/>
                    </a:ext>
                  </a:extLst>
                </a:gridCol>
                <a:gridCol w="8660528">
                  <a:extLst>
                    <a:ext uri="{9D8B030D-6E8A-4147-A177-3AD203B41FA5}">
                      <a16:colId xmlns:a16="http://schemas.microsoft.com/office/drawing/2014/main" val="2984235347"/>
                    </a:ext>
                  </a:extLst>
                </a:gridCol>
              </a:tblGrid>
              <a:tr h="5017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79" marR="52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 thức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79" marR="52879" marT="0" marB="0"/>
                </a:tc>
                <a:extLst>
                  <a:ext uri="{0D108BD9-81ED-4DB2-BD59-A6C34878D82A}">
                    <a16:rowId xmlns:a16="http://schemas.microsoft.com/office/drawing/2014/main" val="2673393828"/>
                  </a:ext>
                </a:extLst>
              </a:tr>
              <a:tr h="10035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79" marR="528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trào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mỏ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mẽ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cốt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bồi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dưỡng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79" marR="52879" marT="0" marB="0"/>
                </a:tc>
                <a:extLst>
                  <a:ext uri="{0D108BD9-81ED-4DB2-BD59-A6C34878D82A}">
                    <a16:rowId xmlns:a16="http://schemas.microsoft.com/office/drawing/2014/main" val="1665211791"/>
                  </a:ext>
                </a:extLst>
              </a:tr>
              <a:tr h="17562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spc="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 trình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 lập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79" marR="528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- 23/2/1930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mỏ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Mạo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Khê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- 4/1930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mỏ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Ninh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đều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- 10/1930 chi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mỏ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79" marR="52879" marT="0" marB="0"/>
                </a:tc>
                <a:extLst>
                  <a:ext uri="{0D108BD9-81ED-4DB2-BD59-A6C34878D82A}">
                    <a16:rowId xmlns:a16="http://schemas.microsoft.com/office/drawing/2014/main" val="2747995083"/>
                  </a:ext>
                </a:extLst>
              </a:tr>
              <a:tr h="25088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nghĩa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79" marR="528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kern="100" spc="1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2400" kern="100" spc="1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ngoặt</a:t>
                      </a:r>
                      <a:r>
                        <a:rPr lang="en-US" sz="2400" kern="100" spc="1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-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kern="100" spc="1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2400" kern="100" spc="1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đấu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kern="100" spc="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giai</a:t>
                      </a:r>
                      <a:r>
                        <a:rPr lang="en-US" sz="2400" kern="100" spc="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2400" kern="100" spc="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400" kern="100" spc="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kern="100" spc="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-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100" spc="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kern="100" spc="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mạng</a:t>
                      </a:r>
                      <a:r>
                        <a:rPr lang="en-US" sz="2400" kern="10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-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2400" kern="1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-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mỏ</a:t>
                      </a:r>
                      <a:r>
                        <a:rPr lang="en-US" sz="2400" kern="1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2400" kern="100" spc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kern="100" spc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-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kern="100" spc="5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400" kern="100" spc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kern="100" spc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2400" kern="100" spc="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400" kern="100" spc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Đảng</a:t>
                      </a:r>
                      <a:r>
                        <a:rPr lang="en-US" sz="2400" kern="100" spc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</a:t>
                      </a:r>
                      <a:r>
                        <a:rPr lang="en-US" sz="2400" kern="100" spc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mỏ</a:t>
                      </a:r>
                      <a:r>
                        <a:rPr lang="en-US" sz="2400" kern="100" spc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kern="100" spc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khâu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1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en-US" sz="2400" kern="100" spc="8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1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400" kern="100" spc="8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1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400" kern="100" spc="8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1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400" kern="100" spc="8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1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400" kern="100" spc="8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1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tiên</a:t>
                      </a:r>
                      <a:r>
                        <a:rPr lang="en-US" sz="2400" kern="100" spc="8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1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kern="100" spc="8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1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kern="100" spc="8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1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2400" kern="100" spc="8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1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400" kern="100" spc="8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1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400" kern="100" spc="8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kern="100" spc="9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1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400" kern="100" spc="8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1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kern="100" spc="8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8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400" kern="100" spc="8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8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trào</a:t>
                      </a:r>
                      <a:r>
                        <a:rPr lang="en-US" sz="2400" kern="100" spc="8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8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đấu</a:t>
                      </a:r>
                      <a:r>
                        <a:rPr lang="en-US" sz="2400" kern="100" spc="8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8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400" kern="100" spc="8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1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kern="100" spc="8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1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mạng</a:t>
                      </a:r>
                      <a:r>
                        <a:rPr lang="en-US" sz="2400" kern="100" spc="8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kern="1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giai</a:t>
                      </a:r>
                      <a:r>
                        <a:rPr lang="en-US" sz="2400" kern="1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2400" kern="1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400" kern="1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kern="1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2400" kern="1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mỏ</a:t>
                      </a:r>
                      <a:r>
                        <a:rPr lang="en-US" sz="2400" kern="1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79" marR="52879" marT="0" marB="0"/>
                </a:tc>
                <a:extLst>
                  <a:ext uri="{0D108BD9-81ED-4DB2-BD59-A6C34878D82A}">
                    <a16:rowId xmlns:a16="http://schemas.microsoft.com/office/drawing/2014/main" val="374508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8687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43076" y="3432597"/>
            <a:ext cx="9171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457200"/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Sun 4" descr="OPL20U25GSXzBJYl68kk8uQGfFKzs7yb1M4KJWUiLk6ZEvGF+qCIPSnY57AbBFCvTW$21.2022.70$7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57301" y="161365"/>
            <a:ext cx="3440859" cy="3088271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6" name="TextBox 5" descr="OPL20U25GSXzBJYl68kk8uQGfFKzs7yb1M4KJWUiLk6ZEvGF+qCIPSnY57AbBFCvTW$21.2022.70$7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906071" y="1637094"/>
            <a:ext cx="4876800" cy="101566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KHỞI ĐỘNG</a:t>
            </a:r>
            <a:endParaRPr lang="en-US" sz="6000" dirty="0">
              <a:solidFill>
                <a:prstClr val="black"/>
              </a:solidFill>
            </a:endParaRPr>
          </a:p>
        </p:txBody>
      </p:sp>
      <p:pic>
        <p:nvPicPr>
          <p:cNvPr id="7" name="Hình ảnh 5" descr="OPL20U25GSXzBJYl68kk8uQGfFKzs7yb1M4KJWUiLk6ZEvGF+qCIPSnY57AbBFCvTW$21.2022.70$7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8965695" y="24552"/>
            <a:ext cx="3071666" cy="322508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27118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266700"/>
            <a:ext cx="11582400" cy="6191250"/>
          </a:xfrm>
        </p:spPr>
      </p:pic>
    </p:spTree>
    <p:extLst>
      <p:ext uri="{BB962C8B-B14F-4D97-AF65-F5344CB8AC3E}">
        <p14:creationId xmlns:p14="http://schemas.microsoft.com/office/powerpoint/2010/main" val="2055107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1" y="1000125"/>
            <a:ext cx="11229974" cy="56959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2: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(11/1936)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power point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canva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https://gamma.app/),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Capcut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 4: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Cao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8/1945)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chat GPT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5, 6: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31756" y="315058"/>
            <a:ext cx="8203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NHÓM</a:t>
            </a:r>
          </a:p>
        </p:txBody>
      </p:sp>
    </p:spTree>
    <p:extLst>
      <p:ext uri="{BB962C8B-B14F-4D97-AF65-F5344CB8AC3E}">
        <p14:creationId xmlns:p14="http://schemas.microsoft.com/office/powerpoint/2010/main" val="10896294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b="1" dirty="0"/>
              <a:t>3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1936,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1936 ,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2202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 group of people in military uniforms&#10;&#10;Description automatically genera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54" y="395655"/>
            <a:ext cx="10920045" cy="627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7850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13666"/>
            <a:ext cx="10515600" cy="2602034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1936 – 1939.</a:t>
            </a:r>
          </a:p>
          <a:p>
            <a:pPr marL="0" indent="0" algn="just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đắn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7244" y="541144"/>
            <a:ext cx="10436556" cy="221599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(11/1936)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- 12/11/1936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- 13/11/1936,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11/1936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484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2960" y="3421063"/>
            <a:ext cx="10515600" cy="270717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Đ/c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20/7/1945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914400" y="369276"/>
            <a:ext cx="10647485" cy="249701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Cao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1945)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52771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3046" y="2110153"/>
            <a:ext cx="10656277" cy="240909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65992" y="4712677"/>
            <a:ext cx="10972799" cy="214532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384" y="541215"/>
            <a:ext cx="10515600" cy="1648069"/>
          </a:xfrm>
        </p:spPr>
        <p:txBody>
          <a:bodyPr>
            <a:normAutofit fontScale="25000" lnSpcReduction="20000"/>
          </a:bodyPr>
          <a:lstStyle/>
          <a:p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endParaRPr lang="en-US" sz="8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Hòn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Gai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Cẩm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</a:t>
            </a:r>
            <a:endParaRPr lang="en-US" sz="8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endParaRPr lang="en-US" sz="8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c,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1945</a:t>
            </a:r>
            <a:endParaRPr lang="en-US" sz="8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endParaRPr lang="en-US" sz="8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đắn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8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Ý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ngoặt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mệnh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8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báu</a:t>
            </a:r>
            <a:endParaRPr lang="en-US" sz="8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659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9369498"/>
              </p:ext>
            </p:extLst>
          </p:nvPr>
        </p:nvGraphicFramePr>
        <p:xfrm>
          <a:off x="1399031" y="246888"/>
          <a:ext cx="9966960" cy="6764886"/>
        </p:xfrm>
        <a:graphic>
          <a:graphicData uri="http://schemas.openxmlformats.org/drawingml/2006/table">
            <a:tbl>
              <a:tblPr/>
              <a:tblGrid>
                <a:gridCol w="1098783">
                  <a:extLst>
                    <a:ext uri="{9D8B030D-6E8A-4147-A177-3AD203B41FA5}">
                      <a16:colId xmlns:a16="http://schemas.microsoft.com/office/drawing/2014/main" val="3287960665"/>
                    </a:ext>
                  </a:extLst>
                </a:gridCol>
                <a:gridCol w="826035">
                  <a:extLst>
                    <a:ext uri="{9D8B030D-6E8A-4147-A177-3AD203B41FA5}">
                      <a16:colId xmlns:a16="http://schemas.microsoft.com/office/drawing/2014/main" val="2131415904"/>
                    </a:ext>
                  </a:extLst>
                </a:gridCol>
                <a:gridCol w="1854680">
                  <a:extLst>
                    <a:ext uri="{9D8B030D-6E8A-4147-A177-3AD203B41FA5}">
                      <a16:colId xmlns:a16="http://schemas.microsoft.com/office/drawing/2014/main" val="2211010664"/>
                    </a:ext>
                  </a:extLst>
                </a:gridCol>
                <a:gridCol w="1994948">
                  <a:extLst>
                    <a:ext uri="{9D8B030D-6E8A-4147-A177-3AD203B41FA5}">
                      <a16:colId xmlns:a16="http://schemas.microsoft.com/office/drawing/2014/main" val="3467385158"/>
                    </a:ext>
                  </a:extLst>
                </a:gridCol>
                <a:gridCol w="1683239">
                  <a:extLst>
                    <a:ext uri="{9D8B030D-6E8A-4147-A177-3AD203B41FA5}">
                      <a16:colId xmlns:a16="http://schemas.microsoft.com/office/drawing/2014/main" val="3348096265"/>
                    </a:ext>
                  </a:extLst>
                </a:gridCol>
                <a:gridCol w="1893643">
                  <a:extLst>
                    <a:ext uri="{9D8B030D-6E8A-4147-A177-3AD203B41FA5}">
                      <a16:colId xmlns:a16="http://schemas.microsoft.com/office/drawing/2014/main" val="1043014100"/>
                    </a:ext>
                  </a:extLst>
                </a:gridCol>
                <a:gridCol w="615632">
                  <a:extLst>
                    <a:ext uri="{9D8B030D-6E8A-4147-A177-3AD203B41FA5}">
                      <a16:colId xmlns:a16="http://schemas.microsoft.com/office/drawing/2014/main" val="2097374700"/>
                    </a:ext>
                  </a:extLst>
                </a:gridCol>
              </a:tblGrid>
              <a:tr h="208593">
                <a:tc rowSpan="3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t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82" marR="10782" marT="10782" marB="10782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t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82" marR="10782" marT="10782" marB="10782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Saira Extra Condensed"/>
                        </a:rPr>
                        <a:t>Mô tả mức chất lượng</a:t>
                      </a:r>
                      <a:endParaRPr lang="vi-VN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782" marR="10782" marT="10782" marB="10782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t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82" marR="10782" marT="10782" marB="10782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194942"/>
                  </a:ext>
                </a:extLst>
              </a:tr>
              <a:tr h="3657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82" marR="10782" marT="10782" marB="10782">
                    <a:lnL w="30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82" marR="10782" marT="10782" marB="10782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82" marR="10782" marT="10782" marB="10782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 đạt</a:t>
                      </a:r>
                      <a:endParaRPr lang="vi-VN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82" marR="10782" marT="10782" marB="10782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6057985"/>
                  </a:ext>
                </a:extLst>
              </a:tr>
              <a:tr h="3465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10 - 9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82" marR="10782" marT="10782" marB="10782">
                    <a:lnL w="30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8 -7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82" marR="10782" marT="10782" marB="10782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6 -5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82" marR="10782" marT="10782" marB="10782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4 - 0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82" marR="10782" marT="10782" marB="10782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6414009"/>
                  </a:ext>
                </a:extLst>
              </a:tr>
              <a:tr h="103457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cáo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82" marR="10782" marT="10782" marB="10782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82" marR="10782" marT="10782" marB="10782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hài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lỗi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82" marR="10782" marT="10782" marB="10782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lỗi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82" marR="10782" marT="10782" marB="10782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lỗi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82" marR="10782" marT="10782" marB="10782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 điệu, chữ nhỏ, nhiều lỗi chính tả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82" marR="10782" marT="10782" marB="10782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82" marR="10782" marT="10782" marB="10782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1773906"/>
                  </a:ext>
                </a:extLst>
              </a:tr>
              <a:tr h="86736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cáo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82" marR="10782" marT="10782" marB="10782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82" marR="10782" marT="10782" marB="10782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Đầy đủ các nội dung, có mở rộng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82" marR="10782" marT="10782" marB="10782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Đầy đủ nội dung, chưa có mở rộng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82" marR="10782" marT="10782" marB="10782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 đối đầy đủ nội dung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82" marR="10782" marT="10782" marB="10782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82" marR="10782" marT="10782" marB="10782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82" marR="10782" marT="10782" marB="10782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532009"/>
                  </a:ext>
                </a:extLst>
              </a:tr>
              <a:tr h="136897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Kỹ</a:t>
                      </a: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82" marR="10782" marT="10782" marB="10782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82" marR="10782" marT="10782" marB="10782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 rõ, tự tin, thuyết phục, có giao lưu với người nghe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82" marR="10782" marT="10782" marB="10782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 rõ, tương đối tự tin.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82" marR="10782" marT="10782" marB="10782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 thực sự rõ lời, còn thiếu tự tin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82" marR="10782" marT="10782" marB="10782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82" marR="10782" marT="10782" marB="10782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82" marR="10782" marT="10782" marB="10782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5409533"/>
                  </a:ext>
                </a:extLst>
              </a:tr>
              <a:tr h="70016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82" marR="10782" marT="10782" marB="10782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82" marR="10782" marT="10782" marB="10782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 lời đúng tất cả các câu hỏi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82" marR="10782" marT="10782" marB="10782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 lời đúng 2/3 câu hỏi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82" marR="10782" marT="10782" marB="10782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½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82" marR="10782" marT="10782" marB="10782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 lời đúng dưới ½ câu hỏi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82" marR="10782" marT="10782" marB="10782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82" marR="10782" marT="10782" marB="10782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2562805"/>
                  </a:ext>
                </a:extLst>
              </a:tr>
              <a:tr h="124531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82" marR="10782" marT="10782" marB="10782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82" marR="10782" marT="10782" marB="10782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 thành viên tham gia thực hiện/trình bày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82" marR="10782" marT="10782" marB="10782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80% thành viên tham gia thực hiện/trình bày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82" marR="10782" marT="10782" marB="10782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t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82" marR="10782" marT="10782" marB="10782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 40%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t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vi-V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 viên tham gia thực hiện/trình bày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82" marR="10782" marT="10782" marB="10782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82" marR="10782" marT="10782" marB="10782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5549668"/>
                  </a:ext>
                </a:extLst>
              </a:tr>
              <a:tr h="208593">
                <a:tc gridSpan="6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82" marR="10782" marT="10782" marB="10782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82" marR="10782" marT="10782" marB="10782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09428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946650" y="14208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4444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92" y="290146"/>
            <a:ext cx="10577146" cy="643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5785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65124"/>
            <a:ext cx="10972800" cy="5997575"/>
          </a:xfrm>
        </p:spPr>
      </p:pic>
    </p:spTree>
    <p:extLst>
      <p:ext uri="{BB962C8B-B14F-4D97-AF65-F5344CB8AC3E}">
        <p14:creationId xmlns:p14="http://schemas.microsoft.com/office/powerpoint/2010/main" val="2477148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272" y="841893"/>
            <a:ext cx="4813790" cy="48994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23" y="841892"/>
            <a:ext cx="5108331" cy="4962780"/>
          </a:xfrm>
          <a:prstGeom prst="rect">
            <a:avLst/>
          </a:prstGeom>
        </p:spPr>
      </p:pic>
      <p:sp>
        <p:nvSpPr>
          <p:cNvPr id="2" name="Flowchart: Process 1">
            <a:hlinkClick r:id="rId4" action="ppaction://hlinksldjump"/>
          </p:cNvPr>
          <p:cNvSpPr/>
          <p:nvPr/>
        </p:nvSpPr>
        <p:spPr>
          <a:xfrm>
            <a:off x="0" y="205343"/>
            <a:ext cx="5981625" cy="3302446"/>
          </a:xfrm>
          <a:prstGeom prst="flowChartProces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/>
              <a:t>1</a:t>
            </a:r>
          </a:p>
        </p:txBody>
      </p:sp>
      <p:sp>
        <p:nvSpPr>
          <p:cNvPr id="15" name="Flowchart: Process 14">
            <a:hlinkClick r:id="rId5" action="ppaction://hlinksldjump"/>
          </p:cNvPr>
          <p:cNvSpPr/>
          <p:nvPr/>
        </p:nvSpPr>
        <p:spPr>
          <a:xfrm>
            <a:off x="5981625" y="205343"/>
            <a:ext cx="6294316" cy="3302446"/>
          </a:xfrm>
          <a:prstGeom prst="flowChartProces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/>
              <a:t>2</a:t>
            </a:r>
          </a:p>
        </p:txBody>
      </p:sp>
      <p:sp>
        <p:nvSpPr>
          <p:cNvPr id="14" name="Flowchart: Process 13">
            <a:hlinkClick r:id="rId6" action="ppaction://hlinksldjump"/>
          </p:cNvPr>
          <p:cNvSpPr/>
          <p:nvPr/>
        </p:nvSpPr>
        <p:spPr>
          <a:xfrm>
            <a:off x="-1" y="3507789"/>
            <a:ext cx="5981625" cy="3581798"/>
          </a:xfrm>
          <a:prstGeom prst="flowChartProces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/>
              <a:t>3</a:t>
            </a:r>
          </a:p>
        </p:txBody>
      </p:sp>
      <p:sp>
        <p:nvSpPr>
          <p:cNvPr id="16" name="Flowchart: Process 15">
            <a:hlinkClick r:id="rId7" action="ppaction://hlinksldjump"/>
          </p:cNvPr>
          <p:cNvSpPr/>
          <p:nvPr/>
        </p:nvSpPr>
        <p:spPr>
          <a:xfrm>
            <a:off x="5994481" y="3507789"/>
            <a:ext cx="6281460" cy="3563704"/>
          </a:xfrm>
          <a:prstGeom prst="flowChartProces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/>
              <a:t>4</a:t>
            </a:r>
          </a:p>
        </p:txBody>
      </p:sp>
      <p:sp>
        <p:nvSpPr>
          <p:cNvPr id="13" name="Action Button: Home 12">
            <a:hlinkClick r:id="rId8" action="ppaction://hlinksldjump" highlightClick="1"/>
          </p:cNvPr>
          <p:cNvSpPr/>
          <p:nvPr/>
        </p:nvSpPr>
        <p:spPr>
          <a:xfrm>
            <a:off x="11721748" y="6384423"/>
            <a:ext cx="442452" cy="47357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99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4" grpId="0" animBg="1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$21.2022.70$7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880835" y="345307"/>
            <a:ext cx="4114799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$21.2022.70$7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6874045" y="2351343"/>
            <a:ext cx="31272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 descr="OPL20U25GSXzBJYl68kk8uQGfFKzs7yb1M4KJWUiLk6ZEvGF+qCIPSnY57AbBFCvTW$21.2022.70$7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87EE42C-D077-4645-BBF8-B59F43E89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706" y="3652038"/>
            <a:ext cx="2186740" cy="2915653"/>
          </a:xfrm>
          <a:prstGeom prst="rect">
            <a:avLst/>
          </a:prstGeom>
        </p:spPr>
      </p:pic>
      <p:sp>
        <p:nvSpPr>
          <p:cNvPr id="6" name="Google Shape;157;p20" descr="OPL20U25GSXzBJYl68kk8uQGfFKzs7yb1M4KJWUiLk6ZEvGF+qCIPSnY57AbBFCvTW$21.2022.70$7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49CE1D0-6956-4876-8361-E0F1378BD373}"/>
              </a:ext>
            </a:extLst>
          </p:cNvPr>
          <p:cNvSpPr/>
          <p:nvPr/>
        </p:nvSpPr>
        <p:spPr>
          <a:xfrm>
            <a:off x="5487978" y="927673"/>
            <a:ext cx="1063185" cy="80076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163;p20" descr="OPL20U25GSXzBJYl68kk8uQGfFKzs7yb1M4KJWUiLk6ZEvGF+qCIPSnY57AbBFCvTW$21.2022.70$7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EF570CD-1298-405C-894A-213B5893CEEA}"/>
              </a:ext>
            </a:extLst>
          </p:cNvPr>
          <p:cNvSpPr/>
          <p:nvPr/>
        </p:nvSpPr>
        <p:spPr>
          <a:xfrm>
            <a:off x="6520986" y="606224"/>
            <a:ext cx="522521" cy="393592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157;p20" descr="OPL20U25GSXzBJYl68kk8uQGfFKzs7yb1M4KJWUiLk6ZEvGF+qCIPSnY57AbBFCvTW$21.2022.70$7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3F07BD9-D0A3-45DF-92E3-95CBDA06D588}"/>
              </a:ext>
            </a:extLst>
          </p:cNvPr>
          <p:cNvSpPr/>
          <p:nvPr/>
        </p:nvSpPr>
        <p:spPr>
          <a:xfrm>
            <a:off x="7185295" y="1152807"/>
            <a:ext cx="1283501" cy="913343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304800" y="4648200"/>
            <a:ext cx="5657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Plickers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06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$21.2022.70$7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880835" y="345307"/>
            <a:ext cx="4114799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$21.2022.70$7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6874045" y="2351343"/>
            <a:ext cx="31272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 descr="OPL20U25GSXzBJYl68kk8uQGfFKzs7yb1M4KJWUiLk6ZEvGF+qCIPSnY57AbBFCvTW$21.2022.70$7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87EE42C-D077-4645-BBF8-B59F43E89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056" y="3570261"/>
            <a:ext cx="2186740" cy="2915653"/>
          </a:xfrm>
          <a:prstGeom prst="rect">
            <a:avLst/>
          </a:prstGeom>
        </p:spPr>
      </p:pic>
      <p:sp>
        <p:nvSpPr>
          <p:cNvPr id="6" name="Google Shape;157;p20" descr="OPL20U25GSXzBJYl68kk8uQGfFKzs7yb1M4KJWUiLk6ZEvGF+qCIPSnY57AbBFCvTW$21.2022.70$7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49CE1D0-6956-4876-8361-E0F1378BD373}"/>
              </a:ext>
            </a:extLst>
          </p:cNvPr>
          <p:cNvSpPr/>
          <p:nvPr/>
        </p:nvSpPr>
        <p:spPr>
          <a:xfrm>
            <a:off x="5487978" y="927673"/>
            <a:ext cx="1063185" cy="80076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163;p20" descr="OPL20U25GSXzBJYl68kk8uQGfFKzs7yb1M4KJWUiLk6ZEvGF+qCIPSnY57AbBFCvTW$21.2022.70$7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EF570CD-1298-405C-894A-213B5893CEEA}"/>
              </a:ext>
            </a:extLst>
          </p:cNvPr>
          <p:cNvSpPr/>
          <p:nvPr/>
        </p:nvSpPr>
        <p:spPr>
          <a:xfrm>
            <a:off x="6520986" y="606224"/>
            <a:ext cx="522521" cy="393592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157;p20" descr="OPL20U25GSXzBJYl68kk8uQGfFKzs7yb1M4KJWUiLk6ZEvGF+qCIPSnY57AbBFCvTW$21.2022.70$7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3F07BD9-D0A3-45DF-92E3-95CBDA06D588}"/>
              </a:ext>
            </a:extLst>
          </p:cNvPr>
          <p:cNvSpPr/>
          <p:nvPr/>
        </p:nvSpPr>
        <p:spPr>
          <a:xfrm>
            <a:off x="7185295" y="1152807"/>
            <a:ext cx="1283501" cy="913343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070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47651"/>
            <a:ext cx="11125200" cy="606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8260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21071" y="2133600"/>
            <a:ext cx="3161654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KẾT THÚC.</a:t>
            </a:r>
            <a:endParaRPr lang="en-US" sz="36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820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02920" y="22860"/>
            <a:ext cx="11353800" cy="413590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 GHÉP SỐ 1:</a:t>
            </a:r>
          </a:p>
          <a:p>
            <a:pPr algn="ctr"/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sì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sì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 defTabSz="457200"/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648244" y="4565984"/>
            <a:ext cx="4385603" cy="157104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lời:Than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endParaRPr lang="en-US" sz="4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10515600" y="5715000"/>
            <a:ext cx="156972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3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02920" y="712177"/>
            <a:ext cx="11353800" cy="274788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 GHÉP SỐ 2:</a:t>
            </a: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XIX,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XX,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ta 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…………….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defTabSz="457200"/>
            <a:endParaRPr lang="en-US" sz="4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955974" y="4668717"/>
            <a:ext cx="5651695" cy="8572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10515600" y="5715000"/>
            <a:ext cx="156972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24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02920" y="167640"/>
            <a:ext cx="11353800" cy="185928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 GHÉP SỐ 3: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10515600" y="5715000"/>
            <a:ext cx="156972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2352674"/>
            <a:ext cx="7239000" cy="38671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20175" y="3076575"/>
            <a:ext cx="2943225" cy="107721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34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4929" y="770206"/>
            <a:ext cx="11726091" cy="243019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 GHÉP SỐ 4: </a:t>
            </a: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 defTabSz="457200"/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10515600" y="5715000"/>
            <a:ext cx="156972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22331" y="4106008"/>
            <a:ext cx="4202723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Chi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04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6" y="263769"/>
            <a:ext cx="5053080" cy="46071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602" y="263769"/>
            <a:ext cx="5591375" cy="46071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4015" y="5213838"/>
            <a:ext cx="92670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Than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2,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4, Chi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4514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$21.2022.70$7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880835" y="345307"/>
            <a:ext cx="4114799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$21.2022.70$7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5912020" y="2402707"/>
            <a:ext cx="62799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en-US" sz="4800" dirty="0">
              <a:solidFill>
                <a:prstClr val="black"/>
              </a:solidFill>
            </a:endParaRPr>
          </a:p>
        </p:txBody>
      </p:sp>
      <p:pic>
        <p:nvPicPr>
          <p:cNvPr id="4" name="Hình ảnh 3" descr="OPL20U25GSXzBJYl68kk8uQGfFKzs7yb1M4KJWUiLk6ZEvGF+qCIPSnY57AbBFCvTW$21.2022.70$7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87EE42C-D077-4645-BBF8-B59F43E89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056" y="3570261"/>
            <a:ext cx="2186740" cy="2915653"/>
          </a:xfrm>
          <a:prstGeom prst="rect">
            <a:avLst/>
          </a:prstGeom>
        </p:spPr>
      </p:pic>
      <p:sp>
        <p:nvSpPr>
          <p:cNvPr id="6" name="Google Shape;157;p20" descr="OPL20U25GSXzBJYl68kk8uQGfFKzs7yb1M4KJWUiLk6ZEvGF+qCIPSnY57AbBFCvTW$21.2022.70$7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49CE1D0-6956-4876-8361-E0F1378BD373}"/>
              </a:ext>
            </a:extLst>
          </p:cNvPr>
          <p:cNvSpPr/>
          <p:nvPr/>
        </p:nvSpPr>
        <p:spPr>
          <a:xfrm>
            <a:off x="5487978" y="927673"/>
            <a:ext cx="1063185" cy="80076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163;p20" descr="OPL20U25GSXzBJYl68kk8uQGfFKzs7yb1M4KJWUiLk6ZEvGF+qCIPSnY57AbBFCvTW$21.2022.70$7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EF570CD-1298-405C-894A-213B5893CEEA}"/>
              </a:ext>
            </a:extLst>
          </p:cNvPr>
          <p:cNvSpPr/>
          <p:nvPr/>
        </p:nvSpPr>
        <p:spPr>
          <a:xfrm>
            <a:off x="6520986" y="606224"/>
            <a:ext cx="522521" cy="393592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157;p20" descr="OPL20U25GSXzBJYl68kk8uQGfFKzs7yb1M4KJWUiLk6ZEvGF+qCIPSnY57AbBFCvTW$21.2022.70$7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3F07BD9-D0A3-45DF-92E3-95CBDA06D588}"/>
              </a:ext>
            </a:extLst>
          </p:cNvPr>
          <p:cNvSpPr/>
          <p:nvPr/>
        </p:nvSpPr>
        <p:spPr>
          <a:xfrm>
            <a:off x="7185295" y="1152807"/>
            <a:ext cx="1283501" cy="913343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250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1.quiz"/>
  <p:tag name="ISPRING_QUIZ_FULL_PATH" val="D:\BÀI 1 GDĐP 9\quiz\quiz1.quiz"/>
  <p:tag name="ISPRING_QUIZ_RELATIVE_PATH" val="BÀI 1 GDĐP 9\quiz\quiz1.quiz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</TotalTime>
  <Words>1940</Words>
  <Application>Microsoft Office PowerPoint</Application>
  <PresentationFormat>Widescreen</PresentationFormat>
  <Paragraphs>235</Paragraphs>
  <Slides>33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.VnTime</vt:lpstr>
      <vt:lpstr>Arial</vt:lpstr>
      <vt:lpstr>Calibri</vt:lpstr>
      <vt:lpstr>Calibri Light</vt:lpstr>
      <vt:lpstr>Saira Extra Condensed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17</cp:revision>
  <dcterms:created xsi:type="dcterms:W3CDTF">2024-10-04T04:04:22Z</dcterms:created>
  <dcterms:modified xsi:type="dcterms:W3CDTF">2024-10-13T03:26:32Z</dcterms:modified>
</cp:coreProperties>
</file>