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4" r:id="rId3"/>
    <p:sldId id="259" r:id="rId4"/>
    <p:sldId id="257" r:id="rId5"/>
    <p:sldId id="261" r:id="rId6"/>
    <p:sldId id="268" r:id="rId7"/>
    <p:sldId id="269" r:id="rId8"/>
    <p:sldId id="266" r:id="rId9"/>
    <p:sldId id="258" r:id="rId10"/>
    <p:sldId id="260" r:id="rId11"/>
    <p:sldId id="262" r:id="rId12"/>
  </p:sldIdLst>
  <p:sldSz cx="18288000" cy="10287000"/>
  <p:notesSz cx="6858000" cy="9144000"/>
  <p:embeddedFontLst>
    <p:embeddedFont>
      <p:font typeface="#9Slide03 AllRoundGothic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#9Slide03 Arima Madurai Bold" panose="020B0604020202020204" charset="0"/>
      <p:bold r:id="rId18"/>
    </p:embeddedFont>
    <p:embeddedFont>
      <p:font typeface="#9Slide03 BoosterNextFYBlack" panose="020B0604020202020204" charset="0"/>
      <p:regular r:id="rId19"/>
    </p:embeddedFont>
    <p:embeddedFont>
      <p:font typeface="Mansalva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E9"/>
    <a:srgbClr val="FFE5B6"/>
    <a:srgbClr val="414348"/>
    <a:srgbClr val="FFD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31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svg"/><Relationship Id="rId7" Type="http://schemas.openxmlformats.org/officeDocument/2006/relationships/image" Target="../media/image3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7.svg"/><Relationship Id="rId5" Type="http://schemas.openxmlformats.org/officeDocument/2006/relationships/image" Target="../media/image49.sv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8.svg"/><Relationship Id="rId5" Type="http://schemas.openxmlformats.org/officeDocument/2006/relationships/image" Target="../media/image51.svg"/><Relationship Id="rId10" Type="http://schemas.openxmlformats.org/officeDocument/2006/relationships/image" Target="../media/image4.png"/><Relationship Id="rId4" Type="http://schemas.openxmlformats.org/officeDocument/2006/relationships/image" Target="../media/image26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svg"/><Relationship Id="rId3" Type="http://schemas.openxmlformats.org/officeDocument/2006/relationships/image" Target="../media/image1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hyperlink" Target="B7.7.%20PHT%20-%20Nghe%20v&#224;%20nh&#7853;n%20bi&#7871;t%20t&#237;nh%20thuy&#7871;t%20ph&#7909;c%20c&#7911;a%20m&#7897;t%20&#253;%20ki&#7871;n%20-%20Nh&#243;m%203H1K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0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svg"/><Relationship Id="rId3" Type="http://schemas.openxmlformats.org/officeDocument/2006/relationships/image" Target="../media/image12.svg"/><Relationship Id="rId7" Type="http://schemas.openxmlformats.org/officeDocument/2006/relationships/image" Target="../media/image34.sv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8.svg"/><Relationship Id="rId5" Type="http://schemas.openxmlformats.org/officeDocument/2006/relationships/image" Target="../media/image32.svg"/><Relationship Id="rId15" Type="http://schemas.openxmlformats.org/officeDocument/2006/relationships/image" Target="../media/image6.sv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20.sv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30.svg"/><Relationship Id="rId4" Type="http://schemas.openxmlformats.org/officeDocument/2006/relationships/image" Target="../media/image39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30.svg"/><Relationship Id="rId4" Type="http://schemas.openxmlformats.org/officeDocument/2006/relationships/image" Target="../media/image39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30.svg"/><Relationship Id="rId4" Type="http://schemas.openxmlformats.org/officeDocument/2006/relationships/image" Target="../media/image39.sv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30.svg"/><Relationship Id="rId4" Type="http://schemas.openxmlformats.org/officeDocument/2006/relationships/image" Target="../media/image39.sv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svg"/><Relationship Id="rId3" Type="http://schemas.openxmlformats.org/officeDocument/2006/relationships/image" Target="../media/image12.svg"/><Relationship Id="rId7" Type="http://schemas.openxmlformats.org/officeDocument/2006/relationships/image" Target="../media/image43.svg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8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45.sv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991" y="7769942"/>
            <a:ext cx="13952017" cy="7584824"/>
          </a:xfrm>
          <a:custGeom>
            <a:avLst/>
            <a:gdLst/>
            <a:ahLst/>
            <a:cxnLst/>
            <a:rect l="l" t="t" r="r" b="b"/>
            <a:pathLst>
              <a:path w="13952017" h="7584824">
                <a:moveTo>
                  <a:pt x="0" y="0"/>
                </a:moveTo>
                <a:lnTo>
                  <a:pt x="13952018" y="0"/>
                </a:lnTo>
                <a:lnTo>
                  <a:pt x="13952018" y="7584823"/>
                </a:lnTo>
                <a:lnTo>
                  <a:pt x="0" y="758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67991" y="5688238"/>
            <a:ext cx="4707603" cy="2148379"/>
          </a:xfrm>
          <a:custGeom>
            <a:avLst/>
            <a:gdLst/>
            <a:ahLst/>
            <a:cxnLst/>
            <a:rect l="l" t="t" r="r" b="b"/>
            <a:pathLst>
              <a:path w="4707603" h="2148379">
                <a:moveTo>
                  <a:pt x="0" y="0"/>
                </a:moveTo>
                <a:lnTo>
                  <a:pt x="4707603" y="0"/>
                </a:lnTo>
                <a:lnTo>
                  <a:pt x="4707603" y="2148379"/>
                </a:lnTo>
                <a:lnTo>
                  <a:pt x="0" y="214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38393" y="5455018"/>
            <a:ext cx="1056447" cy="2314924"/>
          </a:xfrm>
          <a:custGeom>
            <a:avLst/>
            <a:gdLst/>
            <a:ahLst/>
            <a:cxnLst/>
            <a:rect l="l" t="t" r="r" b="b"/>
            <a:pathLst>
              <a:path w="1056447" h="2314924">
                <a:moveTo>
                  <a:pt x="0" y="0"/>
                </a:moveTo>
                <a:lnTo>
                  <a:pt x="1056447" y="0"/>
                </a:lnTo>
                <a:lnTo>
                  <a:pt x="1056447" y="2314924"/>
                </a:lnTo>
                <a:lnTo>
                  <a:pt x="0" y="231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122234" y="514558"/>
            <a:ext cx="2043531" cy="175940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47698" y="2789698"/>
            <a:ext cx="16992600" cy="2524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NGHE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NGHE </a:t>
            </a:r>
            <a:r>
              <a:rPr lang="en-US" sz="4800" b="1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THUYẾT</a:t>
            </a:r>
            <a:r>
              <a:rPr lang="en-US" sz="4800" b="1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PHỤC</a:t>
            </a:r>
            <a:r>
              <a:rPr lang="en-US" sz="4800" b="1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kern="0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</a:rPr>
              <a:t>VỀ</a:t>
            </a:r>
            <a:r>
              <a:rPr lang="en-US" sz="4800" b="1" kern="0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</a:rPr>
              <a:t>THƠ</a:t>
            </a:r>
            <a:r>
              <a:rPr lang="en-US" sz="4800" b="1" kern="0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</a:rPr>
              <a:t>TÁM</a:t>
            </a:r>
            <a:r>
              <a:rPr lang="en-US" sz="4800" b="1" kern="0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</a:rPr>
              <a:t>CHỮ</a:t>
            </a:r>
            <a:r>
              <a:rPr lang="en-US" sz="4800" b="1" kern="0" dirty="0">
                <a:solidFill>
                  <a:srgbClr val="414348"/>
                </a:solidFill>
                <a:effectLst/>
                <a:latin typeface="#9Slide03 AllRoundGothic" panose="020B0703020202020104" pitchFamily="34" charset="0"/>
                <a:ea typeface="Arial" panose="020B0604020202020204" pitchFamily="34" charset="0"/>
              </a:rPr>
              <a:t> </a:t>
            </a:r>
            <a:endParaRPr lang="en-US" sz="43200" b="1" dirty="0">
              <a:solidFill>
                <a:srgbClr val="414348"/>
              </a:solidFill>
              <a:latin typeface="#9Slide03 AllRoundGothic" panose="020B0703020202020104" pitchFamily="34" charset="0"/>
              <a:ea typeface="Mansalva"/>
              <a:cs typeface="Mansalva"/>
              <a:sym typeface="Mansal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7435290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0711" y="-571500"/>
            <a:ext cx="18059399" cy="12080278"/>
          </a:xfrm>
          <a:custGeom>
            <a:avLst/>
            <a:gdLst/>
            <a:ahLst/>
            <a:cxnLst/>
            <a:rect l="l" t="t" r="r" b="b"/>
            <a:pathLst>
              <a:path w="14830698" h="12080278">
                <a:moveTo>
                  <a:pt x="0" y="0"/>
                </a:moveTo>
                <a:lnTo>
                  <a:pt x="14830698" y="0"/>
                </a:lnTo>
                <a:lnTo>
                  <a:pt x="14830698" y="12080278"/>
                </a:lnTo>
                <a:lnTo>
                  <a:pt x="0" y="1208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85146" y="8060624"/>
            <a:ext cx="2502854" cy="2220231"/>
          </a:xfrm>
          <a:custGeom>
            <a:avLst/>
            <a:gdLst/>
            <a:ahLst/>
            <a:cxnLst/>
            <a:rect l="l" t="t" r="r" b="b"/>
            <a:pathLst>
              <a:path w="5546912" h="4114800">
                <a:moveTo>
                  <a:pt x="0" y="0"/>
                </a:moveTo>
                <a:lnTo>
                  <a:pt x="5546911" y="0"/>
                </a:lnTo>
                <a:lnTo>
                  <a:pt x="55469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820097" y="1039663"/>
            <a:ext cx="1023520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4000" b="1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Mansalva"/>
              </a:rPr>
              <a:t>Bước</a:t>
            </a:r>
            <a:r>
              <a:rPr lang="en-US" dirty="0">
                <a:sym typeface="Mansalva"/>
              </a:rPr>
              <a:t> 4: </a:t>
            </a:r>
            <a:r>
              <a:rPr lang="en-US" dirty="0" err="1">
                <a:sym typeface="Mansalva"/>
              </a:rPr>
              <a:t>Kiểm</a:t>
            </a:r>
            <a:r>
              <a:rPr lang="en-US" dirty="0">
                <a:sym typeface="Mansalva"/>
              </a:rPr>
              <a:t> </a:t>
            </a:r>
            <a:r>
              <a:rPr lang="en-US" dirty="0" err="1">
                <a:sym typeface="Mansalva"/>
              </a:rPr>
              <a:t>tra</a:t>
            </a:r>
            <a:r>
              <a:rPr lang="en-US" dirty="0">
                <a:sym typeface="Mansalva"/>
              </a:rPr>
              <a:t>, </a:t>
            </a:r>
            <a:r>
              <a:rPr lang="en-US" dirty="0" err="1">
                <a:sym typeface="Mansalva"/>
              </a:rPr>
              <a:t>chỉnh</a:t>
            </a:r>
            <a:r>
              <a:rPr lang="en-US" dirty="0">
                <a:sym typeface="Mansalva"/>
              </a:rPr>
              <a:t> </a:t>
            </a:r>
            <a:r>
              <a:rPr lang="en-US" dirty="0" err="1">
                <a:sym typeface="Mansalva"/>
              </a:rPr>
              <a:t>sửa</a:t>
            </a:r>
            <a:endParaRPr lang="en-US" dirty="0">
              <a:sym typeface="Mansalva"/>
            </a:endParaRPr>
          </a:p>
        </p:txBody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4B9294F-7AE7-8445-525D-267B288E0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961041"/>
              </p:ext>
            </p:extLst>
          </p:nvPr>
        </p:nvGraphicFramePr>
        <p:xfrm>
          <a:off x="1078546" y="1834097"/>
          <a:ext cx="16599854" cy="76068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34183">
                  <a:extLst>
                    <a:ext uri="{9D8B030D-6E8A-4147-A177-3AD203B41FA5}">
                      <a16:colId xmlns:a16="http://schemas.microsoft.com/office/drawing/2014/main" val="3901079842"/>
                    </a:ext>
                  </a:extLst>
                </a:gridCol>
                <a:gridCol w="14965671">
                  <a:extLst>
                    <a:ext uri="{9D8B030D-6E8A-4147-A177-3AD203B41FA5}">
                      <a16:colId xmlns:a16="http://schemas.microsoft.com/office/drawing/2014/main" val="2559011411"/>
                    </a:ext>
                  </a:extLst>
                </a:gridCol>
              </a:tblGrid>
              <a:tr h="1680458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4421" marR="24421" marT="0" marB="0" anchor="ctr">
                    <a:solidFill>
                      <a:srgbClr val="FFE5B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Nghe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chiếu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dàn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xác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ưu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hạn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chế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Ưu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...............................................................................................................................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Hạn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chế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...............................................................................................................................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4421" marR="24421" marT="0" marB="0" anchor="ctr">
                    <a:solidFill>
                      <a:srgbClr val="FFE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280669"/>
                  </a:ext>
                </a:extLst>
              </a:tr>
              <a:tr h="17292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đánh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lòng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........................................................................................</a:t>
                      </a: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muốn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thay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đổi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thái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.......................................................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24421" marR="24421" marT="0" marB="0" anchor="ctr">
                    <a:solidFill>
                      <a:srgbClr val="FFE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830252"/>
                  </a:ext>
                </a:extLst>
              </a:tr>
              <a:tr h="799450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nghe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4421" marR="24421" marT="0" marB="0" anchor="ctr">
                    <a:solidFill>
                      <a:srgbClr val="FFE5B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Nghe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kiểm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tra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xác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nghe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ghi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chép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4421" marR="24421" marT="0" marB="0" anchor="ctr">
                    <a:solidFill>
                      <a:srgbClr val="FFE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331370"/>
                  </a:ext>
                </a:extLst>
              </a:tr>
              <a:tr h="339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Đánh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thuyết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phục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dung: .............................................................................................</a:t>
                      </a: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thuyết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phục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.............................................................................................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..................................................................................................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Rút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nghiệm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thái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bạn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 .............</a:t>
                      </a: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...............................................................................................................................................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4421" marR="24421" marT="0" marB="0" anchor="ctr">
                    <a:solidFill>
                      <a:srgbClr val="FFE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203805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46705" y="8133079"/>
            <a:ext cx="1858295" cy="2220231"/>
          </a:xfrm>
          <a:custGeom>
            <a:avLst/>
            <a:gdLst/>
            <a:ahLst/>
            <a:cxnLst/>
            <a:rect l="l" t="t" r="r" b="b"/>
            <a:pathLst>
              <a:path w="2955175" h="4114800">
                <a:moveTo>
                  <a:pt x="0" y="0"/>
                </a:moveTo>
                <a:lnTo>
                  <a:pt x="2955175" y="0"/>
                </a:lnTo>
                <a:lnTo>
                  <a:pt x="29551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19067" y="-1940777"/>
            <a:ext cx="14849866" cy="1057866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01589" y="51435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7158799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922533" y="203103"/>
            <a:ext cx="1194972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4000" b="1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Mansalva"/>
              </a:rPr>
              <a:t>Hướng</a:t>
            </a:r>
            <a:r>
              <a:rPr lang="en-US" dirty="0">
                <a:sym typeface="Mansalva"/>
              </a:rPr>
              <a:t> </a:t>
            </a:r>
            <a:r>
              <a:rPr lang="en-US" dirty="0" err="1">
                <a:sym typeface="Mansalva"/>
              </a:rPr>
              <a:t>dẫn</a:t>
            </a:r>
            <a:r>
              <a:rPr lang="en-US" dirty="0">
                <a:sym typeface="Mansalva"/>
              </a:rPr>
              <a:t> </a:t>
            </a:r>
            <a:r>
              <a:rPr lang="en-US" dirty="0" err="1">
                <a:sym typeface="Mansalva"/>
              </a:rPr>
              <a:t>chuẩn</a:t>
            </a:r>
            <a:r>
              <a:rPr lang="en-US" dirty="0">
                <a:sym typeface="Mansalva"/>
              </a:rPr>
              <a:t> </a:t>
            </a:r>
            <a:r>
              <a:rPr lang="en-US" dirty="0" err="1">
                <a:sym typeface="Mansalva"/>
              </a:rPr>
              <a:t>bị</a:t>
            </a:r>
            <a:r>
              <a:rPr lang="en-US" dirty="0">
                <a:sym typeface="Mansalva"/>
              </a:rPr>
              <a:t> </a:t>
            </a:r>
            <a:r>
              <a:rPr lang="en-US" dirty="0" err="1">
                <a:sym typeface="Mansalva"/>
              </a:rPr>
              <a:t>bài</a:t>
            </a:r>
            <a:r>
              <a:rPr lang="en-US" dirty="0">
                <a:sym typeface="Mansalva"/>
              </a:rPr>
              <a:t> </a:t>
            </a:r>
            <a:r>
              <a:rPr lang="en-US" dirty="0" err="1">
                <a:sym typeface="Mansalva"/>
              </a:rPr>
              <a:t>sau</a:t>
            </a:r>
            <a:r>
              <a:rPr lang="en-US" dirty="0">
                <a:sym typeface="Mansalva"/>
              </a:rPr>
              <a:t>:</a:t>
            </a:r>
          </a:p>
        </p:txBody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7435290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92455" y="702313"/>
            <a:ext cx="14503090" cy="8882373"/>
          </a:xfrm>
          <a:custGeom>
            <a:avLst/>
            <a:gdLst/>
            <a:ahLst/>
            <a:cxnLst/>
            <a:rect l="l" t="t" r="r" b="b"/>
            <a:pathLst>
              <a:path w="14503090" h="8882373">
                <a:moveTo>
                  <a:pt x="0" y="0"/>
                </a:moveTo>
                <a:lnTo>
                  <a:pt x="14503090" y="0"/>
                </a:lnTo>
                <a:lnTo>
                  <a:pt x="14503090" y="8882374"/>
                </a:lnTo>
                <a:lnTo>
                  <a:pt x="0" y="8882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491257" y="3176233"/>
            <a:ext cx="3866805" cy="8185466"/>
          </a:xfrm>
          <a:custGeom>
            <a:avLst/>
            <a:gdLst/>
            <a:ahLst/>
            <a:cxnLst/>
            <a:rect l="l" t="t" r="r" b="b"/>
            <a:pathLst>
              <a:path w="4316234" h="8759885">
                <a:moveTo>
                  <a:pt x="4316234" y="0"/>
                </a:moveTo>
                <a:lnTo>
                  <a:pt x="0" y="0"/>
                </a:lnTo>
                <a:lnTo>
                  <a:pt x="0" y="8759885"/>
                </a:lnTo>
                <a:lnTo>
                  <a:pt x="4316234" y="8759885"/>
                </a:lnTo>
                <a:lnTo>
                  <a:pt x="431623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53629">
            <a:off x="14746181" y="1677889"/>
            <a:ext cx="1801209" cy="2699360"/>
          </a:xfrm>
          <a:custGeom>
            <a:avLst/>
            <a:gdLst/>
            <a:ahLst/>
            <a:cxnLst/>
            <a:rect l="l" t="t" r="r" b="b"/>
            <a:pathLst>
              <a:path w="1801209" h="2699360">
                <a:moveTo>
                  <a:pt x="0" y="0"/>
                </a:moveTo>
                <a:lnTo>
                  <a:pt x="1801209" y="0"/>
                </a:lnTo>
                <a:lnTo>
                  <a:pt x="1801209" y="2699360"/>
                </a:lnTo>
                <a:lnTo>
                  <a:pt x="0" y="26993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262644" y="6469914"/>
            <a:ext cx="2132900" cy="2642106"/>
          </a:xfrm>
          <a:custGeom>
            <a:avLst/>
            <a:gdLst/>
            <a:ahLst/>
            <a:cxnLst/>
            <a:rect l="l" t="t" r="r" b="b"/>
            <a:pathLst>
              <a:path w="2132900" h="2642106">
                <a:moveTo>
                  <a:pt x="0" y="0"/>
                </a:moveTo>
                <a:lnTo>
                  <a:pt x="2132901" y="0"/>
                </a:lnTo>
                <a:lnTo>
                  <a:pt x="2132901" y="2642107"/>
                </a:lnTo>
                <a:lnTo>
                  <a:pt x="0" y="2642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175538" y="4077848"/>
            <a:ext cx="10240134" cy="2920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tập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: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Nghe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chỉ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tính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thuyết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phục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phát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biểu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bạn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tài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sau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: 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 Trong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“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Quê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hương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”,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nhà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Tế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Hanh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đã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sử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dụng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hình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ảnh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so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sánh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đẹp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bay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bổng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;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đồng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thời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cũng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sử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dụng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biện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pháp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hóa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độc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đáo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thổi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linh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hồn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vào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sự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vật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khiến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cho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sự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vật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vẻ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đẹp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nghĩa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bất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ngờ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 rot="-648419">
            <a:off x="-823747" y="457272"/>
            <a:ext cx="5355179" cy="1158666"/>
          </a:xfrm>
          <a:custGeom>
            <a:avLst/>
            <a:gdLst/>
            <a:ahLst/>
            <a:cxnLst/>
            <a:rect l="l" t="t" r="r" b="b"/>
            <a:pathLst>
              <a:path w="5355179" h="1158666">
                <a:moveTo>
                  <a:pt x="0" y="0"/>
                </a:moveTo>
                <a:lnTo>
                  <a:pt x="5355179" y="0"/>
                </a:lnTo>
                <a:lnTo>
                  <a:pt x="5355179" y="1158666"/>
                </a:lnTo>
                <a:lnTo>
                  <a:pt x="0" y="11586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358062" y="2631249"/>
            <a:ext cx="9571875" cy="1009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3"/>
              </a:lnSpc>
            </a:pPr>
            <a:r>
              <a:rPr lang="en-US" sz="8000" dirty="0" err="1">
                <a:solidFill>
                  <a:srgbClr val="414348"/>
                </a:solidFill>
                <a:latin typeface="#9Slide03 BoosterNextFYBlack" panose="02000A03000000020004" pitchFamily="2" charset="0"/>
                <a:ea typeface="Mansalva"/>
                <a:cs typeface="Mansalva"/>
                <a:sym typeface="Mansalva"/>
              </a:rPr>
              <a:t>Thực</a:t>
            </a:r>
            <a:r>
              <a:rPr lang="en-US" sz="8000" dirty="0">
                <a:solidFill>
                  <a:srgbClr val="414348"/>
                </a:solidFill>
                <a:latin typeface="#9Slide03 BoosterNextFYBlack" panose="02000A03000000020004" pitchFamily="2" charset="0"/>
                <a:ea typeface="Mansalva"/>
                <a:cs typeface="Mansalva"/>
                <a:sym typeface="Mansalva"/>
              </a:rPr>
              <a:t> </a:t>
            </a:r>
            <a:r>
              <a:rPr lang="en-US" sz="8000" dirty="0" err="1">
                <a:solidFill>
                  <a:srgbClr val="414348"/>
                </a:solidFill>
                <a:latin typeface="#9Slide03 BoosterNextFYBlack" panose="02000A03000000020004" pitchFamily="2" charset="0"/>
                <a:ea typeface="Mansalva"/>
                <a:cs typeface="Mansalva"/>
                <a:sym typeface="Mansalva"/>
              </a:rPr>
              <a:t>hành</a:t>
            </a:r>
            <a:endParaRPr lang="en-US" sz="8000" dirty="0">
              <a:solidFill>
                <a:srgbClr val="414348"/>
              </a:solidFill>
              <a:latin typeface="#9Slide03 BoosterNextFYBlack" panose="02000A03000000020004" pitchFamily="2" charset="0"/>
              <a:ea typeface="Mansalva"/>
              <a:cs typeface="Mansalva"/>
              <a:sym typeface="Mansal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535276" y="3467100"/>
            <a:ext cx="9571875" cy="82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7"/>
              </a:lnSpc>
              <a:spcBef>
                <a:spcPct val="0"/>
              </a:spcBef>
            </a:pPr>
            <a:r>
              <a:rPr lang="en-US" sz="7679" u="none" strike="noStrike" dirty="0" err="1">
                <a:solidFill>
                  <a:srgbClr val="414348"/>
                </a:solidFill>
                <a:latin typeface="#9Slide03 BoosterNextFYBlack" panose="02000A03000000020004" pitchFamily="2" charset="0"/>
                <a:ea typeface="Mansalva"/>
                <a:cs typeface="Mansalva"/>
                <a:sym typeface="Mansalva"/>
              </a:rPr>
              <a:t>Bước</a:t>
            </a:r>
            <a:r>
              <a:rPr lang="en-US" sz="7679" u="none" strike="noStrike" dirty="0">
                <a:solidFill>
                  <a:srgbClr val="414348"/>
                </a:solidFill>
                <a:latin typeface="#9Slide03 BoosterNextFYBlack" panose="02000A03000000020004" pitchFamily="2" charset="0"/>
                <a:ea typeface="Mansalva"/>
                <a:cs typeface="Mansalva"/>
                <a:sym typeface="Mansalva"/>
              </a:rPr>
              <a:t> 1: </a:t>
            </a:r>
            <a:r>
              <a:rPr lang="en-US" sz="7679" u="none" strike="noStrike" dirty="0" err="1">
                <a:solidFill>
                  <a:srgbClr val="414348"/>
                </a:solidFill>
                <a:latin typeface="#9Slide03 BoosterNextFYBlack" panose="02000A03000000020004" pitchFamily="2" charset="0"/>
                <a:ea typeface="Mansalva"/>
                <a:cs typeface="Mansalva"/>
                <a:sym typeface="Mansalva"/>
              </a:rPr>
              <a:t>Chuẩn</a:t>
            </a:r>
            <a:r>
              <a:rPr lang="en-US" sz="7679" u="none" strike="noStrike" dirty="0">
                <a:solidFill>
                  <a:srgbClr val="414348"/>
                </a:solidFill>
                <a:latin typeface="#9Slide03 BoosterNextFYBlack" panose="02000A03000000020004" pitchFamily="2" charset="0"/>
                <a:ea typeface="Mansalva"/>
                <a:cs typeface="Mansalva"/>
                <a:sym typeface="Mansalva"/>
              </a:rPr>
              <a:t> </a:t>
            </a:r>
            <a:r>
              <a:rPr lang="en-US" sz="7679" u="none" strike="noStrike" dirty="0" err="1">
                <a:solidFill>
                  <a:srgbClr val="414348"/>
                </a:solidFill>
                <a:latin typeface="#9Slide03 BoosterNextFYBlack" panose="02000A03000000020004" pitchFamily="2" charset="0"/>
                <a:ea typeface="Mansalva"/>
                <a:cs typeface="Mansalva"/>
                <a:sym typeface="Mansalva"/>
              </a:rPr>
              <a:t>bị</a:t>
            </a:r>
            <a:endParaRPr lang="en-US" sz="7679" u="none" strike="noStrike" dirty="0">
              <a:solidFill>
                <a:srgbClr val="414348"/>
              </a:solidFill>
              <a:latin typeface="#9Slide03 BoosterNextFYBlack" panose="02000A03000000020004" pitchFamily="2" charset="0"/>
              <a:ea typeface="Mansalva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hlinkClick r:id="rId16" action="ppaction://hlinkfile"/>
            <a:extLst>
              <a:ext uri="{FF2B5EF4-FFF2-40B4-BE49-F238E27FC236}">
                <a16:creationId xmlns:a16="http://schemas.microsoft.com/office/drawing/2014/main" id="{32C1D52E-631C-DC6C-30B6-B119D849B5DF}"/>
              </a:ext>
            </a:extLst>
          </p:cNvPr>
          <p:cNvSpPr txBox="1"/>
          <p:nvPr/>
        </p:nvSpPr>
        <p:spPr>
          <a:xfrm>
            <a:off x="3011382" y="4683275"/>
            <a:ext cx="6208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1. </a:t>
            </a:r>
            <a:r>
              <a:rPr lang="en-US" sz="4000" b="1" u="sng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PHIẾU</a:t>
            </a:r>
            <a:r>
              <a:rPr lang="en-US" sz="4000" b="1" u="sng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4000" b="1" u="sng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4000" b="1" u="sng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</a:t>
            </a:r>
            <a:r>
              <a:rPr lang="en-US" sz="4000" b="1" u="sng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</a:t>
            </a:r>
          </a:p>
        </p:txBody>
      </p:sp>
      <p:sp>
        <p:nvSpPr>
          <p:cNvPr id="14" name="TextBox 13">
            <a:hlinkClick r:id="rId16" action="ppaction://hlinkfile"/>
            <a:extLst>
              <a:ext uri="{FF2B5EF4-FFF2-40B4-BE49-F238E27FC236}">
                <a16:creationId xmlns:a16="http://schemas.microsoft.com/office/drawing/2014/main" id="{0CD215FB-1791-88F8-F4F1-E4C85B7699A5}"/>
              </a:ext>
            </a:extLst>
          </p:cNvPr>
          <p:cNvSpPr txBox="1"/>
          <p:nvPr/>
        </p:nvSpPr>
        <p:spPr>
          <a:xfrm>
            <a:off x="2935182" y="5877393"/>
            <a:ext cx="6208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2. </a:t>
            </a:r>
            <a:r>
              <a:rPr lang="en-US" sz="4000" b="1" u="sng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PHIẾU</a:t>
            </a:r>
            <a:r>
              <a:rPr lang="en-US" sz="4000" b="1" u="sng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4000" b="1" u="sng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4000" b="1" u="sng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</a:t>
            </a:r>
            <a:r>
              <a:rPr lang="en-US" sz="4000" b="1" u="sng" dirty="0">
                <a:solidFill>
                  <a:srgbClr val="0070C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349522" y="2194379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719884">
            <a:off x="16630682" y="7132372"/>
            <a:ext cx="1539614" cy="2140222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F6132163-0F8D-2DAA-55AC-150B9DBD64BE}"/>
              </a:ext>
            </a:extLst>
          </p:cNvPr>
          <p:cNvSpPr/>
          <p:nvPr/>
        </p:nvSpPr>
        <p:spPr>
          <a:xfrm>
            <a:off x="1015634" y="1104900"/>
            <a:ext cx="11023965" cy="7835045"/>
          </a:xfrm>
          <a:custGeom>
            <a:avLst/>
            <a:gdLst/>
            <a:ahLst/>
            <a:cxnLst/>
            <a:rect l="l" t="t" r="r" b="b"/>
            <a:pathLst>
              <a:path w="9469590" h="7592890">
                <a:moveTo>
                  <a:pt x="0" y="0"/>
                </a:moveTo>
                <a:lnTo>
                  <a:pt x="9469591" y="0"/>
                </a:lnTo>
                <a:lnTo>
                  <a:pt x="9469591" y="7592890"/>
                </a:lnTo>
                <a:lnTo>
                  <a:pt x="0" y="75928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0B08BC59-E44C-6D8D-7587-458687F83448}"/>
              </a:ext>
            </a:extLst>
          </p:cNvPr>
          <p:cNvSpPr txBox="1"/>
          <p:nvPr/>
        </p:nvSpPr>
        <p:spPr>
          <a:xfrm>
            <a:off x="2485942" y="2163393"/>
            <a:ext cx="832095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dirty="0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dàn</a:t>
            </a:r>
            <a:r>
              <a:rPr lang="en-US" sz="3600" b="1" dirty="0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</a:t>
            </a:r>
            <a:endParaRPr lang="en-US" sz="3600" dirty="0">
              <a:effectLst/>
              <a:latin typeface="#9Slide03 BoosterNextFYBlack" panose="02000A03000000020004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3A21F-F3F1-E046-9088-9A8F4DB43A5D}"/>
              </a:ext>
            </a:extLst>
          </p:cNvPr>
          <p:cNvSpPr txBox="1"/>
          <p:nvPr/>
        </p:nvSpPr>
        <p:spPr>
          <a:xfrm>
            <a:off x="2485942" y="2882172"/>
            <a:ext cx="9248857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000" b="1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Tìm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ý: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đặt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trả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lời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câu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hỏi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nói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nêu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đặc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gì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nghệ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thuật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bằng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chứng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cụ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thể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từ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làm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rõ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đặc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nghệ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thuật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đó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không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?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chính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xác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đầy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đủ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không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?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Nếu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không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cần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điều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chỉnh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bổ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sung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gì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nêu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tác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dụng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cụ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thể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đặc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nghệ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thuật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thơ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đó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không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?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Tác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dụng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hợp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lí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không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?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Nếu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không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cần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điều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chỉnh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gì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+ Thái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độ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phương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tiện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hỗ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trợ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phù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hợp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không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? 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Nếu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không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cần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điều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chỉnh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gì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?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29F4C49-A613-B8EC-9C3A-5AE55FF20C45}"/>
              </a:ext>
            </a:extLst>
          </p:cNvPr>
          <p:cNvSpPr/>
          <p:nvPr/>
        </p:nvSpPr>
        <p:spPr>
          <a:xfrm>
            <a:off x="609600" y="6099206"/>
            <a:ext cx="1566420" cy="3432395"/>
          </a:xfrm>
          <a:custGeom>
            <a:avLst/>
            <a:gdLst/>
            <a:ahLst/>
            <a:cxnLst/>
            <a:rect l="l" t="t" r="r" b="b"/>
            <a:pathLst>
              <a:path w="1566420" h="3432395">
                <a:moveTo>
                  <a:pt x="0" y="0"/>
                </a:moveTo>
                <a:lnTo>
                  <a:pt x="1566420" y="0"/>
                </a:lnTo>
                <a:lnTo>
                  <a:pt x="1566420" y="3432395"/>
                </a:lnTo>
                <a:lnTo>
                  <a:pt x="0" y="34323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9600" y="495300"/>
            <a:ext cx="17373600" cy="93726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687800" y="266700"/>
            <a:ext cx="1260987" cy="1219200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49871">
            <a:off x="367714" y="7729973"/>
            <a:ext cx="1398171" cy="1783515"/>
          </a:xfrm>
          <a:custGeom>
            <a:avLst/>
            <a:gdLst/>
            <a:ahLst/>
            <a:cxnLst/>
            <a:rect l="l" t="t" r="r" b="b"/>
            <a:pathLst>
              <a:path w="2270709" h="2812815">
                <a:moveTo>
                  <a:pt x="0" y="0"/>
                </a:moveTo>
                <a:lnTo>
                  <a:pt x="2270709" y="0"/>
                </a:lnTo>
                <a:lnTo>
                  <a:pt x="2270709" y="2812815"/>
                </a:lnTo>
                <a:lnTo>
                  <a:pt x="0" y="2812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54400" y="8191500"/>
            <a:ext cx="1524000" cy="1219200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7"/>
                </a:lnTo>
                <a:lnTo>
                  <a:pt x="0" y="18041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69FB6-E126-1A58-0BD8-1849982455A3}"/>
              </a:ext>
            </a:extLst>
          </p:cNvPr>
          <p:cNvSpPr txBox="1"/>
          <p:nvPr/>
        </p:nvSpPr>
        <p:spPr>
          <a:xfrm>
            <a:off x="2483393" y="1278618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Lập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dàn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ý: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theo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bố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cục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phần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;</a:t>
            </a:r>
            <a:endParaRPr lang="en-US" sz="2400" dirty="0">
              <a:effectLst/>
              <a:latin typeface="#9Slide03 Arima Madurai Bold" panose="00000800000000000000" pitchFamily="2" charset="0"/>
              <a:ea typeface="Arial" panose="020B0604020202020204" pitchFamily="34" charset="0"/>
              <a:cs typeface="#9Slide03 Arima Madurai Bold" panose="00000800000000000000" pitchFamily="2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02F6B99-4F82-C419-A9DE-61933FCAD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932282"/>
              </p:ext>
            </p:extLst>
          </p:nvPr>
        </p:nvGraphicFramePr>
        <p:xfrm>
          <a:off x="1669620" y="2123368"/>
          <a:ext cx="15322980" cy="68850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21380">
                  <a:extLst>
                    <a:ext uri="{9D8B030D-6E8A-4147-A177-3AD203B41FA5}">
                      <a16:colId xmlns:a16="http://schemas.microsoft.com/office/drawing/2014/main" val="4003899917"/>
                    </a:ext>
                  </a:extLst>
                </a:gridCol>
                <a:gridCol w="12801600">
                  <a:extLst>
                    <a:ext uri="{9D8B030D-6E8A-4147-A177-3AD203B41FA5}">
                      <a16:colId xmlns:a16="http://schemas.microsoft.com/office/drawing/2014/main" val="2223383416"/>
                    </a:ext>
                  </a:extLst>
                </a:gridCol>
              </a:tblGrid>
              <a:tr h="834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endParaRPr lang="en-US" sz="3200" dirty="0">
                        <a:effectLst/>
                        <a:latin typeface="#9Slide03 BoosterNextFYBlack" panose="02000A03000000020004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endParaRPr lang="en-US" sz="3200" dirty="0">
                        <a:effectLst/>
                        <a:latin typeface="#9Slide03 BoosterNextFYBlack" panose="02000A03000000020004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94060"/>
                  </a:ext>
                </a:extLst>
              </a:tr>
              <a:tr h="60504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337646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FF03C04-1403-D5A2-ED7A-32E72D16F001}"/>
              </a:ext>
            </a:extLst>
          </p:cNvPr>
          <p:cNvSpPr txBox="1"/>
          <p:nvPr/>
        </p:nvSpPr>
        <p:spPr>
          <a:xfrm>
            <a:off x="4267200" y="3103662"/>
            <a:ext cx="12573000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Ví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Xin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chào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Em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tên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Nguyễn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Văn A,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sinh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lớp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9A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trường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THCS……..</a:t>
            </a:r>
          </a:p>
          <a:p>
            <a:pPr algn="just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Sau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Nguyễn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Văn B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“Trong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",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Tế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Hanh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so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sánh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bay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bổng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thời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biện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hoá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độc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đáo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thổi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linh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khiến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bất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ngờ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.”. Em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"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"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ràng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Dưới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3200" dirty="0">
              <a:effectLst/>
              <a:latin typeface="#9Slide03 Arima Madurai Bold" panose="00000800000000000000" pitchFamily="2" charset="0"/>
              <a:ea typeface="Arial" panose="020B060402020202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D09F3-E999-0220-0923-2B1FB08F776C}"/>
              </a:ext>
            </a:extLst>
          </p:cNvPr>
          <p:cNvSpPr txBox="1"/>
          <p:nvPr/>
        </p:nvSpPr>
        <p:spPr>
          <a:xfrm>
            <a:off x="1730580" y="3125019"/>
            <a:ext cx="2338500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20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Mở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đầu</a:t>
            </a:r>
            <a:endParaRPr lang="en-US" sz="3200" dirty="0">
              <a:solidFill>
                <a:srgbClr val="0070C0"/>
              </a:solidFill>
              <a:effectLst/>
              <a:latin typeface="#9Slide03 BoosterNextFYBlack" panose="02000A03000000020004" pitchFamily="2" charset="0"/>
              <a:cs typeface="#9Slide03 Arima Madurai Bold" panose="00000800000000000000" pitchFamily="2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chào</a:t>
            </a:r>
            <a:endParaRPr lang="en-US" sz="32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định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phát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32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”.</a:t>
            </a:r>
            <a:endParaRPr lang="en-US" sz="3200" dirty="0">
              <a:effectLst/>
              <a:latin typeface="#9Slide03 Arima Madurai Bold" panose="00000800000000000000" pitchFamily="2" charset="0"/>
              <a:ea typeface="Arial" panose="020B0604020202020204" pitchFamily="34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581ED0-253A-4051-F3C9-CB2E19C35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E56858-B4F7-24AF-D7CB-679C7C120FEE}"/>
              </a:ext>
            </a:extLst>
          </p:cNvPr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4C8B9B1-D076-4FF0-8C4F-BAC9532C8495}"/>
              </a:ext>
            </a:extLst>
          </p:cNvPr>
          <p:cNvSpPr/>
          <p:nvPr/>
        </p:nvSpPr>
        <p:spPr>
          <a:xfrm>
            <a:off x="609600" y="495300"/>
            <a:ext cx="17373600" cy="93726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025CCD7-8D6C-9D32-80FB-55EC9CB78997}"/>
              </a:ext>
            </a:extLst>
          </p:cNvPr>
          <p:cNvSpPr/>
          <p:nvPr/>
        </p:nvSpPr>
        <p:spPr>
          <a:xfrm>
            <a:off x="16687800" y="266700"/>
            <a:ext cx="1260987" cy="1219200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E76E8EF-49FC-7ACE-F727-C98EE389D23D}"/>
              </a:ext>
            </a:extLst>
          </p:cNvPr>
          <p:cNvSpPr/>
          <p:nvPr/>
        </p:nvSpPr>
        <p:spPr>
          <a:xfrm rot="249871">
            <a:off x="-13286" y="7909343"/>
            <a:ext cx="1398171" cy="1783515"/>
          </a:xfrm>
          <a:custGeom>
            <a:avLst/>
            <a:gdLst/>
            <a:ahLst/>
            <a:cxnLst/>
            <a:rect l="l" t="t" r="r" b="b"/>
            <a:pathLst>
              <a:path w="2270709" h="2812815">
                <a:moveTo>
                  <a:pt x="0" y="0"/>
                </a:moveTo>
                <a:lnTo>
                  <a:pt x="2270709" y="0"/>
                </a:lnTo>
                <a:lnTo>
                  <a:pt x="2270709" y="2812815"/>
                </a:lnTo>
                <a:lnTo>
                  <a:pt x="0" y="2812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B734023-CED6-3594-69A7-A96E396B5018}"/>
              </a:ext>
            </a:extLst>
          </p:cNvPr>
          <p:cNvSpPr/>
          <p:nvPr/>
        </p:nvSpPr>
        <p:spPr>
          <a:xfrm>
            <a:off x="16154400" y="8191500"/>
            <a:ext cx="1524000" cy="1219200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7"/>
                </a:lnTo>
                <a:lnTo>
                  <a:pt x="0" y="18041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3CB28C-3398-06EA-39A8-981AA6E3A724}"/>
              </a:ext>
            </a:extLst>
          </p:cNvPr>
          <p:cNvSpPr txBox="1"/>
          <p:nvPr/>
        </p:nvSpPr>
        <p:spPr>
          <a:xfrm>
            <a:off x="2156469" y="136195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320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/>
              <a:t>-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dàn</a:t>
            </a:r>
            <a:r>
              <a:rPr lang="en-US" dirty="0"/>
              <a:t> ý: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;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3077655-3D9B-92E4-C609-F349D7F7D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328473"/>
              </p:ext>
            </p:extLst>
          </p:nvPr>
        </p:nvGraphicFramePr>
        <p:xfrm>
          <a:off x="1392493" y="2042277"/>
          <a:ext cx="15925800" cy="71889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04528">
                  <a:extLst>
                    <a:ext uri="{9D8B030D-6E8A-4147-A177-3AD203B41FA5}">
                      <a16:colId xmlns:a16="http://schemas.microsoft.com/office/drawing/2014/main" val="4003899917"/>
                    </a:ext>
                  </a:extLst>
                </a:gridCol>
                <a:gridCol w="11721272">
                  <a:extLst>
                    <a:ext uri="{9D8B030D-6E8A-4147-A177-3AD203B41FA5}">
                      <a16:colId xmlns:a16="http://schemas.microsoft.com/office/drawing/2014/main" val="2223383416"/>
                    </a:ext>
                  </a:extLst>
                </a:gridCol>
              </a:tblGrid>
              <a:tr h="4574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solidFill>
                      <a:srgbClr val="FF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solidFill>
                      <a:srgbClr val="FF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794060"/>
                  </a:ext>
                </a:extLst>
              </a:tr>
              <a:tr h="67315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solidFill>
                      <a:srgbClr val="FFF0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solidFill>
                      <a:srgbClr val="FF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2282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9595986-681C-0A75-0920-ADD2AD4E7174}"/>
              </a:ext>
            </a:extLst>
          </p:cNvPr>
          <p:cNvSpPr txBox="1"/>
          <p:nvPr/>
        </p:nvSpPr>
        <p:spPr>
          <a:xfrm>
            <a:off x="1468693" y="2596095"/>
            <a:ext cx="40386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dung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chính</a:t>
            </a:r>
            <a:endParaRPr lang="en-US" sz="3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đúng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đắn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tỏ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chưa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chính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xác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đầy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đủ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…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tỏ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nếu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cụ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3000" dirty="0">
              <a:effectLst/>
              <a:latin typeface="#9Slide03 Arima Madurai Bold" panose="00000800000000000000" pitchFamily="2" charset="0"/>
              <a:ea typeface="Arial" panose="020B060402020202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67BC9-9FD7-4461-1036-F388FAA13E8E}"/>
              </a:ext>
            </a:extLst>
          </p:cNvPr>
          <p:cNvSpPr txBox="1"/>
          <p:nvPr/>
        </p:nvSpPr>
        <p:spPr>
          <a:xfrm>
            <a:off x="5598733" y="2541202"/>
            <a:ext cx="11567160" cy="657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Ví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Nguyễn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Văn B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đúng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đắn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sau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</a:p>
          <a:p>
            <a:pPr algn="just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ý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lẽ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ràng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so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bay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bổng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mô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cụ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dòng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"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buồm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giương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".</a:t>
            </a:r>
          </a:p>
          <a:p>
            <a:pPr algn="just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lẽ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khẳng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Tế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Hanh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biện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hoá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đáo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thổi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Điều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giúp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tạo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khơi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dậy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tưởng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tượng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đọc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bất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ngờ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Ví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thuyền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dòng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Chiếc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thuyền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bến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mỏi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trở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nằm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/ Nghe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dần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thớ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vỏ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”. </a:t>
            </a:r>
          </a:p>
        </p:txBody>
      </p:sp>
    </p:spTree>
    <p:extLst>
      <p:ext uri="{BB962C8B-B14F-4D97-AF65-F5344CB8AC3E}">
        <p14:creationId xmlns:p14="http://schemas.microsoft.com/office/powerpoint/2010/main" val="222772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3E5921-90E3-6E9E-F760-F609423D4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E9D98A9-3EB0-ABC3-94FB-CB5B6F7B16C6}"/>
              </a:ext>
            </a:extLst>
          </p:cNvPr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7979FBF-8B0C-E61F-AF6B-A86C0F33DC1D}"/>
              </a:ext>
            </a:extLst>
          </p:cNvPr>
          <p:cNvSpPr/>
          <p:nvPr/>
        </p:nvSpPr>
        <p:spPr>
          <a:xfrm>
            <a:off x="609600" y="495300"/>
            <a:ext cx="17373600" cy="93726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0A75684-4367-210A-318D-483B29B66274}"/>
              </a:ext>
            </a:extLst>
          </p:cNvPr>
          <p:cNvSpPr/>
          <p:nvPr/>
        </p:nvSpPr>
        <p:spPr>
          <a:xfrm>
            <a:off x="16687800" y="266700"/>
            <a:ext cx="1260987" cy="1219200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BFDE72D-3CD3-6648-B96D-4B9FA718FE2C}"/>
              </a:ext>
            </a:extLst>
          </p:cNvPr>
          <p:cNvSpPr/>
          <p:nvPr/>
        </p:nvSpPr>
        <p:spPr>
          <a:xfrm rot="249871">
            <a:off x="-89486" y="7883173"/>
            <a:ext cx="1398171" cy="1783515"/>
          </a:xfrm>
          <a:custGeom>
            <a:avLst/>
            <a:gdLst/>
            <a:ahLst/>
            <a:cxnLst/>
            <a:rect l="l" t="t" r="r" b="b"/>
            <a:pathLst>
              <a:path w="2270709" h="2812815">
                <a:moveTo>
                  <a:pt x="0" y="0"/>
                </a:moveTo>
                <a:lnTo>
                  <a:pt x="2270709" y="0"/>
                </a:lnTo>
                <a:lnTo>
                  <a:pt x="2270709" y="2812815"/>
                </a:lnTo>
                <a:lnTo>
                  <a:pt x="0" y="2812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4458EBB-107F-8DFC-D453-0CBC9649D5FF}"/>
              </a:ext>
            </a:extLst>
          </p:cNvPr>
          <p:cNvSpPr/>
          <p:nvPr/>
        </p:nvSpPr>
        <p:spPr>
          <a:xfrm>
            <a:off x="16154400" y="8191500"/>
            <a:ext cx="1524000" cy="1219200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7"/>
                </a:lnTo>
                <a:lnTo>
                  <a:pt x="0" y="18041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F96F00-2882-E368-3E8A-468BB8A91BAF}"/>
              </a:ext>
            </a:extLst>
          </p:cNvPr>
          <p:cNvSpPr txBox="1"/>
          <p:nvPr/>
        </p:nvSpPr>
        <p:spPr>
          <a:xfrm>
            <a:off x="2362200" y="1371999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320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/>
              <a:t>-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dàn</a:t>
            </a:r>
            <a:r>
              <a:rPr lang="en-US" dirty="0"/>
              <a:t> ý: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;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BA10729-2EFE-B2C7-A739-3FA18436B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115502"/>
              </p:ext>
            </p:extLst>
          </p:nvPr>
        </p:nvGraphicFramePr>
        <p:xfrm>
          <a:off x="1447800" y="1956774"/>
          <a:ext cx="15773400" cy="707292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164294">
                  <a:extLst>
                    <a:ext uri="{9D8B030D-6E8A-4147-A177-3AD203B41FA5}">
                      <a16:colId xmlns:a16="http://schemas.microsoft.com/office/drawing/2014/main" val="4003899917"/>
                    </a:ext>
                  </a:extLst>
                </a:gridCol>
                <a:gridCol w="11609106">
                  <a:extLst>
                    <a:ext uri="{9D8B030D-6E8A-4147-A177-3AD203B41FA5}">
                      <a16:colId xmlns:a16="http://schemas.microsoft.com/office/drawing/2014/main" val="2223383416"/>
                    </a:ext>
                  </a:extLst>
                </a:gridCol>
              </a:tblGrid>
              <a:tr h="4806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solidFill>
                      <a:srgbClr val="FFF0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solidFill>
                      <a:srgbClr val="FF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794060"/>
                  </a:ext>
                </a:extLst>
              </a:tr>
              <a:tr h="659224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solidFill>
                      <a:srgbClr val="FFF0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solidFill>
                      <a:srgbClr val="FF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2282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A70F4FD-3834-1569-F3DB-5FDB723A492F}"/>
              </a:ext>
            </a:extLst>
          </p:cNvPr>
          <p:cNvSpPr txBox="1"/>
          <p:nvPr/>
        </p:nvSpPr>
        <p:spPr>
          <a:xfrm>
            <a:off x="1468693" y="2596095"/>
            <a:ext cx="40386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dung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chính</a:t>
            </a:r>
            <a:endParaRPr lang="en-US" sz="3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đúng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đắn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tỏ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chưa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chính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xác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đầy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đủ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…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tỏ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nếu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cụ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3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3000" dirty="0">
              <a:effectLst/>
              <a:latin typeface="#9Slide03 Arima Madurai Bold" panose="00000800000000000000" pitchFamily="2" charset="0"/>
              <a:ea typeface="Arial" panose="020B060402020202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8F200-93AF-BBC5-190A-3B0DE47384BA}"/>
              </a:ext>
            </a:extLst>
          </p:cNvPr>
          <p:cNvSpPr txBox="1"/>
          <p:nvPr/>
        </p:nvSpPr>
        <p:spPr>
          <a:xfrm>
            <a:off x="5629212" y="2541549"/>
            <a:ext cx="11515788" cy="657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ràng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diễn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giao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lưu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phía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ngôn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cơ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phù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phương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tiện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hỗ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trợ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chài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30480" marR="3048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đúng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đắn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Tuy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tăng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thêm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sức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Nguyễn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Văn B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bổ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sung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thêm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sau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marL="30480" marR="3048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cụ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so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biện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hóa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ví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dòng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"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buồm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giương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hồn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"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gắn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bó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nặng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30480" marR="30480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gửi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gắm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so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hóa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Ví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hào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mến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làng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9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9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131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4E8B4-C352-D8B3-F820-40DDE80E2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F6D420-6BBC-13CC-0597-94BCBA36B456}"/>
              </a:ext>
            </a:extLst>
          </p:cNvPr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6CD18A1-EEAC-AC75-F952-18030ED6D4B9}"/>
              </a:ext>
            </a:extLst>
          </p:cNvPr>
          <p:cNvSpPr/>
          <p:nvPr/>
        </p:nvSpPr>
        <p:spPr>
          <a:xfrm>
            <a:off x="609600" y="495300"/>
            <a:ext cx="17373600" cy="93726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65170B1-087E-0459-28DF-43B309957AB2}"/>
              </a:ext>
            </a:extLst>
          </p:cNvPr>
          <p:cNvSpPr/>
          <p:nvPr/>
        </p:nvSpPr>
        <p:spPr>
          <a:xfrm>
            <a:off x="16687800" y="266700"/>
            <a:ext cx="1260987" cy="1219200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D05AF2F-6B79-CAEE-D477-9F6A916960FC}"/>
              </a:ext>
            </a:extLst>
          </p:cNvPr>
          <p:cNvSpPr/>
          <p:nvPr/>
        </p:nvSpPr>
        <p:spPr>
          <a:xfrm rot="249871">
            <a:off x="22553" y="8051812"/>
            <a:ext cx="1398171" cy="1783515"/>
          </a:xfrm>
          <a:custGeom>
            <a:avLst/>
            <a:gdLst/>
            <a:ahLst/>
            <a:cxnLst/>
            <a:rect l="l" t="t" r="r" b="b"/>
            <a:pathLst>
              <a:path w="2270709" h="2812815">
                <a:moveTo>
                  <a:pt x="0" y="0"/>
                </a:moveTo>
                <a:lnTo>
                  <a:pt x="2270709" y="0"/>
                </a:lnTo>
                <a:lnTo>
                  <a:pt x="2270709" y="2812815"/>
                </a:lnTo>
                <a:lnTo>
                  <a:pt x="0" y="2812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73E6B96-7472-9F30-EC66-AF5616D66205}"/>
              </a:ext>
            </a:extLst>
          </p:cNvPr>
          <p:cNvSpPr/>
          <p:nvPr/>
        </p:nvSpPr>
        <p:spPr>
          <a:xfrm>
            <a:off x="16154400" y="8191500"/>
            <a:ext cx="1524000" cy="1219200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7"/>
                </a:lnTo>
                <a:lnTo>
                  <a:pt x="0" y="18041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448DF-BBCD-C31A-39FC-828A57C01F5F}"/>
              </a:ext>
            </a:extLst>
          </p:cNvPr>
          <p:cNvSpPr txBox="1"/>
          <p:nvPr/>
        </p:nvSpPr>
        <p:spPr>
          <a:xfrm>
            <a:off x="2225295" y="1415075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320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/>
              <a:t>- Lập dàn</a:t>
            </a:r>
            <a:r>
              <a:rPr lang="en-US" dirty="0"/>
              <a:t> ý</a:t>
            </a:r>
            <a:r>
              <a:rPr lang="en-US"/>
              <a:t>: theo bố cục ba phần;</a:t>
            </a:r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FF433F0-8B7D-80C3-B188-96E260F7A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657953"/>
              </p:ext>
            </p:extLst>
          </p:nvPr>
        </p:nvGraphicFramePr>
        <p:xfrm>
          <a:off x="1447800" y="2123367"/>
          <a:ext cx="15773400" cy="65487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81737">
                  <a:extLst>
                    <a:ext uri="{9D8B030D-6E8A-4147-A177-3AD203B41FA5}">
                      <a16:colId xmlns:a16="http://schemas.microsoft.com/office/drawing/2014/main" val="4003899917"/>
                    </a:ext>
                  </a:extLst>
                </a:gridCol>
                <a:gridCol w="13491663">
                  <a:extLst>
                    <a:ext uri="{9D8B030D-6E8A-4147-A177-3AD203B41FA5}">
                      <a16:colId xmlns:a16="http://schemas.microsoft.com/office/drawing/2014/main" val="2223383416"/>
                    </a:ext>
                  </a:extLst>
                </a:gridCol>
              </a:tblGrid>
              <a:tr h="6255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endParaRPr lang="en-US" sz="3200" dirty="0">
                        <a:effectLst/>
                        <a:latin typeface="#9Slide03 BoosterNextFYBlack" panose="02000A03000000020004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endParaRPr lang="en-US" sz="3200" dirty="0">
                        <a:effectLst/>
                        <a:latin typeface="#9Slide03 BoosterNextFYBlack" panose="02000A03000000020004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94060"/>
                  </a:ext>
                </a:extLst>
              </a:tr>
              <a:tr h="592323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3200" dirty="0"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11936" marR="11936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8316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7F0C89-97BC-5501-9421-DC6CF8315D60}"/>
              </a:ext>
            </a:extLst>
          </p:cNvPr>
          <p:cNvSpPr txBox="1"/>
          <p:nvPr/>
        </p:nvSpPr>
        <p:spPr>
          <a:xfrm>
            <a:off x="1483639" y="3605057"/>
            <a:ext cx="2097761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40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Kết</a:t>
            </a:r>
            <a:r>
              <a:rPr lang="en-US" sz="340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thúc</a:t>
            </a:r>
            <a:endParaRPr lang="en-US" sz="3400" dirty="0">
              <a:solidFill>
                <a:srgbClr val="0070C0"/>
              </a:solidFill>
              <a:effectLst/>
              <a:latin typeface="#9Slide03 BoosterNextFYBlack" panose="02000A03000000020004" pitchFamily="2" charset="0"/>
              <a:cs typeface="#9Slide03 Arima Madurai Bold" panose="00000800000000000000" pitchFamily="2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Khẳng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định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</a:pP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chào</a:t>
            </a:r>
            <a:endParaRPr lang="en-US" sz="3400" dirty="0">
              <a:effectLst/>
              <a:latin typeface="#9Slide03 Arima Madurai Bold" panose="00000800000000000000" pitchFamily="2" charset="0"/>
              <a:ea typeface="Arial" panose="020B060402020202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80E088-209E-090A-1758-C57738562930}"/>
              </a:ext>
            </a:extLst>
          </p:cNvPr>
          <p:cNvSpPr txBox="1"/>
          <p:nvPr/>
        </p:nvSpPr>
        <p:spPr>
          <a:xfrm>
            <a:off x="3780650" y="3083882"/>
            <a:ext cx="13302259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Ví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vậy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đưa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lẽ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so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sánh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biện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hoá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”,  ý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Nguyễn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Văn B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tin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rằng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dung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thuyết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phục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phát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Nguyễn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Văn B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chữ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”,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mong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đóng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góp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Em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chân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ơn</a:t>
            </a:r>
            <a:r>
              <a:rPr lang="en-US" sz="3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</a:t>
            </a:r>
            <a:endParaRPr lang="en-US" sz="3400" dirty="0">
              <a:effectLst/>
              <a:latin typeface="#9Slide03 Arima Madurai Bold" panose="00000800000000000000" pitchFamily="2" charset="0"/>
              <a:ea typeface="Arial" panose="020B0604020202020204" pitchFamily="34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74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822487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44682" y="2324100"/>
            <a:ext cx="11525490" cy="6167391"/>
          </a:xfrm>
          <a:custGeom>
            <a:avLst/>
            <a:gdLst/>
            <a:ahLst/>
            <a:cxnLst/>
            <a:rect l="l" t="t" r="r" b="b"/>
            <a:pathLst>
              <a:path w="11525490" h="4400642">
                <a:moveTo>
                  <a:pt x="0" y="0"/>
                </a:moveTo>
                <a:lnTo>
                  <a:pt x="11525490" y="0"/>
                </a:lnTo>
                <a:lnTo>
                  <a:pt x="11525490" y="4400642"/>
                </a:lnTo>
                <a:lnTo>
                  <a:pt x="0" y="4400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7169" y="616696"/>
            <a:ext cx="2970505" cy="3327450"/>
          </a:xfrm>
          <a:custGeom>
            <a:avLst/>
            <a:gdLst/>
            <a:ahLst/>
            <a:cxnLst/>
            <a:rect l="l" t="t" r="r" b="b"/>
            <a:pathLst>
              <a:path w="2970505" h="3327450">
                <a:moveTo>
                  <a:pt x="0" y="0"/>
                </a:moveTo>
                <a:lnTo>
                  <a:pt x="2970505" y="0"/>
                </a:lnTo>
                <a:lnTo>
                  <a:pt x="2970505" y="3327450"/>
                </a:lnTo>
                <a:lnTo>
                  <a:pt x="0" y="3327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62456" y="4027130"/>
            <a:ext cx="4962660" cy="7843284"/>
          </a:xfrm>
          <a:custGeom>
            <a:avLst/>
            <a:gdLst/>
            <a:ahLst/>
            <a:cxnLst/>
            <a:rect l="l" t="t" r="r" b="b"/>
            <a:pathLst>
              <a:path w="4962660" h="7843284">
                <a:moveTo>
                  <a:pt x="0" y="0"/>
                </a:moveTo>
                <a:lnTo>
                  <a:pt x="4962660" y="0"/>
                </a:lnTo>
                <a:lnTo>
                  <a:pt x="4962660" y="7843284"/>
                </a:lnTo>
                <a:lnTo>
                  <a:pt x="0" y="7843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253300" y="6609217"/>
            <a:ext cx="1924088" cy="2679110"/>
          </a:xfrm>
          <a:custGeom>
            <a:avLst/>
            <a:gdLst/>
            <a:ahLst/>
            <a:cxnLst/>
            <a:rect l="l" t="t" r="r" b="b"/>
            <a:pathLst>
              <a:path w="1924088" h="2679110">
                <a:moveTo>
                  <a:pt x="0" y="0"/>
                </a:moveTo>
                <a:lnTo>
                  <a:pt x="1924088" y="0"/>
                </a:lnTo>
                <a:lnTo>
                  <a:pt x="1924088" y="2679110"/>
                </a:lnTo>
                <a:lnTo>
                  <a:pt x="0" y="2679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700000">
            <a:off x="-1897674" y="-283887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886200" y="1197168"/>
            <a:ext cx="108966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3600" b="1">
                <a:effectLst/>
                <a:latin typeface="#9Slide03 BoosterNextFYBlack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4000" dirty="0"/>
              <a:t>* </a:t>
            </a:r>
            <a:r>
              <a:rPr lang="en-US" sz="4000" dirty="0" err="1"/>
              <a:t>Bước</a:t>
            </a:r>
            <a:r>
              <a:rPr lang="en-US" sz="4000" dirty="0"/>
              <a:t> 3,4: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nghe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kiểm</a:t>
            </a:r>
            <a:r>
              <a:rPr lang="en-US" sz="4000" dirty="0"/>
              <a:t> </a:t>
            </a:r>
            <a:r>
              <a:rPr lang="en-US" sz="4000" dirty="0" err="1"/>
              <a:t>tra</a:t>
            </a:r>
            <a:r>
              <a:rPr lang="en-US" sz="4000" dirty="0"/>
              <a:t> </a:t>
            </a:r>
            <a:r>
              <a:rPr lang="en-US" sz="4000" dirty="0" err="1"/>
              <a:t>chỉnh</a:t>
            </a:r>
            <a:r>
              <a:rPr lang="en-US" sz="4000" dirty="0"/>
              <a:t> </a:t>
            </a:r>
            <a:r>
              <a:rPr lang="en-US" sz="4000" dirty="0" err="1"/>
              <a:t>sửa</a:t>
            </a:r>
            <a:endParaRPr lang="en-US" sz="4000" dirty="0"/>
          </a:p>
        </p:txBody>
      </p:sp>
      <p:sp>
        <p:nvSpPr>
          <p:cNvPr id="12" name="TextBox 12"/>
          <p:cNvSpPr txBox="1"/>
          <p:nvPr/>
        </p:nvSpPr>
        <p:spPr>
          <a:xfrm>
            <a:off x="7010400" y="3237970"/>
            <a:ext cx="10007219" cy="4339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nói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: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trình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bày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nói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theo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dàn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đã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chuẩn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bị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nghe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: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lắng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nghe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ghi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chép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đặt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hỏi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hỏi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điều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còn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khoăn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(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nếu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);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nói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nghe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: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trao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đổi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nội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dung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còn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thắc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mắc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HS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nói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nghe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nhóm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/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tổ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trước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lớp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1380</Words>
  <Application>Microsoft Office PowerPoint</Application>
  <PresentationFormat>Custom</PresentationFormat>
  <Paragraphs>75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#9Slide03 AllRoundGothic</vt:lpstr>
      <vt:lpstr>Calibri</vt:lpstr>
      <vt:lpstr>#9Slide03 Arima Madurai Bold</vt:lpstr>
      <vt:lpstr>#9Slide03 BoosterNextFYBlack</vt:lpstr>
      <vt:lpstr>Mansalva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Colorful Illustrative Meet The Teacher Presentation</dc:title>
  <dc:creator>Lenovo</dc:creator>
  <cp:lastModifiedBy>Lenovo</cp:lastModifiedBy>
  <cp:revision>7</cp:revision>
  <dcterms:created xsi:type="dcterms:W3CDTF">2006-08-16T00:00:00Z</dcterms:created>
  <dcterms:modified xsi:type="dcterms:W3CDTF">2025-05-19T00:49:00Z</dcterms:modified>
  <dc:identifier>DAGXyJx8IoY</dc:identifier>
</cp:coreProperties>
</file>