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306" r:id="rId3"/>
    <p:sldId id="298" r:id="rId4"/>
    <p:sldId id="270" r:id="rId5"/>
    <p:sldId id="274" r:id="rId6"/>
    <p:sldId id="310" r:id="rId7"/>
    <p:sldId id="277" r:id="rId8"/>
    <p:sldId id="283" r:id="rId9"/>
    <p:sldId id="282" r:id="rId10"/>
    <p:sldId id="307" r:id="rId11"/>
    <p:sldId id="311" r:id="rId12"/>
    <p:sldId id="308" r:id="rId13"/>
    <p:sldId id="312" r:id="rId14"/>
    <p:sldId id="313" r:id="rId15"/>
    <p:sldId id="285" r:id="rId16"/>
    <p:sldId id="314" r:id="rId17"/>
    <p:sldId id="286" r:id="rId18"/>
    <p:sldId id="287" r:id="rId19"/>
    <p:sldId id="271" r:id="rId20"/>
    <p:sldId id="290" r:id="rId21"/>
    <p:sldId id="269" r:id="rId22"/>
    <p:sldId id="299" r:id="rId23"/>
    <p:sldId id="300" r:id="rId24"/>
    <p:sldId id="301" r:id="rId25"/>
    <p:sldId id="302" r:id="rId26"/>
    <p:sldId id="303" r:id="rId27"/>
    <p:sldId id="304" r:id="rId28"/>
    <p:sldId id="305" r:id="rId29"/>
  </p:sldIdLst>
  <p:sldSz cx="18288000" cy="10287000"/>
  <p:notesSz cx="6858000" cy="9144000"/>
  <p:embeddedFontLst>
    <p:embeddedFont>
      <p:font typeface="Calibri" panose="020F0502020204030204" pitchFamily="34" charset="0"/>
      <p:regular r:id="rId31"/>
      <p:bold r:id="rId32"/>
      <p:italic r:id="rId33"/>
      <p:boldItalic r:id="rId34"/>
    </p:embeddedFont>
    <p:embeddedFont>
      <p:font typeface="#9Slide05 Dinh Tran" panose="02040603050506020204" pitchFamily="18" charset="0"/>
      <p:regular r:id="rId35"/>
    </p:embeddedFont>
    <p:embeddedFont>
      <p:font typeface="#9Slide05 Brannboll Ny" panose="02000000000000000000" pitchFamily="2" charset="0"/>
      <p:regular r:id="rId36"/>
    </p:embeddedFont>
    <p:embeddedFont>
      <p:font typeface="#9Slide04 Spectral Bold" panose="02020802060000000000" pitchFamily="18" charset="0"/>
      <p:bold r:id="rId37"/>
    </p:embeddedFont>
    <p:embeddedFont>
      <p:font typeface="#9Slide07 IcielHoneyCream" pitchFamily="2" charset="0"/>
      <p:regular r:id="rId38"/>
    </p:embeddedFont>
    <p:embeddedFont>
      <p:font typeface="#9Slide05 Miss Le Gatees" panose="00000400000000000000" pitchFamily="2"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B854B-35CC-4615-994C-01AFD36D236C}" type="datetimeFigureOut">
              <a:rPr lang="en-US" smtClean="0"/>
              <a:t>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252E5-28D1-4ECA-90EB-274C871F6B29}" type="slidenum">
              <a:rPr lang="en-US" smtClean="0"/>
              <a:t>‹#›</a:t>
            </a:fld>
            <a:endParaRPr lang="en-US"/>
          </a:p>
        </p:txBody>
      </p:sp>
    </p:spTree>
    <p:extLst>
      <p:ext uri="{BB962C8B-B14F-4D97-AF65-F5344CB8AC3E}">
        <p14:creationId xmlns:p14="http://schemas.microsoft.com/office/powerpoint/2010/main" val="2729635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xem</a:t>
            </a:r>
            <a:r>
              <a:rPr lang="en-US" dirty="0"/>
              <a:t> video </a:t>
            </a:r>
            <a:r>
              <a:rPr lang="en-US" dirty="0" err="1"/>
              <a:t>ngâm</a:t>
            </a:r>
            <a:r>
              <a:rPr lang="en-US" dirty="0"/>
              <a:t> </a:t>
            </a:r>
            <a:r>
              <a:rPr lang="en-US" dirty="0" err="1"/>
              <a:t>bài</a:t>
            </a:r>
            <a:r>
              <a:rPr lang="en-US" dirty="0"/>
              <a:t> </a:t>
            </a:r>
            <a:r>
              <a:rPr lang="en-US" dirty="0" err="1"/>
              <a:t>thơ</a:t>
            </a:r>
            <a:r>
              <a:rPr lang="en-US" dirty="0"/>
              <a:t> “</a:t>
            </a:r>
            <a:r>
              <a:rPr lang="en-US" dirty="0" err="1"/>
              <a:t>Nắng</a:t>
            </a:r>
            <a:r>
              <a:rPr lang="en-US" dirty="0"/>
              <a:t> </a:t>
            </a:r>
            <a:r>
              <a:rPr lang="en-US" dirty="0" err="1"/>
              <a:t>mới</a:t>
            </a:r>
            <a:r>
              <a:rPr lang="en-US" dirty="0"/>
              <a:t>”, </a:t>
            </a:r>
            <a:r>
              <a:rPr lang="en-US" dirty="0" err="1"/>
              <a:t>lưu</a:t>
            </a:r>
            <a:r>
              <a:rPr lang="en-US" dirty="0"/>
              <a:t> ý </a:t>
            </a:r>
            <a:r>
              <a:rPr lang="en-US" dirty="0" err="1"/>
              <a:t>các</a:t>
            </a:r>
            <a:r>
              <a:rPr lang="en-US" dirty="0"/>
              <a:t> </a:t>
            </a:r>
            <a:r>
              <a:rPr lang="en-US" dirty="0" err="1"/>
              <a:t>em</a:t>
            </a:r>
            <a:r>
              <a:rPr lang="en-US" dirty="0"/>
              <a:t> </a:t>
            </a:r>
            <a:r>
              <a:rPr lang="en-US" dirty="0" err="1"/>
              <a:t>tưởng</a:t>
            </a:r>
            <a:r>
              <a:rPr lang="en-US" dirty="0"/>
              <a:t> </a:t>
            </a:r>
            <a:r>
              <a:rPr lang="en-US" dirty="0" err="1"/>
              <a:t>tượng</a:t>
            </a:r>
            <a:r>
              <a:rPr lang="en-US" dirty="0"/>
              <a:t> </a:t>
            </a:r>
            <a:r>
              <a:rPr lang="en-US" dirty="0" err="1"/>
              <a:t>về</a:t>
            </a:r>
            <a:r>
              <a:rPr lang="en-US" dirty="0"/>
              <a:t> </a:t>
            </a:r>
            <a:r>
              <a:rPr lang="en-US" dirty="0" err="1"/>
              <a:t>những</a:t>
            </a:r>
            <a:r>
              <a:rPr lang="en-US" dirty="0"/>
              <a:t> </a:t>
            </a:r>
            <a:r>
              <a:rPr lang="en-US" dirty="0" err="1"/>
              <a:t>hình</a:t>
            </a:r>
            <a:r>
              <a:rPr lang="en-US" dirty="0"/>
              <a:t> </a:t>
            </a:r>
            <a:r>
              <a:rPr lang="en-US" dirty="0" err="1"/>
              <a:t>ảnh</a:t>
            </a:r>
            <a:r>
              <a:rPr lang="en-US" dirty="0"/>
              <a:t> </a:t>
            </a:r>
            <a:r>
              <a:rPr lang="en-US" dirty="0" err="1"/>
              <a:t>nắng</a:t>
            </a:r>
            <a:r>
              <a:rPr lang="en-US" dirty="0"/>
              <a:t> </a:t>
            </a:r>
            <a:r>
              <a:rPr lang="en-US" dirty="0" err="1"/>
              <a:t>mới</a:t>
            </a:r>
            <a:r>
              <a:rPr lang="en-US" dirty="0"/>
              <a:t>, </a:t>
            </a:r>
            <a:r>
              <a:rPr lang="en-US" dirty="0" err="1"/>
              <a:t>áo</a:t>
            </a:r>
            <a:r>
              <a:rPr lang="en-US" dirty="0"/>
              <a:t> </a:t>
            </a:r>
            <a:r>
              <a:rPr lang="en-US" dirty="0" err="1"/>
              <a:t>đỏ</a:t>
            </a:r>
            <a:r>
              <a:rPr lang="en-US" dirty="0"/>
              <a:t>, </a:t>
            </a:r>
            <a:r>
              <a:rPr lang="en-US" dirty="0" err="1"/>
              <a:t>nét</a:t>
            </a:r>
            <a:r>
              <a:rPr lang="en-US" dirty="0"/>
              <a:t> </a:t>
            </a:r>
            <a:r>
              <a:rPr lang="en-US" dirty="0" err="1"/>
              <a:t>cười</a:t>
            </a:r>
            <a:r>
              <a:rPr lang="en-US" dirty="0"/>
              <a:t> </a:t>
            </a:r>
            <a:r>
              <a:rPr lang="en-US" dirty="0" err="1"/>
              <a:t>đen</a:t>
            </a:r>
            <a:r>
              <a:rPr lang="en-US" dirty="0"/>
              <a:t> </a:t>
            </a:r>
            <a:r>
              <a:rPr lang="en-US" dirty="0" err="1"/>
              <a:t>nhánh</a:t>
            </a:r>
            <a:r>
              <a:rPr lang="en-US" dirty="0"/>
              <a:t> </a:t>
            </a:r>
            <a:r>
              <a:rPr lang="en-US" dirty="0" err="1"/>
              <a:t>xuất</a:t>
            </a:r>
            <a:r>
              <a:rPr lang="en-US" dirty="0"/>
              <a:t> </a:t>
            </a:r>
            <a:r>
              <a:rPr lang="en-US" dirty="0" err="1"/>
              <a:t>hiện</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Nêu</a:t>
            </a:r>
            <a:r>
              <a:rPr lang="en-US" dirty="0"/>
              <a:t> </a:t>
            </a:r>
            <a:r>
              <a:rPr lang="en-US" dirty="0" err="1"/>
              <a:t>suy</a:t>
            </a:r>
            <a:r>
              <a:rPr lang="en-US" dirty="0"/>
              <a:t> </a:t>
            </a:r>
            <a:r>
              <a:rPr lang="en-US" dirty="0" err="1"/>
              <a:t>nghĩ</a:t>
            </a:r>
            <a:r>
              <a:rPr lang="en-US" dirty="0"/>
              <a:t>, </a:t>
            </a:r>
            <a:r>
              <a:rPr lang="en-US" dirty="0" err="1"/>
              <a:t>tình</a:t>
            </a:r>
            <a:r>
              <a:rPr lang="en-US" dirty="0"/>
              <a:t> </a:t>
            </a:r>
            <a:r>
              <a:rPr lang="en-US" dirty="0" err="1"/>
              <a:t>cảm</a:t>
            </a:r>
            <a:r>
              <a:rPr lang="en-US" dirty="0"/>
              <a:t> </a:t>
            </a:r>
            <a:r>
              <a:rPr lang="en-US" dirty="0" err="1"/>
              <a:t>gợi</a:t>
            </a:r>
            <a:r>
              <a:rPr lang="en-US" dirty="0"/>
              <a:t> </a:t>
            </a:r>
            <a:r>
              <a:rPr lang="en-US" dirty="0" err="1"/>
              <a:t>ra</a:t>
            </a:r>
            <a:r>
              <a:rPr lang="en-US" dirty="0"/>
              <a:t> </a:t>
            </a:r>
            <a:r>
              <a:rPr lang="en-US" dirty="0" err="1"/>
              <a:t>cho</a:t>
            </a:r>
            <a:r>
              <a:rPr lang="en-US" dirty="0"/>
              <a:t> </a:t>
            </a:r>
            <a:r>
              <a:rPr lang="en-US" dirty="0" err="1"/>
              <a:t>em</a:t>
            </a:r>
            <a:r>
              <a:rPr lang="en-US" dirty="0"/>
              <a:t> </a:t>
            </a:r>
            <a:r>
              <a:rPr lang="en-US" dirty="0" err="1"/>
              <a:t>sau</a:t>
            </a:r>
            <a:r>
              <a:rPr lang="en-US" dirty="0"/>
              <a:t> </a:t>
            </a:r>
            <a:r>
              <a:rPr lang="en-US" dirty="0" err="1"/>
              <a:t>khi</a:t>
            </a:r>
            <a:r>
              <a:rPr lang="en-US" dirty="0"/>
              <a:t> </a:t>
            </a:r>
            <a:r>
              <a:rPr lang="en-US" dirty="0" err="1"/>
              <a:t>nghe</a:t>
            </a:r>
            <a:r>
              <a:rPr lang="en-US" dirty="0"/>
              <a:t> </a:t>
            </a:r>
            <a:r>
              <a:rPr lang="en-US" dirty="0" err="1"/>
              <a:t>bài</a:t>
            </a:r>
            <a:r>
              <a:rPr lang="en-US" dirty="0"/>
              <a:t> </a:t>
            </a:r>
            <a:r>
              <a:rPr lang="en-US" dirty="0" err="1"/>
              <a:t>thơ</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252E5-28D1-4ECA-90EB-274C871F6B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415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F252E5-28D1-4ECA-90EB-274C871F6B29}" type="slidenum">
              <a:rPr lang="en-US" smtClean="0"/>
              <a:t>11</a:t>
            </a:fld>
            <a:endParaRPr lang="en-US"/>
          </a:p>
        </p:txBody>
      </p:sp>
    </p:spTree>
    <p:extLst>
      <p:ext uri="{BB962C8B-B14F-4D97-AF65-F5344CB8AC3E}">
        <p14:creationId xmlns:p14="http://schemas.microsoft.com/office/powerpoint/2010/main" val="1873327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Hệ</a:t>
            </a:r>
            <a:r>
              <a:rPr lang="en-US" dirty="0"/>
              <a:t> </a:t>
            </a:r>
            <a:r>
              <a:rPr lang="en-US" dirty="0" err="1"/>
              <a:t>thống</a:t>
            </a:r>
            <a:r>
              <a:rPr lang="en-US" dirty="0"/>
              <a:t> </a:t>
            </a:r>
            <a:r>
              <a:rPr lang="en-US" dirty="0" err="1"/>
              <a:t>luận</a:t>
            </a:r>
            <a:r>
              <a:rPr lang="en-US" dirty="0"/>
              <a:t> </a:t>
            </a:r>
            <a:r>
              <a:rPr lang="en-US" dirty="0" err="1"/>
              <a:t>điểm</a:t>
            </a:r>
            <a:r>
              <a:rPr lang="en-US" dirty="0"/>
              <a:t> </a:t>
            </a:r>
            <a:r>
              <a:rPr lang="en-US" dirty="0" err="1"/>
              <a:t>của</a:t>
            </a:r>
            <a:r>
              <a:rPr lang="en-US" dirty="0"/>
              <a:t> </a:t>
            </a:r>
            <a:r>
              <a:rPr lang="en-US" dirty="0" err="1"/>
              <a:t>bài</a:t>
            </a:r>
            <a:r>
              <a:rPr lang="en-US" dirty="0"/>
              <a:t> </a:t>
            </a:r>
            <a:r>
              <a:rPr lang="en-US" dirty="0" err="1"/>
              <a:t>viết</a:t>
            </a:r>
            <a:r>
              <a:rPr lang="en-US" dirty="0"/>
              <a:t> </a:t>
            </a:r>
            <a:r>
              <a:rPr lang="en-US" dirty="0" err="1"/>
              <a:t>được</a:t>
            </a:r>
            <a:r>
              <a:rPr lang="en-US" dirty="0"/>
              <a:t> </a:t>
            </a:r>
            <a:r>
              <a:rPr lang="en-US" dirty="0" err="1"/>
              <a:t>triển</a:t>
            </a:r>
            <a:r>
              <a:rPr lang="en-US" dirty="0"/>
              <a:t> </a:t>
            </a:r>
            <a:r>
              <a:rPr lang="en-US" dirty="0" err="1"/>
              <a:t>khai</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chú</a:t>
            </a:r>
            <a:r>
              <a:rPr lang="en-US" dirty="0"/>
              <a:t> ý </a:t>
            </a:r>
            <a:r>
              <a:rPr lang="en-US" dirty="0" err="1"/>
              <a:t>tới</a:t>
            </a:r>
            <a:r>
              <a:rPr lang="en-US" dirty="0"/>
              <a:t> </a:t>
            </a:r>
            <a:r>
              <a:rPr lang="en-US" dirty="0" err="1"/>
              <a:t>nhan</a:t>
            </a:r>
            <a:r>
              <a:rPr lang="en-US" dirty="0"/>
              <a:t> </a:t>
            </a:r>
            <a:r>
              <a:rPr lang="en-US" dirty="0" err="1"/>
              <a:t>đề</a:t>
            </a:r>
            <a:r>
              <a:rPr lang="en-US" dirty="0"/>
              <a:t>, </a:t>
            </a:r>
            <a:r>
              <a:rPr lang="en-US" dirty="0" err="1"/>
              <a:t>bố</a:t>
            </a:r>
            <a:r>
              <a:rPr lang="en-US" dirty="0"/>
              <a:t> </a:t>
            </a:r>
            <a:r>
              <a:rPr lang="en-US" dirty="0" err="1"/>
              <a:t>cục</a:t>
            </a:r>
            <a:r>
              <a:rPr lang="en-US" dirty="0"/>
              <a:t> </a:t>
            </a:r>
            <a:r>
              <a:rPr lang="en-US" dirty="0" err="1"/>
              <a:t>bài</a:t>
            </a:r>
            <a:r>
              <a:rPr lang="en-US" dirty="0"/>
              <a:t> </a:t>
            </a:r>
            <a:r>
              <a:rPr lang="en-US" dirty="0" err="1"/>
              <a:t>viết</a:t>
            </a:r>
            <a:r>
              <a:rPr lang="en-US" dirty="0"/>
              <a:t>, </a:t>
            </a:r>
            <a:r>
              <a:rPr lang="en-US" dirty="0" err="1"/>
              <a:t>lí</a:t>
            </a:r>
            <a:r>
              <a:rPr lang="en-US" dirty="0"/>
              <a:t> </a:t>
            </a:r>
            <a:r>
              <a:rPr lang="en-US" dirty="0" err="1"/>
              <a:t>lẽ</a:t>
            </a:r>
            <a:r>
              <a:rPr lang="en-US" dirty="0"/>
              <a:t>, </a:t>
            </a:r>
            <a:r>
              <a:rPr lang="en-US" dirty="0" err="1"/>
              <a:t>bằng</a:t>
            </a:r>
            <a:r>
              <a:rPr lang="en-US" dirty="0"/>
              <a:t> </a:t>
            </a:r>
            <a:r>
              <a:rPr lang="en-US" dirty="0" err="1"/>
              <a:t>chứng</a:t>
            </a:r>
            <a:r>
              <a:rPr lang="en-US" dirty="0"/>
              <a:t> </a:t>
            </a:r>
            <a:r>
              <a:rPr lang="en-US" dirty="0" err="1"/>
              <a:t>được</a:t>
            </a:r>
            <a:r>
              <a:rPr lang="en-US" dirty="0"/>
              <a:t> </a:t>
            </a:r>
            <a:r>
              <a:rPr lang="en-US" dirty="0" err="1"/>
              <a:t>sử</a:t>
            </a:r>
            <a:r>
              <a:rPr lang="en-US" dirty="0"/>
              <a:t> </a:t>
            </a:r>
            <a:r>
              <a:rPr lang="en-US" dirty="0" err="1"/>
              <a:t>dụng</a:t>
            </a:r>
            <a:r>
              <a:rPr lang="en-US" dirty="0"/>
              <a:t> </a:t>
            </a:r>
            <a:r>
              <a:rPr lang="en-US" dirty="0" err="1"/>
              <a:t>cho</a:t>
            </a:r>
            <a:r>
              <a:rPr lang="en-US" dirty="0"/>
              <a:t> </a:t>
            </a:r>
            <a:r>
              <a:rPr lang="en-US" dirty="0" err="1"/>
              <a:t>từng</a:t>
            </a:r>
            <a:r>
              <a:rPr lang="en-US" dirty="0"/>
              <a:t> </a:t>
            </a:r>
            <a:r>
              <a:rPr lang="en-US" dirty="0" err="1"/>
              <a:t>luận</a:t>
            </a:r>
            <a:r>
              <a:rPr lang="en-US" dirty="0"/>
              <a:t> </a:t>
            </a:r>
            <a:r>
              <a:rPr lang="en-US" dirty="0" err="1"/>
              <a:t>điểm</a:t>
            </a:r>
            <a:r>
              <a:rPr lang="en-US" dirty="0"/>
              <a:t>)?</a:t>
            </a:r>
          </a:p>
        </p:txBody>
      </p:sp>
      <p:sp>
        <p:nvSpPr>
          <p:cNvPr id="4" name="Slide Number Placeholder 3"/>
          <p:cNvSpPr>
            <a:spLocks noGrp="1"/>
          </p:cNvSpPr>
          <p:nvPr>
            <p:ph type="sldNum" sz="quarter" idx="10"/>
          </p:nvPr>
        </p:nvSpPr>
        <p:spPr/>
        <p:txBody>
          <a:bodyPr/>
          <a:lstStyle/>
          <a:p>
            <a:fld id="{04F252E5-28D1-4ECA-90EB-274C871F6B29}" type="slidenum">
              <a:rPr lang="en-US" smtClean="0"/>
              <a:t>12</a:t>
            </a:fld>
            <a:endParaRPr lang="en-US"/>
          </a:p>
        </p:txBody>
      </p:sp>
    </p:spTree>
    <p:extLst>
      <p:ext uri="{BB962C8B-B14F-4D97-AF65-F5344CB8AC3E}">
        <p14:creationId xmlns:p14="http://schemas.microsoft.com/office/powerpoint/2010/main" val="508425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12529"/>
                </a:solidFill>
                <a:effectLst/>
                <a:latin typeface="Muli"/>
              </a:rPr>
              <a:t>– Nhan </a:t>
            </a:r>
            <a:r>
              <a:rPr kumimoji="0" lang="en-US" altLang="en-US" sz="1200" b="0" i="0" u="none" strike="noStrike" cap="none" normalizeH="0" baseline="0" dirty="0" err="1">
                <a:ln>
                  <a:noFill/>
                </a:ln>
                <a:solidFill>
                  <a:srgbClr val="212529"/>
                </a:solidFill>
                <a:effectLst/>
                <a:latin typeface="Muli"/>
              </a:rPr>
              <a:t>đề</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của</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tác</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phẩm</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đã</a:t>
            </a:r>
            <a:r>
              <a:rPr kumimoji="0" lang="en-US" altLang="en-US" sz="1200" b="0" i="0" u="none" strike="noStrike" cap="none" normalizeH="0" baseline="0" dirty="0">
                <a:ln>
                  <a:noFill/>
                </a:ln>
                <a:solidFill>
                  <a:srgbClr val="212529"/>
                </a:solidFill>
                <a:effectLst/>
                <a:latin typeface="Muli"/>
              </a:rPr>
              <a:t> bao </a:t>
            </a:r>
            <a:r>
              <a:rPr kumimoji="0" lang="en-US" altLang="en-US" sz="1200" b="0" i="0" u="none" strike="noStrike" cap="none" normalizeH="0" baseline="0" dirty="0" err="1">
                <a:ln>
                  <a:noFill/>
                </a:ln>
                <a:solidFill>
                  <a:srgbClr val="212529"/>
                </a:solidFill>
                <a:effectLst/>
                <a:latin typeface="Muli"/>
              </a:rPr>
              <a:t>quát</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nội</a:t>
            </a:r>
            <a:r>
              <a:rPr kumimoji="0" lang="en-US" altLang="en-US" sz="1200" b="0" i="0" u="none" strike="noStrike" cap="none" normalizeH="0" baseline="0" dirty="0">
                <a:ln>
                  <a:noFill/>
                </a:ln>
                <a:solidFill>
                  <a:srgbClr val="212529"/>
                </a:solidFill>
                <a:effectLst/>
                <a:latin typeface="Muli"/>
              </a:rPr>
              <a:t> dung </a:t>
            </a:r>
            <a:r>
              <a:rPr kumimoji="0" lang="en-US" altLang="en-US" sz="1200" b="0" i="0" u="none" strike="noStrike" cap="none" normalizeH="0" baseline="0" dirty="0" err="1">
                <a:ln>
                  <a:noFill/>
                </a:ln>
                <a:solidFill>
                  <a:srgbClr val="212529"/>
                </a:solidFill>
                <a:effectLst/>
                <a:latin typeface="Muli"/>
              </a:rPr>
              <a:t>toàn</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bài</a:t>
            </a:r>
            <a:r>
              <a:rPr kumimoji="0" lang="en-US" altLang="en-US" sz="1200" b="0" i="0" u="none" strike="noStrike" cap="none" normalizeH="0" baseline="0" dirty="0">
                <a:ln>
                  <a:noFill/>
                </a:ln>
                <a:solidFill>
                  <a:srgbClr val="212529"/>
                </a:solidFill>
                <a:effectLst/>
                <a:latin typeface="Muli"/>
              </a:rPr>
              <a:t>.</a:t>
            </a:r>
            <a:endParaRPr kumimoji="0" lang="en-US" altLang="en-US" sz="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Bố</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cục</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bài</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viết</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thể</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hiện</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nội</a:t>
            </a:r>
            <a:r>
              <a:rPr kumimoji="0" lang="en-US" altLang="en-US" sz="1200" b="0" i="0" u="none" strike="noStrike" cap="none" normalizeH="0" baseline="0" dirty="0">
                <a:ln>
                  <a:noFill/>
                </a:ln>
                <a:solidFill>
                  <a:srgbClr val="212529"/>
                </a:solidFill>
                <a:effectLst/>
                <a:latin typeface="Muli"/>
              </a:rPr>
              <a:t> dung </a:t>
            </a:r>
            <a:r>
              <a:rPr kumimoji="0" lang="en-US" altLang="en-US" sz="1200" b="0" i="0" u="none" strike="noStrike" cap="none" normalizeH="0" baseline="0" dirty="0" err="1">
                <a:ln>
                  <a:noFill/>
                </a:ln>
                <a:solidFill>
                  <a:srgbClr val="212529"/>
                </a:solidFill>
                <a:effectLst/>
                <a:latin typeface="Muli"/>
              </a:rPr>
              <a:t>rõ</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ràng</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phần</a:t>
            </a:r>
            <a:r>
              <a:rPr kumimoji="0" lang="en-US" altLang="en-US" sz="1200" b="0" i="0" u="none" strike="noStrike" cap="none" normalizeH="0" baseline="0" dirty="0">
                <a:ln>
                  <a:noFill/>
                </a:ln>
                <a:solidFill>
                  <a:srgbClr val="212529"/>
                </a:solidFill>
                <a:effectLst/>
                <a:latin typeface="Muli"/>
              </a:rPr>
              <a:t> 1 – </a:t>
            </a:r>
            <a:r>
              <a:rPr kumimoji="0" lang="en-US" altLang="en-US" sz="1200" b="0" i="0" u="none" strike="noStrike" cap="none" normalizeH="0" baseline="0" dirty="0" err="1">
                <a:ln>
                  <a:noFill/>
                </a:ln>
                <a:solidFill>
                  <a:srgbClr val="212529"/>
                </a:solidFill>
                <a:effectLst/>
                <a:latin typeface="Muli"/>
              </a:rPr>
              <a:t>luận</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đề</a:t>
            </a:r>
            <a:r>
              <a:rPr kumimoji="0" lang="en-US" altLang="en-US" sz="1200" b="0" i="0" u="none" strike="noStrike" cap="none" normalizeH="0" baseline="0" dirty="0">
                <a:ln>
                  <a:noFill/>
                </a:ln>
                <a:solidFill>
                  <a:srgbClr val="212529"/>
                </a:solidFill>
                <a:effectLst/>
                <a:latin typeface="Muli"/>
              </a:rPr>
              <a:t> - </a:t>
            </a:r>
            <a:r>
              <a:rPr kumimoji="0" lang="en-US" altLang="en-US" sz="1200" b="0" i="0" u="none" strike="noStrike" cap="none" normalizeH="0" baseline="0" dirty="0" err="1">
                <a:ln>
                  <a:noFill/>
                </a:ln>
                <a:solidFill>
                  <a:srgbClr val="212529"/>
                </a:solidFill>
                <a:effectLst/>
                <a:latin typeface="Muli"/>
              </a:rPr>
              <a:t>nêu</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vấn</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đề</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Phần</a:t>
            </a:r>
            <a:r>
              <a:rPr kumimoji="0" lang="en-US" altLang="en-US" sz="1200" b="0" i="0" u="none" strike="noStrike" cap="none" normalizeH="0" baseline="0" dirty="0">
                <a:ln>
                  <a:noFill/>
                </a:ln>
                <a:solidFill>
                  <a:srgbClr val="212529"/>
                </a:solidFill>
                <a:effectLst/>
                <a:latin typeface="Muli"/>
              </a:rPr>
              <a:t> 2,3,4 </a:t>
            </a:r>
            <a:r>
              <a:rPr kumimoji="0" lang="en-US" altLang="en-US" sz="1200" b="0" i="0" u="none" strike="noStrike" cap="none" normalizeH="0" baseline="0" dirty="0" err="1">
                <a:ln>
                  <a:noFill/>
                </a:ln>
                <a:solidFill>
                  <a:srgbClr val="212529"/>
                </a:solidFill>
                <a:effectLst/>
                <a:latin typeface="Muli"/>
              </a:rPr>
              <a:t>luận</a:t>
            </a:r>
            <a:r>
              <a:rPr kumimoji="0" lang="en-US" altLang="en-US" sz="1200" b="0" i="0" u="none" strike="noStrike" cap="none" normalizeH="0" baseline="0" dirty="0">
                <a:ln>
                  <a:noFill/>
                </a:ln>
                <a:solidFill>
                  <a:srgbClr val="212529"/>
                </a:solidFill>
                <a:effectLst/>
                <a:latin typeface="Muli"/>
              </a:rPr>
              <a:t> </a:t>
            </a:r>
            <a:r>
              <a:rPr kumimoji="0" lang="en-US" altLang="en-US" sz="1200" b="0" i="0" u="none" strike="noStrike" cap="none" normalizeH="0" baseline="0" dirty="0" err="1">
                <a:ln>
                  <a:noFill/>
                </a:ln>
                <a:solidFill>
                  <a:srgbClr val="212529"/>
                </a:solidFill>
                <a:effectLst/>
                <a:latin typeface="Muli"/>
              </a:rPr>
              <a:t>điểm</a:t>
            </a:r>
            <a:r>
              <a:rPr kumimoji="0" lang="en-US" altLang="en-US" sz="1200" b="0" i="0" u="none" strike="noStrike" cap="none" normalizeH="0" baseline="0" dirty="0">
                <a:ln>
                  <a:noFill/>
                </a:ln>
                <a:solidFill>
                  <a:srgbClr val="212529"/>
                </a:solidFill>
                <a:effectLst/>
                <a:latin typeface="Muli"/>
              </a:rPr>
              <a:t> 1,2,3)</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4F252E5-28D1-4ECA-90EB-274C871F6B29}" type="slidenum">
              <a:rPr lang="en-US" smtClean="0"/>
              <a:t>13</a:t>
            </a:fld>
            <a:endParaRPr lang="en-US"/>
          </a:p>
        </p:txBody>
      </p:sp>
    </p:spTree>
    <p:extLst>
      <p:ext uri="{BB962C8B-B14F-4D97-AF65-F5344CB8AC3E}">
        <p14:creationId xmlns:p14="http://schemas.microsoft.com/office/powerpoint/2010/main" val="825852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14</a:t>
            </a:fld>
            <a:endParaRPr lang="en-US"/>
          </a:p>
        </p:txBody>
      </p:sp>
    </p:spTree>
    <p:extLst>
      <p:ext uri="{BB962C8B-B14F-4D97-AF65-F5344CB8AC3E}">
        <p14:creationId xmlns:p14="http://schemas.microsoft.com/office/powerpoint/2010/main" val="1765151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Lí lẽ, bằng chứng có mối quan hệ chặt chẽ với luận điểm</a:t>
            </a:r>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16</a:t>
            </a:fld>
            <a:endParaRPr lang="en-US"/>
          </a:p>
        </p:txBody>
      </p:sp>
    </p:spTree>
    <p:extLst>
      <p:ext uri="{BB962C8B-B14F-4D97-AF65-F5344CB8AC3E}">
        <p14:creationId xmlns:p14="http://schemas.microsoft.com/office/powerpoint/2010/main" val="274996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t>A,b,c</a:t>
            </a:r>
            <a:r>
              <a:rPr lang="en-US" sz="1200" dirty="0"/>
              <a:t> </a:t>
            </a:r>
            <a:r>
              <a:rPr lang="en-US" sz="1200" dirty="0" err="1"/>
              <a:t>đúng</a:t>
            </a:r>
            <a:endParaRPr lang="en-US" sz="1200" dirty="0"/>
          </a:p>
          <a:p>
            <a:pPr algn="just"/>
            <a:r>
              <a:rPr lang="en-US" sz="1200" dirty="0"/>
              <a:t>d. </a:t>
            </a:r>
            <a:r>
              <a:rPr lang="en-US" sz="1200" dirty="0" err="1"/>
              <a:t>Chưa</a:t>
            </a:r>
            <a:r>
              <a:rPr lang="en-US" sz="1200" dirty="0"/>
              <a:t> </a:t>
            </a:r>
            <a:r>
              <a:rPr lang="en-US" sz="1200" dirty="0" err="1"/>
              <a:t>đúng</a:t>
            </a:r>
            <a:r>
              <a:rPr lang="en-US" sz="1200" dirty="0"/>
              <a:t> </a:t>
            </a:r>
            <a:r>
              <a:rPr lang="en-US" sz="1200" dirty="0" err="1"/>
              <a:t>vì</a:t>
            </a:r>
            <a:r>
              <a:rPr lang="en-US" sz="1200" dirty="0"/>
              <a:t> </a:t>
            </a:r>
            <a:r>
              <a:rPr lang="en-US" sz="1200" dirty="0" err="1"/>
              <a:t>văn</a:t>
            </a:r>
            <a:r>
              <a:rPr lang="en-US" sz="1200" dirty="0"/>
              <a:t> </a:t>
            </a:r>
            <a:r>
              <a:rPr lang="en-US" sz="1200" dirty="0" err="1"/>
              <a:t>bản</a:t>
            </a:r>
            <a:r>
              <a:rPr lang="en-US" sz="1200" dirty="0"/>
              <a:t> </a:t>
            </a:r>
            <a:r>
              <a:rPr lang="en-US" sz="1200" dirty="0" err="1"/>
              <a:t>sử</a:t>
            </a:r>
            <a:r>
              <a:rPr lang="en-US" sz="1200" dirty="0"/>
              <a:t> </a:t>
            </a:r>
            <a:r>
              <a:rPr lang="en-US" sz="1200" dirty="0" err="1"/>
              <a:t>dụng</a:t>
            </a:r>
            <a:r>
              <a:rPr lang="en-US" sz="1200" dirty="0"/>
              <a:t> </a:t>
            </a:r>
            <a:r>
              <a:rPr lang="en-US" sz="1200" dirty="0" err="1"/>
              <a:t>không</a:t>
            </a:r>
            <a:r>
              <a:rPr lang="en-US" sz="1200" dirty="0"/>
              <a:t> </a:t>
            </a:r>
            <a:r>
              <a:rPr lang="en-US" sz="1200" dirty="0" err="1"/>
              <a:t>nhiều</a:t>
            </a:r>
            <a:r>
              <a:rPr lang="en-US" sz="1200" dirty="0"/>
              <a:t> </a:t>
            </a:r>
            <a:r>
              <a:rPr lang="en-US" sz="1200" dirty="0" err="1"/>
              <a:t>phép</a:t>
            </a:r>
            <a:r>
              <a:rPr lang="en-US" sz="1200" dirty="0"/>
              <a:t> </a:t>
            </a:r>
            <a:r>
              <a:rPr lang="en-US" sz="1200" dirty="0" err="1"/>
              <a:t>tu</a:t>
            </a:r>
            <a:r>
              <a:rPr lang="en-US" sz="1200" dirty="0"/>
              <a:t> </a:t>
            </a:r>
            <a:r>
              <a:rPr lang="en-US" sz="1200" dirty="0" err="1"/>
              <a:t>từ</a:t>
            </a:r>
            <a:r>
              <a:rPr lang="en-US" sz="1200" dirty="0"/>
              <a:t> (</a:t>
            </a:r>
            <a:r>
              <a:rPr lang="en-US" sz="1200" dirty="0" err="1"/>
              <a:t>chỉ</a:t>
            </a:r>
            <a:r>
              <a:rPr lang="en-US" sz="1200" dirty="0"/>
              <a:t> </a:t>
            </a:r>
            <a:r>
              <a:rPr lang="en-US" sz="1200" dirty="0" err="1"/>
              <a:t>có</a:t>
            </a:r>
            <a:r>
              <a:rPr lang="en-US" sz="1200" dirty="0"/>
              <a:t> </a:t>
            </a:r>
            <a:r>
              <a:rPr lang="en-US" sz="1200" dirty="0" err="1"/>
              <a:t>phép</a:t>
            </a:r>
            <a:r>
              <a:rPr lang="en-US" sz="1200" dirty="0"/>
              <a:t> so </a:t>
            </a:r>
            <a:r>
              <a:rPr lang="en-US" sz="1200" dirty="0" err="1"/>
              <a:t>sánh</a:t>
            </a:r>
            <a:r>
              <a:rPr lang="en-US" sz="1200" dirty="0"/>
              <a:t>). </a:t>
            </a:r>
            <a:r>
              <a:rPr lang="en-US" sz="1200" dirty="0" err="1"/>
              <a:t>Tính</a:t>
            </a:r>
            <a:r>
              <a:rPr lang="en-US" sz="1200" dirty="0"/>
              <a:t> </a:t>
            </a:r>
            <a:r>
              <a:rPr lang="en-US" sz="1200" dirty="0" err="1"/>
              <a:t>biểu</a:t>
            </a:r>
            <a:r>
              <a:rPr lang="en-US" sz="1200" dirty="0"/>
              <a:t> </a:t>
            </a:r>
            <a:r>
              <a:rPr lang="en-US" sz="1200" dirty="0" err="1"/>
              <a:t>cảm</a:t>
            </a:r>
            <a:r>
              <a:rPr lang="en-US" sz="1200" dirty="0"/>
              <a:t> </a:t>
            </a:r>
            <a:r>
              <a:rPr lang="en-US" sz="1200" dirty="0" err="1"/>
              <a:t>của</a:t>
            </a:r>
            <a:r>
              <a:rPr lang="en-US" sz="1200" dirty="0"/>
              <a:t> </a:t>
            </a:r>
            <a:r>
              <a:rPr lang="en-US" sz="1200" dirty="0" err="1"/>
              <a:t>văn</a:t>
            </a:r>
            <a:r>
              <a:rPr lang="en-US" sz="1200" dirty="0"/>
              <a:t> </a:t>
            </a:r>
            <a:r>
              <a:rPr lang="en-US" sz="1200" dirty="0" err="1"/>
              <a:t>bản</a:t>
            </a:r>
            <a:r>
              <a:rPr lang="en-US" sz="1200" dirty="0"/>
              <a:t> </a:t>
            </a:r>
            <a:r>
              <a:rPr lang="en-US" sz="1200" dirty="0" err="1"/>
              <a:t>được</a:t>
            </a:r>
            <a:r>
              <a:rPr lang="en-US" sz="1200" dirty="0"/>
              <a:t> </a:t>
            </a:r>
            <a:r>
              <a:rPr lang="en-US" sz="1200" dirty="0" err="1"/>
              <a:t>tạo</a:t>
            </a:r>
            <a:r>
              <a:rPr lang="en-US" sz="1200" dirty="0"/>
              <a:t> </a:t>
            </a:r>
            <a:r>
              <a:rPr lang="en-US" sz="1200" dirty="0" err="1"/>
              <a:t>nên</a:t>
            </a:r>
            <a:r>
              <a:rPr lang="en-US" sz="1200" dirty="0"/>
              <a:t> </a:t>
            </a:r>
            <a:r>
              <a:rPr lang="en-US" sz="1200" dirty="0" err="1"/>
              <a:t>chủ</a:t>
            </a:r>
            <a:r>
              <a:rPr lang="en-US" sz="1200" dirty="0"/>
              <a:t> </a:t>
            </a:r>
            <a:r>
              <a:rPr lang="en-US" sz="1200" dirty="0" err="1"/>
              <a:t>yếu</a:t>
            </a:r>
            <a:r>
              <a:rPr lang="en-US" sz="1200" dirty="0"/>
              <a:t> </a:t>
            </a:r>
            <a:r>
              <a:rPr lang="en-US" sz="1200" dirty="0" err="1"/>
              <a:t>bởi</a:t>
            </a:r>
            <a:r>
              <a:rPr lang="en-US" sz="1200" dirty="0"/>
              <a:t> </a:t>
            </a:r>
            <a:r>
              <a:rPr lang="en-US" sz="1200" dirty="0" err="1"/>
              <a:t>lời</a:t>
            </a:r>
            <a:r>
              <a:rPr lang="en-US" sz="1200" dirty="0"/>
              <a:t> </a:t>
            </a:r>
            <a:r>
              <a:rPr lang="en-US" sz="1200" dirty="0" err="1"/>
              <a:t>văn</a:t>
            </a:r>
            <a:r>
              <a:rPr lang="en-US" sz="1200" dirty="0"/>
              <a:t> </a:t>
            </a:r>
            <a:r>
              <a:rPr lang="en-US" sz="1200" dirty="0" err="1"/>
              <a:t>uyển</a:t>
            </a:r>
            <a:r>
              <a:rPr lang="en-US" sz="1200" dirty="0"/>
              <a:t> </a:t>
            </a:r>
            <a:r>
              <a:rPr lang="en-US" sz="1200" dirty="0" err="1"/>
              <a:t>chuyển</a:t>
            </a:r>
            <a:r>
              <a:rPr lang="en-US" sz="1200" dirty="0"/>
              <a:t>, </a:t>
            </a:r>
            <a:r>
              <a:rPr lang="en-US" sz="1200" dirty="0" err="1"/>
              <a:t>giàu</a:t>
            </a:r>
            <a:r>
              <a:rPr lang="en-US" sz="1200" dirty="0"/>
              <a:t> </a:t>
            </a:r>
            <a:r>
              <a:rPr lang="en-US" sz="1200" dirty="0" err="1"/>
              <a:t>nhịp</a:t>
            </a:r>
            <a:r>
              <a:rPr lang="en-US" sz="1200" dirty="0"/>
              <a:t> </a:t>
            </a:r>
            <a:r>
              <a:rPr lang="en-US" sz="1200" dirty="0" err="1"/>
              <a:t>điệu</a:t>
            </a:r>
            <a:r>
              <a:rPr lang="en-US" sz="1200" dirty="0"/>
              <a:t>, </a:t>
            </a:r>
            <a:r>
              <a:rPr lang="en-US" sz="1200" dirty="0" err="1"/>
              <a:t>cách</a:t>
            </a:r>
            <a:r>
              <a:rPr lang="en-US" sz="1200" dirty="0"/>
              <a:t> </a:t>
            </a:r>
            <a:r>
              <a:rPr lang="en-US" sz="1200" dirty="0" err="1"/>
              <a:t>sử</a:t>
            </a:r>
            <a:r>
              <a:rPr lang="en-US" sz="1200" dirty="0"/>
              <a:t> </a:t>
            </a:r>
            <a:r>
              <a:rPr lang="en-US" sz="1200" dirty="0" err="1"/>
              <a:t>dụng</a:t>
            </a:r>
            <a:r>
              <a:rPr lang="en-US" sz="1200" dirty="0"/>
              <a:t> </a:t>
            </a:r>
            <a:r>
              <a:rPr lang="en-US" sz="1200" dirty="0" err="1"/>
              <a:t>từ</a:t>
            </a:r>
            <a:r>
              <a:rPr lang="en-US" sz="1200" dirty="0"/>
              <a:t> </a:t>
            </a:r>
            <a:r>
              <a:rPr lang="en-US" sz="1200" dirty="0" err="1"/>
              <a:t>ngữ</a:t>
            </a:r>
            <a:r>
              <a:rPr lang="en-US" sz="1200" dirty="0"/>
              <a:t> </a:t>
            </a:r>
            <a:r>
              <a:rPr lang="en-US" sz="1200" dirty="0" err="1"/>
              <a:t>giàu</a:t>
            </a:r>
            <a:r>
              <a:rPr lang="en-US" sz="1200" dirty="0"/>
              <a:t> </a:t>
            </a:r>
            <a:r>
              <a:rPr lang="en-US" sz="1200" dirty="0" err="1"/>
              <a:t>hình</a:t>
            </a:r>
            <a:r>
              <a:rPr lang="en-US" sz="1200" dirty="0"/>
              <a:t> </a:t>
            </a:r>
            <a:r>
              <a:rPr lang="en-US" sz="1200" dirty="0" err="1"/>
              <a:t>ảnh</a:t>
            </a:r>
            <a:r>
              <a:rPr lang="en-US" sz="1200" dirty="0"/>
              <a:t>.</a:t>
            </a:r>
          </a:p>
        </p:txBody>
      </p:sp>
      <p:sp>
        <p:nvSpPr>
          <p:cNvPr id="4" name="Slide Number Placeholder 3"/>
          <p:cNvSpPr>
            <a:spLocks noGrp="1"/>
          </p:cNvSpPr>
          <p:nvPr>
            <p:ph type="sldNum" sz="quarter" idx="10"/>
          </p:nvPr>
        </p:nvSpPr>
        <p:spPr/>
        <p:txBody>
          <a:bodyPr/>
          <a:lstStyle/>
          <a:p>
            <a:fld id="{04F252E5-28D1-4ECA-90EB-274C871F6B29}" type="slidenum">
              <a:rPr lang="en-US" smtClean="0"/>
              <a:t>17</a:t>
            </a:fld>
            <a:endParaRPr lang="en-US"/>
          </a:p>
        </p:txBody>
      </p:sp>
    </p:spTree>
    <p:extLst>
      <p:ext uri="{BB962C8B-B14F-4D97-AF65-F5344CB8AC3E}">
        <p14:creationId xmlns:p14="http://schemas.microsoft.com/office/powerpoint/2010/main" val="2752488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18</a:t>
            </a:fld>
            <a:endParaRPr lang="en-US"/>
          </a:p>
        </p:txBody>
      </p:sp>
    </p:spTree>
    <p:extLst>
      <p:ext uri="{BB962C8B-B14F-4D97-AF65-F5344CB8AC3E}">
        <p14:creationId xmlns:p14="http://schemas.microsoft.com/office/powerpoint/2010/main" val="1584673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19</a:t>
            </a:fld>
            <a:endParaRPr lang="en-US"/>
          </a:p>
        </p:txBody>
      </p:sp>
    </p:spTree>
    <p:extLst>
      <p:ext uri="{BB962C8B-B14F-4D97-AF65-F5344CB8AC3E}">
        <p14:creationId xmlns:p14="http://schemas.microsoft.com/office/powerpoint/2010/main" val="65702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20</a:t>
            </a:fld>
            <a:endParaRPr lang="en-US"/>
          </a:p>
        </p:txBody>
      </p:sp>
    </p:spTree>
    <p:extLst>
      <p:ext uri="{BB962C8B-B14F-4D97-AF65-F5344CB8AC3E}">
        <p14:creationId xmlns:p14="http://schemas.microsoft.com/office/powerpoint/2010/main" val="1007513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 </a:t>
            </a:r>
            <a:r>
              <a:rPr lang="vi-VN" sz="1200" b="0" i="1" kern="1200" dirty="0">
                <a:solidFill>
                  <a:schemeClr val="tx1"/>
                </a:solidFill>
                <a:effectLst/>
                <a:latin typeface="+mn-lt"/>
                <a:ea typeface="+mn-ea"/>
                <a:cs typeface="+mn-cs"/>
              </a:rPr>
              <a:t>Các em thân mến, chúng ta đã được tìm hiểu tác phẩm Nắng mới của Lưu Trọng Lư ở học kì I. Ngày hôm nay, chúng ta tiếp tục tìm hiểu bài thơ Nắng mới, cụ thể hơn là vẻ đẹp của các hình ảnh trong tác phẩm này thông qua văn bản Nắng mới, áo đỏ và nét cười đen nhánh của tác giả Lê Quang Hưng</a:t>
            </a:r>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01126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3</a:t>
            </a:fld>
            <a:endParaRPr lang="en-US"/>
          </a:p>
        </p:txBody>
      </p:sp>
    </p:spTree>
    <p:extLst>
      <p:ext uri="{BB962C8B-B14F-4D97-AF65-F5344CB8AC3E}">
        <p14:creationId xmlns:p14="http://schemas.microsoft.com/office/powerpoint/2010/main" val="250393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4</a:t>
            </a:fld>
            <a:endParaRPr lang="en-US"/>
          </a:p>
        </p:txBody>
      </p:sp>
    </p:spTree>
    <p:extLst>
      <p:ext uri="{BB962C8B-B14F-4D97-AF65-F5344CB8AC3E}">
        <p14:creationId xmlns:p14="http://schemas.microsoft.com/office/powerpoint/2010/main" val="3562292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6</a:t>
            </a:fld>
            <a:endParaRPr lang="en-US"/>
          </a:p>
        </p:txBody>
      </p:sp>
    </p:spTree>
    <p:extLst>
      <p:ext uri="{BB962C8B-B14F-4D97-AF65-F5344CB8AC3E}">
        <p14:creationId xmlns:p14="http://schemas.microsoft.com/office/powerpoint/2010/main" val="28741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28252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8</a:t>
            </a:fld>
            <a:endParaRPr lang="en-US"/>
          </a:p>
        </p:txBody>
      </p:sp>
    </p:spTree>
    <p:extLst>
      <p:ext uri="{BB962C8B-B14F-4D97-AF65-F5344CB8AC3E}">
        <p14:creationId xmlns:p14="http://schemas.microsoft.com/office/powerpoint/2010/main" val="263050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Phát vấn: </a:t>
            </a:r>
            <a:r>
              <a:rPr lang="en-US" dirty="0" err="1"/>
              <a:t>Vấn</a:t>
            </a:r>
            <a:r>
              <a:rPr lang="en-US" dirty="0"/>
              <a:t> </a:t>
            </a:r>
            <a:r>
              <a:rPr lang="en-US" dirty="0" err="1"/>
              <a:t>đề</a:t>
            </a:r>
            <a:r>
              <a:rPr lang="en-US" dirty="0"/>
              <a:t> </a:t>
            </a:r>
            <a:r>
              <a:rPr lang="en-US" dirty="0" err="1"/>
              <a:t>trọng</a:t>
            </a:r>
            <a:r>
              <a:rPr lang="en-US" dirty="0"/>
              <a:t> </a:t>
            </a:r>
            <a:r>
              <a:rPr lang="en-US" dirty="0" err="1"/>
              <a:t>tâm</a:t>
            </a:r>
            <a:r>
              <a:rPr lang="en-US" dirty="0"/>
              <a:t> </a:t>
            </a:r>
            <a:r>
              <a:rPr lang="en-US" dirty="0" err="1"/>
              <a:t>mà</a:t>
            </a:r>
            <a:r>
              <a:rPr lang="en-US" dirty="0"/>
              <a:t> </a:t>
            </a:r>
            <a:r>
              <a:rPr lang="en-US" dirty="0" err="1"/>
              <a:t>bài</a:t>
            </a:r>
            <a:r>
              <a:rPr lang="en-US" dirty="0"/>
              <a:t> </a:t>
            </a:r>
            <a:r>
              <a:rPr lang="en-US" dirty="0" err="1"/>
              <a:t>viết</a:t>
            </a:r>
            <a:r>
              <a:rPr lang="en-US" dirty="0"/>
              <a:t> </a:t>
            </a:r>
            <a:r>
              <a:rPr lang="en-US" dirty="0" err="1"/>
              <a:t>này</a:t>
            </a:r>
            <a:r>
              <a:rPr lang="en-US" dirty="0"/>
              <a:t> </a:t>
            </a:r>
            <a:r>
              <a:rPr lang="en-US" dirty="0" err="1"/>
              <a:t>nêu</a:t>
            </a:r>
            <a:r>
              <a:rPr lang="en-US" dirty="0"/>
              <a:t> </a:t>
            </a:r>
            <a:r>
              <a:rPr lang="en-US" dirty="0" err="1"/>
              <a:t>lên</a:t>
            </a:r>
            <a:r>
              <a:rPr lang="en-US" dirty="0"/>
              <a:t> </a:t>
            </a:r>
            <a:r>
              <a:rPr lang="en-US" dirty="0" err="1"/>
              <a:t>là</a:t>
            </a:r>
            <a:r>
              <a:rPr lang="en-US" dirty="0"/>
              <a:t> </a:t>
            </a:r>
            <a:r>
              <a:rPr lang="en-US" dirty="0" err="1"/>
              <a:t>gì</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 </a:t>
            </a:r>
            <a:r>
              <a:rPr lang="en-US" dirty="0" err="1"/>
              <a:t>giúp</a:t>
            </a:r>
            <a:r>
              <a:rPr lang="en-US" dirty="0"/>
              <a:t> </a:t>
            </a:r>
            <a:r>
              <a:rPr lang="en-US" dirty="0" err="1"/>
              <a:t>người</a:t>
            </a:r>
            <a:r>
              <a:rPr lang="en-US" dirty="0"/>
              <a:t> </a:t>
            </a:r>
            <a:r>
              <a:rPr lang="en-US" dirty="0" err="1"/>
              <a:t>đọc</a:t>
            </a:r>
            <a:r>
              <a:rPr lang="en-US" dirty="0"/>
              <a:t> </a:t>
            </a:r>
            <a:r>
              <a:rPr lang="en-US" dirty="0" err="1"/>
              <a:t>có</a:t>
            </a:r>
            <a:r>
              <a:rPr lang="en-US" dirty="0"/>
              <a:t> </a:t>
            </a:r>
            <a:r>
              <a:rPr lang="en-US" dirty="0" err="1"/>
              <a:t>thể</a:t>
            </a:r>
            <a:r>
              <a:rPr lang="en-US" dirty="0"/>
              <a:t> </a:t>
            </a:r>
            <a:r>
              <a:rPr lang="en-US" dirty="0" err="1"/>
              <a:t>xác</a:t>
            </a:r>
            <a:r>
              <a:rPr lang="en-US" dirty="0"/>
              <a:t> </a:t>
            </a:r>
            <a:r>
              <a:rPr lang="en-US" dirty="0" err="1"/>
              <a:t>định</a:t>
            </a:r>
            <a:r>
              <a:rPr lang="en-US" dirty="0"/>
              <a:t> </a:t>
            </a:r>
            <a:r>
              <a:rPr lang="en-US" dirty="0" err="1"/>
              <a:t>nhanh</a:t>
            </a:r>
            <a:r>
              <a:rPr lang="en-US" dirty="0"/>
              <a:t> </a:t>
            </a:r>
            <a:r>
              <a:rPr lang="en-US" dirty="0" err="1"/>
              <a:t>vấn</a:t>
            </a:r>
            <a:r>
              <a:rPr lang="en-US" dirty="0"/>
              <a:t> </a:t>
            </a:r>
            <a:r>
              <a:rPr lang="en-US" dirty="0" err="1"/>
              <a:t>đề</a:t>
            </a:r>
            <a:r>
              <a:rPr lang="en-US" dirty="0"/>
              <a:t> </a:t>
            </a:r>
            <a:r>
              <a:rPr lang="en-US" dirty="0" err="1"/>
              <a:t>ấy</a:t>
            </a:r>
            <a:r>
              <a:rPr lang="en-US" dirty="0"/>
              <a:t>.</a:t>
            </a:r>
          </a:p>
        </p:txBody>
      </p:sp>
      <p:sp>
        <p:nvSpPr>
          <p:cNvPr id="4" name="Slide Number Placeholder 3"/>
          <p:cNvSpPr>
            <a:spLocks noGrp="1"/>
          </p:cNvSpPr>
          <p:nvPr>
            <p:ph type="sldNum" sz="quarter" idx="5"/>
          </p:nvPr>
        </p:nvSpPr>
        <p:spPr/>
        <p:txBody>
          <a:bodyPr/>
          <a:lstStyle/>
          <a:p>
            <a:fld id="{04F252E5-28D1-4ECA-90EB-274C871F6B29}" type="slidenum">
              <a:rPr lang="en-US" smtClean="0"/>
              <a:t>9</a:t>
            </a:fld>
            <a:endParaRPr lang="en-US"/>
          </a:p>
        </p:txBody>
      </p:sp>
    </p:spTree>
    <p:extLst>
      <p:ext uri="{BB962C8B-B14F-4D97-AF65-F5344CB8AC3E}">
        <p14:creationId xmlns:p14="http://schemas.microsoft.com/office/powerpoint/2010/main" val="575898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Nêu</a:t>
            </a:r>
            <a:r>
              <a:rPr lang="en-US" dirty="0"/>
              <a:t> </a:t>
            </a:r>
            <a:r>
              <a:rPr lang="en-US" dirty="0" err="1"/>
              <a:t>hệ</a:t>
            </a:r>
            <a:r>
              <a:rPr lang="en-US" dirty="0"/>
              <a:t> </a:t>
            </a:r>
            <a:r>
              <a:rPr lang="en-US" dirty="0" err="1"/>
              <a:t>thống</a:t>
            </a:r>
            <a:r>
              <a:rPr lang="en-US" dirty="0"/>
              <a:t> </a:t>
            </a:r>
            <a:r>
              <a:rPr lang="en-US" dirty="0" err="1"/>
              <a:t>luận</a:t>
            </a:r>
            <a:r>
              <a:rPr lang="en-US" dirty="0"/>
              <a:t> </a:t>
            </a:r>
            <a:r>
              <a:rPr lang="en-US" dirty="0" err="1"/>
              <a:t>điểm</a:t>
            </a:r>
            <a:r>
              <a:rPr lang="en-US" dirty="0"/>
              <a:t> </a:t>
            </a:r>
            <a:r>
              <a:rPr lang="en-US" dirty="0" err="1"/>
              <a:t>của</a:t>
            </a:r>
            <a:r>
              <a:rPr lang="en-US" dirty="0"/>
              <a:t> </a:t>
            </a:r>
            <a:r>
              <a:rPr lang="en-US" dirty="0" err="1"/>
              <a:t>văn</a:t>
            </a:r>
            <a:r>
              <a:rPr lang="en-US" dirty="0"/>
              <a:t> </a:t>
            </a:r>
            <a:r>
              <a:rPr lang="en-US" dirty="0" err="1"/>
              <a:t>bản</a:t>
            </a:r>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10</a:t>
            </a:fld>
            <a:endParaRPr lang="en-US"/>
          </a:p>
        </p:txBody>
      </p:sp>
    </p:spTree>
    <p:extLst>
      <p:ext uri="{BB962C8B-B14F-4D97-AF65-F5344CB8AC3E}">
        <p14:creationId xmlns:p14="http://schemas.microsoft.com/office/powerpoint/2010/main" val="2012415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59912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2023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12841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30544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00442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56103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35768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26323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34046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5519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1D8BD707-D9CF-40AE-B4C6-C98DA3205C09}" type="datetimeFigureOut">
              <a:rPr lang="en-US" smtClean="0">
                <a:solidFill>
                  <a:prstClr val="black">
                    <a:tint val="75000"/>
                  </a:prstClr>
                </a:solidFill>
              </a:rPr>
              <a:pPr defTabSz="1371600"/>
              <a:t>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36889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1D8BD707-D9CF-40AE-B4C6-C98DA3205C09}" type="datetimeFigureOut">
              <a:rPr lang="en-US" smtClean="0">
                <a:solidFill>
                  <a:prstClr val="black">
                    <a:tint val="75000"/>
                  </a:prstClr>
                </a:solidFill>
              </a:rPr>
              <a:pPr defTabSz="1371600"/>
              <a:t>21/3/2024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B6F15528-21DE-4FAA-801E-634DDDAF4B2B}"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33071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25.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8.png"/><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30.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23.xml"/><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slide" Target="slide25.xml"/><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slide" Target="slide24.xml"/><Relationship Id="rId5" Type="http://schemas.openxmlformats.org/officeDocument/2006/relationships/image" Target="../media/image39.png"/><Relationship Id="rId15" Type="http://schemas.openxmlformats.org/officeDocument/2006/relationships/slide" Target="slide27.xml"/><Relationship Id="rId10" Type="http://schemas.openxmlformats.org/officeDocument/2006/relationships/slide" Target="slide22.xml"/><Relationship Id="rId4" Type="http://schemas.openxmlformats.org/officeDocument/2006/relationships/image" Target="../media/image38.jpeg"/><Relationship Id="rId9" Type="http://schemas.openxmlformats.org/officeDocument/2006/relationships/image" Target="../media/image43.gif"/><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3.wav"/><Relationship Id="rId1" Type="http://schemas.openxmlformats.org/officeDocument/2006/relationships/slideLayout" Target="../slideLayouts/slideLayout18.xml"/><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3.wav"/><Relationship Id="rId1" Type="http://schemas.openxmlformats.org/officeDocument/2006/relationships/slideLayout" Target="../slideLayouts/slideLayout18.xml"/><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3.wav"/><Relationship Id="rId1" Type="http://schemas.openxmlformats.org/officeDocument/2006/relationships/slideLayout" Target="../slideLayouts/slideLayout18.xml"/><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3.wav"/><Relationship Id="rId1" Type="http://schemas.openxmlformats.org/officeDocument/2006/relationships/slideLayout" Target="../slideLayouts/slideLayout18.xml"/><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3.wav"/><Relationship Id="rId1" Type="http://schemas.openxmlformats.org/officeDocument/2006/relationships/slideLayout" Target="../slideLayouts/slideLayout18.xml"/><Relationship Id="rId4" Type="http://schemas.openxmlformats.org/officeDocument/2006/relationships/slide" Target="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3.wav"/><Relationship Id="rId1" Type="http://schemas.openxmlformats.org/officeDocument/2006/relationships/slideLayout" Target="../slideLayouts/slideLayout18.xml"/><Relationship Id="rId4" Type="http://schemas.openxmlformats.org/officeDocument/2006/relationships/slide" Target="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image" Target="../media/image16.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6.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5002" y="-1069862"/>
            <a:ext cx="4328578" cy="2891129"/>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03589" y="612015"/>
            <a:ext cx="2590079" cy="2744455"/>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692994" y="-745039"/>
            <a:ext cx="2714108" cy="2714108"/>
          </a:xfrm>
          <a:prstGeom prst="rect">
            <a:avLst/>
          </a:prstGeom>
        </p:spPr>
      </p:pic>
      <p:pic>
        <p:nvPicPr>
          <p:cNvPr id="3" name="Bài thơ_ NẮNG MỚI (Lưu Trọng Lư)">
            <a:hlinkClick r:id="" action="ppaction://media"/>
            <a:extLst>
              <a:ext uri="{FF2B5EF4-FFF2-40B4-BE49-F238E27FC236}">
                <a16:creationId xmlns:a16="http://schemas.microsoft.com/office/drawing/2014/main" id="{9F518C99-D7CD-A579-1D39-5E2D5714E19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83940" y="269742"/>
            <a:ext cx="17109727" cy="9598158"/>
          </a:xfrm>
          <a:prstGeom prst="rect">
            <a:avLst/>
          </a:prstGeom>
        </p:spPr>
      </p:pic>
    </p:spTree>
    <p:extLst>
      <p:ext uri="{BB962C8B-B14F-4D97-AF65-F5344CB8AC3E}">
        <p14:creationId xmlns:p14="http://schemas.microsoft.com/office/powerpoint/2010/main" val="255724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24B381-5F05-820A-5DA0-029A83F26D3D}"/>
              </a:ext>
            </a:extLst>
          </p:cNvPr>
          <p:cNvPicPr>
            <a:picLocks noChangeAspect="1"/>
          </p:cNvPicPr>
          <p:nvPr/>
        </p:nvPicPr>
        <p:blipFill>
          <a:blip r:embed="rId3">
            <a:lum bright="70000" contrast="-70000"/>
          </a:blip>
          <a:stretch>
            <a:fillRect/>
          </a:stretch>
        </p:blipFill>
        <p:spPr>
          <a:xfrm>
            <a:off x="6927" y="4764024"/>
            <a:ext cx="18288000" cy="5522976"/>
          </a:xfrm>
          <a:prstGeom prst="rect">
            <a:avLst/>
          </a:prstGeom>
        </p:spPr>
      </p:pic>
      <p:sp>
        <p:nvSpPr>
          <p:cNvPr id="8" name="Freeform 3">
            <a:extLst>
              <a:ext uri="{FF2B5EF4-FFF2-40B4-BE49-F238E27FC236}">
                <a16:creationId xmlns:a16="http://schemas.microsoft.com/office/drawing/2014/main" id="{0006855D-0C47-A182-D5C5-D7D93F42242F}"/>
              </a:ext>
            </a:extLst>
          </p:cNvPr>
          <p:cNvSpPr/>
          <p:nvPr/>
        </p:nvSpPr>
        <p:spPr>
          <a:xfrm>
            <a:off x="4007427" y="0"/>
            <a:ext cx="10287000" cy="8229600"/>
          </a:xfrm>
          <a:custGeom>
            <a:avLst/>
            <a:gdLst/>
            <a:ahLst/>
            <a:cxnLst/>
            <a:rect l="l" t="t" r="r" b="b"/>
            <a:pathLst>
              <a:path w="10287000" h="8229600">
                <a:moveTo>
                  <a:pt x="0" y="0"/>
                </a:moveTo>
                <a:lnTo>
                  <a:pt x="10287000" y="0"/>
                </a:lnTo>
                <a:lnTo>
                  <a:pt x="10287000" y="8229600"/>
                </a:lnTo>
                <a:lnTo>
                  <a:pt x="0" y="8229600"/>
                </a:lnTo>
                <a:lnTo>
                  <a:pt x="0" y="0"/>
                </a:lnTo>
                <a:close/>
              </a:path>
            </a:pathLst>
          </a:custGeom>
          <a:blipFill>
            <a:blip r:embed="rId4"/>
            <a:stretch>
              <a:fillRect/>
            </a:stretch>
          </a:blipFill>
        </p:spPr>
      </p:sp>
      <p:pic>
        <p:nvPicPr>
          <p:cNvPr id="2"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96285" flipH="1">
            <a:off x="-1389734" y="-1633467"/>
            <a:ext cx="2779467" cy="3794494"/>
          </a:xfrm>
          <a:prstGeom prst="rect">
            <a:avLst/>
          </a:prstGeom>
        </p:spPr>
      </p:pic>
      <p:sp>
        <p:nvSpPr>
          <p:cNvPr id="5" name="TextBox 4">
            <a:extLst>
              <a:ext uri="{FF2B5EF4-FFF2-40B4-BE49-F238E27FC236}">
                <a16:creationId xmlns:a16="http://schemas.microsoft.com/office/drawing/2014/main" id="{0F6A03DF-CD73-DBBA-D95B-DF54CECC5CDA}"/>
              </a:ext>
            </a:extLst>
          </p:cNvPr>
          <p:cNvSpPr txBox="1"/>
          <p:nvPr/>
        </p:nvSpPr>
        <p:spPr>
          <a:xfrm>
            <a:off x="3505200" y="3619500"/>
            <a:ext cx="10697440" cy="1938992"/>
          </a:xfrm>
          <a:prstGeom prst="rect">
            <a:avLst/>
          </a:prstGeom>
          <a:noFill/>
        </p:spPr>
        <p:txBody>
          <a:bodyPr wrap="square">
            <a:spAutoFit/>
          </a:bodyPr>
          <a:lstStyle/>
          <a:p>
            <a:pPr algn="ctr"/>
            <a:r>
              <a:rPr lang="en-US" sz="6000" b="1" i="0" dirty="0">
                <a:solidFill>
                  <a:srgbClr val="212529"/>
                </a:solidFill>
                <a:effectLst/>
                <a:latin typeface="#9Slide04 Spectral Bold" panose="02020802060000000000" pitchFamily="18" charset="0"/>
              </a:rPr>
              <a:t>2. </a:t>
            </a:r>
            <a:r>
              <a:rPr lang="en-US" sz="6000" b="1" i="0" dirty="0" err="1">
                <a:solidFill>
                  <a:srgbClr val="212529"/>
                </a:solidFill>
                <a:effectLst/>
                <a:latin typeface="#9Slide04 Spectral Bold" panose="02020802060000000000" pitchFamily="18" charset="0"/>
              </a:rPr>
              <a:t>Hệ</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thống</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luận</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điểm</a:t>
            </a:r>
            <a:r>
              <a:rPr lang="en-US" sz="6000" b="1" dirty="0">
                <a:solidFill>
                  <a:srgbClr val="212529"/>
                </a:solidFill>
                <a:latin typeface="#9Slide04 Spectral Bold" panose="02020802060000000000" pitchFamily="18" charset="0"/>
              </a:rPr>
              <a:t> </a:t>
            </a:r>
          </a:p>
          <a:p>
            <a:pPr algn="ctr"/>
            <a:r>
              <a:rPr lang="en-US" sz="6000" b="1" i="0" dirty="0" err="1">
                <a:solidFill>
                  <a:srgbClr val="212529"/>
                </a:solidFill>
                <a:effectLst/>
                <a:latin typeface="#9Slide04 Spectral Bold" panose="02020802060000000000" pitchFamily="18" charset="0"/>
              </a:rPr>
              <a:t>của</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văn</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bản</a:t>
            </a:r>
            <a:endParaRPr lang="en-US" sz="6000" b="1" i="0" dirty="0">
              <a:solidFill>
                <a:srgbClr val="212529"/>
              </a:solidFill>
              <a:effectLst/>
              <a:latin typeface="#9Slide04 Spectral Bold" panose="02020802060000000000" pitchFamily="18" charset="0"/>
            </a:endParaRPr>
          </a:p>
        </p:txBody>
      </p:sp>
    </p:spTree>
    <p:extLst>
      <p:ext uri="{BB962C8B-B14F-4D97-AF65-F5344CB8AC3E}">
        <p14:creationId xmlns:p14="http://schemas.microsoft.com/office/powerpoint/2010/main" val="78484680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64126F-A1A4-AC35-FE32-24B89422C254}"/>
              </a:ext>
            </a:extLst>
          </p:cNvPr>
          <p:cNvSpPr/>
          <p:nvPr/>
        </p:nvSpPr>
        <p:spPr>
          <a:xfrm>
            <a:off x="1676400" y="3086100"/>
            <a:ext cx="4724400" cy="78486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Luận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điểm</a:t>
            </a:r>
            <a:r>
              <a:rPr lang="en-US" sz="4400" b="1" dirty="0">
                <a:solidFill>
                  <a:schemeClr val="tx1"/>
                </a:solidFill>
                <a:latin typeface="Times New Roman" panose="02020603050405020304" pitchFamily="18" charset="0"/>
                <a:cs typeface="Times New Roman" panose="02020603050405020304" pitchFamily="18" charset="0"/>
              </a:rPr>
              <a:t> 1 </a:t>
            </a:r>
          </a:p>
          <a:p>
            <a:pPr algn="ctr"/>
            <a:r>
              <a:rPr lang="en-US" sz="4400" b="1" dirty="0">
                <a:solidFill>
                  <a:schemeClr val="tx1"/>
                </a:solidFill>
                <a:latin typeface="Times New Roman" panose="02020603050405020304" pitchFamily="18" charset="0"/>
                <a:cs typeface="Times New Roman" panose="02020603050405020304" pitchFamily="18" charset="0"/>
              </a:rPr>
              <a:t>(</a:t>
            </a:r>
            <a:r>
              <a:rPr lang="en-US" sz="4400" b="1" dirty="0" err="1">
                <a:solidFill>
                  <a:schemeClr val="tx1"/>
                </a:solidFill>
                <a:latin typeface="Times New Roman" panose="02020603050405020304" pitchFamily="18" charset="0"/>
                <a:cs typeface="Times New Roman" panose="02020603050405020304" pitchFamily="18" charset="0"/>
              </a:rPr>
              <a:t>phần</a:t>
            </a:r>
            <a:r>
              <a:rPr lang="en-US" sz="4400" b="1" dirty="0">
                <a:solidFill>
                  <a:schemeClr val="tx1"/>
                </a:solidFill>
                <a:latin typeface="Times New Roman" panose="02020603050405020304" pitchFamily="18" charset="0"/>
                <a:cs typeface="Times New Roman" panose="02020603050405020304" pitchFamily="18" charset="0"/>
              </a:rPr>
              <a:t> 2)</a:t>
            </a:r>
          </a:p>
          <a:p>
            <a:pPr algn="just"/>
            <a:r>
              <a:rPr lang="en-US" sz="4400" dirty="0" err="1">
                <a:solidFill>
                  <a:schemeClr val="tx1"/>
                </a:solidFill>
                <a:latin typeface="Times New Roman" panose="02020603050405020304" pitchFamily="18" charset="0"/>
                <a:cs typeface="Times New Roman" panose="02020603050405020304" pitchFamily="18" charset="0"/>
              </a:rPr>
              <a:t>Vẻ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đẹp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gợi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mới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đỏ</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chảy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nỗi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niềm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nhớ</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mẹ</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A4469F03-3660-9E96-13F6-DD8480476867}"/>
              </a:ext>
            </a:extLst>
          </p:cNvPr>
          <p:cNvSpPr/>
          <p:nvPr/>
        </p:nvSpPr>
        <p:spPr>
          <a:xfrm>
            <a:off x="6934200" y="3106882"/>
            <a:ext cx="4495800" cy="7848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Luận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điểm</a:t>
            </a:r>
            <a:r>
              <a:rPr lang="en-US" sz="4400" b="1" dirty="0">
                <a:solidFill>
                  <a:schemeClr val="tx1"/>
                </a:solidFill>
                <a:latin typeface="Times New Roman" panose="02020603050405020304" pitchFamily="18" charset="0"/>
                <a:cs typeface="Times New Roman" panose="02020603050405020304" pitchFamily="18" charset="0"/>
              </a:rPr>
              <a:t> 2 </a:t>
            </a:r>
          </a:p>
          <a:p>
            <a:pPr algn="ctr"/>
            <a:r>
              <a:rPr lang="en-US" sz="4400" b="1" dirty="0">
                <a:solidFill>
                  <a:schemeClr val="tx1"/>
                </a:solidFill>
                <a:latin typeface="Times New Roman" panose="02020603050405020304" pitchFamily="18" charset="0"/>
                <a:cs typeface="Times New Roman" panose="02020603050405020304" pitchFamily="18" charset="0"/>
              </a:rPr>
              <a:t>(</a:t>
            </a:r>
            <a:r>
              <a:rPr lang="en-US" sz="4400" b="1" dirty="0" err="1">
                <a:solidFill>
                  <a:schemeClr val="tx1"/>
                </a:solidFill>
                <a:latin typeface="Times New Roman" panose="02020603050405020304" pitchFamily="18" charset="0"/>
                <a:cs typeface="Times New Roman" panose="02020603050405020304" pitchFamily="18" charset="0"/>
              </a:rPr>
              <a:t>phần</a:t>
            </a:r>
            <a:r>
              <a:rPr lang="en-US" sz="4400" b="1" dirty="0">
                <a:solidFill>
                  <a:schemeClr val="tx1"/>
                </a:solidFill>
                <a:latin typeface="Times New Roman" panose="02020603050405020304" pitchFamily="18" charset="0"/>
                <a:cs typeface="Times New Roman" panose="02020603050405020304" pitchFamily="18" charset="0"/>
              </a:rPr>
              <a:t> 3)</a:t>
            </a:r>
          </a:p>
          <a:p>
            <a:pPr algn="just"/>
            <a:r>
              <a:rPr lang="en-US" sz="4400" dirty="0" err="1">
                <a:solidFill>
                  <a:schemeClr val="tx1"/>
                </a:solidFill>
                <a:latin typeface="Times New Roman" panose="02020603050405020304" pitchFamily="18" charset="0"/>
                <a:cs typeface="Times New Roman" panose="02020603050405020304" pitchFamily="18" charset="0"/>
              </a:rPr>
              <a:t>Vẻ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đẹp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gợi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nét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đen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sắc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nét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thêm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mẹ</a:t>
            </a:r>
            <a:r>
              <a:rPr lang="en-US" sz="4400" dirty="0">
                <a:solidFill>
                  <a:schemeClr val="tx1"/>
                </a:solidFill>
                <a:latin typeface="Times New Roman" panose="02020603050405020304" pitchFamily="18" charset="0"/>
                <a:cs typeface="Times New Roman" panose="02020603050405020304" pitchFamily="18" charset="0"/>
              </a:rPr>
              <a:t> - </a:t>
            </a:r>
            <a:r>
              <a:rPr lang="en-US" sz="4400" dirty="0" err="1">
                <a:solidFill>
                  <a:schemeClr val="tx1"/>
                </a:solidFill>
                <a:latin typeface="Times New Roman" panose="02020603050405020304" pitchFamily="18" charset="0"/>
                <a:cs typeface="Times New Roman" panose="02020603050405020304" pitchFamily="18" charset="0"/>
              </a:rPr>
              <a:t>tâm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điểm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nỗi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nhớ</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5ABE686C-4B55-12FD-DC34-B52AF72B1681}"/>
              </a:ext>
            </a:extLst>
          </p:cNvPr>
          <p:cNvSpPr/>
          <p:nvPr/>
        </p:nvSpPr>
        <p:spPr>
          <a:xfrm>
            <a:off x="11963400" y="3086100"/>
            <a:ext cx="4495800" cy="786938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Luận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điểm</a:t>
            </a:r>
            <a:r>
              <a:rPr lang="en-US" sz="4400" b="1" dirty="0">
                <a:solidFill>
                  <a:schemeClr val="tx1"/>
                </a:solidFill>
                <a:latin typeface="Times New Roman" panose="02020603050405020304" pitchFamily="18" charset="0"/>
                <a:cs typeface="Times New Roman" panose="02020603050405020304" pitchFamily="18" charset="0"/>
              </a:rPr>
              <a:t> 3 </a:t>
            </a:r>
          </a:p>
          <a:p>
            <a:pPr algn="ctr"/>
            <a:r>
              <a:rPr lang="en-US" sz="4400" b="1" dirty="0">
                <a:solidFill>
                  <a:schemeClr val="tx1"/>
                </a:solidFill>
                <a:latin typeface="Times New Roman" panose="02020603050405020304" pitchFamily="18" charset="0"/>
                <a:cs typeface="Times New Roman" panose="02020603050405020304" pitchFamily="18" charset="0"/>
              </a:rPr>
              <a:t>(</a:t>
            </a:r>
            <a:r>
              <a:rPr lang="en-US" sz="4400" b="1" dirty="0" err="1">
                <a:solidFill>
                  <a:schemeClr val="tx1"/>
                </a:solidFill>
                <a:latin typeface="Times New Roman" panose="02020603050405020304" pitchFamily="18" charset="0"/>
                <a:cs typeface="Times New Roman" panose="02020603050405020304" pitchFamily="18" charset="0"/>
              </a:rPr>
              <a:t>phần</a:t>
            </a:r>
            <a:r>
              <a:rPr lang="en-US" sz="4400" b="1" dirty="0">
                <a:solidFill>
                  <a:schemeClr val="tx1"/>
                </a:solidFill>
                <a:latin typeface="Times New Roman" panose="02020603050405020304" pitchFamily="18" charset="0"/>
                <a:cs typeface="Times New Roman" panose="02020603050405020304" pitchFamily="18" charset="0"/>
              </a:rPr>
              <a:t> 4)</a:t>
            </a:r>
          </a:p>
          <a:p>
            <a:pPr algn="just"/>
            <a:r>
              <a:rPr lang="en-US" sz="4400" dirty="0">
                <a:solidFill>
                  <a:schemeClr val="tx1"/>
                </a:solidFill>
                <a:latin typeface="Times New Roman" panose="02020603050405020304" pitchFamily="18" charset="0"/>
                <a:cs typeface="Times New Roman" panose="02020603050405020304" pitchFamily="18" charset="0"/>
              </a:rPr>
              <a:t> Liên </a:t>
            </a:r>
            <a:r>
              <a:rPr lang="en-US" sz="4400" dirty="0" err="1">
                <a:solidFill>
                  <a:schemeClr val="tx1"/>
                </a:solidFill>
                <a:latin typeface="Times New Roman" panose="02020603050405020304" pitchFamily="18" charset="0"/>
                <a:cs typeface="Times New Roman" panose="02020603050405020304" pitchFamily="18" charset="0"/>
              </a:rPr>
              <a:t>hệ</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kết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chủ</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nỗi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niềm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nhớ</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mẹ</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4AEFECA1-40C0-1CE7-C0B3-A0D52BEEEDB9}"/>
              </a:ext>
            </a:extLst>
          </p:cNvPr>
          <p:cNvSpPr>
            <a:spLocks noChangeArrowheads="1"/>
          </p:cNvSpPr>
          <p:nvPr/>
        </p:nvSpPr>
        <p:spPr bwMode="auto">
          <a:xfrm>
            <a:off x="1676400" y="385346"/>
            <a:ext cx="14782800" cy="2123658"/>
          </a:xfrm>
          <a:prstGeom prst="rect">
            <a:avLst/>
          </a:prstGeom>
          <a:solidFill>
            <a:schemeClr val="accent6">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Luận</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đề</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400" dirty="0" err="1">
                <a:solidFill>
                  <a:srgbClr val="212529"/>
                </a:solidFill>
                <a:latin typeface="Times New Roman" panose="02020603050405020304" pitchFamily="18" charset="0"/>
                <a:cs typeface="Times New Roman" panose="02020603050405020304" pitchFamily="18" charset="0"/>
              </a:rPr>
              <a:t>L</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àm</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rõ</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chi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tiết</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nắng</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mới</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áo</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đỏ</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và</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nét</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cười</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đen</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nhánh</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trong</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bài</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thơ</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1"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Nắng</a:t>
            </a:r>
            <a:r>
              <a:rPr kumimoji="0" lang="en-US" altLang="en-US" sz="4400" b="0" i="1"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1"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mới</a:t>
            </a:r>
            <a:r>
              <a:rPr kumimoji="0" lang="en-US" altLang="en-US" sz="4400" b="0" i="1"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của</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Lưu</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Trọng</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Lư</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41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24B381-5F05-820A-5DA0-029A83F26D3D}"/>
              </a:ext>
            </a:extLst>
          </p:cNvPr>
          <p:cNvPicPr>
            <a:picLocks noChangeAspect="1"/>
          </p:cNvPicPr>
          <p:nvPr/>
        </p:nvPicPr>
        <p:blipFill>
          <a:blip r:embed="rId3">
            <a:lum bright="70000" contrast="-70000"/>
          </a:blip>
          <a:stretch>
            <a:fillRect/>
          </a:stretch>
        </p:blipFill>
        <p:spPr>
          <a:xfrm>
            <a:off x="6927" y="4764024"/>
            <a:ext cx="18288000" cy="5522976"/>
          </a:xfrm>
          <a:prstGeom prst="rect">
            <a:avLst/>
          </a:prstGeom>
        </p:spPr>
      </p:pic>
      <p:sp>
        <p:nvSpPr>
          <p:cNvPr id="8" name="Freeform 3">
            <a:extLst>
              <a:ext uri="{FF2B5EF4-FFF2-40B4-BE49-F238E27FC236}">
                <a16:creationId xmlns:a16="http://schemas.microsoft.com/office/drawing/2014/main" id="{0006855D-0C47-A182-D5C5-D7D93F42242F}"/>
              </a:ext>
            </a:extLst>
          </p:cNvPr>
          <p:cNvSpPr/>
          <p:nvPr/>
        </p:nvSpPr>
        <p:spPr>
          <a:xfrm>
            <a:off x="4007427" y="0"/>
            <a:ext cx="10287000" cy="8229600"/>
          </a:xfrm>
          <a:custGeom>
            <a:avLst/>
            <a:gdLst/>
            <a:ahLst/>
            <a:cxnLst/>
            <a:rect l="l" t="t" r="r" b="b"/>
            <a:pathLst>
              <a:path w="10287000" h="8229600">
                <a:moveTo>
                  <a:pt x="0" y="0"/>
                </a:moveTo>
                <a:lnTo>
                  <a:pt x="10287000" y="0"/>
                </a:lnTo>
                <a:lnTo>
                  <a:pt x="10287000" y="8229600"/>
                </a:lnTo>
                <a:lnTo>
                  <a:pt x="0" y="8229600"/>
                </a:lnTo>
                <a:lnTo>
                  <a:pt x="0" y="0"/>
                </a:lnTo>
                <a:close/>
              </a:path>
            </a:pathLst>
          </a:custGeom>
          <a:blipFill>
            <a:blip r:embed="rId4"/>
            <a:stretch>
              <a:fillRect/>
            </a:stretch>
          </a:blipFill>
        </p:spPr>
      </p:sp>
      <p:pic>
        <p:nvPicPr>
          <p:cNvPr id="2"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96285" flipH="1">
            <a:off x="-1389734" y="-1633467"/>
            <a:ext cx="2779467" cy="3794494"/>
          </a:xfrm>
          <a:prstGeom prst="rect">
            <a:avLst/>
          </a:prstGeom>
        </p:spPr>
      </p:pic>
      <p:sp>
        <p:nvSpPr>
          <p:cNvPr id="5" name="TextBox 4">
            <a:extLst>
              <a:ext uri="{FF2B5EF4-FFF2-40B4-BE49-F238E27FC236}">
                <a16:creationId xmlns:a16="http://schemas.microsoft.com/office/drawing/2014/main" id="{0F6A03DF-CD73-DBBA-D95B-DF54CECC5CDA}"/>
              </a:ext>
            </a:extLst>
          </p:cNvPr>
          <p:cNvSpPr txBox="1"/>
          <p:nvPr/>
        </p:nvSpPr>
        <p:spPr>
          <a:xfrm>
            <a:off x="3596987" y="3086100"/>
            <a:ext cx="10697440" cy="2862322"/>
          </a:xfrm>
          <a:prstGeom prst="rect">
            <a:avLst/>
          </a:prstGeom>
          <a:noFill/>
        </p:spPr>
        <p:txBody>
          <a:bodyPr wrap="square">
            <a:spAutoFit/>
          </a:bodyPr>
          <a:lstStyle/>
          <a:p>
            <a:pPr algn="ctr"/>
            <a:r>
              <a:rPr lang="en-US" sz="6000" b="1" i="0" dirty="0">
                <a:solidFill>
                  <a:srgbClr val="212529"/>
                </a:solidFill>
                <a:effectLst/>
                <a:latin typeface="#9Slide04 Spectral Bold" panose="02020802060000000000" pitchFamily="18" charset="0"/>
              </a:rPr>
              <a:t>3. </a:t>
            </a:r>
          </a:p>
          <a:p>
            <a:pPr algn="ctr"/>
            <a:r>
              <a:rPr lang="en-US" sz="6000" b="1" i="0" dirty="0" err="1">
                <a:solidFill>
                  <a:srgbClr val="212529"/>
                </a:solidFill>
                <a:effectLst/>
                <a:latin typeface="#9Slide04 Spectral Bold" panose="02020802060000000000" pitchFamily="18" charset="0"/>
              </a:rPr>
              <a:t>Mối</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quan</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hệ</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giữa</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luận</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điểm</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lí</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lẽ</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và</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bằng</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chứng</a:t>
            </a:r>
            <a:r>
              <a:rPr lang="en-US" sz="6000" b="1" i="0" dirty="0">
                <a:solidFill>
                  <a:srgbClr val="212529"/>
                </a:solidFill>
                <a:effectLst/>
                <a:latin typeface="#9Slide04 Spectral Bold" panose="02020802060000000000" pitchFamily="18" charset="0"/>
              </a:rPr>
              <a:t> </a:t>
            </a:r>
          </a:p>
        </p:txBody>
      </p:sp>
      <p:sp>
        <p:nvSpPr>
          <p:cNvPr id="3" name="Freeform 5">
            <a:extLst>
              <a:ext uri="{FF2B5EF4-FFF2-40B4-BE49-F238E27FC236}">
                <a16:creationId xmlns:a16="http://schemas.microsoft.com/office/drawing/2014/main" id="{63F52B96-8063-8816-6315-A96E88AA591B}"/>
              </a:ext>
            </a:extLst>
          </p:cNvPr>
          <p:cNvSpPr/>
          <p:nvPr/>
        </p:nvSpPr>
        <p:spPr>
          <a:xfrm>
            <a:off x="6934200" y="4764024"/>
            <a:ext cx="4834145" cy="3220749"/>
          </a:xfrm>
          <a:custGeom>
            <a:avLst/>
            <a:gdLst/>
            <a:ahLst/>
            <a:cxnLst/>
            <a:rect l="l" t="t" r="r" b="b"/>
            <a:pathLst>
              <a:path w="4834145" h="3220749">
                <a:moveTo>
                  <a:pt x="0" y="0"/>
                </a:moveTo>
                <a:lnTo>
                  <a:pt x="4834145" y="0"/>
                </a:lnTo>
                <a:lnTo>
                  <a:pt x="4834145" y="3220750"/>
                </a:lnTo>
                <a:lnTo>
                  <a:pt x="0" y="3220750"/>
                </a:lnTo>
                <a:lnTo>
                  <a:pt x="0" y="0"/>
                </a:lnTo>
                <a:close/>
              </a:path>
            </a:pathLst>
          </a:custGeom>
          <a:blipFill>
            <a:blip r:embed="rId7"/>
            <a:stretch>
              <a:fillRect/>
            </a:stretch>
          </a:blipFill>
        </p:spPr>
      </p:sp>
    </p:spTree>
    <p:extLst>
      <p:ext uri="{BB962C8B-B14F-4D97-AF65-F5344CB8AC3E}">
        <p14:creationId xmlns:p14="http://schemas.microsoft.com/office/powerpoint/2010/main" val="1059045146"/>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64126F-A1A4-AC35-FE32-24B89422C254}"/>
              </a:ext>
            </a:extLst>
          </p:cNvPr>
          <p:cNvSpPr/>
          <p:nvPr/>
        </p:nvSpPr>
        <p:spPr>
          <a:xfrm>
            <a:off x="214746" y="3009900"/>
            <a:ext cx="4724400" cy="78486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Luận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điểm</a:t>
            </a:r>
            <a:r>
              <a:rPr lang="en-US" sz="4400" b="1" dirty="0">
                <a:solidFill>
                  <a:schemeClr val="tx1"/>
                </a:solidFill>
                <a:latin typeface="Times New Roman" panose="02020603050405020304" pitchFamily="18" charset="0"/>
                <a:cs typeface="Times New Roman" panose="02020603050405020304" pitchFamily="18" charset="0"/>
              </a:rPr>
              <a:t> 1 </a:t>
            </a:r>
          </a:p>
          <a:p>
            <a:pPr algn="ctr"/>
            <a:r>
              <a:rPr lang="en-US" sz="4400" b="1" dirty="0">
                <a:solidFill>
                  <a:schemeClr val="tx1"/>
                </a:solidFill>
                <a:latin typeface="Times New Roman" panose="02020603050405020304" pitchFamily="18" charset="0"/>
                <a:cs typeface="Times New Roman" panose="02020603050405020304" pitchFamily="18" charset="0"/>
              </a:rPr>
              <a:t>(</a:t>
            </a:r>
            <a:r>
              <a:rPr lang="en-US" sz="4400" b="1" dirty="0" err="1">
                <a:solidFill>
                  <a:schemeClr val="tx1"/>
                </a:solidFill>
                <a:latin typeface="Times New Roman" panose="02020603050405020304" pitchFamily="18" charset="0"/>
                <a:cs typeface="Times New Roman" panose="02020603050405020304" pitchFamily="18" charset="0"/>
              </a:rPr>
              <a:t>phần</a:t>
            </a:r>
            <a:r>
              <a:rPr lang="en-US" sz="4400" b="1" dirty="0">
                <a:solidFill>
                  <a:schemeClr val="tx1"/>
                </a:solidFill>
                <a:latin typeface="Times New Roman" panose="02020603050405020304" pitchFamily="18" charset="0"/>
                <a:cs typeface="Times New Roman" panose="02020603050405020304" pitchFamily="18" charset="0"/>
              </a:rPr>
              <a:t> 2)</a:t>
            </a:r>
          </a:p>
          <a:p>
            <a:pPr algn="just"/>
            <a:r>
              <a:rPr lang="en-US" sz="4400" dirty="0" err="1">
                <a:solidFill>
                  <a:schemeClr val="tx1"/>
                </a:solidFill>
                <a:latin typeface="Times New Roman" panose="02020603050405020304" pitchFamily="18" charset="0"/>
                <a:cs typeface="Times New Roman" panose="02020603050405020304" pitchFamily="18" charset="0"/>
              </a:rPr>
              <a:t>Vẻ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đẹp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gợi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mới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đỏ</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chảy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nỗi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niềm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nhớ</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mẹ</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A4469F03-3660-9E96-13F6-DD8480476867}"/>
              </a:ext>
            </a:extLst>
          </p:cNvPr>
          <p:cNvSpPr/>
          <p:nvPr/>
        </p:nvSpPr>
        <p:spPr>
          <a:xfrm>
            <a:off x="5472546" y="3030682"/>
            <a:ext cx="4495800" cy="78486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Luận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điểm</a:t>
            </a:r>
            <a:r>
              <a:rPr lang="en-US" sz="4400" b="1" dirty="0">
                <a:solidFill>
                  <a:schemeClr val="tx1"/>
                </a:solidFill>
                <a:latin typeface="Times New Roman" panose="02020603050405020304" pitchFamily="18" charset="0"/>
                <a:cs typeface="Times New Roman" panose="02020603050405020304" pitchFamily="18" charset="0"/>
              </a:rPr>
              <a:t> 2 </a:t>
            </a:r>
          </a:p>
          <a:p>
            <a:pPr algn="ctr"/>
            <a:r>
              <a:rPr lang="en-US" sz="4400" b="1" dirty="0">
                <a:solidFill>
                  <a:schemeClr val="tx1"/>
                </a:solidFill>
                <a:latin typeface="Times New Roman" panose="02020603050405020304" pitchFamily="18" charset="0"/>
                <a:cs typeface="Times New Roman" panose="02020603050405020304" pitchFamily="18" charset="0"/>
              </a:rPr>
              <a:t>(</a:t>
            </a:r>
            <a:r>
              <a:rPr lang="en-US" sz="4400" b="1" dirty="0" err="1">
                <a:solidFill>
                  <a:schemeClr val="tx1"/>
                </a:solidFill>
                <a:latin typeface="Times New Roman" panose="02020603050405020304" pitchFamily="18" charset="0"/>
                <a:cs typeface="Times New Roman" panose="02020603050405020304" pitchFamily="18" charset="0"/>
              </a:rPr>
              <a:t>phần</a:t>
            </a:r>
            <a:r>
              <a:rPr lang="en-US" sz="4400" b="1" dirty="0">
                <a:solidFill>
                  <a:schemeClr val="tx1"/>
                </a:solidFill>
                <a:latin typeface="Times New Roman" panose="02020603050405020304" pitchFamily="18" charset="0"/>
                <a:cs typeface="Times New Roman" panose="02020603050405020304" pitchFamily="18" charset="0"/>
              </a:rPr>
              <a:t> 3)</a:t>
            </a:r>
          </a:p>
          <a:p>
            <a:pPr algn="just"/>
            <a:r>
              <a:rPr lang="en-US" sz="4400" dirty="0" err="1">
                <a:solidFill>
                  <a:schemeClr val="tx1"/>
                </a:solidFill>
                <a:latin typeface="Times New Roman" panose="02020603050405020304" pitchFamily="18" charset="0"/>
                <a:cs typeface="Times New Roman" panose="02020603050405020304" pitchFamily="18" charset="0"/>
              </a:rPr>
              <a:t>Vẻ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đẹp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gợi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nét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đen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nhánh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sắc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nét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thêm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ảnh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mẹ</a:t>
            </a:r>
            <a:r>
              <a:rPr lang="en-US" sz="4400" dirty="0">
                <a:solidFill>
                  <a:schemeClr val="tx1"/>
                </a:solidFill>
                <a:latin typeface="Times New Roman" panose="02020603050405020304" pitchFamily="18" charset="0"/>
                <a:cs typeface="Times New Roman" panose="02020603050405020304" pitchFamily="18" charset="0"/>
              </a:rPr>
              <a:t> - </a:t>
            </a:r>
            <a:r>
              <a:rPr lang="en-US" sz="4400" dirty="0" err="1">
                <a:solidFill>
                  <a:schemeClr val="tx1"/>
                </a:solidFill>
                <a:latin typeface="Times New Roman" panose="02020603050405020304" pitchFamily="18" charset="0"/>
                <a:cs typeface="Times New Roman" panose="02020603050405020304" pitchFamily="18" charset="0"/>
              </a:rPr>
              <a:t>tâm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điểm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nỗi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nhớ</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5ABE686C-4B55-12FD-DC34-B52AF72B1681}"/>
              </a:ext>
            </a:extLst>
          </p:cNvPr>
          <p:cNvSpPr/>
          <p:nvPr/>
        </p:nvSpPr>
        <p:spPr>
          <a:xfrm>
            <a:off x="10501746" y="3009900"/>
            <a:ext cx="4495800" cy="786938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4400" b="1" dirty="0" err="1">
                <a:solidFill>
                  <a:schemeClr val="tx1"/>
                </a:solidFill>
                <a:latin typeface="Times New Roman" panose="02020603050405020304" pitchFamily="18" charset="0"/>
                <a:cs typeface="Times New Roman" panose="02020603050405020304" pitchFamily="18" charset="0"/>
              </a:rPr>
              <a:t>Luận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điểm</a:t>
            </a:r>
            <a:r>
              <a:rPr lang="en-US" sz="4400" b="1" dirty="0">
                <a:solidFill>
                  <a:schemeClr val="tx1"/>
                </a:solidFill>
                <a:latin typeface="Times New Roman" panose="02020603050405020304" pitchFamily="18" charset="0"/>
                <a:cs typeface="Times New Roman" panose="02020603050405020304" pitchFamily="18" charset="0"/>
              </a:rPr>
              <a:t> 3 </a:t>
            </a:r>
          </a:p>
          <a:p>
            <a:pPr algn="ctr"/>
            <a:r>
              <a:rPr lang="en-US" sz="4400" b="1" dirty="0">
                <a:solidFill>
                  <a:schemeClr val="tx1"/>
                </a:solidFill>
                <a:latin typeface="Times New Roman" panose="02020603050405020304" pitchFamily="18" charset="0"/>
                <a:cs typeface="Times New Roman" panose="02020603050405020304" pitchFamily="18" charset="0"/>
              </a:rPr>
              <a:t>(</a:t>
            </a:r>
            <a:r>
              <a:rPr lang="en-US" sz="4400" b="1" dirty="0" err="1">
                <a:solidFill>
                  <a:schemeClr val="tx1"/>
                </a:solidFill>
                <a:latin typeface="Times New Roman" panose="02020603050405020304" pitchFamily="18" charset="0"/>
                <a:cs typeface="Times New Roman" panose="02020603050405020304" pitchFamily="18" charset="0"/>
              </a:rPr>
              <a:t>phần</a:t>
            </a:r>
            <a:r>
              <a:rPr lang="en-US" sz="4400" b="1" dirty="0">
                <a:solidFill>
                  <a:schemeClr val="tx1"/>
                </a:solidFill>
                <a:latin typeface="Times New Roman" panose="02020603050405020304" pitchFamily="18" charset="0"/>
                <a:cs typeface="Times New Roman" panose="02020603050405020304" pitchFamily="18" charset="0"/>
              </a:rPr>
              <a:t> 4)</a:t>
            </a:r>
          </a:p>
          <a:p>
            <a:pPr algn="just"/>
            <a:r>
              <a:rPr lang="en-US" sz="4400" dirty="0">
                <a:solidFill>
                  <a:schemeClr val="tx1"/>
                </a:solidFill>
                <a:latin typeface="Times New Roman" panose="02020603050405020304" pitchFamily="18" charset="0"/>
                <a:cs typeface="Times New Roman" panose="02020603050405020304" pitchFamily="18" charset="0"/>
              </a:rPr>
              <a:t> Liên </a:t>
            </a:r>
            <a:r>
              <a:rPr lang="en-US" sz="4400" dirty="0" err="1">
                <a:solidFill>
                  <a:schemeClr val="tx1"/>
                </a:solidFill>
                <a:latin typeface="Times New Roman" panose="02020603050405020304" pitchFamily="18" charset="0"/>
                <a:cs typeface="Times New Roman" panose="02020603050405020304" pitchFamily="18" charset="0"/>
              </a:rPr>
              <a:t>hệ</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kết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chủ</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đề</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nỗi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niềm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nhớ</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mẹ</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4AEFECA1-40C0-1CE7-C0B3-A0D52BEEEDB9}"/>
              </a:ext>
            </a:extLst>
          </p:cNvPr>
          <p:cNvSpPr>
            <a:spLocks noChangeArrowheads="1"/>
          </p:cNvSpPr>
          <p:nvPr/>
        </p:nvSpPr>
        <p:spPr bwMode="auto">
          <a:xfrm>
            <a:off x="214746" y="309146"/>
            <a:ext cx="14782800" cy="2123658"/>
          </a:xfrm>
          <a:prstGeom prst="rect">
            <a:avLst/>
          </a:prstGeom>
          <a:solidFill>
            <a:schemeClr val="accent6">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Luận</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đề</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400" dirty="0" err="1">
                <a:solidFill>
                  <a:srgbClr val="212529"/>
                </a:solidFill>
                <a:latin typeface="Times New Roman" panose="02020603050405020304" pitchFamily="18" charset="0"/>
                <a:cs typeface="Times New Roman" panose="02020603050405020304" pitchFamily="18" charset="0"/>
              </a:rPr>
              <a:t>L</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àm</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rõ</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chi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tiết</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nắng</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mới</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áo</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đỏ</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và</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nét</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cười</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đen</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nhánh</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trong</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bài</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thơ</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1"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Nắng</a:t>
            </a:r>
            <a:r>
              <a:rPr kumimoji="0" lang="en-US" altLang="en-US" sz="4400" b="0" i="1"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1"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mới</a:t>
            </a:r>
            <a:r>
              <a:rPr kumimoji="0" lang="en-US" altLang="en-US" sz="4400" b="0" i="1"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của</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Lưu</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Trọng</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Lư</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19C98AF-9444-BD26-8C9E-8216DC0F7444}"/>
              </a:ext>
            </a:extLst>
          </p:cNvPr>
          <p:cNvSpPr>
            <a:spLocks noChangeArrowheads="1"/>
          </p:cNvSpPr>
          <p:nvPr/>
        </p:nvSpPr>
        <p:spPr bwMode="auto">
          <a:xfrm>
            <a:off x="15873845" y="4000500"/>
            <a:ext cx="22098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Nhan </a:t>
            </a: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đề</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bao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quá</a:t>
            </a:r>
            <a:r>
              <a:rPr lang="en-US" altLang="en-US" sz="4400" dirty="0" err="1">
                <a:solidFill>
                  <a:srgbClr val="212529"/>
                </a:solidFill>
                <a:latin typeface="Times New Roman" panose="02020603050405020304" pitchFamily="18" charset="0"/>
                <a:cs typeface="Times New Roman" panose="02020603050405020304" pitchFamily="18" charset="0"/>
              </a:rPr>
              <a:t>t</a:t>
            </a:r>
            <a:r>
              <a:rPr lang="en-US" altLang="en-US" sz="4400" dirty="0">
                <a:solidFill>
                  <a:srgbClr val="212529"/>
                </a:solidFill>
                <a:latin typeface="Times New Roman" panose="02020603050405020304" pitchFamily="18" charset="0"/>
                <a:cs typeface="Times New Roman" panose="02020603050405020304" pitchFamily="18" charset="0"/>
              </a:rPr>
              <a:t> </a:t>
            </a:r>
            <a:r>
              <a:rPr lang="en-US" altLang="en-US" sz="4400" dirty="0" err="1">
                <a:solidFill>
                  <a:srgbClr val="212529"/>
                </a:solidFill>
                <a:latin typeface="Times New Roman" panose="02020603050405020304" pitchFamily="18" charset="0"/>
                <a:cs typeface="Times New Roman" panose="02020603050405020304" pitchFamily="18" charset="0"/>
              </a:rPr>
              <a:t>nội</a:t>
            </a:r>
            <a:r>
              <a:rPr lang="en-US" altLang="en-US" sz="4400" dirty="0">
                <a:solidFill>
                  <a:srgbClr val="212529"/>
                </a:solidFill>
                <a:latin typeface="Times New Roman" panose="02020603050405020304" pitchFamily="18" charset="0"/>
                <a:cs typeface="Times New Roman" panose="02020603050405020304" pitchFamily="18" charset="0"/>
              </a:rPr>
              <a:t> dung </a:t>
            </a:r>
            <a:r>
              <a:rPr lang="en-US" altLang="en-US" sz="4400" dirty="0" err="1">
                <a:solidFill>
                  <a:srgbClr val="212529"/>
                </a:solidFill>
                <a:latin typeface="Times New Roman" panose="02020603050405020304" pitchFamily="18" charset="0"/>
                <a:cs typeface="Times New Roman" panose="02020603050405020304" pitchFamily="18" charset="0"/>
              </a:rPr>
              <a:t>toàn</a:t>
            </a:r>
            <a:r>
              <a:rPr lang="en-US" altLang="en-US" sz="4400" dirty="0">
                <a:solidFill>
                  <a:srgbClr val="212529"/>
                </a:solidFill>
                <a:latin typeface="Times New Roman" panose="02020603050405020304" pitchFamily="18" charset="0"/>
                <a:cs typeface="Times New Roman" panose="02020603050405020304" pitchFamily="18" charset="0"/>
              </a:rPr>
              <a:t> </a:t>
            </a:r>
            <a:r>
              <a:rPr lang="en-US" altLang="en-US" sz="4400" dirty="0" err="1">
                <a:solidFill>
                  <a:srgbClr val="212529"/>
                </a:solidFill>
                <a:latin typeface="Times New Roman" panose="02020603050405020304" pitchFamily="18" charset="0"/>
                <a:cs typeface="Times New Roman" panose="02020603050405020304" pitchFamily="18" charset="0"/>
              </a:rPr>
              <a:t>bài</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ight Brace 8">
            <a:extLst>
              <a:ext uri="{FF2B5EF4-FFF2-40B4-BE49-F238E27FC236}">
                <a16:creationId xmlns:a16="http://schemas.microsoft.com/office/drawing/2014/main" id="{6D47FC10-9F5A-9148-57D3-D4B4EA6AEB0B}"/>
              </a:ext>
            </a:extLst>
          </p:cNvPr>
          <p:cNvSpPr/>
          <p:nvPr/>
        </p:nvSpPr>
        <p:spPr>
          <a:xfrm>
            <a:off x="15240000" y="309146"/>
            <a:ext cx="457200" cy="978735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1737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24000" y="1330943"/>
            <a:ext cx="2678349" cy="719806"/>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465561" flipV="1">
            <a:off x="15847678" y="-1449303"/>
            <a:ext cx="2805148" cy="3556448"/>
          </a:xfrm>
          <a:prstGeom prst="rect">
            <a:avLst/>
          </a:prstGeom>
        </p:spPr>
      </p:pic>
      <p:sp>
        <p:nvSpPr>
          <p:cNvPr id="2" name="Rectangle 1">
            <a:extLst>
              <a:ext uri="{FF2B5EF4-FFF2-40B4-BE49-F238E27FC236}">
                <a16:creationId xmlns:a16="http://schemas.microsoft.com/office/drawing/2014/main" id="{25433D7E-FC38-BF2F-C721-50A6865B3EF9}"/>
              </a:ext>
            </a:extLst>
          </p:cNvPr>
          <p:cNvSpPr>
            <a:spLocks noChangeArrowheads="1"/>
          </p:cNvSpPr>
          <p:nvPr/>
        </p:nvSpPr>
        <p:spPr bwMode="auto">
          <a:xfrm>
            <a:off x="393882" y="419100"/>
            <a:ext cx="40398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Bố</a:t>
            </a:r>
            <a:r>
              <a:rPr kumimoji="0" lang="en-US" altLang="en-US" sz="44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cục</a:t>
            </a:r>
            <a:r>
              <a:rPr kumimoji="0" lang="en-US" altLang="en-US" sz="44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bài</a:t>
            </a:r>
            <a:r>
              <a:rPr kumimoji="0" lang="en-US" altLang="en-US" sz="44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viết</a:t>
            </a:r>
            <a:endParaRPr kumimoji="0" lang="en-US" altLang="en-US" sz="44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5C6F355-C239-1E23-55C1-E4AE46445CD4}"/>
              </a:ext>
            </a:extLst>
          </p:cNvPr>
          <p:cNvSpPr>
            <a:spLocks noChangeArrowheads="1"/>
          </p:cNvSpPr>
          <p:nvPr/>
        </p:nvSpPr>
        <p:spPr bwMode="auto">
          <a:xfrm>
            <a:off x="6284976" y="721350"/>
            <a:ext cx="531522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Từ</a:t>
            </a:r>
            <a:r>
              <a:rPr kumimoji="0" lang="en-US" altLang="en-US" sz="4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đầu</a:t>
            </a:r>
            <a:r>
              <a:rPr kumimoji="0" lang="en-US" altLang="en-US" sz="4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altLang="en-US" sz="4000" b="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đến</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hồn</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Lưu</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Lư</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Giới</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thiệu</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nghị</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luận</a:t>
            </a:r>
            <a:endParaRPr kumimoji="0" lang="en-US" altLang="en-US" sz="4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C085268-888F-8031-91A2-48B8B1A49E40}"/>
              </a:ext>
            </a:extLst>
          </p:cNvPr>
          <p:cNvSpPr>
            <a:spLocks noChangeArrowheads="1"/>
          </p:cNvSpPr>
          <p:nvPr/>
        </p:nvSpPr>
        <p:spPr bwMode="auto">
          <a:xfrm>
            <a:off x="11734800" y="3262870"/>
            <a:ext cx="5867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khai</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1</a:t>
            </a:r>
            <a:endParaRPr kumimoji="0" lang="en-US" altLang="en-US" sz="4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166BF5-0664-5927-7AE8-3D4D54FD593E}"/>
              </a:ext>
            </a:extLst>
          </p:cNvPr>
          <p:cNvSpPr>
            <a:spLocks noChangeArrowheads="1"/>
          </p:cNvSpPr>
          <p:nvPr/>
        </p:nvSpPr>
        <p:spPr bwMode="auto">
          <a:xfrm>
            <a:off x="11049002" y="6801637"/>
            <a:ext cx="554181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altLang="en-US" sz="4000" dirty="0">
                <a:solidFill>
                  <a:schemeClr val="tx1">
                    <a:lumMod val="95000"/>
                    <a:lumOff val="5000"/>
                  </a:schemeClr>
                </a:solidFill>
                <a:latin typeface="Times New Roman" panose="02020603050405020304" pitchFamily="18" charset="0"/>
                <a:cs typeface="Times New Roman" panose="02020603050405020304" pitchFamily="18" charset="0"/>
              </a:rPr>
              <a:t>đi suốt cuộc đời với nhà thơ</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khai</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2</a:t>
            </a:r>
            <a:endParaRPr kumimoji="0" lang="en-US" altLang="en-US" sz="4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E84F323-493A-E84C-EA3D-CF958F7F93AD}"/>
              </a:ext>
            </a:extLst>
          </p:cNvPr>
          <p:cNvSpPr>
            <a:spLocks noChangeArrowheads="1"/>
          </p:cNvSpPr>
          <p:nvPr/>
        </p:nvSpPr>
        <p:spPr bwMode="auto">
          <a:xfrm>
            <a:off x="1634296" y="6523303"/>
            <a:ext cx="506676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vi-VN" altLang="en-US" sz="4000" dirty="0">
                <a:solidFill>
                  <a:schemeClr val="tx1">
                    <a:lumMod val="95000"/>
                    <a:lumOff val="5000"/>
                  </a:schemeClr>
                </a:solidFill>
                <a:latin typeface="Times New Roman" panose="02020603050405020304" pitchFamily="18" charset="0"/>
                <a:cs typeface="Times New Roman" panose="02020603050405020304" pitchFamily="18" charset="0"/>
              </a:rPr>
              <a:t>Tiếp đến “đa sầu đa cảm”</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khai</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altLang="en-US" sz="4000" dirty="0">
                <a:solidFill>
                  <a:schemeClr val="tx1">
                    <a:lumMod val="95000"/>
                    <a:lumOff val="5000"/>
                  </a:schemeClr>
                </a:solidFill>
                <a:latin typeface="Times New Roman" panose="02020603050405020304" pitchFamily="18" charset="0"/>
                <a:cs typeface="Times New Roman" panose="02020603050405020304" pitchFamily="18" charset="0"/>
              </a:rPr>
              <a:t> 3</a:t>
            </a:r>
            <a:endParaRPr kumimoji="0" lang="en-US" altLang="en-US" sz="4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FB668054-1983-E0B2-3B0A-22D00DCED8A6}"/>
              </a:ext>
            </a:extLst>
          </p:cNvPr>
          <p:cNvSpPr>
            <a:spLocks noChangeArrowheads="1"/>
          </p:cNvSpPr>
          <p:nvPr/>
        </p:nvSpPr>
        <p:spPr bwMode="auto">
          <a:xfrm>
            <a:off x="1752600" y="9113161"/>
            <a:ext cx="158496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44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Bố</a:t>
            </a:r>
            <a:r>
              <a:rPr kumimoji="0" lang="en-US" altLang="en-US" sz="44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4400" b="1"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cục</a:t>
            </a:r>
            <a:r>
              <a:rPr kumimoji="0" lang="en-US" altLang="en-US" sz="44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440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rõ</a:t>
            </a:r>
            <a:r>
              <a:rPr kumimoji="0" lang="en-US" altLang="en-US" sz="440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440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ràng</a:t>
            </a:r>
            <a:r>
              <a:rPr kumimoji="0" lang="en-US" altLang="en-US" sz="440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 logic, </a:t>
            </a:r>
            <a:r>
              <a:rPr kumimoji="0" lang="en-US" altLang="en-US" sz="440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thể</a:t>
            </a:r>
            <a:r>
              <a:rPr kumimoji="0" lang="en-US" altLang="en-US" sz="440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440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hiện</a:t>
            </a:r>
            <a:r>
              <a:rPr kumimoji="0" lang="en-US" altLang="en-US" sz="440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440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rõ</a:t>
            </a:r>
            <a:r>
              <a:rPr kumimoji="0" lang="en-US" altLang="en-US" sz="440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440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nội</a:t>
            </a:r>
            <a:r>
              <a:rPr kumimoji="0" lang="en-US" altLang="en-US" sz="440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 dung </a:t>
            </a:r>
            <a:r>
              <a:rPr kumimoji="0" lang="en-US" altLang="en-US" sz="440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của</a:t>
            </a:r>
            <a:r>
              <a:rPr kumimoji="0" lang="en-US" altLang="en-US" sz="440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440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từng</a:t>
            </a:r>
            <a:r>
              <a:rPr kumimoji="0" lang="en-US" altLang="en-US" sz="440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440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luận</a:t>
            </a:r>
            <a:r>
              <a:rPr kumimoji="0" lang="en-US" altLang="en-US" sz="440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4400" i="0"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điểm</a:t>
            </a:r>
            <a:r>
              <a:rPr kumimoji="0" lang="en-US" altLang="en-US" sz="44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sym typeface="Wingdings" panose="05000000000000000000" pitchFamily="2" charset="2"/>
              </a:rPr>
              <a:t> </a:t>
            </a:r>
            <a:endParaRPr kumimoji="0" lang="en-US" altLang="en-US" sz="44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13" name="Freeform 2">
            <a:extLst>
              <a:ext uri="{FF2B5EF4-FFF2-40B4-BE49-F238E27FC236}">
                <a16:creationId xmlns:a16="http://schemas.microsoft.com/office/drawing/2014/main" id="{9AAE33AC-3F5A-52A2-684F-7134847C2337}"/>
              </a:ext>
            </a:extLst>
          </p:cNvPr>
          <p:cNvSpPr/>
          <p:nvPr/>
        </p:nvSpPr>
        <p:spPr>
          <a:xfrm>
            <a:off x="6248400" y="2890338"/>
            <a:ext cx="5066761" cy="4921091"/>
          </a:xfrm>
          <a:custGeom>
            <a:avLst/>
            <a:gdLst/>
            <a:ahLst/>
            <a:cxnLst/>
            <a:rect l="l" t="t" r="r" b="b"/>
            <a:pathLst>
              <a:path w="8473205" h="8229600">
                <a:moveTo>
                  <a:pt x="0" y="0"/>
                </a:moveTo>
                <a:lnTo>
                  <a:pt x="8473205" y="0"/>
                </a:lnTo>
                <a:lnTo>
                  <a:pt x="8473205" y="8229600"/>
                </a:lnTo>
                <a:lnTo>
                  <a:pt x="0" y="8229600"/>
                </a:lnTo>
                <a:lnTo>
                  <a:pt x="0" y="0"/>
                </a:lnTo>
                <a:close/>
              </a:path>
            </a:pathLst>
          </a:custGeom>
          <a:blipFill>
            <a:blip r:embed="rId7"/>
            <a:stretch>
              <a:fillRect/>
            </a:stretch>
          </a:blipFill>
        </p:spPr>
      </p:sp>
      <p:sp>
        <p:nvSpPr>
          <p:cNvPr id="14" name="Rectangle 13">
            <a:extLst>
              <a:ext uri="{FF2B5EF4-FFF2-40B4-BE49-F238E27FC236}">
                <a16:creationId xmlns:a16="http://schemas.microsoft.com/office/drawing/2014/main" id="{558E202D-BE02-FC81-A8DD-A34ED0056F48}"/>
              </a:ext>
            </a:extLst>
          </p:cNvPr>
          <p:cNvSpPr>
            <a:spLocks noChangeArrowheads="1"/>
          </p:cNvSpPr>
          <p:nvPr/>
        </p:nvSpPr>
        <p:spPr bwMode="auto">
          <a:xfrm>
            <a:off x="1448340" y="4059823"/>
            <a:ext cx="438042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vi-VN" altLang="en-US" sz="4000" dirty="0">
                <a:solidFill>
                  <a:schemeClr val="tx1">
                    <a:lumMod val="95000"/>
                    <a:lumOff val="5000"/>
                  </a:schemeClr>
                </a:solidFill>
                <a:latin typeface="Times New Roman" panose="02020603050405020304" pitchFamily="18" charset="0"/>
                <a:cs typeface="Times New Roman" panose="02020603050405020304" pitchFamily="18" charset="0"/>
              </a:rPr>
              <a:t>Còn lại: Kết luận vấn đề</a:t>
            </a:r>
            <a:endParaRPr kumimoji="0" lang="en-US" altLang="en-US" sz="4000" b="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549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1ACB12-FD10-6EEB-FE6A-1BD6EC693410}"/>
              </a:ext>
            </a:extLst>
          </p:cNvPr>
          <p:cNvPicPr>
            <a:picLocks noChangeAspect="1"/>
          </p:cNvPicPr>
          <p:nvPr/>
        </p:nvPicPr>
        <p:blipFill>
          <a:blip r:embed="rId2"/>
          <a:stretch>
            <a:fillRect/>
          </a:stretch>
        </p:blipFill>
        <p:spPr>
          <a:xfrm>
            <a:off x="11049000" y="-31173"/>
            <a:ext cx="7155324" cy="10287000"/>
          </a:xfrm>
          <a:prstGeom prst="rect">
            <a:avLst/>
          </a:prstGeom>
        </p:spPr>
      </p:pic>
      <p:sp>
        <p:nvSpPr>
          <p:cNvPr id="4" name="Rectangle 3">
            <a:extLst>
              <a:ext uri="{FF2B5EF4-FFF2-40B4-BE49-F238E27FC236}">
                <a16:creationId xmlns:a16="http://schemas.microsoft.com/office/drawing/2014/main" id="{A2ED0787-9858-3347-1BCC-0900EC65997C}"/>
              </a:ext>
            </a:extLst>
          </p:cNvPr>
          <p:cNvSpPr>
            <a:spLocks noChangeArrowheads="1"/>
          </p:cNvSpPr>
          <p:nvPr/>
        </p:nvSpPr>
        <p:spPr bwMode="auto">
          <a:xfrm>
            <a:off x="457200" y="495300"/>
            <a:ext cx="386997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Cách</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lập</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luận</a:t>
            </a:r>
            <a:endParaRPr kumimoji="0" lang="en-US" altLang="en-US" sz="4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93C4E52-373C-5F70-8FDD-89E779F95A69}"/>
              </a:ext>
            </a:extLst>
          </p:cNvPr>
          <p:cNvSpPr txBox="1"/>
          <p:nvPr/>
        </p:nvSpPr>
        <p:spPr>
          <a:xfrm>
            <a:off x="914400" y="2247900"/>
            <a:ext cx="10022032" cy="1323439"/>
          </a:xfrm>
          <a:prstGeom prst="rect">
            <a:avLst/>
          </a:prstGeom>
          <a:noFill/>
        </p:spPr>
        <p:txBody>
          <a:bodyPr wrap="square">
            <a:spAutoFit/>
          </a:bodyPr>
          <a:lstStyle/>
          <a:p>
            <a:pPr algn="ctr"/>
            <a:r>
              <a:rPr lang="vi-VN" sz="8000" dirty="0">
                <a:latin typeface="#9Slide07 IcielHoneyCream" pitchFamily="2" charset="0"/>
              </a:rPr>
              <a:t>Hoạt động nhóm</a:t>
            </a:r>
          </a:p>
        </p:txBody>
      </p:sp>
      <p:sp>
        <p:nvSpPr>
          <p:cNvPr id="6" name="Rectangle 5">
            <a:extLst>
              <a:ext uri="{FF2B5EF4-FFF2-40B4-BE49-F238E27FC236}">
                <a16:creationId xmlns:a16="http://schemas.microsoft.com/office/drawing/2014/main" id="{1C36AC31-ED01-93D0-CF56-7C4628C320BF}"/>
              </a:ext>
            </a:extLst>
          </p:cNvPr>
          <p:cNvSpPr>
            <a:spLocks noChangeArrowheads="1"/>
          </p:cNvSpPr>
          <p:nvPr/>
        </p:nvSpPr>
        <p:spPr bwMode="auto">
          <a:xfrm>
            <a:off x="1066800" y="3884116"/>
            <a:ext cx="9220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400"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Tìm lí lẽ, bằng chứng chứng minh cho luận điểm</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Nhóm Nắng mới, áo đỏ: Luận điểm 1</a:t>
            </a:r>
          </a:p>
          <a:p>
            <a:pPr marL="0" marR="0" lvl="0" indent="0" algn="just" defTabSz="914400" rtl="0" eaLnBrk="0" fontAlgn="base" latinLnBrk="0" hangingPunct="0">
              <a:lnSpc>
                <a:spcPct val="100000"/>
              </a:lnSpc>
              <a:spcBef>
                <a:spcPct val="0"/>
              </a:spcBef>
              <a:spcAft>
                <a:spcPct val="0"/>
              </a:spcAft>
              <a:buClrTx/>
              <a:buSzTx/>
              <a:buFontTx/>
              <a:buNone/>
              <a:tabLst/>
            </a:pPr>
            <a:r>
              <a:rPr lang="vi-VN" altLang="en-US" sz="4400" b="1" dirty="0">
                <a:solidFill>
                  <a:schemeClr val="tx1">
                    <a:lumMod val="95000"/>
                    <a:lumOff val="5000"/>
                  </a:schemeClr>
                </a:solidFill>
                <a:latin typeface="Times New Roman" panose="02020603050405020304" pitchFamily="18" charset="0"/>
                <a:cs typeface="Times New Roman" panose="02020603050405020304" pitchFamily="18" charset="0"/>
              </a:rPr>
              <a:t>- Nhóm Nét cười: Luận điểm 2</a:t>
            </a: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Nh</a:t>
            </a:r>
            <a:r>
              <a:rPr lang="vi-VN" altLang="en-US" sz="4400" b="1" dirty="0">
                <a:solidFill>
                  <a:schemeClr val="tx1">
                    <a:lumMod val="95000"/>
                    <a:lumOff val="5000"/>
                  </a:schemeClr>
                </a:solidFill>
                <a:latin typeface="Times New Roman" panose="02020603050405020304" pitchFamily="18" charset="0"/>
                <a:cs typeface="Times New Roman" panose="02020603050405020304" pitchFamily="18" charset="0"/>
              </a:rPr>
              <a:t>óm Thương mẹ: Luận điểm 3</a:t>
            </a:r>
            <a:endParaRPr kumimoji="0" lang="en-US" altLang="en-US" sz="4400" b="1" i="0"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204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71561" y="-778479"/>
            <a:ext cx="3287739" cy="3108408"/>
          </a:xfrm>
          <a:prstGeom prst="rect">
            <a:avLst/>
          </a:prstGeom>
        </p:spPr>
      </p:pic>
      <p:pic>
        <p:nvPicPr>
          <p:cNvPr id="16"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282596" y="1607882"/>
            <a:ext cx="3588741" cy="1781320"/>
          </a:xfrm>
          <a:prstGeom prst="rect">
            <a:avLst/>
          </a:prstGeom>
        </p:spPr>
      </p:pic>
      <p:graphicFrame>
        <p:nvGraphicFramePr>
          <p:cNvPr id="2" name="Table 2">
            <a:extLst>
              <a:ext uri="{FF2B5EF4-FFF2-40B4-BE49-F238E27FC236}">
                <a16:creationId xmlns:a16="http://schemas.microsoft.com/office/drawing/2014/main" id="{90343CBB-3830-21EA-512F-FB19221C7DF1}"/>
              </a:ext>
            </a:extLst>
          </p:cNvPr>
          <p:cNvGraphicFramePr>
            <a:graphicFrameLocks noGrp="1"/>
          </p:cNvGraphicFramePr>
          <p:nvPr>
            <p:extLst>
              <p:ext uri="{D42A27DB-BD31-4B8C-83A1-F6EECF244321}">
                <p14:modId xmlns:p14="http://schemas.microsoft.com/office/powerpoint/2010/main" val="1329857092"/>
              </p:ext>
            </p:extLst>
          </p:nvPr>
        </p:nvGraphicFramePr>
        <p:xfrm>
          <a:off x="228600" y="190500"/>
          <a:ext cx="17907000" cy="9906000"/>
        </p:xfrm>
        <a:graphic>
          <a:graphicData uri="http://schemas.openxmlformats.org/drawingml/2006/table">
            <a:tbl>
              <a:tblPr firstRow="1" bandRow="1">
                <a:tableStyleId>{5C22544A-7EE6-4342-B048-85BDC9FD1C3A}</a:tableStyleId>
              </a:tblPr>
              <a:tblGrid>
                <a:gridCol w="4496130">
                  <a:extLst>
                    <a:ext uri="{9D8B030D-6E8A-4147-A177-3AD203B41FA5}">
                      <a16:colId xmlns:a16="http://schemas.microsoft.com/office/drawing/2014/main" val="3979497539"/>
                    </a:ext>
                  </a:extLst>
                </a:gridCol>
                <a:gridCol w="6201558">
                  <a:extLst>
                    <a:ext uri="{9D8B030D-6E8A-4147-A177-3AD203B41FA5}">
                      <a16:colId xmlns:a16="http://schemas.microsoft.com/office/drawing/2014/main" val="2951352164"/>
                    </a:ext>
                  </a:extLst>
                </a:gridCol>
                <a:gridCol w="7209312">
                  <a:extLst>
                    <a:ext uri="{9D8B030D-6E8A-4147-A177-3AD203B41FA5}">
                      <a16:colId xmlns:a16="http://schemas.microsoft.com/office/drawing/2014/main" val="2690183021"/>
                    </a:ext>
                  </a:extLst>
                </a:gridCol>
              </a:tblGrid>
              <a:tr h="693420">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Luận</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điểm</a:t>
                      </a:r>
                      <a:endParaRPr lang="en-US" sz="37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Lí</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lẽ</a:t>
                      </a:r>
                      <a:endParaRPr lang="en-US" sz="37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Bằng</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chứng</a:t>
                      </a:r>
                      <a:endParaRPr lang="en-US" sz="37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74754197"/>
                  </a:ext>
                </a:extLst>
              </a:tr>
              <a:tr h="4259580">
                <a:tc>
                  <a:txBody>
                    <a:bodyPr/>
                    <a:lstStyle/>
                    <a:p>
                      <a:pPr algn="just"/>
                      <a:r>
                        <a:rPr lang="en-US" sz="3700" dirty="0" err="1">
                          <a:solidFill>
                            <a:schemeClr val="tx1"/>
                          </a:solidFill>
                          <a:latin typeface="Times New Roman" panose="02020603050405020304" pitchFamily="18" charset="0"/>
                          <a:cs typeface="Times New Roman" panose="02020603050405020304" pitchFamily="18" charset="0"/>
                        </a:rPr>
                        <a:t>Vẻ</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đẹp</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và</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sức</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gợi</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của</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các</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hình</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ảnh</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nắng</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mới</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áo</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đỏ</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trong</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mạch</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chảy</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của</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nỗi</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niềm</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nhớ</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mẹ</a:t>
                      </a:r>
                      <a:r>
                        <a:rPr lang="en-US" sz="37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Nắng</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mới</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rọi</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cái</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cảm</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muôn</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thuở</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mà</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bao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giờ</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cũng</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mới</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mẻ</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a:t>
                      </a:r>
                    </a:p>
                    <a:p>
                      <a:pPr algn="just"/>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Hai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chữ</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nắng</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mới</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vừa</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ghi</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nhận</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đặc</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biệt</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dòng</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chảy</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gian</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vừa</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diễn</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tả</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37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dk1"/>
                          </a:solidFill>
                          <a:effectLst/>
                          <a:latin typeface="Times New Roman" panose="02020603050405020304" pitchFamily="18" charset="0"/>
                          <a:ea typeface="+mn-ea"/>
                          <a:cs typeface="Times New Roman" panose="02020603050405020304" pitchFamily="18" charset="0"/>
                        </a:rPr>
                        <a:t>gian</a:t>
                      </a:r>
                      <a:endParaRPr lang="en-US" sz="37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700" b="0" i="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vi-VN" sz="3700" b="0" i="0" kern="1200" dirty="0">
                          <a:solidFill>
                            <a:schemeClr val="dk1"/>
                          </a:solidFill>
                          <a:effectLst/>
                          <a:latin typeface="Times New Roman" panose="02020603050405020304" pitchFamily="18" charset="0"/>
                          <a:ea typeface="+mn-ea"/>
                          <a:cs typeface="Times New Roman" panose="02020603050405020304" pitchFamily="18" charset="0"/>
                        </a:rPr>
                        <a:t> Mô típ bài thơ.</a:t>
                      </a:r>
                    </a:p>
                    <a:p>
                      <a:pPr algn="just"/>
                      <a:r>
                        <a:rPr lang="en-US" sz="3700" b="0" i="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vi-VN" sz="3700" b="0" i="0" kern="1200" dirty="0">
                          <a:solidFill>
                            <a:schemeClr val="dk1"/>
                          </a:solidFill>
                          <a:effectLst/>
                          <a:latin typeface="Times New Roman" panose="02020603050405020304" pitchFamily="18" charset="0"/>
                          <a:ea typeface="+mn-ea"/>
                          <a:cs typeface="Times New Roman" panose="02020603050405020304" pitchFamily="18" charset="0"/>
                        </a:rPr>
                        <a:t> Chủ thể trong bài thơ.</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700" dirty="0">
                          <a:latin typeface="Times New Roman" panose="02020603050405020304" pitchFamily="18" charset="0"/>
                          <a:cs typeface="Times New Roman" panose="02020603050405020304" pitchFamily="18" charset="0"/>
                        </a:rPr>
                        <a:t>- </a:t>
                      </a:r>
                      <a:r>
                        <a:rPr lang="vi-VN" sz="3700" b="0" i="0" kern="1200" dirty="0">
                          <a:solidFill>
                            <a:schemeClr val="dk1"/>
                          </a:solidFill>
                          <a:effectLst/>
                          <a:latin typeface="Times New Roman" panose="02020603050405020304" pitchFamily="18" charset="0"/>
                          <a:ea typeface="+mn-ea"/>
                          <a:cs typeface="Times New Roman" panose="02020603050405020304" pitchFamily="18" charset="0"/>
                        </a:rPr>
                        <a:t>Phân tích hai khổ thơ: "Mỗi lần nắng mới hắt bên song ... Chập chờn sống lại những ngày không."; "Tôi nhớ me tôi, thuở thiếu thời ... Áo đỏ người đưa trước giậu phơi."</a:t>
                      </a:r>
                      <a:endParaRPr lang="en-US" sz="37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480767"/>
                  </a:ext>
                </a:extLst>
              </a:tr>
              <a:tr h="3070860">
                <a:tc>
                  <a:txBody>
                    <a:bodyPr/>
                    <a:lstStyle/>
                    <a:p>
                      <a:pPr algn="just"/>
                      <a:r>
                        <a:rPr lang="en-US" sz="3700" dirty="0" err="1">
                          <a:solidFill>
                            <a:schemeClr val="tx1"/>
                          </a:solidFill>
                          <a:latin typeface="Times New Roman" panose="02020603050405020304" pitchFamily="18" charset="0"/>
                          <a:cs typeface="Times New Roman" panose="02020603050405020304" pitchFamily="18" charset="0"/>
                        </a:rPr>
                        <a:t>Vẻ</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đẹp</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và</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sức</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gợi</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của</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hình</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ảnh</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nét</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cười</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đen</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nhánh</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làm</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sắc</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nét</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thêm</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hình</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ảnh</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mẹ</a:t>
                      </a:r>
                      <a:r>
                        <a:rPr lang="en-US" sz="3700" dirty="0">
                          <a:solidFill>
                            <a:schemeClr val="tx1"/>
                          </a:solidFill>
                          <a:latin typeface="Times New Roman" panose="02020603050405020304" pitchFamily="18" charset="0"/>
                          <a:cs typeface="Times New Roman" panose="02020603050405020304" pitchFamily="18" charset="0"/>
                        </a:rPr>
                        <a:t> - </a:t>
                      </a:r>
                      <a:r>
                        <a:rPr lang="en-US" sz="3700" dirty="0" err="1">
                          <a:solidFill>
                            <a:schemeClr val="tx1"/>
                          </a:solidFill>
                          <a:latin typeface="Times New Roman" panose="02020603050405020304" pitchFamily="18" charset="0"/>
                          <a:cs typeface="Times New Roman" panose="02020603050405020304" pitchFamily="18" charset="0"/>
                        </a:rPr>
                        <a:t>tâm</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điểm</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của</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nỗi</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nhớ</a:t>
                      </a:r>
                      <a:r>
                        <a:rPr lang="en-US" sz="37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700" dirty="0">
                          <a:latin typeface="Times New Roman" panose="02020603050405020304" pitchFamily="18" charset="0"/>
                          <a:cs typeface="Times New Roman" panose="02020603050405020304" pitchFamily="18" charset="0"/>
                        </a:rPr>
                        <a:t>Chi </a:t>
                      </a:r>
                      <a:r>
                        <a:rPr lang="en-US" sz="3700" dirty="0" err="1">
                          <a:latin typeface="Times New Roman" panose="02020603050405020304" pitchFamily="18" charset="0"/>
                          <a:cs typeface="Times New Roman" panose="02020603050405020304" pitchFamily="18" charset="0"/>
                        </a:rPr>
                        <a:t>tiết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gây</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ấn</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tượng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nhất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trong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Nắng</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mới</a:t>
                      </a:r>
                      <a:r>
                        <a:rPr lang="en-US" sz="3700" dirty="0">
                          <a:latin typeface="Times New Roman" panose="02020603050405020304" pitchFamily="18" charset="0"/>
                          <a:cs typeface="Times New Roman" panose="02020603050405020304" pitchFamily="18" charset="0"/>
                        </a:rPr>
                        <a:t>”</a:t>
                      </a:r>
                      <a:r>
                        <a:rPr lang="vi-VN" sz="3700" dirty="0">
                          <a:latin typeface="Times New Roman" panose="02020603050405020304" pitchFamily="18" charset="0"/>
                          <a:cs typeface="Times New Roman" panose="02020603050405020304" pitchFamily="18" charset="0"/>
                        </a:rPr>
                        <a:t> là “nét cười đen nhánh” của người mẹ</a:t>
                      </a:r>
                      <a:endParaRPr lang="en-US" sz="37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Phân</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tích</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khổ</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thơ</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Hình</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dáng</a:t>
                      </a:r>
                      <a:r>
                        <a:rPr lang="en-US" sz="3700" dirty="0">
                          <a:latin typeface="Times New Roman" panose="02020603050405020304" pitchFamily="18" charset="0"/>
                          <a:cs typeface="Times New Roman" panose="02020603050405020304" pitchFamily="18" charset="0"/>
                        </a:rPr>
                        <a:t> me </a:t>
                      </a:r>
                      <a:r>
                        <a:rPr lang="en-US" sz="3700" dirty="0" err="1">
                          <a:latin typeface="Times New Roman" panose="02020603050405020304" pitchFamily="18" charset="0"/>
                          <a:cs typeface="Times New Roman" panose="02020603050405020304" pitchFamily="18" charset="0"/>
                        </a:rPr>
                        <a:t>tôi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chửa</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xóa</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mờ</a:t>
                      </a:r>
                      <a:r>
                        <a:rPr lang="en-US" sz="3700" dirty="0">
                          <a:latin typeface="Times New Roman" panose="02020603050405020304" pitchFamily="18" charset="0"/>
                          <a:cs typeface="Times New Roman" panose="02020603050405020304" pitchFamily="18" charset="0"/>
                        </a:rPr>
                        <a:t>…</a:t>
                      </a:r>
                      <a:r>
                        <a:rPr lang="en-US" sz="3700" dirty="0" err="1">
                          <a:latin typeface="Times New Roman" panose="02020603050405020304" pitchFamily="18" charset="0"/>
                          <a:cs typeface="Times New Roman" panose="02020603050405020304" pitchFamily="18" charset="0"/>
                        </a:rPr>
                        <a:t>trước</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giậu</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thưa</a:t>
                      </a:r>
                      <a:r>
                        <a:rPr lang="en-US" sz="3700" dirty="0">
                          <a:latin typeface="Times New Roman" panose="02020603050405020304" pitchFamily="18" charset="0"/>
                          <a:cs typeface="Times New Roman" panose="02020603050405020304" pitchFamily="18" charset="0"/>
                        </a:rPr>
                        <a:t>”</a:t>
                      </a:r>
                      <a:endParaRPr lang="vi-VN" sz="3700" dirty="0">
                        <a:latin typeface="Times New Roman" panose="02020603050405020304" pitchFamily="18" charset="0"/>
                        <a:cs typeface="Times New Roman" panose="02020603050405020304" pitchFamily="18" charset="0"/>
                      </a:endParaRPr>
                    </a:p>
                    <a:p>
                      <a:pPr algn="just"/>
                      <a:r>
                        <a:rPr lang="vi-VN" sz="3700" dirty="0">
                          <a:latin typeface="Times New Roman" panose="02020603050405020304" pitchFamily="18" charset="0"/>
                          <a:cs typeface="Times New Roman" panose="02020603050405020304" pitchFamily="18" charset="0"/>
                        </a:rPr>
                        <a:t>- So sánh câu thơ của Hoàng Cầm: “Những cô hàng xén...tỏa nắng”</a:t>
                      </a:r>
                      <a:endParaRPr lang="en-US" sz="37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1397999"/>
                  </a:ext>
                </a:extLst>
              </a:tr>
              <a:tr h="1882140">
                <a:tc>
                  <a:txBody>
                    <a:bodyPr/>
                    <a:lstStyle/>
                    <a:p>
                      <a:pPr algn="just"/>
                      <a:r>
                        <a:rPr lang="en-US" sz="3700" dirty="0">
                          <a:solidFill>
                            <a:schemeClr val="tx1"/>
                          </a:solidFill>
                          <a:latin typeface="Times New Roman" panose="02020603050405020304" pitchFamily="18" charset="0"/>
                          <a:cs typeface="Times New Roman" panose="02020603050405020304" pitchFamily="18" charset="0"/>
                        </a:rPr>
                        <a:t>Liên </a:t>
                      </a:r>
                      <a:r>
                        <a:rPr lang="en-US" sz="3700" dirty="0" err="1">
                          <a:solidFill>
                            <a:schemeClr val="tx1"/>
                          </a:solidFill>
                          <a:latin typeface="Times New Roman" panose="02020603050405020304" pitchFamily="18" charset="0"/>
                          <a:cs typeface="Times New Roman" panose="02020603050405020304" pitchFamily="18" charset="0"/>
                        </a:rPr>
                        <a:t>hệ</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kết</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nối</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về</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chủ</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đề</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của</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bài</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thơ</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nỗi</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niềm</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thương</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nhớ</a:t>
                      </a:r>
                      <a:r>
                        <a:rPr lang="en-US" sz="3700" dirty="0">
                          <a:solidFill>
                            <a:schemeClr val="tx1"/>
                          </a:solidFill>
                          <a:latin typeface="Times New Roman" panose="02020603050405020304" pitchFamily="18" charset="0"/>
                          <a:cs typeface="Times New Roman" panose="02020603050405020304" pitchFamily="18" charset="0"/>
                        </a:rPr>
                        <a:t> </a:t>
                      </a:r>
                      <a:r>
                        <a:rPr lang="en-US" sz="3700" dirty="0" err="1">
                          <a:solidFill>
                            <a:schemeClr val="tx1"/>
                          </a:solidFill>
                          <a:latin typeface="Times New Roman" panose="02020603050405020304" pitchFamily="18" charset="0"/>
                          <a:cs typeface="Times New Roman" panose="02020603050405020304" pitchFamily="18" charset="0"/>
                        </a:rPr>
                        <a:t>mẹ</a:t>
                      </a:r>
                      <a:r>
                        <a:rPr lang="en-US" sz="3700" dirty="0">
                          <a:solidFill>
                            <a:schemeClr val="tx1"/>
                          </a:solidFill>
                          <a:latin typeface="Times New Roman" panose="02020603050405020304" pitchFamily="18" charset="0"/>
                          <a:cs typeface="Times New Roman" panose="02020603050405020304" pitchFamily="18" charset="0"/>
                        </a:rPr>
                        <a:t>)</a:t>
                      </a:r>
                      <a:endParaRPr lang="en-US" sz="37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vi-VN" sz="3700" b="0" i="0" kern="1200" dirty="0">
                          <a:solidFill>
                            <a:schemeClr val="dk1"/>
                          </a:solidFill>
                          <a:effectLst/>
                          <a:latin typeface="Times New Roman" panose="02020603050405020304" pitchFamily="18" charset="0"/>
                          <a:ea typeface="+mn-ea"/>
                          <a:cs typeface="Times New Roman" panose="02020603050405020304" pitchFamily="18" charset="0"/>
                        </a:rPr>
                        <a:t>Nhớ mẹ luôn là tình cảm thiêng liêng mà gần gũi ở những người con hiếu nghĩa, đa cảm</a:t>
                      </a:r>
                      <a:endParaRPr lang="en-US" sz="37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vi-VN" sz="3700" b="0" i="0" kern="1200" dirty="0">
                          <a:solidFill>
                            <a:schemeClr val="dk1"/>
                          </a:solidFill>
                          <a:effectLst/>
                          <a:latin typeface="Times New Roman" panose="02020603050405020304" pitchFamily="18" charset="0"/>
                          <a:ea typeface="+mn-ea"/>
                          <a:cs typeface="Times New Roman" panose="02020603050405020304" pitchFamily="18" charset="0"/>
                        </a:rPr>
                        <a:t>Liên hệ bài thơ “Chiếc rổ may” của Tế Hanh</a:t>
                      </a:r>
                    </a:p>
                    <a:p>
                      <a:endParaRPr lang="en-US" sz="37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1161767"/>
                  </a:ext>
                </a:extLst>
              </a:tr>
            </a:tbl>
          </a:graphicData>
        </a:graphic>
      </p:graphicFrame>
    </p:spTree>
    <p:extLst>
      <p:ext uri="{BB962C8B-B14F-4D97-AF65-F5344CB8AC3E}">
        <p14:creationId xmlns:p14="http://schemas.microsoft.com/office/powerpoint/2010/main" val="353895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449800" y="7124700"/>
            <a:ext cx="3233554" cy="383994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02000" y="-585724"/>
            <a:ext cx="4184786" cy="2328263"/>
          </a:xfrm>
          <a:prstGeom prst="rect">
            <a:avLst/>
          </a:prstGeom>
        </p:spPr>
      </p:pic>
      <p:sp>
        <p:nvSpPr>
          <p:cNvPr id="5" name="TextBox 4">
            <a:extLst>
              <a:ext uri="{FF2B5EF4-FFF2-40B4-BE49-F238E27FC236}">
                <a16:creationId xmlns:a16="http://schemas.microsoft.com/office/drawing/2014/main" id="{08890D9B-82F2-6DEB-AECA-2FCB2384A403}"/>
              </a:ext>
            </a:extLst>
          </p:cNvPr>
          <p:cNvSpPr txBox="1"/>
          <p:nvPr/>
        </p:nvSpPr>
        <p:spPr>
          <a:xfrm>
            <a:off x="1020907" y="1943100"/>
            <a:ext cx="16535400" cy="8894743"/>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a:p>
            <a:pPr algn="just"/>
            <a:r>
              <a:rPr lang="vi-VN" sz="4400" dirty="0">
                <a:latin typeface="Times New Roman" panose="02020603050405020304" pitchFamily="18" charset="0"/>
                <a:cs typeface="Times New Roman" panose="02020603050405020304" pitchFamily="18" charset="0"/>
              </a:rPr>
              <a:t>a. Bố cục văn bản mạch lạc, logic, giúp cho người đọc tiện theo dõi.</a:t>
            </a:r>
          </a:p>
          <a:p>
            <a:pPr algn="just"/>
            <a:r>
              <a:rPr lang="vi-VN" sz="4400" dirty="0">
                <a:latin typeface="Times New Roman" panose="02020603050405020304" pitchFamily="18" charset="0"/>
                <a:cs typeface="Times New Roman" panose="02020603050405020304" pitchFamily="18" charset="0"/>
              </a:rPr>
              <a:t>b. Bằng chứng được trích dẫn đầy đủ, phân tích toàn diện cả về nội dung (ngữ nghĩa, thông điệp) và cách thức thể hiện (hình ảnh, từ ngữ, giọng điệu)</a:t>
            </a:r>
          </a:p>
          <a:p>
            <a:pPr algn="just"/>
            <a:r>
              <a:rPr lang="vi-VN" sz="4400" dirty="0">
                <a:latin typeface="Times New Roman" panose="02020603050405020304" pitchFamily="18" charset="0"/>
                <a:cs typeface="Times New Roman" panose="02020603050405020304" pitchFamily="18" charset="0"/>
              </a:rPr>
              <a:t>c. Có so sánh, liên hệ, mở rộng với tác giả khác viết về cùng đề tài để nhấn mạnh giá trị tư tưởng của tác phẩm.</a:t>
            </a:r>
          </a:p>
          <a:p>
            <a:pPr algn="just"/>
            <a:r>
              <a:rPr lang="vi-VN" sz="4400" dirty="0">
                <a:latin typeface="Times New Roman" panose="02020603050405020304" pitchFamily="18" charset="0"/>
                <a:cs typeface="Times New Roman" panose="02020603050405020304" pitchFamily="18" charset="0"/>
              </a:rPr>
              <a:t>d. Sử dụng đa dạng các phép tu từ tạo nên cách diễn đạt độc đáo, giàu tính biểu cảm cho bài văn.</a:t>
            </a:r>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71B09FE-E0D4-6547-5454-AD6A7650E8CD}"/>
              </a:ext>
            </a:extLst>
          </p:cNvPr>
          <p:cNvSpPr txBox="1"/>
          <p:nvPr/>
        </p:nvSpPr>
        <p:spPr>
          <a:xfrm>
            <a:off x="4277591" y="419100"/>
            <a:ext cx="10022032" cy="1323439"/>
          </a:xfrm>
          <a:prstGeom prst="rect">
            <a:avLst/>
          </a:prstGeom>
          <a:noFill/>
        </p:spPr>
        <p:txBody>
          <a:bodyPr wrap="square">
            <a:spAutoFit/>
          </a:bodyPr>
          <a:lstStyle/>
          <a:p>
            <a:pPr algn="ctr"/>
            <a:r>
              <a:rPr lang="vi-VN" sz="8000" dirty="0">
                <a:latin typeface="#9Slide07 IcielHoneyCream" pitchFamily="2" charset="0"/>
              </a:rPr>
              <a:t>Trắc nghiệm nhanh</a:t>
            </a:r>
            <a:endParaRPr lang="en-US" sz="8000" dirty="0">
              <a:latin typeface="#9Slide07 IcielHoneyCream" pitchFamily="2" charset="0"/>
            </a:endParaRPr>
          </a:p>
        </p:txBody>
      </p:sp>
      <p:sp>
        <p:nvSpPr>
          <p:cNvPr id="8" name="Freeform 4">
            <a:extLst>
              <a:ext uri="{FF2B5EF4-FFF2-40B4-BE49-F238E27FC236}">
                <a16:creationId xmlns:a16="http://schemas.microsoft.com/office/drawing/2014/main" id="{6C199663-8D12-EAFF-17D6-0FD92ADD92CE}"/>
              </a:ext>
            </a:extLst>
          </p:cNvPr>
          <p:cNvSpPr/>
          <p:nvPr/>
        </p:nvSpPr>
        <p:spPr>
          <a:xfrm>
            <a:off x="3988377" y="292297"/>
            <a:ext cx="1601070" cy="1352512"/>
          </a:xfrm>
          <a:custGeom>
            <a:avLst/>
            <a:gdLst/>
            <a:ahLst/>
            <a:cxnLst/>
            <a:rect l="l" t="t" r="r" b="b"/>
            <a:pathLst>
              <a:path w="4870998" h="4114800">
                <a:moveTo>
                  <a:pt x="0" y="0"/>
                </a:moveTo>
                <a:lnTo>
                  <a:pt x="4870998" y="0"/>
                </a:lnTo>
                <a:lnTo>
                  <a:pt x="487099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4968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667000" y="-2801303"/>
            <a:ext cx="12954000" cy="12079605"/>
          </a:xfrm>
          <a:prstGeom prst="rect">
            <a:avLst/>
          </a:prstGeom>
        </p:spPr>
      </p:pic>
      <p:pic>
        <p:nvPicPr>
          <p:cNvPr id="2" name="Picture 1"/>
          <p:cNvPicPr>
            <a:picLocks noChangeAspect="1"/>
          </p:cNvPicPr>
          <p:nvPr/>
        </p:nvPicPr>
        <p:blipFill>
          <a:blip r:embed="rId4"/>
          <a:stretch>
            <a:fillRect/>
          </a:stretch>
        </p:blipFill>
        <p:spPr>
          <a:xfrm>
            <a:off x="-871012" y="6495402"/>
            <a:ext cx="12590690" cy="2782900"/>
          </a:xfrm>
          <a:prstGeom prst="rect">
            <a:avLst/>
          </a:prstGeom>
        </p:spPr>
      </p:pic>
      <p:sp>
        <p:nvSpPr>
          <p:cNvPr id="4" name="Freeform 2">
            <a:extLst>
              <a:ext uri="{FF2B5EF4-FFF2-40B4-BE49-F238E27FC236}">
                <a16:creationId xmlns:a16="http://schemas.microsoft.com/office/drawing/2014/main" id="{5703123A-E130-713E-E9F9-9E45A8DE7ACD}"/>
              </a:ext>
            </a:extLst>
          </p:cNvPr>
          <p:cNvSpPr/>
          <p:nvPr/>
        </p:nvSpPr>
        <p:spPr>
          <a:xfrm>
            <a:off x="9033164" y="4213721"/>
            <a:ext cx="9220200" cy="6052497"/>
          </a:xfrm>
          <a:custGeom>
            <a:avLst/>
            <a:gdLst/>
            <a:ahLst/>
            <a:cxnLst/>
            <a:rect l="l" t="t" r="r" b="b"/>
            <a:pathLst>
              <a:path w="7315200" h="3537897">
                <a:moveTo>
                  <a:pt x="0" y="0"/>
                </a:moveTo>
                <a:lnTo>
                  <a:pt x="7315200" y="0"/>
                </a:lnTo>
                <a:lnTo>
                  <a:pt x="7315200" y="3537897"/>
                </a:lnTo>
                <a:lnTo>
                  <a:pt x="0" y="353789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945838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9723568" y="1439732"/>
            <a:ext cx="8001001" cy="7483738"/>
          </a:xfrm>
          <a:prstGeom prst="rect">
            <a:avLst/>
          </a:prstGeom>
        </p:spPr>
      </p:pic>
      <p:pic>
        <p:nvPicPr>
          <p:cNvPr id="4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253286" y="1439732"/>
            <a:ext cx="8001001" cy="7483738"/>
          </a:xfrm>
          <a:prstGeom prst="rect">
            <a:avLst/>
          </a:prstGeom>
        </p:spPr>
      </p:pic>
      <p:pic>
        <p:nvPicPr>
          <p:cNvPr id="51" name="Picture 50"/>
          <p:cNvPicPr>
            <a:picLocks noChangeAspect="1"/>
          </p:cNvPicPr>
          <p:nvPr/>
        </p:nvPicPr>
        <p:blipFill>
          <a:blip r:embed="rId5"/>
          <a:stretch>
            <a:fillRect/>
          </a:stretch>
        </p:blipFill>
        <p:spPr>
          <a:xfrm>
            <a:off x="1848777" y="1231821"/>
            <a:ext cx="6529382" cy="1853345"/>
          </a:xfrm>
          <a:prstGeom prst="rect">
            <a:avLst/>
          </a:prstGeom>
        </p:spPr>
      </p:pic>
      <p:pic>
        <p:nvPicPr>
          <p:cNvPr id="52" name="Picture 51"/>
          <p:cNvPicPr>
            <a:picLocks noChangeAspect="1"/>
          </p:cNvPicPr>
          <p:nvPr/>
        </p:nvPicPr>
        <p:blipFill>
          <a:blip r:embed="rId6"/>
          <a:stretch>
            <a:fillRect/>
          </a:stretch>
        </p:blipFill>
        <p:spPr>
          <a:xfrm>
            <a:off x="10871414" y="1181100"/>
            <a:ext cx="6529382" cy="1853345"/>
          </a:xfrm>
          <a:prstGeom prst="rect">
            <a:avLst/>
          </a:prstGeom>
        </p:spPr>
      </p:pic>
      <p:sp>
        <p:nvSpPr>
          <p:cNvPr id="53" name="TextBox 24"/>
          <p:cNvSpPr txBox="1"/>
          <p:nvPr/>
        </p:nvSpPr>
        <p:spPr>
          <a:xfrm>
            <a:off x="1981200" y="2857500"/>
            <a:ext cx="6866240" cy="6093976"/>
          </a:xfrm>
          <a:prstGeom prst="rect">
            <a:avLst/>
          </a:prstGeom>
        </p:spPr>
        <p:txBody>
          <a:bodyPr wrap="square" lIns="0" tIns="0" rIns="0" bIns="0" rtlCol="0" anchor="t">
            <a:spAutoFit/>
          </a:bodyPr>
          <a:lstStyle/>
          <a:p>
            <a:pPr algn="just">
              <a:lnSpc>
                <a:spcPct val="150000"/>
              </a:lnSpc>
              <a:spcBef>
                <a:spcPct val="0"/>
              </a:spcBef>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yếu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luận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cảm</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a:t>
            </a:r>
          </a:p>
          <a:p>
            <a:pPr algn="just">
              <a:lnSpc>
                <a:spcPct val="15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gọn</a:t>
            </a:r>
            <a:endParaRPr lang="en-US" sz="4400" dirty="0">
              <a:latin typeface="Times New Roman" panose="02020603050405020304" pitchFamily="18" charset="0"/>
              <a:cs typeface="Times New Roman" panose="02020603050405020304" pitchFamily="18" charset="0"/>
            </a:endParaRPr>
          </a:p>
        </p:txBody>
      </p:sp>
      <p:sp>
        <p:nvSpPr>
          <p:cNvPr id="54" name="TextBox 24"/>
          <p:cNvSpPr txBox="1"/>
          <p:nvPr/>
        </p:nvSpPr>
        <p:spPr>
          <a:xfrm>
            <a:off x="10599696" y="3014251"/>
            <a:ext cx="6248743" cy="5078313"/>
          </a:xfrm>
          <a:prstGeom prst="rect">
            <a:avLst/>
          </a:prstGeom>
        </p:spPr>
        <p:txBody>
          <a:bodyPr wrap="square" lIns="0" tIns="0" rIns="0" bIns="0" rtlCol="0" anchor="t">
            <a:spAutoFit/>
          </a:bodyPr>
          <a:lstStyle/>
          <a:p>
            <a:pPr algn="just">
              <a:lnSpc>
                <a:spcPct val="150000"/>
              </a:lnSpc>
              <a:spcBef>
                <a:spcPct val="0"/>
              </a:spcBef>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đặc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nét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duyên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bài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1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a:stretch>
            <a:fillRect/>
          </a:stretch>
        </p:blipFill>
        <p:spPr>
          <a:xfrm>
            <a:off x="13868400" y="3314700"/>
            <a:ext cx="7773879" cy="7267559"/>
          </a:xfrm>
          <a:prstGeom prst="rect">
            <a:avLst/>
          </a:prstGeom>
        </p:spPr>
      </p:pic>
      <p:pic>
        <p:nvPicPr>
          <p:cNvPr id="6" name="Picture 6"/>
          <p:cNvPicPr>
            <a:picLocks noChangeAspect="1"/>
          </p:cNvPicPr>
          <p:nvPr/>
        </p:nvPicPr>
        <p:blipFill>
          <a:blip r:embed="rId4"/>
          <a:srcRect/>
          <a:stretch>
            <a:fillRect/>
          </a:stretch>
        </p:blipFill>
        <p:spPr>
          <a:xfrm>
            <a:off x="-2590800" y="-1028700"/>
            <a:ext cx="4999149" cy="3999319"/>
          </a:xfrm>
          <a:prstGeom prst="rect">
            <a:avLst/>
          </a:prstGeom>
        </p:spPr>
      </p:pic>
      <p:sp>
        <p:nvSpPr>
          <p:cNvPr id="10" name="Rectangle 1"/>
          <p:cNvSpPr>
            <a:spLocks noChangeArrowheads="1"/>
          </p:cNvSpPr>
          <p:nvPr/>
        </p:nvSpPr>
        <p:spPr bwMode="auto">
          <a:xfrm>
            <a:off x="3571280" y="2152629"/>
            <a:ext cx="11145440" cy="4676883"/>
          </a:xfrm>
          <a:prstGeom prst="rect">
            <a:avLst/>
          </a:prstGeom>
          <a:noFill/>
          <a:ln>
            <a:noFill/>
          </a:ln>
          <a:effectLst/>
        </p:spPr>
        <p:txBody>
          <a:bodyPr vert="horz" wrap="square" lIns="0" tIns="0" rIns="0" bIns="12061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0" b="1" u="none" strike="noStrike" cap="none" normalizeH="0" baseline="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Nắng</a:t>
            </a:r>
            <a:r>
              <a:rPr kumimoji="0" lang="en-US" sz="11500" b="1" u="none" strike="noStrike" cap="none" normalizeH="0" baseline="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baseline="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mới</a:t>
            </a:r>
            <a:r>
              <a:rPr kumimoji="0" lang="en-US" sz="11500" b="1" u="none" strike="noStrike" cap="none" normalizeH="0" baseline="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áo</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đỏ</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và</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nét</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cười</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đen</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nhánh</a:t>
            </a:r>
            <a:endPar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sz="6600" baseline="0" dirty="0">
                <a:latin typeface="#9Slide05 Miss Le Gatees" panose="00000400000000000000" pitchFamily="2" charset="0"/>
                <a:cs typeface="Times New Roman" panose="02020603050405020304" pitchFamily="18" charset="0"/>
              </a:rPr>
              <a:t>(</a:t>
            </a:r>
            <a:r>
              <a:rPr lang="en-US" sz="6600" baseline="0" dirty="0" err="1">
                <a:latin typeface="#9Slide05 Miss Le Gatees" panose="00000400000000000000" pitchFamily="2" charset="0"/>
                <a:cs typeface="Times New Roman" panose="02020603050405020304" pitchFamily="18" charset="0"/>
              </a:rPr>
              <a:t>Về</a:t>
            </a:r>
            <a:r>
              <a:rPr lang="en-US" sz="6600" baseline="0" dirty="0">
                <a:latin typeface="#9Slide05 Miss Le Gatees" panose="00000400000000000000" pitchFamily="2" charset="0"/>
                <a:cs typeface="Times New Roman" panose="02020603050405020304" pitchFamily="18" charset="0"/>
              </a:rPr>
              <a:t> </a:t>
            </a:r>
            <a:r>
              <a:rPr lang="en-US" sz="6600" baseline="0" dirty="0" err="1">
                <a:latin typeface="#9Slide05 Miss Le Gatees" panose="00000400000000000000" pitchFamily="2" charset="0"/>
                <a:cs typeface="Times New Roman" panose="02020603050405020304" pitchFamily="18" charset="0"/>
              </a:rPr>
              <a:t>b</a:t>
            </a:r>
            <a:r>
              <a:rPr lang="en-US" sz="6600" dirty="0" err="1">
                <a:latin typeface="#9Slide05 Miss Le Gatees" panose="00000400000000000000" pitchFamily="2" charset="0"/>
                <a:cs typeface="Times New Roman" panose="02020603050405020304" pitchFamily="18" charset="0"/>
              </a:rPr>
              <a:t>ài</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thơ</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Nắng</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mới</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của</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Lưu</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Trọng</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Lư</a:t>
            </a:r>
            <a:r>
              <a:rPr lang="en-US" sz="6600" dirty="0">
                <a:latin typeface="#9Slide05 Miss Le Gatees" panose="00000400000000000000" pitchFamily="2" charset="0"/>
                <a:cs typeface="Times New Roman" panose="02020603050405020304" pitchFamily="18" charset="0"/>
              </a:rPr>
              <a:t>)</a:t>
            </a:r>
            <a:endParaRPr kumimoji="0" lang="en-US" sz="11500" u="none" strike="noStrike" cap="none" normalizeH="0" baseline="0" dirty="0">
              <a:ln>
                <a:noFill/>
              </a:ln>
              <a:effectLst/>
              <a:latin typeface="#9Slide05 Miss Le Gatees" panose="00000400000000000000" pitchFamily="2" charset="0"/>
              <a:cs typeface="Times New Roman" panose="02020603050405020304" pitchFamily="18" charset="0"/>
            </a:endParaRPr>
          </a:p>
        </p:txBody>
      </p:sp>
      <p:sp>
        <p:nvSpPr>
          <p:cNvPr id="12" name="Rectangle 1"/>
          <p:cNvSpPr>
            <a:spLocks noChangeArrowheads="1"/>
          </p:cNvSpPr>
          <p:nvPr/>
        </p:nvSpPr>
        <p:spPr bwMode="auto">
          <a:xfrm>
            <a:off x="5717405" y="6957194"/>
            <a:ext cx="7110300" cy="1352896"/>
          </a:xfrm>
          <a:prstGeom prst="rect">
            <a:avLst/>
          </a:prstGeom>
          <a:noFill/>
          <a:ln>
            <a:noFill/>
          </a:ln>
          <a:effectLst/>
        </p:spPr>
        <p:txBody>
          <a:bodyPr vert="horz" wrap="square" lIns="0" tIns="0" rIns="0" bIns="12061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0" b="0" u="none" strike="noStrike" cap="none" normalizeH="0" baseline="0" dirty="0">
                <a:ln>
                  <a:noFill/>
                </a:ln>
                <a:solidFill>
                  <a:schemeClr val="tx1">
                    <a:lumMod val="95000"/>
                    <a:lumOff val="5000"/>
                  </a:schemeClr>
                </a:solidFill>
                <a:effectLst/>
                <a:latin typeface="#9Slide05 Dinh Tran" panose="02040603050506020204" pitchFamily="18" charset="0"/>
                <a:cs typeface="Times New Roman" panose="02020603050405020304" pitchFamily="18" charset="0"/>
              </a:rPr>
              <a:t>- </a:t>
            </a:r>
            <a:r>
              <a:rPr kumimoji="0" lang="en-US" sz="8000" b="0" u="none" strike="noStrike" cap="none" normalizeH="0" baseline="0" dirty="0" err="1">
                <a:ln>
                  <a:noFill/>
                </a:ln>
                <a:solidFill>
                  <a:schemeClr val="tx1">
                    <a:lumMod val="95000"/>
                    <a:lumOff val="5000"/>
                  </a:schemeClr>
                </a:solidFill>
                <a:effectLst/>
                <a:latin typeface="#9Slide05 Dinh Tran" panose="02040603050506020204" pitchFamily="18" charset="0"/>
                <a:cs typeface="Times New Roman" panose="02020603050405020304" pitchFamily="18" charset="0"/>
              </a:rPr>
              <a:t>Lê</a:t>
            </a:r>
            <a:r>
              <a:rPr kumimoji="0" lang="en-US" sz="8000" b="0" u="none" strike="noStrike" cap="none" normalizeH="0" dirty="0">
                <a:ln>
                  <a:noFill/>
                </a:ln>
                <a:solidFill>
                  <a:schemeClr val="tx1">
                    <a:lumMod val="95000"/>
                    <a:lumOff val="5000"/>
                  </a:schemeClr>
                </a:solidFill>
                <a:effectLst/>
                <a:latin typeface="#9Slide05 Dinh Tran" panose="02040603050506020204" pitchFamily="18" charset="0"/>
                <a:cs typeface="Times New Roman" panose="02020603050405020304" pitchFamily="18" charset="0"/>
              </a:rPr>
              <a:t> </a:t>
            </a:r>
            <a:r>
              <a:rPr kumimoji="0" lang="en-US" sz="8000" b="0" u="none" strike="noStrike" cap="none" normalizeH="0" dirty="0" err="1">
                <a:ln>
                  <a:noFill/>
                </a:ln>
                <a:solidFill>
                  <a:schemeClr val="tx1">
                    <a:lumMod val="95000"/>
                    <a:lumOff val="5000"/>
                  </a:schemeClr>
                </a:solidFill>
                <a:effectLst/>
                <a:latin typeface="#9Slide05 Dinh Tran" panose="02040603050506020204" pitchFamily="18" charset="0"/>
                <a:cs typeface="Times New Roman" panose="02020603050405020304" pitchFamily="18" charset="0"/>
              </a:rPr>
              <a:t>Quang</a:t>
            </a:r>
            <a:r>
              <a:rPr kumimoji="0" lang="en-US" sz="8000" b="0" u="none" strike="noStrike" cap="none" normalizeH="0" dirty="0">
                <a:ln>
                  <a:noFill/>
                </a:ln>
                <a:solidFill>
                  <a:schemeClr val="tx1">
                    <a:lumMod val="95000"/>
                    <a:lumOff val="5000"/>
                  </a:schemeClr>
                </a:solidFill>
                <a:effectLst/>
                <a:latin typeface="#9Slide05 Dinh Tran" panose="02040603050506020204" pitchFamily="18" charset="0"/>
                <a:cs typeface="Times New Roman" panose="02020603050405020304" pitchFamily="18" charset="0"/>
              </a:rPr>
              <a:t> </a:t>
            </a:r>
            <a:r>
              <a:rPr kumimoji="0" lang="en-US" sz="8000" b="0" u="none" strike="noStrike" cap="none" normalizeH="0" dirty="0" err="1">
                <a:ln>
                  <a:noFill/>
                </a:ln>
                <a:solidFill>
                  <a:schemeClr val="tx1">
                    <a:lumMod val="95000"/>
                    <a:lumOff val="5000"/>
                  </a:schemeClr>
                </a:solidFill>
                <a:effectLst/>
                <a:latin typeface="#9Slide05 Dinh Tran" panose="02040603050506020204" pitchFamily="18" charset="0"/>
                <a:cs typeface="Times New Roman" panose="02020603050405020304" pitchFamily="18" charset="0"/>
              </a:rPr>
              <a:t>Hưng</a:t>
            </a:r>
            <a:r>
              <a:rPr kumimoji="0" lang="en-US" sz="8000" b="0" u="none" strike="noStrike" cap="none" normalizeH="0" dirty="0">
                <a:ln>
                  <a:noFill/>
                </a:ln>
                <a:solidFill>
                  <a:schemeClr val="tx1">
                    <a:lumMod val="95000"/>
                    <a:lumOff val="5000"/>
                  </a:schemeClr>
                </a:solidFill>
                <a:effectLst/>
                <a:latin typeface="#9Slide05 Dinh Tran" panose="02040603050506020204" pitchFamily="18" charset="0"/>
                <a:cs typeface="Times New Roman" panose="02020603050405020304" pitchFamily="18" charset="0"/>
              </a:rPr>
              <a:t>-</a:t>
            </a:r>
            <a:endParaRPr kumimoji="0" lang="en-US" sz="8000" b="0" u="none" strike="noStrike" cap="none" normalizeH="0" baseline="0" dirty="0">
              <a:ln>
                <a:noFill/>
              </a:ln>
              <a:solidFill>
                <a:schemeClr val="tx1">
                  <a:lumMod val="95000"/>
                  <a:lumOff val="5000"/>
                </a:schemeClr>
              </a:solidFill>
              <a:effectLst/>
              <a:latin typeface="#9Slide05 Dinh Tran" panose="0204060305050602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CDDB6533-7343-874A-9D7E-7B42B0234A99}"/>
              </a:ext>
            </a:extLst>
          </p:cNvPr>
          <p:cNvSpPr/>
          <p:nvPr/>
        </p:nvSpPr>
        <p:spPr>
          <a:xfrm>
            <a:off x="-2171787" y="1485900"/>
            <a:ext cx="8365540" cy="8229600"/>
          </a:xfrm>
          <a:custGeom>
            <a:avLst/>
            <a:gdLst/>
            <a:ahLst/>
            <a:cxnLst/>
            <a:rect l="l" t="t" r="r" b="b"/>
            <a:pathLst>
              <a:path w="8365540" h="8229600">
                <a:moveTo>
                  <a:pt x="0" y="0"/>
                </a:moveTo>
                <a:lnTo>
                  <a:pt x="8365540" y="0"/>
                </a:lnTo>
                <a:lnTo>
                  <a:pt x="8365540" y="8229600"/>
                </a:lnTo>
                <a:lnTo>
                  <a:pt x="0" y="8229600"/>
                </a:lnTo>
                <a:lnTo>
                  <a:pt x="0" y="0"/>
                </a:lnTo>
                <a:close/>
              </a:path>
            </a:pathLst>
          </a:custGeom>
          <a:blipFill>
            <a:blip r:embed="rId5"/>
            <a:stretch>
              <a:fillRect/>
            </a:stretch>
          </a:blipFill>
        </p:spPr>
      </p:sp>
      <p:sp>
        <p:nvSpPr>
          <p:cNvPr id="7" name="TextBox 6">
            <a:extLst>
              <a:ext uri="{FF2B5EF4-FFF2-40B4-BE49-F238E27FC236}">
                <a16:creationId xmlns:a16="http://schemas.microsoft.com/office/drawing/2014/main" id="{B59CFAEB-8E5A-CCA8-9F10-04D54610BC09}"/>
              </a:ext>
            </a:extLst>
          </p:cNvPr>
          <p:cNvSpPr txBox="1"/>
          <p:nvPr/>
        </p:nvSpPr>
        <p:spPr>
          <a:xfrm>
            <a:off x="966755" y="-157302"/>
            <a:ext cx="16611600" cy="2014398"/>
          </a:xfrm>
          <a:prstGeom prst="rect">
            <a:avLst/>
          </a:prstGeom>
        </p:spPr>
        <p:txBody>
          <a:bodyPr wrap="square" lIns="0" tIns="0" rIns="0" bIns="0" rtlCol="0" anchor="t">
            <a:spAutoFit/>
          </a:bodyPr>
          <a:lstStyle/>
          <a:p>
            <a:pPr marL="0" lvl="0" indent="0" algn="ctr">
              <a:lnSpc>
                <a:spcPts val="17640"/>
              </a:lnSpc>
              <a:spcBef>
                <a:spcPct val="0"/>
              </a:spcBef>
            </a:pPr>
            <a:r>
              <a:rPr lang="en-US" sz="8000" spc="-558" dirty="0" err="1">
                <a:latin typeface="#9Slide05 Brannboll Ny" panose="02000000000000000000" pitchFamily="2" charset="0"/>
              </a:rPr>
              <a:t>Bài</a:t>
            </a:r>
            <a:r>
              <a:rPr lang="en-US" sz="8000" spc="-558" dirty="0">
                <a:latin typeface="#9Slide05 Brannboll Ny" panose="02000000000000000000" pitchFamily="2" charset="0"/>
              </a:rPr>
              <a:t> 9: </a:t>
            </a:r>
            <a:r>
              <a:rPr lang="en-US" sz="8000" spc="-558" dirty="0" err="1">
                <a:latin typeface="#9Slide05 Brannboll Ny" panose="02000000000000000000" pitchFamily="2" charset="0"/>
              </a:rPr>
              <a:t>Nghị</a:t>
            </a:r>
            <a:r>
              <a:rPr lang="en-US" sz="8000" spc="-558" dirty="0">
                <a:latin typeface="#9Slide05 Brannboll Ny" panose="02000000000000000000" pitchFamily="2" charset="0"/>
              </a:rPr>
              <a:t> </a:t>
            </a:r>
            <a:r>
              <a:rPr lang="en-US" sz="8000" spc="-558" dirty="0" err="1">
                <a:latin typeface="#9Slide05 Brannboll Ny" panose="02000000000000000000" pitchFamily="2" charset="0"/>
              </a:rPr>
              <a:t>luận</a:t>
            </a:r>
            <a:r>
              <a:rPr lang="en-US" sz="8000" spc="-558" dirty="0">
                <a:latin typeface="#9Slide05 Brannboll Ny" panose="02000000000000000000" pitchFamily="2" charset="0"/>
              </a:rPr>
              <a:t> </a:t>
            </a:r>
            <a:r>
              <a:rPr lang="en-US" sz="8000" spc="-558" dirty="0" err="1">
                <a:latin typeface="#9Slide05 Brannboll Ny" panose="02000000000000000000" pitchFamily="2" charset="0"/>
              </a:rPr>
              <a:t>Văn</a:t>
            </a:r>
            <a:r>
              <a:rPr lang="en-US" sz="8000" spc="-558" dirty="0">
                <a:latin typeface="#9Slide05 Brannboll Ny" panose="02000000000000000000" pitchFamily="2" charset="0"/>
              </a:rPr>
              <a:t> </a:t>
            </a:r>
            <a:r>
              <a:rPr lang="en-US" sz="8000" spc="-558" dirty="0" err="1">
                <a:latin typeface="#9Slide05 Brannboll Ny" panose="02000000000000000000" pitchFamily="2" charset="0"/>
              </a:rPr>
              <a:t>học</a:t>
            </a:r>
            <a:endParaRPr lang="en-US" sz="8000" spc="-558" dirty="0">
              <a:latin typeface="#9Slide05 Brannboll Ny" panose="02000000000000000000" pitchFamily="2" charset="0"/>
            </a:endParaRPr>
          </a:p>
        </p:txBody>
      </p:sp>
    </p:spTree>
    <p:extLst>
      <p:ext uri="{BB962C8B-B14F-4D97-AF65-F5344CB8AC3E}">
        <p14:creationId xmlns:p14="http://schemas.microsoft.com/office/powerpoint/2010/main" val="211381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05600" y="2628900"/>
            <a:ext cx="10363200" cy="4832092"/>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1. So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them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2.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do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a:off x="-2057400" y="114300"/>
            <a:ext cx="8763000" cy="8763000"/>
          </a:xfrm>
          <a:prstGeom prst="rect">
            <a:avLst/>
          </a:prstGeom>
        </p:spPr>
      </p:pic>
    </p:spTree>
    <p:extLst>
      <p:ext uri="{BB962C8B-B14F-4D97-AF65-F5344CB8AC3E}">
        <p14:creationId xmlns:p14="http://schemas.microsoft.com/office/powerpoint/2010/main" val="270574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10000" r="-10000"/>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4229100" y="6515100"/>
            <a:ext cx="2743200" cy="3429000"/>
            <a:chOff x="609600" y="4343400"/>
            <a:chExt cx="1828800" cy="2286000"/>
          </a:xfrm>
        </p:grpSpPr>
        <p:sp>
          <p:nvSpPr>
            <p:cNvPr id="6" name="Oval 5"/>
            <p:cNvSpPr/>
            <p:nvPr/>
          </p:nvSpPr>
          <p:spPr>
            <a:xfrm>
              <a:off x="609600" y="5029200"/>
              <a:ext cx="1828800" cy="1600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Manual Operation 6"/>
            <p:cNvSpPr/>
            <p:nvPr/>
          </p:nvSpPr>
          <p:spPr>
            <a:xfrm>
              <a:off x="1143000" y="4343400"/>
              <a:ext cx="762000" cy="8382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30000"/>
          <a:stretch/>
        </p:blipFill>
        <p:spPr>
          <a:xfrm>
            <a:off x="4229101" y="7543800"/>
            <a:ext cx="2742974" cy="240030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57210"/>
          <a:stretch/>
        </p:blipFill>
        <p:spPr>
          <a:xfrm>
            <a:off x="4229327" y="8476938"/>
            <a:ext cx="2742974" cy="1467162"/>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83450"/>
          <a:stretch/>
        </p:blipFill>
        <p:spPr>
          <a:xfrm>
            <a:off x="4229327" y="9376631"/>
            <a:ext cx="2742974" cy="56747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9101" y="6515384"/>
            <a:ext cx="2742974" cy="342871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6115" y="9390639"/>
            <a:ext cx="649170" cy="539451"/>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24096">
            <a:off x="4626945" y="9210519"/>
            <a:ext cx="649170" cy="53945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51468">
            <a:off x="5847615" y="9167667"/>
            <a:ext cx="649170" cy="539451"/>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1700" y="7200900"/>
            <a:ext cx="2959443" cy="2566392"/>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3693" y="5132196"/>
            <a:ext cx="4914900" cy="1979067"/>
          </a:xfrm>
          <a:prstGeom prst="rect">
            <a:avLst/>
          </a:prstGeom>
        </p:spPr>
      </p:pic>
      <p:grpSp>
        <p:nvGrpSpPr>
          <p:cNvPr id="24" name="Group 23"/>
          <p:cNvGrpSpPr/>
          <p:nvPr/>
        </p:nvGrpSpPr>
        <p:grpSpPr>
          <a:xfrm>
            <a:off x="12548819" y="6381717"/>
            <a:ext cx="2743200" cy="3429000"/>
            <a:chOff x="609600" y="4343400"/>
            <a:chExt cx="1828800" cy="2286000"/>
          </a:xfrm>
        </p:grpSpPr>
        <p:sp>
          <p:nvSpPr>
            <p:cNvPr id="25" name="Oval 24"/>
            <p:cNvSpPr/>
            <p:nvPr/>
          </p:nvSpPr>
          <p:spPr>
            <a:xfrm>
              <a:off x="609600" y="5029200"/>
              <a:ext cx="1828800" cy="1600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6" name="Flowchart: Manual Operation 25"/>
            <p:cNvSpPr/>
            <p:nvPr/>
          </p:nvSpPr>
          <p:spPr>
            <a:xfrm>
              <a:off x="1143000" y="4343400"/>
              <a:ext cx="762000" cy="838200"/>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t="30000"/>
          <a:stretch/>
        </p:blipFill>
        <p:spPr>
          <a:xfrm>
            <a:off x="12548819" y="7410417"/>
            <a:ext cx="2742974" cy="2400300"/>
          </a:xfrm>
          <a:prstGeom prst="rect">
            <a:avLst/>
          </a:prstGeom>
        </p:spPr>
      </p:pic>
      <p:pic>
        <p:nvPicPr>
          <p:cNvPr id="28" name="Picture 27"/>
          <p:cNvPicPr>
            <a:picLocks noChangeAspect="1"/>
          </p:cNvPicPr>
          <p:nvPr/>
        </p:nvPicPr>
        <p:blipFill rotWithShape="1">
          <a:blip r:embed="rId5" cstate="print">
            <a:extLst>
              <a:ext uri="{28A0092B-C50C-407E-A947-70E740481C1C}">
                <a14:useLocalDpi xmlns:a14="http://schemas.microsoft.com/office/drawing/2010/main" val="0"/>
              </a:ext>
            </a:extLst>
          </a:blip>
          <a:srcRect t="57210"/>
          <a:stretch/>
        </p:blipFill>
        <p:spPr>
          <a:xfrm>
            <a:off x="12549046" y="8343555"/>
            <a:ext cx="2742974" cy="1467162"/>
          </a:xfrm>
          <a:prstGeom prst="rect">
            <a:avLst/>
          </a:prstGeom>
        </p:spPr>
      </p:pic>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t="83450"/>
          <a:stretch/>
        </p:blipFill>
        <p:spPr>
          <a:xfrm>
            <a:off x="12549046" y="9243248"/>
            <a:ext cx="2742974" cy="567470"/>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48819" y="6382001"/>
            <a:ext cx="2742974" cy="3428717"/>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95834" y="9257256"/>
            <a:ext cx="649170" cy="539451"/>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24096">
            <a:off x="12946664" y="9077136"/>
            <a:ext cx="649170" cy="539451"/>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51468">
            <a:off x="14167334" y="9034284"/>
            <a:ext cx="649170" cy="539451"/>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91419" y="7067517"/>
            <a:ext cx="2959443" cy="2566392"/>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3412" y="4998813"/>
            <a:ext cx="4914900" cy="1979067"/>
          </a:xfrm>
          <a:prstGeom prst="rect">
            <a:avLst/>
          </a:prstGeom>
        </p:spPr>
      </p:pic>
      <p:sp>
        <p:nvSpPr>
          <p:cNvPr id="36" name="Rectangle 35">
            <a:hlinkClick r:id="" action="ppaction://noaction"/>
          </p:cNvPr>
          <p:cNvSpPr/>
          <p:nvPr/>
        </p:nvSpPr>
        <p:spPr>
          <a:xfrm>
            <a:off x="4473018" y="-114300"/>
            <a:ext cx="9341981" cy="1384995"/>
          </a:xfrm>
          <a:prstGeom prst="rect">
            <a:avLst/>
          </a:prstGeom>
          <a:noFill/>
        </p:spPr>
        <p:txBody>
          <a:bodyPr wrap="none" lIns="137160" tIns="68580" rIns="137160" bIns="6858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75" normalizeH="0" baseline="0" noProof="0" dirty="0">
                <a:ln w="11430"/>
                <a:solidFill>
                  <a:schemeClr val="bg1"/>
                </a:solidFill>
                <a:effectLst>
                  <a:outerShdw blurRad="76200" dist="50800" dir="5400000" algn="tl" rotWithShape="0">
                    <a:srgbClr val="000000">
                      <a:alpha val="65000"/>
                    </a:srgbClr>
                  </a:outerShdw>
                </a:effectLst>
                <a:uLnTx/>
                <a:uFillTx/>
                <a:latin typeface="Calibri"/>
                <a:ea typeface="+mn-ea"/>
                <a:cs typeface="+mn-cs"/>
              </a:rPr>
              <a:t>Con </a:t>
            </a:r>
            <a:r>
              <a:rPr kumimoji="0" lang="en-US" sz="8100" b="1" i="0" u="none" strike="noStrike" kern="1200" cap="none" spc="75" normalizeH="0" baseline="0" noProof="0" dirty="0" err="1">
                <a:ln w="11430"/>
                <a:solidFill>
                  <a:schemeClr val="bg1"/>
                </a:solidFill>
                <a:effectLst>
                  <a:outerShdw blurRad="76200" dist="50800" dir="5400000" algn="tl" rotWithShape="0">
                    <a:srgbClr val="000000">
                      <a:alpha val="65000"/>
                    </a:srgbClr>
                  </a:outerShdw>
                </a:effectLst>
                <a:uLnTx/>
                <a:uFillTx/>
                <a:latin typeface="Calibri"/>
                <a:ea typeface="+mn-ea"/>
                <a:cs typeface="+mn-cs"/>
              </a:rPr>
              <a:t>quạ</a:t>
            </a:r>
            <a:r>
              <a:rPr kumimoji="0" lang="en-US" sz="8100" b="1" i="0" u="none" strike="noStrike" kern="1200" cap="none" spc="75" normalizeH="0" baseline="0" noProof="0" dirty="0">
                <a:ln w="11430"/>
                <a:solidFill>
                  <a:schemeClr val="bg1"/>
                </a:solidFill>
                <a:effectLst>
                  <a:outerShdw blurRad="76200" dist="50800" dir="5400000" algn="tl" rotWithShape="0">
                    <a:srgbClr val="000000">
                      <a:alpha val="65000"/>
                    </a:srgbClr>
                  </a:outerShdw>
                </a:effectLst>
                <a:uLnTx/>
                <a:uFillTx/>
                <a:latin typeface="Calibri"/>
                <a:ea typeface="+mn-ea"/>
                <a:cs typeface="+mn-cs"/>
              </a:rPr>
              <a:t> </a:t>
            </a:r>
            <a:r>
              <a:rPr kumimoji="0" lang="en-US" sz="8100" b="1" i="0" u="none" strike="noStrike" kern="1200" cap="none" spc="75" normalizeH="0" baseline="0" noProof="0" dirty="0" err="1">
                <a:ln w="11430"/>
                <a:solidFill>
                  <a:schemeClr val="bg1"/>
                </a:solidFill>
                <a:effectLst>
                  <a:outerShdw blurRad="76200" dist="50800" dir="5400000" algn="tl" rotWithShape="0">
                    <a:srgbClr val="000000">
                      <a:alpha val="65000"/>
                    </a:srgbClr>
                  </a:outerShdw>
                </a:effectLst>
                <a:uLnTx/>
                <a:uFillTx/>
                <a:latin typeface="Calibri"/>
                <a:ea typeface="+mn-ea"/>
                <a:cs typeface="+mn-cs"/>
              </a:rPr>
              <a:t>Thông</a:t>
            </a:r>
            <a:r>
              <a:rPr kumimoji="0" lang="en-US" sz="8100" b="1" i="0" u="none" strike="noStrike" kern="1200" cap="none" spc="75" normalizeH="0" baseline="0" noProof="0" dirty="0">
                <a:ln w="11430"/>
                <a:solidFill>
                  <a:schemeClr val="bg1"/>
                </a:solidFill>
                <a:effectLst>
                  <a:outerShdw blurRad="76200" dist="50800" dir="5400000" algn="tl" rotWithShape="0">
                    <a:srgbClr val="000000">
                      <a:alpha val="65000"/>
                    </a:srgbClr>
                  </a:outerShdw>
                </a:effectLst>
                <a:uLnTx/>
                <a:uFillTx/>
                <a:latin typeface="Calibri"/>
                <a:ea typeface="+mn-ea"/>
                <a:cs typeface="+mn-cs"/>
              </a:rPr>
              <a:t> minh</a:t>
            </a:r>
          </a:p>
        </p:txBody>
      </p:sp>
      <p:cxnSp>
        <p:nvCxnSpPr>
          <p:cNvPr id="38" name="Straight Connector 37"/>
          <p:cNvCxnSpPr/>
          <p:nvPr/>
        </p:nvCxnSpPr>
        <p:spPr>
          <a:xfrm>
            <a:off x="9144000" y="4286898"/>
            <a:ext cx="0" cy="5657202"/>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2619537" y="1942641"/>
            <a:ext cx="2656578" cy="2344257"/>
            <a:chOff x="222358" y="1295094"/>
            <a:chExt cx="1771052" cy="1562838"/>
          </a:xfrm>
        </p:grpSpPr>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2358" y="1295094"/>
              <a:ext cx="1771052" cy="1562838"/>
            </a:xfrm>
            <a:prstGeom prst="rect">
              <a:avLst/>
            </a:prstGeom>
          </p:spPr>
        </p:pic>
        <p:sp>
          <p:nvSpPr>
            <p:cNvPr id="40" name="Rectangle 39"/>
            <p:cNvSpPr/>
            <p:nvPr/>
          </p:nvSpPr>
          <p:spPr>
            <a:xfrm>
              <a:off x="923847" y="1600200"/>
              <a:ext cx="447753" cy="707886"/>
            </a:xfrm>
            <a:prstGeom prst="rect">
              <a:avLst/>
            </a:prstGeom>
            <a:noFill/>
          </p:spPr>
          <p:txBody>
            <a:bodyPr wrap="squar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8000">
                    <a:solidFill>
                      <a:srgbClr val="C0504D">
                        <a:satMod val="140000"/>
                      </a:srgbClr>
                    </a:solidFill>
                    <a:prstDash val="solid"/>
                    <a:miter lim="800000"/>
                  </a:ln>
                  <a:noFill/>
                  <a:effectLst>
                    <a:outerShdw blurRad="25500" dist="23000" dir="7020000" algn="tl">
                      <a:srgbClr val="000000">
                        <a:alpha val="50000"/>
                      </a:srgbClr>
                    </a:outerShdw>
                  </a:effectLst>
                  <a:uLnTx/>
                  <a:uFillTx/>
                  <a:latin typeface="Calibri"/>
                  <a:ea typeface="+mn-ea"/>
                  <a:cs typeface="+mn-cs"/>
                </a:rPr>
                <a:t>A</a:t>
              </a:r>
            </a:p>
          </p:txBody>
        </p:sp>
      </p:grpSp>
      <p:grpSp>
        <p:nvGrpSpPr>
          <p:cNvPr id="44" name="Group 43"/>
          <p:cNvGrpSpPr/>
          <p:nvPr/>
        </p:nvGrpSpPr>
        <p:grpSpPr>
          <a:xfrm>
            <a:off x="13116822" y="1828800"/>
            <a:ext cx="2656578" cy="2344257"/>
            <a:chOff x="6968458" y="1219200"/>
            <a:chExt cx="1771052" cy="1562838"/>
          </a:xfrm>
        </p:grpSpPr>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68458" y="1219200"/>
              <a:ext cx="1771052" cy="1562838"/>
            </a:xfrm>
            <a:prstGeom prst="rect">
              <a:avLst/>
            </a:prstGeom>
          </p:spPr>
        </p:pic>
        <p:sp>
          <p:nvSpPr>
            <p:cNvPr id="43" name="Rectangle 42"/>
            <p:cNvSpPr/>
            <p:nvPr/>
          </p:nvSpPr>
          <p:spPr>
            <a:xfrm>
              <a:off x="7620000" y="1447800"/>
              <a:ext cx="447753" cy="707886"/>
            </a:xfrm>
            <a:prstGeom prst="rect">
              <a:avLst/>
            </a:prstGeom>
            <a:noFill/>
          </p:spPr>
          <p:txBody>
            <a:bodyPr wrap="squar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8000">
                    <a:solidFill>
                      <a:srgbClr val="C0504D">
                        <a:satMod val="140000"/>
                      </a:srgbClr>
                    </a:solidFill>
                    <a:prstDash val="solid"/>
                    <a:miter lim="800000"/>
                  </a:ln>
                  <a:noFill/>
                  <a:effectLst>
                    <a:outerShdw blurRad="25500" dist="23000" dir="7020000" algn="tl">
                      <a:srgbClr val="000000">
                        <a:alpha val="50000"/>
                      </a:srgbClr>
                    </a:outerShdw>
                  </a:effectLst>
                  <a:uLnTx/>
                  <a:uFillTx/>
                  <a:latin typeface="Calibri"/>
                  <a:ea typeface="+mn-ea"/>
                  <a:cs typeface="+mn-cs"/>
                </a:rPr>
                <a:t>B</a:t>
              </a:r>
            </a:p>
          </p:txBody>
        </p:sp>
      </p:grpSp>
      <p:sp>
        <p:nvSpPr>
          <p:cNvPr id="47" name="Isosceles Triangle 46">
            <a:hlinkClick r:id="rId10" action="ppaction://hlinksldjump"/>
          </p:cNvPr>
          <p:cNvSpPr/>
          <p:nvPr/>
        </p:nvSpPr>
        <p:spPr>
          <a:xfrm>
            <a:off x="7702893" y="1411298"/>
            <a:ext cx="1416393" cy="129088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a:t>
            </a:r>
          </a:p>
        </p:txBody>
      </p:sp>
      <p:sp>
        <p:nvSpPr>
          <p:cNvPr id="48" name="Isosceles Triangle 47">
            <a:hlinkClick r:id="rId11" action="ppaction://hlinksldjump"/>
          </p:cNvPr>
          <p:cNvSpPr/>
          <p:nvPr/>
        </p:nvSpPr>
        <p:spPr>
          <a:xfrm>
            <a:off x="9258300" y="1444655"/>
            <a:ext cx="1416393" cy="1290888"/>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3</a:t>
            </a:r>
          </a:p>
        </p:txBody>
      </p:sp>
      <p:sp>
        <p:nvSpPr>
          <p:cNvPr id="50" name="Flowchart: Merge 49">
            <a:hlinkClick r:id="rId12" action="ppaction://hlinksldjump"/>
          </p:cNvPr>
          <p:cNvSpPr/>
          <p:nvPr/>
        </p:nvSpPr>
        <p:spPr>
          <a:xfrm>
            <a:off x="7702893" y="2930786"/>
            <a:ext cx="1416393" cy="1224171"/>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4</a:t>
            </a:r>
          </a:p>
        </p:txBody>
      </p:sp>
      <p:sp>
        <p:nvSpPr>
          <p:cNvPr id="51" name="Flowchart: Merge 50">
            <a:hlinkClick r:id="rId13" action="ppaction://hlinksldjump"/>
          </p:cNvPr>
          <p:cNvSpPr/>
          <p:nvPr/>
        </p:nvSpPr>
        <p:spPr>
          <a:xfrm>
            <a:off x="8502993" y="1444655"/>
            <a:ext cx="1416393" cy="1257530"/>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a:t>
            </a:r>
          </a:p>
        </p:txBody>
      </p:sp>
      <p:sp>
        <p:nvSpPr>
          <p:cNvPr id="52" name="Isosceles Triangle 51">
            <a:hlinkClick r:id="rId14" action="ppaction://hlinksldjump"/>
          </p:cNvPr>
          <p:cNvSpPr/>
          <p:nvPr/>
        </p:nvSpPr>
        <p:spPr>
          <a:xfrm>
            <a:off x="8502993" y="2864069"/>
            <a:ext cx="1416393" cy="1290888"/>
          </a:xfrm>
          <a:prstGeom prst="triangle">
            <a:avLst>
              <a:gd name="adj" fmla="val 5317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5</a:t>
            </a:r>
          </a:p>
        </p:txBody>
      </p:sp>
      <p:sp>
        <p:nvSpPr>
          <p:cNvPr id="53" name="Flowchart: Merge 52">
            <a:hlinkClick r:id="rId15" action="ppaction://hlinksldjump"/>
          </p:cNvPr>
          <p:cNvSpPr/>
          <p:nvPr/>
        </p:nvSpPr>
        <p:spPr>
          <a:xfrm>
            <a:off x="9372600" y="2930786"/>
            <a:ext cx="1416393" cy="1224171"/>
          </a:xfrm>
          <a:prstGeom prst="flowChartMer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6</a:t>
            </a:r>
          </a:p>
        </p:txBody>
      </p:sp>
    </p:spTree>
    <p:extLst>
      <p:ext uri="{BB962C8B-B14F-4D97-AF65-F5344CB8AC3E}">
        <p14:creationId xmlns:p14="http://schemas.microsoft.com/office/powerpoint/2010/main" val="1569600477"/>
      </p:ext>
    </p:extLst>
  </p:cSld>
  <p:clrMapOvr>
    <a:masterClrMapping/>
  </p:clrMapOvr>
  <mc:AlternateContent xmlns:mc="http://schemas.openxmlformats.org/markup-compatibility/2006" xmlns:p15="http://schemas.microsoft.com/office/powerpoint/2012/main">
    <mc:Choice Requires="p15">
      <p:transition spd="slow">
        <p15:prstTrans prst="curtains"/>
        <p:sndAc>
          <p:stSnd>
            <p:snd r:embed="rId2" name="drumroll.wav"/>
          </p:stSnd>
        </p:sndAc>
      </p:transition>
    </mc:Choice>
    <mc:Fallback xmlns="">
      <p:transition spd="slow">
        <p:fade/>
        <p:sndAc>
          <p:stSnd>
            <p:snd r:embed="rId16" name="drumroll.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1" presetID="10" presetClass="exit" presetSubtype="0" fill="hold" nodeType="with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childTnLst>
                          </p:cTn>
                        </p:par>
                        <p:par>
                          <p:cTn id="44" fill="hold">
                            <p:stCondLst>
                              <p:cond delay="2000"/>
                            </p:stCondLst>
                            <p:childTnLst>
                              <p:par>
                                <p:cTn id="45" presetID="32" presetClass="emph" presetSubtype="0" repeatCount="indefinite" fill="hold" nodeType="afterEffect">
                                  <p:stCondLst>
                                    <p:cond delay="0"/>
                                  </p:stCondLst>
                                  <p:childTnLst>
                                    <p:animRot by="120000">
                                      <p:cBhvr>
                                        <p:cTn id="46" dur="100" fill="hold">
                                          <p:stCondLst>
                                            <p:cond delay="0"/>
                                          </p:stCondLst>
                                        </p:cTn>
                                        <p:tgtEl>
                                          <p:spTgt spid="23"/>
                                        </p:tgtEl>
                                        <p:attrNameLst>
                                          <p:attrName>r</p:attrName>
                                        </p:attrNameLst>
                                      </p:cBhvr>
                                    </p:animRot>
                                    <p:animRot by="-240000">
                                      <p:cBhvr>
                                        <p:cTn id="47" dur="200" fill="hold">
                                          <p:stCondLst>
                                            <p:cond delay="200"/>
                                          </p:stCondLst>
                                        </p:cTn>
                                        <p:tgtEl>
                                          <p:spTgt spid="23"/>
                                        </p:tgtEl>
                                        <p:attrNameLst>
                                          <p:attrName>r</p:attrName>
                                        </p:attrNameLst>
                                      </p:cBhvr>
                                    </p:animRot>
                                    <p:animRot by="240000">
                                      <p:cBhvr>
                                        <p:cTn id="48" dur="200" fill="hold">
                                          <p:stCondLst>
                                            <p:cond delay="400"/>
                                          </p:stCondLst>
                                        </p:cTn>
                                        <p:tgtEl>
                                          <p:spTgt spid="23"/>
                                        </p:tgtEl>
                                        <p:attrNameLst>
                                          <p:attrName>r</p:attrName>
                                        </p:attrNameLst>
                                      </p:cBhvr>
                                    </p:animRot>
                                    <p:animRot by="-240000">
                                      <p:cBhvr>
                                        <p:cTn id="49" dur="200" fill="hold">
                                          <p:stCondLst>
                                            <p:cond delay="600"/>
                                          </p:stCondLst>
                                        </p:cTn>
                                        <p:tgtEl>
                                          <p:spTgt spid="23"/>
                                        </p:tgtEl>
                                        <p:attrNameLst>
                                          <p:attrName>r</p:attrName>
                                        </p:attrNameLst>
                                      </p:cBhvr>
                                    </p:animRot>
                                    <p:animRot by="120000">
                                      <p:cBhvr>
                                        <p:cTn id="50" dur="200" fill="hold">
                                          <p:stCondLst>
                                            <p:cond delay="800"/>
                                          </p:stCondLst>
                                        </p:cTn>
                                        <p:tgtEl>
                                          <p:spTgt spid="23"/>
                                        </p:tgtEl>
                                        <p:attrNameLst>
                                          <p:attrName>r</p:attrName>
                                        </p:attrNameLst>
                                      </p:cBhvr>
                                    </p:animRot>
                                  </p:childTnLst>
                                </p:cTn>
                              </p:par>
                            </p:childTnLst>
                          </p:cTn>
                        </p:par>
                        <p:par>
                          <p:cTn id="51" fill="hold">
                            <p:stCondLst>
                              <p:cond delay="3000"/>
                            </p:stCondLst>
                            <p:childTnLst>
                              <p:par>
                                <p:cTn id="52" presetID="32" presetClass="emph" presetSubtype="0" repeatCount="indefinite" fill="hold" nodeType="afterEffect">
                                  <p:stCondLst>
                                    <p:cond delay="0"/>
                                  </p:stCondLst>
                                  <p:childTnLst>
                                    <p:animRot by="120000">
                                      <p:cBhvr>
                                        <p:cTn id="53" dur="100" fill="hold">
                                          <p:stCondLst>
                                            <p:cond delay="0"/>
                                          </p:stCondLst>
                                        </p:cTn>
                                        <p:tgtEl>
                                          <p:spTgt spid="22"/>
                                        </p:tgtEl>
                                        <p:attrNameLst>
                                          <p:attrName>r</p:attrName>
                                        </p:attrNameLst>
                                      </p:cBhvr>
                                    </p:animRot>
                                    <p:animRot by="-240000">
                                      <p:cBhvr>
                                        <p:cTn id="54" dur="200" fill="hold">
                                          <p:stCondLst>
                                            <p:cond delay="200"/>
                                          </p:stCondLst>
                                        </p:cTn>
                                        <p:tgtEl>
                                          <p:spTgt spid="22"/>
                                        </p:tgtEl>
                                        <p:attrNameLst>
                                          <p:attrName>r</p:attrName>
                                        </p:attrNameLst>
                                      </p:cBhvr>
                                    </p:animRot>
                                    <p:animRot by="240000">
                                      <p:cBhvr>
                                        <p:cTn id="55" dur="200" fill="hold">
                                          <p:stCondLst>
                                            <p:cond delay="400"/>
                                          </p:stCondLst>
                                        </p:cTn>
                                        <p:tgtEl>
                                          <p:spTgt spid="22"/>
                                        </p:tgtEl>
                                        <p:attrNameLst>
                                          <p:attrName>r</p:attrName>
                                        </p:attrNameLst>
                                      </p:cBhvr>
                                    </p:animRot>
                                    <p:animRot by="-240000">
                                      <p:cBhvr>
                                        <p:cTn id="56" dur="200" fill="hold">
                                          <p:stCondLst>
                                            <p:cond delay="600"/>
                                          </p:stCondLst>
                                        </p:cTn>
                                        <p:tgtEl>
                                          <p:spTgt spid="22"/>
                                        </p:tgtEl>
                                        <p:attrNameLst>
                                          <p:attrName>r</p:attrName>
                                        </p:attrNameLst>
                                      </p:cBhvr>
                                    </p:animRot>
                                    <p:animRot by="120000">
                                      <p:cBhvr>
                                        <p:cTn id="57" dur="200" fill="hold">
                                          <p:stCondLst>
                                            <p:cond delay="800"/>
                                          </p:stCondLst>
                                        </p:cTn>
                                        <p:tgtEl>
                                          <p:spTgt spid="22"/>
                                        </p:tgtEl>
                                        <p:attrNameLst>
                                          <p:attrName>r</p:attrName>
                                        </p:attrNameLst>
                                      </p:cBhvr>
                                    </p:animRo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1000" fill="hold"/>
                                        <p:tgtEl>
                                          <p:spTgt spid="32"/>
                                        </p:tgtEl>
                                        <p:attrNameLst>
                                          <p:attrName>ppt_y</p:attrName>
                                        </p:attrNameLst>
                                      </p:cBhvr>
                                      <p:tavLst>
                                        <p:tav tm="0">
                                          <p:val>
                                            <p:strVal val="#ppt_y-.1"/>
                                          </p:val>
                                        </p:tav>
                                        <p:tav tm="100000">
                                          <p:val>
                                            <p:strVal val="#ppt_y"/>
                                          </p:val>
                                        </p:tav>
                                      </p:tavLst>
                                    </p:anim>
                                  </p:childTnLst>
                                </p:cTn>
                              </p:par>
                              <p:par>
                                <p:cTn id="76" presetID="10" presetClass="entr" presetSubtype="0"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1000"/>
                                        <p:tgtEl>
                                          <p:spTgt spid="33"/>
                                        </p:tgtEl>
                                      </p:cBhvr>
                                    </p:animEffect>
                                    <p:anim calcmode="lin" valueType="num">
                                      <p:cBhvr>
                                        <p:cTn id="84" dur="1000" fill="hold"/>
                                        <p:tgtEl>
                                          <p:spTgt spid="33"/>
                                        </p:tgtEl>
                                        <p:attrNameLst>
                                          <p:attrName>ppt_x</p:attrName>
                                        </p:attrNameLst>
                                      </p:cBhvr>
                                      <p:tavLst>
                                        <p:tav tm="0">
                                          <p:val>
                                            <p:strVal val="#ppt_x"/>
                                          </p:val>
                                        </p:tav>
                                        <p:tav tm="100000">
                                          <p:val>
                                            <p:strVal val="#ppt_x"/>
                                          </p:val>
                                        </p:tav>
                                      </p:tavLst>
                                    </p:anim>
                                    <p:anim calcmode="lin" valueType="num">
                                      <p:cBhvr>
                                        <p:cTn id="85" dur="1000" fill="hold"/>
                                        <p:tgtEl>
                                          <p:spTgt spid="33"/>
                                        </p:tgtEl>
                                        <p:attrNameLst>
                                          <p:attrName>ppt_y</p:attrName>
                                        </p:attrNameLst>
                                      </p:cBhvr>
                                      <p:tavLst>
                                        <p:tav tm="0">
                                          <p:val>
                                            <p:strVal val="#ppt_y-.1"/>
                                          </p:val>
                                        </p:tav>
                                        <p:tav tm="100000">
                                          <p:val>
                                            <p:strVal val="#ppt_y"/>
                                          </p:val>
                                        </p:tav>
                                      </p:tavLst>
                                    </p:anim>
                                  </p:childTnLst>
                                </p:cTn>
                              </p:par>
                              <p:par>
                                <p:cTn id="86" presetID="10" presetClass="entr" presetSubtype="0"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500"/>
                                        <p:tgtEl>
                                          <p:spTgt spid="30"/>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par>
                          <p:cTn id="93" fill="hold">
                            <p:stCondLst>
                              <p:cond delay="1500"/>
                            </p:stCondLst>
                            <p:childTnLst>
                              <p:par>
                                <p:cTn id="94" presetID="10" presetClass="entr" presetSubtype="0" fill="hold" nodeType="after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subTnLst>
                                    <p:audio>
                                      <p:cMediaNode>
                                        <p:cTn display="0" masterRel="sameClick">
                                          <p:stCondLst>
                                            <p:cond evt="begin" delay="0">
                                              <p:tn val="94"/>
                                            </p:cond>
                                          </p:stCondLst>
                                          <p:endCondLst>
                                            <p:cond evt="onStopAudio" delay="0">
                                              <p:tgtEl>
                                                <p:sldTgt/>
                                              </p:tgtEl>
                                            </p:cond>
                                          </p:endCondLst>
                                        </p:cTn>
                                        <p:tgtEl>
                                          <p:sndTgt r:embed="rId3" name="applause.wav"/>
                                        </p:tgtEl>
                                      </p:cMediaNode>
                                    </p:audio>
                                  </p:subTnLst>
                                </p:cTn>
                              </p:par>
                            </p:childTnLst>
                          </p:cTn>
                        </p:par>
                        <p:par>
                          <p:cTn id="97" fill="hold">
                            <p:stCondLst>
                              <p:cond delay="2000"/>
                            </p:stCondLst>
                            <p:childTnLst>
                              <p:par>
                                <p:cTn id="98" presetID="10" presetClass="exit" presetSubtype="0" fill="hold" nodeType="afterEffect">
                                  <p:stCondLst>
                                    <p:cond delay="0"/>
                                  </p:stCondLst>
                                  <p:childTnLst>
                                    <p:animEffect transition="out" filter="fade">
                                      <p:cBhvr>
                                        <p:cTn id="99" dur="500"/>
                                        <p:tgtEl>
                                          <p:spTgt spid="44"/>
                                        </p:tgtEl>
                                      </p:cBhvr>
                                    </p:animEffect>
                                    <p:set>
                                      <p:cBhvr>
                                        <p:cTn id="100" dur="1" fill="hold">
                                          <p:stCondLst>
                                            <p:cond delay="499"/>
                                          </p:stCondLst>
                                        </p:cTn>
                                        <p:tgtEl>
                                          <p:spTgt spid="44"/>
                                        </p:tgtEl>
                                        <p:attrNameLst>
                                          <p:attrName>style.visibility</p:attrName>
                                        </p:attrNameLst>
                                      </p:cBhvr>
                                      <p:to>
                                        <p:strVal val="hidden"/>
                                      </p:to>
                                    </p:set>
                                  </p:childTnLst>
                                </p:cTn>
                              </p:par>
                            </p:childTnLst>
                          </p:cTn>
                        </p:par>
                        <p:par>
                          <p:cTn id="101" fill="hold">
                            <p:stCondLst>
                              <p:cond delay="2500"/>
                            </p:stCondLst>
                            <p:childTnLst>
                              <p:par>
                                <p:cTn id="102" presetID="32" presetClass="emph" presetSubtype="0" repeatCount="indefinite" fill="hold" nodeType="afterEffect">
                                  <p:stCondLst>
                                    <p:cond delay="0"/>
                                  </p:stCondLst>
                                  <p:childTnLst>
                                    <p:animRot by="120000">
                                      <p:cBhvr>
                                        <p:cTn id="103" dur="100" fill="hold">
                                          <p:stCondLst>
                                            <p:cond delay="0"/>
                                          </p:stCondLst>
                                        </p:cTn>
                                        <p:tgtEl>
                                          <p:spTgt spid="35"/>
                                        </p:tgtEl>
                                        <p:attrNameLst>
                                          <p:attrName>r</p:attrName>
                                        </p:attrNameLst>
                                      </p:cBhvr>
                                    </p:animRot>
                                    <p:animRot by="-240000">
                                      <p:cBhvr>
                                        <p:cTn id="104" dur="200" fill="hold">
                                          <p:stCondLst>
                                            <p:cond delay="200"/>
                                          </p:stCondLst>
                                        </p:cTn>
                                        <p:tgtEl>
                                          <p:spTgt spid="35"/>
                                        </p:tgtEl>
                                        <p:attrNameLst>
                                          <p:attrName>r</p:attrName>
                                        </p:attrNameLst>
                                      </p:cBhvr>
                                    </p:animRot>
                                    <p:animRot by="240000">
                                      <p:cBhvr>
                                        <p:cTn id="105" dur="200" fill="hold">
                                          <p:stCondLst>
                                            <p:cond delay="400"/>
                                          </p:stCondLst>
                                        </p:cTn>
                                        <p:tgtEl>
                                          <p:spTgt spid="35"/>
                                        </p:tgtEl>
                                        <p:attrNameLst>
                                          <p:attrName>r</p:attrName>
                                        </p:attrNameLst>
                                      </p:cBhvr>
                                    </p:animRot>
                                    <p:animRot by="-240000">
                                      <p:cBhvr>
                                        <p:cTn id="106" dur="200" fill="hold">
                                          <p:stCondLst>
                                            <p:cond delay="600"/>
                                          </p:stCondLst>
                                        </p:cTn>
                                        <p:tgtEl>
                                          <p:spTgt spid="35"/>
                                        </p:tgtEl>
                                        <p:attrNameLst>
                                          <p:attrName>r</p:attrName>
                                        </p:attrNameLst>
                                      </p:cBhvr>
                                    </p:animRot>
                                    <p:animRot by="120000">
                                      <p:cBhvr>
                                        <p:cTn id="107" dur="200" fill="hold">
                                          <p:stCondLst>
                                            <p:cond delay="800"/>
                                          </p:stCondLst>
                                        </p:cTn>
                                        <p:tgtEl>
                                          <p:spTgt spid="35"/>
                                        </p:tgtEl>
                                        <p:attrNameLst>
                                          <p:attrName>r</p:attrName>
                                        </p:attrNameLst>
                                      </p:cBhvr>
                                    </p:animRot>
                                  </p:childTnLst>
                                </p:cTn>
                              </p:par>
                            </p:childTnLst>
                          </p:cTn>
                        </p:par>
                        <p:par>
                          <p:cTn id="108" fill="hold">
                            <p:stCondLst>
                              <p:cond delay="3500"/>
                            </p:stCondLst>
                            <p:childTnLst>
                              <p:par>
                                <p:cTn id="109" presetID="32" presetClass="emph" presetSubtype="0" repeatCount="indefinite" fill="hold" nodeType="afterEffect">
                                  <p:stCondLst>
                                    <p:cond delay="0"/>
                                  </p:stCondLst>
                                  <p:childTnLst>
                                    <p:animRot by="120000">
                                      <p:cBhvr>
                                        <p:cTn id="110" dur="100" fill="hold">
                                          <p:stCondLst>
                                            <p:cond delay="0"/>
                                          </p:stCondLst>
                                        </p:cTn>
                                        <p:tgtEl>
                                          <p:spTgt spid="34"/>
                                        </p:tgtEl>
                                        <p:attrNameLst>
                                          <p:attrName>r</p:attrName>
                                        </p:attrNameLst>
                                      </p:cBhvr>
                                    </p:animRot>
                                    <p:animRot by="-240000">
                                      <p:cBhvr>
                                        <p:cTn id="111" dur="200" fill="hold">
                                          <p:stCondLst>
                                            <p:cond delay="200"/>
                                          </p:stCondLst>
                                        </p:cTn>
                                        <p:tgtEl>
                                          <p:spTgt spid="34"/>
                                        </p:tgtEl>
                                        <p:attrNameLst>
                                          <p:attrName>r</p:attrName>
                                        </p:attrNameLst>
                                      </p:cBhvr>
                                    </p:animRot>
                                    <p:animRot by="240000">
                                      <p:cBhvr>
                                        <p:cTn id="112" dur="200" fill="hold">
                                          <p:stCondLst>
                                            <p:cond delay="400"/>
                                          </p:stCondLst>
                                        </p:cTn>
                                        <p:tgtEl>
                                          <p:spTgt spid="34"/>
                                        </p:tgtEl>
                                        <p:attrNameLst>
                                          <p:attrName>r</p:attrName>
                                        </p:attrNameLst>
                                      </p:cBhvr>
                                    </p:animRot>
                                    <p:animRot by="-240000">
                                      <p:cBhvr>
                                        <p:cTn id="113" dur="200" fill="hold">
                                          <p:stCondLst>
                                            <p:cond delay="600"/>
                                          </p:stCondLst>
                                        </p:cTn>
                                        <p:tgtEl>
                                          <p:spTgt spid="34"/>
                                        </p:tgtEl>
                                        <p:attrNameLst>
                                          <p:attrName>r</p:attrName>
                                        </p:attrNameLst>
                                      </p:cBhvr>
                                    </p:animRot>
                                    <p:animRot by="120000">
                                      <p:cBhvr>
                                        <p:cTn id="114" dur="200" fill="hold">
                                          <p:stCondLst>
                                            <p:cond delay="800"/>
                                          </p:stCondLst>
                                        </p:cTn>
                                        <p:tgtEl>
                                          <p:spTgt spid="34"/>
                                        </p:tgtEl>
                                        <p:attrNameLst>
                                          <p:attrName>r</p:attrName>
                                        </p:attrNameLst>
                                      </p:cBhvr>
                                    </p:animRot>
                                  </p:childTnLst>
                                  <p:subTnLst>
                                    <p:audio>
                                      <p:cMediaNode>
                                        <p:cTn display="0" masterRel="sameClick">
                                          <p:stCondLst>
                                            <p:cond evt="begin" delay="0">
                                              <p:tn val="10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115" restart="whenNotActive" fill="hold" evtFilter="cancelBubble" nodeType="interactiveSeq">
                <p:stCondLst>
                  <p:cond evt="onClick" delay="0">
                    <p:tgtEl>
                      <p:spTgt spid="47"/>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grpId="0" nodeType="afterEffect">
                                  <p:stCondLst>
                                    <p:cond delay="0"/>
                                  </p:stCondLst>
                                  <p:childTnLst>
                                    <p:animEffect transition="out" filter="fade">
                                      <p:cBhvr>
                                        <p:cTn id="119" dur="500"/>
                                        <p:tgtEl>
                                          <p:spTgt spid="47"/>
                                        </p:tgtEl>
                                      </p:cBhvr>
                                    </p:animEffect>
                                    <p:set>
                                      <p:cBhvr>
                                        <p:cTn id="12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1" restart="whenNotActive" fill="hold" evtFilter="cancelBubble" nodeType="interactiveSeq">
                <p:stCondLst>
                  <p:cond evt="onClick" delay="0">
                    <p:tgtEl>
                      <p:spTgt spid="51"/>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grpId="0" nodeType="withEffect">
                                  <p:stCondLst>
                                    <p:cond delay="0"/>
                                  </p:stCondLst>
                                  <p:childTnLst>
                                    <p:animEffect transition="out" filter="fade">
                                      <p:cBhvr>
                                        <p:cTn id="125" dur="500"/>
                                        <p:tgtEl>
                                          <p:spTgt spid="51"/>
                                        </p:tgtEl>
                                      </p:cBhvr>
                                    </p:animEffect>
                                    <p:set>
                                      <p:cBhvr>
                                        <p:cTn id="12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27" restart="whenNotActive" fill="hold" evtFilter="cancelBubble" nodeType="interactiveSeq">
                <p:stCondLst>
                  <p:cond evt="onClick" delay="0">
                    <p:tgtEl>
                      <p:spTgt spid="48"/>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withEffect">
                                  <p:stCondLst>
                                    <p:cond delay="0"/>
                                  </p:stCondLst>
                                  <p:childTnLst>
                                    <p:animEffect transition="out" filter="fade">
                                      <p:cBhvr>
                                        <p:cTn id="131" dur="500"/>
                                        <p:tgtEl>
                                          <p:spTgt spid="48"/>
                                        </p:tgtEl>
                                      </p:cBhvr>
                                    </p:animEffect>
                                    <p:set>
                                      <p:cBhvr>
                                        <p:cTn id="13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33" restart="whenNotActive" fill="hold" evtFilter="cancelBubble" nodeType="interactiveSeq">
                <p:stCondLst>
                  <p:cond evt="onClick" delay="0">
                    <p:tgtEl>
                      <p:spTgt spid="50"/>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grpId="0" nodeType="withEffect">
                                  <p:stCondLst>
                                    <p:cond delay="0"/>
                                  </p:stCondLst>
                                  <p:childTnLst>
                                    <p:animEffect transition="out" filter="fade">
                                      <p:cBhvr>
                                        <p:cTn id="137" dur="500"/>
                                        <p:tgtEl>
                                          <p:spTgt spid="50"/>
                                        </p:tgtEl>
                                      </p:cBhvr>
                                    </p:animEffect>
                                    <p:set>
                                      <p:cBhvr>
                                        <p:cTn id="1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39" restart="whenNotActive" fill="hold" evtFilter="cancelBubble" nodeType="interactiveSeq">
                <p:stCondLst>
                  <p:cond evt="onClick" delay="0">
                    <p:tgtEl>
                      <p:spTgt spid="52"/>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0" nodeType="withEffect">
                                  <p:stCondLst>
                                    <p:cond delay="0"/>
                                  </p:stCondLst>
                                  <p:childTnLst>
                                    <p:animEffect transition="out" filter="fade">
                                      <p:cBhvr>
                                        <p:cTn id="143" dur="500"/>
                                        <p:tgtEl>
                                          <p:spTgt spid="52"/>
                                        </p:tgtEl>
                                      </p:cBhvr>
                                    </p:animEffect>
                                    <p:set>
                                      <p:cBhvr>
                                        <p:cTn id="14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45" restart="whenNotActive" fill="hold" evtFilter="cancelBubble" nodeType="interactiveSeq">
                <p:stCondLst>
                  <p:cond evt="onClick" delay="0">
                    <p:tgtEl>
                      <p:spTgt spid="53"/>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grpId="0" nodeType="withEffect">
                                  <p:stCondLst>
                                    <p:cond delay="0"/>
                                  </p:stCondLst>
                                  <p:childTnLst>
                                    <p:animEffect transition="out" filter="fade">
                                      <p:cBhvr>
                                        <p:cTn id="149" dur="500"/>
                                        <p:tgtEl>
                                          <p:spTgt spid="53"/>
                                        </p:tgtEl>
                                      </p:cBhvr>
                                    </p:animEffect>
                                    <p:set>
                                      <p:cBhvr>
                                        <p:cTn id="1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47" grpId="0" animBg="1"/>
      <p:bldP spid="48" grpId="0" animBg="1"/>
      <p:bldP spid="50" grpId="0" animBg="1"/>
      <p:bldP spid="51" grpId="0" animBg="1"/>
      <p:bldP spid="52" grpId="0" animBg="1"/>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14" name="Rectangle 13"/>
          <p:cNvSpPr/>
          <p:nvPr/>
        </p:nvSpPr>
        <p:spPr>
          <a:xfrm>
            <a:off x="2438400" y="1288041"/>
            <a:ext cx="13868400"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Nhận xét sau về văn bản là đúng hay sai: Nhan đề là yếu tố giúp người đọc có thể xác định nhanh vấn đề được đề cập trong văn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 Đúng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 Sai </a:t>
            </a:r>
          </a:p>
        </p:txBody>
      </p:sp>
      <p:sp>
        <p:nvSpPr>
          <p:cNvPr id="127" name="Rectangle 126"/>
          <p:cNvSpPr/>
          <p:nvPr/>
        </p:nvSpPr>
        <p:spPr>
          <a:xfrm>
            <a:off x="4914900" y="5760303"/>
            <a:ext cx="9029700" cy="830997"/>
          </a:xfrm>
          <a:prstGeom prst="rect">
            <a:avLst/>
          </a:prstGeom>
        </p:spPr>
        <p:txBody>
          <a:bodyPr wrap="square">
            <a:spAutoFit/>
          </a:bodyPr>
          <a:lstStyle/>
          <a:p>
            <a:pPr marL="914400" marR="0" lvl="0" indent="-914400" algn="ctr" defTabSz="1371600" rtl="0" eaLnBrk="1" fontAlgn="base" latinLnBrk="0" hangingPunct="1">
              <a:lnSpc>
                <a:spcPct val="100000"/>
              </a:lnSpc>
              <a:spcBef>
                <a:spcPct val="20000"/>
              </a:spcBef>
              <a:spcAft>
                <a:spcPct val="0"/>
              </a:spcAft>
              <a:buClrTx/>
              <a:buSzTx/>
              <a:buFontTx/>
              <a:buNone/>
              <a:tabLst/>
              <a:defRPr/>
            </a:pPr>
            <a:r>
              <a:rPr kumimoji="0" lang="en-US" altLang="en-US" sz="4800" b="1" i="0" u="none" strike="noStrike" kern="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a:t>
            </a:r>
            <a:endParaRPr kumimoji="0" lang="en-US" altLang="en-US" sz="4800" b="1" i="0" u="none" strike="noStrike" kern="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15" name="Left Arrow 14">
            <a:hlinkClick r:id="rId4" action="ppaction://hlinksldjump"/>
          </p:cNvPr>
          <p:cNvSpPr/>
          <p:nvPr/>
        </p:nvSpPr>
        <p:spPr>
          <a:xfrm>
            <a:off x="14401800" y="9601200"/>
            <a:ext cx="9144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8727844"/>
      </p:ext>
    </p:extLst>
  </p:cSld>
  <p:clrMapOvr>
    <a:masterClrMapping/>
  </p:clrMapOvr>
  <p:transition>
    <p:sndAc>
      <p:stSnd>
        <p:snd r:embed="rId2" name="scoreope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14" name="Rectangle 13"/>
          <p:cNvSpPr/>
          <p:nvPr/>
        </p:nvSpPr>
        <p:spPr>
          <a:xfrm>
            <a:off x="3111500" y="1590959"/>
            <a:ext cx="1311910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Để</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làm</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sáng</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tỏ</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luận</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điểm</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giả</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đã</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sử</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mấy</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luận</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đề</a:t>
            </a: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 2 </a:t>
            </a:r>
            <a:r>
              <a:rPr kumimoji="0" lang="en-US" sz="4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luận</a:t>
            </a:r>
            <a:r>
              <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đề</a:t>
            </a:r>
            <a:endPar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 3 </a:t>
            </a:r>
            <a:r>
              <a:rPr kumimoji="0" lang="en-US" sz="4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luận</a:t>
            </a:r>
            <a:r>
              <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đề</a:t>
            </a:r>
            <a:endPar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 4 </a:t>
            </a:r>
            <a:r>
              <a:rPr kumimoji="0" lang="en-US" sz="4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luận</a:t>
            </a:r>
            <a:r>
              <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đề</a:t>
            </a:r>
            <a:endPar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 5 </a:t>
            </a:r>
            <a:r>
              <a:rPr kumimoji="0" lang="en-US" sz="4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luận</a:t>
            </a:r>
            <a:r>
              <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đề</a:t>
            </a:r>
            <a:endParaRPr kumimoji="0" lang="vi-VN"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27" name="Rectangle 126"/>
          <p:cNvSpPr/>
          <p:nvPr/>
        </p:nvSpPr>
        <p:spPr>
          <a:xfrm>
            <a:off x="4419600" y="6611741"/>
            <a:ext cx="12230100" cy="830997"/>
          </a:xfrm>
          <a:prstGeom prst="rect">
            <a:avLst/>
          </a:prstGeom>
        </p:spPr>
        <p:txBody>
          <a:bodyPr wrap="square">
            <a:spAutoFit/>
          </a:bodyPr>
          <a:lstStyle/>
          <a:p>
            <a:pPr marL="914400" marR="0" lvl="0" indent="-914400" algn="ctr" defTabSz="1371600" rtl="0" eaLnBrk="1" fontAlgn="base" latinLnBrk="0" hangingPunct="1">
              <a:lnSpc>
                <a:spcPct val="100000"/>
              </a:lnSpc>
              <a:spcBef>
                <a:spcPct val="20000"/>
              </a:spcBef>
              <a:spcAft>
                <a:spcPct val="0"/>
              </a:spcAft>
              <a:buClrTx/>
              <a:buSzTx/>
              <a:buFontTx/>
              <a:buNone/>
              <a:tabLst/>
              <a:defRPr/>
            </a:pPr>
            <a:r>
              <a:rPr kumimoji="0" lang="en-US" altLang="en-US" sz="4800" b="1" i="0" u="none" strike="noStrike" kern="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a:t>
            </a:r>
            <a:endParaRPr kumimoji="0" lang="en-US" altLang="en-US" sz="4800" b="1" i="0" u="none" strike="noStrike" kern="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5" name="Left Arrow 4">
            <a:hlinkClick r:id="rId4" action="ppaction://hlinksldjump"/>
          </p:cNvPr>
          <p:cNvSpPr/>
          <p:nvPr/>
        </p:nvSpPr>
        <p:spPr>
          <a:xfrm>
            <a:off x="14401800" y="9601200"/>
            <a:ext cx="9144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60421037"/>
      </p:ext>
    </p:extLst>
  </p:cSld>
  <p:clrMapOvr>
    <a:masterClrMapping/>
  </p:clrMapOvr>
  <p:transition>
    <p:sndAc>
      <p:stSnd>
        <p:snd r:embed="rId2" name="scoreope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14" name="Rectangle 13"/>
          <p:cNvSpPr/>
          <p:nvPr/>
        </p:nvSpPr>
        <p:spPr>
          <a:xfrm>
            <a:off x="2628900" y="1353663"/>
            <a:ext cx="1352550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3. </a:t>
            </a:r>
            <a:r>
              <a:rPr kumimoji="0" lang="vi-VN" sz="4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“Nắng mới, áo đỏ và nét cười đen nhánh” của tác giả nào?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a:t>
            </a:r>
            <a:r>
              <a:rPr kumimoji="0" lang="vi-VN"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Quang Trung.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a:t>
            </a:r>
            <a:r>
              <a:rPr kumimoji="0" lang="vi-VN"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Nguyễn Huệ.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a:t>
            </a:r>
            <a:r>
              <a:rPr kumimoji="0" lang="vi-VN"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Nguyễn Bỉnh Khiêm.</a:t>
            </a:r>
            <a:endPar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a:t>
            </a:r>
            <a:r>
              <a:rPr kumimoji="0" lang="vi-VN" sz="4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Lê Quang Hưng.</a:t>
            </a:r>
          </a:p>
        </p:txBody>
      </p:sp>
      <p:sp>
        <p:nvSpPr>
          <p:cNvPr id="127" name="Rectangle 126"/>
          <p:cNvSpPr/>
          <p:nvPr/>
        </p:nvSpPr>
        <p:spPr>
          <a:xfrm>
            <a:off x="3276600" y="6362700"/>
            <a:ext cx="12230100" cy="830997"/>
          </a:xfrm>
          <a:prstGeom prst="rect">
            <a:avLst/>
          </a:prstGeom>
        </p:spPr>
        <p:txBody>
          <a:bodyPr wrap="square">
            <a:spAutoFit/>
          </a:bodyPr>
          <a:lstStyle/>
          <a:p>
            <a:pPr marL="914400" marR="0" lvl="0" indent="-914400" algn="ctr" defTabSz="1371600" rtl="0" eaLnBrk="1" fontAlgn="base" latinLnBrk="0" hangingPunct="1">
              <a:lnSpc>
                <a:spcPct val="100000"/>
              </a:lnSpc>
              <a:spcBef>
                <a:spcPct val="20000"/>
              </a:spcBef>
              <a:spcAft>
                <a:spcPct val="0"/>
              </a:spcAft>
              <a:buClrTx/>
              <a:buSzTx/>
              <a:buFontTx/>
              <a:buNone/>
              <a:tabLst/>
              <a:defRPr/>
            </a:pPr>
            <a:r>
              <a:rPr kumimoji="0" lang="en-US" altLang="en-US" sz="4800" b="1" i="0" u="none" strike="noStrike" kern="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a:t>
            </a:r>
            <a:endParaRPr kumimoji="0" lang="en-US" altLang="en-US" sz="4800" b="1" i="0" u="none" strike="noStrike" kern="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5" name="Left Arrow 4">
            <a:hlinkClick r:id="rId4" action="ppaction://hlinksldjump"/>
          </p:cNvPr>
          <p:cNvSpPr/>
          <p:nvPr/>
        </p:nvSpPr>
        <p:spPr>
          <a:xfrm>
            <a:off x="14401800" y="9601200"/>
            <a:ext cx="9144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9119401"/>
      </p:ext>
    </p:extLst>
  </p:cSld>
  <p:clrMapOvr>
    <a:masterClrMapping/>
  </p:clrMapOvr>
  <p:transition>
    <p:sndAc>
      <p:stSnd>
        <p:snd r:embed="rId2" name="scoreope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14" name="Rectangle 13"/>
          <p:cNvSpPr/>
          <p:nvPr/>
        </p:nvSpPr>
        <p:spPr>
          <a:xfrm>
            <a:off x="3028950" y="1866900"/>
            <a:ext cx="12230100"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4. </a:t>
            </a:r>
            <a:r>
              <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Nhận xét sau về văn bản là đúng hay sai: Nhan đề là yếu tố giúp người đọc có thể xác định nhanh vấn đề được đề cập trong văn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 Đúng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 Sai </a:t>
            </a:r>
          </a:p>
        </p:txBody>
      </p:sp>
      <p:sp>
        <p:nvSpPr>
          <p:cNvPr id="127" name="Rectangle 126"/>
          <p:cNvSpPr/>
          <p:nvPr/>
        </p:nvSpPr>
        <p:spPr>
          <a:xfrm>
            <a:off x="3028950" y="6323738"/>
            <a:ext cx="12230100" cy="830997"/>
          </a:xfrm>
          <a:prstGeom prst="rect">
            <a:avLst/>
          </a:prstGeom>
        </p:spPr>
        <p:txBody>
          <a:bodyPr wrap="square">
            <a:spAutoFit/>
          </a:bodyPr>
          <a:lstStyle/>
          <a:p>
            <a:pPr marL="914400" marR="0" lvl="0" indent="-914400" algn="ctr" defTabSz="1371600" rtl="0" eaLnBrk="1" fontAlgn="base" latinLnBrk="0" hangingPunct="1">
              <a:lnSpc>
                <a:spcPct val="100000"/>
              </a:lnSpc>
              <a:spcBef>
                <a:spcPct val="20000"/>
              </a:spcBef>
              <a:spcAft>
                <a:spcPct val="0"/>
              </a:spcAft>
              <a:buClrTx/>
              <a:buSzTx/>
              <a:buFontTx/>
              <a:buNone/>
              <a:tabLst/>
              <a:defRPr/>
            </a:pPr>
            <a:r>
              <a:rPr kumimoji="0" lang="en-US" altLang="en-US" sz="4800" b="1" i="0" u="none" strike="noStrike" kern="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a:t>
            </a:r>
            <a:endParaRPr kumimoji="0" lang="en-US" altLang="en-US" sz="4800" b="1" i="0" u="none" strike="noStrike" kern="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5" name="Left Arrow 4">
            <a:hlinkClick r:id="rId4" action="ppaction://hlinksldjump"/>
          </p:cNvPr>
          <p:cNvSpPr/>
          <p:nvPr/>
        </p:nvSpPr>
        <p:spPr>
          <a:xfrm>
            <a:off x="14401800" y="9601200"/>
            <a:ext cx="9144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95225256"/>
      </p:ext>
    </p:extLst>
  </p:cSld>
  <p:clrMapOvr>
    <a:masterClrMapping/>
  </p:clrMapOvr>
  <p:transition>
    <p:sndAc>
      <p:stSnd>
        <p:snd r:embed="rId2" name="scoreope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14" name="Rectangle 13"/>
          <p:cNvSpPr/>
          <p:nvPr/>
        </p:nvSpPr>
        <p:spPr>
          <a:xfrm>
            <a:off x="2628900" y="2132792"/>
            <a:ext cx="13449300"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5. </a:t>
            </a:r>
            <a:r>
              <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Người viết đã bàn về những yếu tố nào của bào thơ ở phần 1?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 Giá trị nội dung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 Mô típ bài thơ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 Nghệ thuật nổi bật trong sáng tác của tác giả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 Trích thành ngữ, tục ngữ </a:t>
            </a:r>
          </a:p>
        </p:txBody>
      </p:sp>
      <p:sp>
        <p:nvSpPr>
          <p:cNvPr id="127" name="Rectangle 126"/>
          <p:cNvSpPr/>
          <p:nvPr/>
        </p:nvSpPr>
        <p:spPr>
          <a:xfrm>
            <a:off x="3028950" y="6323738"/>
            <a:ext cx="12230100" cy="830997"/>
          </a:xfrm>
          <a:prstGeom prst="rect">
            <a:avLst/>
          </a:prstGeom>
        </p:spPr>
        <p:txBody>
          <a:bodyPr wrap="square">
            <a:spAutoFit/>
          </a:bodyPr>
          <a:lstStyle/>
          <a:p>
            <a:pPr marL="914400" marR="0" lvl="0" indent="-914400" algn="ctr" defTabSz="1371600" rtl="0" eaLnBrk="1" fontAlgn="base" latinLnBrk="0" hangingPunct="1">
              <a:lnSpc>
                <a:spcPct val="100000"/>
              </a:lnSpc>
              <a:spcBef>
                <a:spcPct val="20000"/>
              </a:spcBef>
              <a:spcAft>
                <a:spcPct val="0"/>
              </a:spcAft>
              <a:buClrTx/>
              <a:buSzTx/>
              <a:buFontTx/>
              <a:buNone/>
              <a:tabLst/>
              <a:defRPr/>
            </a:pPr>
            <a:r>
              <a:rPr kumimoji="0" lang="en-US" altLang="en-US" sz="4800" b="1" i="0" u="none" strike="noStrike" kern="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a:t>
            </a:r>
            <a:endParaRPr kumimoji="0" lang="en-US" altLang="en-US" sz="4800" b="1" i="0" u="none" strike="noStrike" kern="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5" name="Left Arrow 4">
            <a:hlinkClick r:id="rId4" action="ppaction://hlinksldjump"/>
          </p:cNvPr>
          <p:cNvSpPr/>
          <p:nvPr/>
        </p:nvSpPr>
        <p:spPr>
          <a:xfrm>
            <a:off x="14401800" y="9601200"/>
            <a:ext cx="9144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26384938"/>
      </p:ext>
    </p:extLst>
  </p:cSld>
  <p:clrMapOvr>
    <a:masterClrMapping/>
  </p:clrMapOvr>
  <p:transition>
    <p:sndAc>
      <p:stSnd>
        <p:snd r:embed="rId2" name="scoreope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14" name="Rectangle 13"/>
          <p:cNvSpPr/>
          <p:nvPr/>
        </p:nvSpPr>
        <p:spPr>
          <a:xfrm>
            <a:off x="2819400" y="1684186"/>
            <a:ext cx="13182600"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6. </a:t>
            </a:r>
            <a:r>
              <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Vấn đề trọng tâm mà bài viết này nêu lên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 Làm rõ chi tiết nắng mới, áo đỏ và nét cười đen nhánh trong bài thơ Nắng mới của Lưu Trọng Lư.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B. Giá trị nghệ thuật của bài thơ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 Giá trị nội dung của bài thơ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 Điểm đắc sắc trong văn chương của nhà thơ </a:t>
            </a:r>
          </a:p>
        </p:txBody>
      </p:sp>
      <p:sp>
        <p:nvSpPr>
          <p:cNvPr id="127" name="Rectangle 126"/>
          <p:cNvSpPr/>
          <p:nvPr/>
        </p:nvSpPr>
        <p:spPr>
          <a:xfrm>
            <a:off x="3028950" y="6323738"/>
            <a:ext cx="12230100" cy="830997"/>
          </a:xfrm>
          <a:prstGeom prst="rect">
            <a:avLst/>
          </a:prstGeom>
        </p:spPr>
        <p:txBody>
          <a:bodyPr wrap="square">
            <a:spAutoFit/>
          </a:bodyPr>
          <a:lstStyle/>
          <a:p>
            <a:pPr marL="914400" marR="0" lvl="0" indent="-914400" algn="ctr" defTabSz="1371600" rtl="0" eaLnBrk="1" fontAlgn="base" latinLnBrk="0" hangingPunct="1">
              <a:lnSpc>
                <a:spcPct val="100000"/>
              </a:lnSpc>
              <a:spcBef>
                <a:spcPct val="20000"/>
              </a:spcBef>
              <a:spcAft>
                <a:spcPct val="0"/>
              </a:spcAft>
              <a:buClrTx/>
              <a:buSzTx/>
              <a:buFontTx/>
              <a:buNone/>
              <a:tabLst/>
              <a:defRPr/>
            </a:pPr>
            <a:r>
              <a:rPr kumimoji="0" lang="en-US" altLang="en-US" sz="4800" b="1" i="0" u="none" strike="noStrike" kern="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a:t>
            </a:r>
            <a:endParaRPr kumimoji="0" lang="en-US" altLang="en-US" sz="4800" b="1" i="0" u="none" strike="noStrike" kern="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5" name="Left Arrow 4">
            <a:hlinkClick r:id="rId4" action="ppaction://hlinksldjump"/>
          </p:cNvPr>
          <p:cNvSpPr/>
          <p:nvPr/>
        </p:nvSpPr>
        <p:spPr>
          <a:xfrm>
            <a:off x="14401800" y="9601200"/>
            <a:ext cx="914400" cy="685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94650545"/>
      </p:ext>
    </p:extLst>
  </p:cSld>
  <p:clrMapOvr>
    <a:masterClrMapping/>
  </p:clrMapOvr>
  <p:transition>
    <p:sndAc>
      <p:stSnd>
        <p:snd r:embed="rId2" name="scoreope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1F19C51C-24EE-B776-027E-BC3D5F16FA31}"/>
              </a:ext>
            </a:extLst>
          </p:cNvPr>
          <p:cNvSpPr/>
          <p:nvPr/>
        </p:nvSpPr>
        <p:spPr>
          <a:xfrm>
            <a:off x="76200" y="2247900"/>
            <a:ext cx="18288000" cy="8039100"/>
          </a:xfrm>
          <a:custGeom>
            <a:avLst/>
            <a:gdLst/>
            <a:ahLst/>
            <a:cxnLst/>
            <a:rect l="l" t="t" r="r" b="b"/>
            <a:pathLst>
              <a:path w="5389639" h="3786221">
                <a:moveTo>
                  <a:pt x="0" y="0"/>
                </a:moveTo>
                <a:lnTo>
                  <a:pt x="5389639" y="0"/>
                </a:lnTo>
                <a:lnTo>
                  <a:pt x="5389639" y="3786221"/>
                </a:lnTo>
                <a:lnTo>
                  <a:pt x="0" y="3786221"/>
                </a:lnTo>
                <a:lnTo>
                  <a:pt x="0" y="0"/>
                </a:lnTo>
                <a:close/>
              </a:path>
            </a:pathLst>
          </a:custGeom>
          <a:blipFill>
            <a:blip r:embed="rId3"/>
            <a:stretch>
              <a:fillRect/>
            </a:stretch>
          </a:blipFill>
        </p:spPr>
        <p:txBody>
          <a:bodyPr/>
          <a:lstStyle/>
          <a:p>
            <a:endParaRPr lang="en-US" dirty="0"/>
          </a:p>
        </p:txBody>
      </p:sp>
      <p:pic>
        <p:nvPicPr>
          <p:cNvPr id="3" name="Picture 3"/>
          <p:cNvPicPr>
            <a:picLocks noChangeAspect="1"/>
          </p:cNvPicPr>
          <p:nvPr/>
        </p:nvPicPr>
        <p:blipFill>
          <a:blip r:embed="rId4"/>
          <a:srcRect/>
          <a:stretch>
            <a:fillRect/>
          </a:stretch>
        </p:blipFill>
        <p:spPr>
          <a:xfrm>
            <a:off x="-3810000" y="-4457700"/>
            <a:ext cx="12954000" cy="12079605"/>
          </a:xfrm>
          <a:prstGeom prst="rect">
            <a:avLst/>
          </a:prstGeom>
        </p:spPr>
      </p:pic>
      <p:pic>
        <p:nvPicPr>
          <p:cNvPr id="11" name="Picture 10"/>
          <p:cNvPicPr>
            <a:picLocks noChangeAspect="1"/>
          </p:cNvPicPr>
          <p:nvPr/>
        </p:nvPicPr>
        <p:blipFill>
          <a:blip r:embed="rId5"/>
          <a:stretch>
            <a:fillRect/>
          </a:stretch>
        </p:blipFill>
        <p:spPr>
          <a:xfrm>
            <a:off x="6705600" y="1333500"/>
            <a:ext cx="11210888" cy="2477924"/>
          </a:xfrm>
          <a:prstGeom prst="rect">
            <a:avLst/>
          </a:prstGeom>
        </p:spPr>
      </p:pic>
    </p:spTree>
    <p:extLst>
      <p:ext uri="{BB962C8B-B14F-4D97-AF65-F5344CB8AC3E}">
        <p14:creationId xmlns:p14="http://schemas.microsoft.com/office/powerpoint/2010/main" val="262004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58341">
            <a:off x="-1442125" y="-613421"/>
            <a:ext cx="3063654" cy="339933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16400" y="7962900"/>
            <a:ext cx="1984469" cy="2709172"/>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51879" flipH="1">
            <a:off x="7055472" y="-200826"/>
            <a:ext cx="3445383" cy="925947"/>
          </a:xfrm>
          <a:prstGeom prst="rect">
            <a:avLst/>
          </a:prstGeom>
        </p:spPr>
      </p:pic>
      <p:sp>
        <p:nvSpPr>
          <p:cNvPr id="43" name="TextBox 15"/>
          <p:cNvSpPr txBox="1"/>
          <p:nvPr/>
        </p:nvSpPr>
        <p:spPr>
          <a:xfrm>
            <a:off x="1981200" y="262147"/>
            <a:ext cx="4156353" cy="738664"/>
          </a:xfrm>
          <a:prstGeom prst="rect">
            <a:avLst/>
          </a:prstGeom>
        </p:spPr>
        <p:txBody>
          <a:bodyPr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1. </a:t>
            </a:r>
            <a:r>
              <a:rPr lang="en-US" sz="4800" b="1" dirty="0" err="1">
                <a:solidFill>
                  <a:srgbClr val="271905"/>
                </a:solidFill>
                <a:latin typeface="Times New Roman" panose="02020603050405020304" pitchFamily="18" charset="0"/>
                <a:cs typeface="Times New Roman" panose="02020603050405020304" pitchFamily="18" charset="0"/>
              </a:rPr>
              <a:t>Đọc</a:t>
            </a: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14" name="TextBox 15"/>
          <p:cNvSpPr txBox="1"/>
          <p:nvPr/>
        </p:nvSpPr>
        <p:spPr>
          <a:xfrm>
            <a:off x="1981200" y="1287715"/>
            <a:ext cx="6324600" cy="738664"/>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2. </a:t>
            </a:r>
            <a:r>
              <a:rPr lang="en-US" sz="4800" b="1" dirty="0" err="1">
                <a:solidFill>
                  <a:srgbClr val="271905"/>
                </a:solidFill>
                <a:latin typeface="Times New Roman" panose="02020603050405020304" pitchFamily="18" charset="0"/>
                <a:cs typeface="Times New Roman" panose="02020603050405020304" pitchFamily="18" charset="0"/>
              </a:rPr>
              <a:t>Tìm</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hiểu</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chung</a:t>
            </a: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17" name="TextBox 24">
            <a:extLst>
              <a:ext uri="{FF2B5EF4-FFF2-40B4-BE49-F238E27FC236}">
                <a16:creationId xmlns:a16="http://schemas.microsoft.com/office/drawing/2014/main" id="{B9CC9090-F44E-72A5-A8A2-BABC7C6F8788}"/>
              </a:ext>
            </a:extLst>
          </p:cNvPr>
          <p:cNvSpPr txBox="1"/>
          <p:nvPr/>
        </p:nvSpPr>
        <p:spPr>
          <a:xfrm>
            <a:off x="2902526" y="2293234"/>
            <a:ext cx="4481948" cy="677108"/>
          </a:xfrm>
          <a:prstGeom prst="rect">
            <a:avLst/>
          </a:prstGeom>
        </p:spPr>
        <p:txBody>
          <a:bodyPr lIns="0" tIns="0" rIns="0" bIns="0" rtlCol="0" anchor="t">
            <a:spAutoFit/>
          </a:bodyPr>
          <a:lstStyle/>
          <a:p>
            <a:pPr>
              <a:spcBef>
                <a:spcPct val="0"/>
              </a:spcBef>
            </a:pPr>
            <a:r>
              <a:rPr lang="en-US" sz="4400" b="1" dirty="0">
                <a:solidFill>
                  <a:srgbClr val="271905"/>
                </a:solidFill>
                <a:latin typeface="Times New Roman" panose="02020603050405020304" pitchFamily="18" charset="0"/>
                <a:cs typeface="Times New Roman" panose="02020603050405020304" pitchFamily="18" charset="0"/>
              </a:rPr>
              <a:t>a. </a:t>
            </a:r>
            <a:r>
              <a:rPr lang="en-US" sz="4400" b="1" dirty="0" err="1">
                <a:solidFill>
                  <a:srgbClr val="271905"/>
                </a:solidFill>
                <a:latin typeface="Times New Roman" panose="02020603050405020304" pitchFamily="18" charset="0"/>
                <a:cs typeface="Times New Roman" panose="02020603050405020304" pitchFamily="18" charset="0"/>
              </a:rPr>
              <a:t>Tác</a:t>
            </a:r>
            <a:r>
              <a:rPr lang="en-US" sz="4400" b="1" dirty="0">
                <a:solidFill>
                  <a:srgbClr val="271905"/>
                </a:solidFill>
                <a:latin typeface="Times New Roman" panose="02020603050405020304" pitchFamily="18" charset="0"/>
                <a:cs typeface="Times New Roman" panose="02020603050405020304" pitchFamily="18" charset="0"/>
              </a:rPr>
              <a:t> </a:t>
            </a:r>
            <a:r>
              <a:rPr lang="en-US" sz="4400" b="1" dirty="0" err="1">
                <a:solidFill>
                  <a:srgbClr val="271905"/>
                </a:solidFill>
                <a:latin typeface="Times New Roman" panose="02020603050405020304" pitchFamily="18" charset="0"/>
                <a:cs typeface="Times New Roman" panose="02020603050405020304" pitchFamily="18" charset="0"/>
              </a:rPr>
              <a:t>giả</a:t>
            </a:r>
            <a:endParaRPr lang="en-US" sz="4400" b="1" dirty="0">
              <a:solidFill>
                <a:srgbClr val="271905"/>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BBB10ED0-0722-6295-5716-A5E83C2DDF0E}"/>
              </a:ext>
            </a:extLst>
          </p:cNvPr>
          <p:cNvSpPr/>
          <p:nvPr/>
        </p:nvSpPr>
        <p:spPr>
          <a:xfrm>
            <a:off x="5867400" y="3237197"/>
            <a:ext cx="11658600" cy="5509200"/>
          </a:xfrm>
          <a:prstGeom prst="rect">
            <a:avLst/>
          </a:prstGeom>
        </p:spPr>
        <p:txBody>
          <a:bodyPr wrap="square">
            <a:spAutoFit/>
          </a:bodyPr>
          <a:lstStyle/>
          <a:p>
            <a:pPr algn="just"/>
            <a:r>
              <a:rPr lang="vi-VN" sz="4400" dirty="0">
                <a:latin typeface="+mj-lt"/>
              </a:rPr>
              <a:t>- Lê Quang Hưng </a:t>
            </a:r>
            <a:r>
              <a:rPr lang="en-US" sz="4400" dirty="0">
                <a:latin typeface="+mj-lt"/>
              </a:rPr>
              <a:t>(</a:t>
            </a:r>
            <a:r>
              <a:rPr lang="vi-VN" sz="4400" dirty="0">
                <a:latin typeface="+mj-lt"/>
              </a:rPr>
              <a:t>1956</a:t>
            </a:r>
            <a:r>
              <a:rPr lang="en-US" sz="4400" dirty="0">
                <a:latin typeface="+mj-lt"/>
              </a:rPr>
              <a:t>)</a:t>
            </a:r>
            <a:endParaRPr lang="vi-VN" sz="4400" dirty="0">
              <a:latin typeface="+mj-lt"/>
            </a:endParaRPr>
          </a:p>
          <a:p>
            <a:pPr algn="just"/>
            <a:r>
              <a:rPr lang="vi-VN" sz="4400" dirty="0">
                <a:latin typeface="+mj-lt"/>
              </a:rPr>
              <a:t>- Quê</a:t>
            </a:r>
            <a:r>
              <a:rPr lang="en-US" sz="4400" dirty="0">
                <a:latin typeface="+mj-lt"/>
              </a:rPr>
              <a:t>:</a:t>
            </a:r>
            <a:r>
              <a:rPr lang="vi-VN" sz="4400" dirty="0">
                <a:latin typeface="+mj-lt"/>
              </a:rPr>
              <a:t> Vũ Quang</a:t>
            </a:r>
            <a:r>
              <a:rPr lang="en-US" sz="4400" dirty="0">
                <a:latin typeface="+mj-lt"/>
              </a:rPr>
              <a:t> -</a:t>
            </a:r>
            <a:r>
              <a:rPr lang="vi-VN" sz="4400" dirty="0">
                <a:latin typeface="+mj-lt"/>
              </a:rPr>
              <a:t> Hà Tĩnh.</a:t>
            </a:r>
          </a:p>
          <a:p>
            <a:pPr algn="just"/>
            <a:r>
              <a:rPr lang="vi-VN" sz="4400" dirty="0">
                <a:latin typeface="+mj-lt"/>
              </a:rPr>
              <a:t>- Ông là Phó giáo sư Tiến sĩ chuyên ngành nhân văn.</a:t>
            </a:r>
          </a:p>
          <a:p>
            <a:pPr algn="just"/>
            <a:r>
              <a:rPr lang="vi-VN" sz="4400" dirty="0">
                <a:latin typeface="+mj-lt"/>
              </a:rPr>
              <a:t>- Ông đã được trao tặng giải thưởng và huân huy chương: Kỉ niệm chương Vì thế hệ Trẻ; được nhận tặng thưởng “Các tác phẩm lí luận, phê bình văn học, nghệ thuật xuất bản năm 2018”.</a:t>
            </a:r>
          </a:p>
        </p:txBody>
      </p:sp>
      <p:pic>
        <p:nvPicPr>
          <p:cNvPr id="19" name="Picture 18">
            <a:extLst>
              <a:ext uri="{FF2B5EF4-FFF2-40B4-BE49-F238E27FC236}">
                <a16:creationId xmlns:a16="http://schemas.microsoft.com/office/drawing/2014/main" id="{9A764962-EEFB-1D9C-AC97-2DE18CE4CA7D}"/>
              </a:ext>
            </a:extLst>
          </p:cNvPr>
          <p:cNvPicPr>
            <a:picLocks noChangeAspect="1"/>
          </p:cNvPicPr>
          <p:nvPr/>
        </p:nvPicPr>
        <p:blipFill>
          <a:blip r:embed="rId9"/>
          <a:stretch>
            <a:fillRect/>
          </a:stretch>
        </p:blipFill>
        <p:spPr>
          <a:xfrm>
            <a:off x="838200" y="3268820"/>
            <a:ext cx="4814768" cy="6271087"/>
          </a:xfrm>
          <a:prstGeom prst="rect">
            <a:avLst/>
          </a:prstGeom>
        </p:spPr>
      </p:pic>
    </p:spTree>
    <p:extLst>
      <p:ext uri="{BB962C8B-B14F-4D97-AF65-F5344CB8AC3E}">
        <p14:creationId xmlns:p14="http://schemas.microsoft.com/office/powerpoint/2010/main" val="97223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barn(inVertical)">
                                      <p:cBhvr>
                                        <p:cTn id="27" dur="500"/>
                                        <p:tgtEl>
                                          <p:spTgt spid="18">
                                            <p:txEl>
                                              <p:pRg st="0" end="0"/>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xEl>
                                              <p:pRg st="1" end="1"/>
                                            </p:txEl>
                                          </p:spTgt>
                                        </p:tgtEl>
                                        <p:attrNameLst>
                                          <p:attrName>style.visibility</p:attrName>
                                        </p:attrNameLst>
                                      </p:cBhvr>
                                      <p:to>
                                        <p:strVal val="visible"/>
                                      </p:to>
                                    </p:set>
                                    <p:animEffect transition="in" filter="barn(inVertical)">
                                      <p:cBhvr>
                                        <p:cTn id="30" dur="500"/>
                                        <p:tgtEl>
                                          <p:spTgt spid="18">
                                            <p:txEl>
                                              <p:pRg st="1" end="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animEffect transition="in" filter="barn(inVertical)">
                                      <p:cBhvr>
                                        <p:cTn id="33" dur="500"/>
                                        <p:tgtEl>
                                          <p:spTgt spid="18">
                                            <p:txEl>
                                              <p:pRg st="2" end="2"/>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barn(inVertical)">
                                      <p:cBhvr>
                                        <p:cTn id="36"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EE88C8-85B8-F85D-4B50-E52CFE2EA518}"/>
              </a:ext>
            </a:extLst>
          </p:cNvPr>
          <p:cNvPicPr>
            <a:picLocks noChangeAspect="1"/>
          </p:cNvPicPr>
          <p:nvPr/>
        </p:nvPicPr>
        <p:blipFill>
          <a:blip r:embed="rId2"/>
          <a:stretch>
            <a:fillRect/>
          </a:stretch>
        </p:blipFill>
        <p:spPr>
          <a:xfrm>
            <a:off x="10363200" y="-342900"/>
            <a:ext cx="8130035" cy="11166764"/>
          </a:xfrm>
          <a:prstGeom prst="rect">
            <a:avLst/>
          </a:prstGeom>
        </p:spPr>
      </p:pic>
      <p:sp>
        <p:nvSpPr>
          <p:cNvPr id="3" name="Rectangle 2">
            <a:extLst>
              <a:ext uri="{FF2B5EF4-FFF2-40B4-BE49-F238E27FC236}">
                <a16:creationId xmlns:a16="http://schemas.microsoft.com/office/drawing/2014/main" id="{CBFAB843-4A91-9655-1065-611C8D12C011}"/>
              </a:ext>
            </a:extLst>
          </p:cNvPr>
          <p:cNvSpPr/>
          <p:nvPr/>
        </p:nvSpPr>
        <p:spPr>
          <a:xfrm>
            <a:off x="762000" y="2171700"/>
            <a:ext cx="9144000" cy="4832092"/>
          </a:xfrm>
          <a:prstGeom prst="rect">
            <a:avLst/>
          </a:prstGeom>
        </p:spPr>
        <p:txBody>
          <a:bodyPr>
            <a:spAutoFit/>
          </a:bodyPr>
          <a:lstStyle/>
          <a:p>
            <a:pPr algn="just"/>
            <a:r>
              <a:rPr lang="vi-VN" sz="4400" dirty="0">
                <a:latin typeface="+mj-lt"/>
              </a:rPr>
              <a:t>- </a:t>
            </a:r>
            <a:r>
              <a:rPr lang="vi-VN" sz="4400" b="1" dirty="0">
                <a:latin typeface="+mj-lt"/>
              </a:rPr>
              <a:t>Tác phẩm tiêu biểu: </a:t>
            </a:r>
            <a:r>
              <a:rPr lang="vi-VN" sz="4400" dirty="0">
                <a:latin typeface="+mj-lt"/>
              </a:rPr>
              <a:t>cuốn sách “Những quan niệm, những thế giới nghệ thuật văn chương” được xuất bản năm 2019, cung cấp những kiến thức hữu ích, quang trọng về văn chương Việt Nam hiện đại ở nhiều góc nhìn và khía cạnh khác nhau.</a:t>
            </a:r>
          </a:p>
        </p:txBody>
      </p:sp>
    </p:spTree>
    <p:extLst>
      <p:ext uri="{BB962C8B-B14F-4D97-AF65-F5344CB8AC3E}">
        <p14:creationId xmlns:p14="http://schemas.microsoft.com/office/powerpoint/2010/main" val="2120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459200" y="-1413261"/>
            <a:ext cx="3287739" cy="3108408"/>
          </a:xfrm>
          <a:prstGeom prst="rect">
            <a:avLst/>
          </a:prstGeom>
        </p:spPr>
      </p:pic>
      <p:sp>
        <p:nvSpPr>
          <p:cNvPr id="20" name="Rectangle 19"/>
          <p:cNvSpPr/>
          <p:nvPr/>
        </p:nvSpPr>
        <p:spPr>
          <a:xfrm>
            <a:off x="8065640" y="5653007"/>
            <a:ext cx="2938418" cy="2751715"/>
          </a:xfrm>
          <a:prstGeom prst="rect">
            <a:avLst/>
          </a:prstGeom>
        </p:spPr>
        <p:txBody>
          <a:bodyPr wrap="square">
            <a:spAutoFit/>
          </a:bodyPr>
          <a:lstStyle/>
          <a:p>
            <a:pPr algn="ctr">
              <a:lnSpc>
                <a:spcPct val="150000"/>
              </a:lnSpc>
              <a:spcAft>
                <a:spcPts val="0"/>
              </a:spcAft>
            </a:pP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Thể</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loại</a:t>
            </a:r>
            <a:r>
              <a:rPr lang="en-US" sz="4000" b="1" dirty="0">
                <a:solidFill>
                  <a:srgbClr val="222222"/>
                </a:solidFill>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err="1">
                <a:solidFill>
                  <a:srgbClr val="222222"/>
                </a:solidFill>
                <a:latin typeface="Times New Roman" panose="02020603050405020304" pitchFamily="18" charset="0"/>
                <a:cs typeface="Times New Roman" panose="02020603050405020304" pitchFamily="18" charset="0"/>
              </a:rPr>
              <a:t>Nghị</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luận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Văn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học</a:t>
            </a:r>
            <a:endParaRPr lang="en-US" sz="4000" dirty="0">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5"/>
          <a:srcRect/>
          <a:stretch>
            <a:fillRect/>
          </a:stretch>
        </p:blipFill>
        <p:spPr>
          <a:xfrm>
            <a:off x="2466141" y="3062545"/>
            <a:ext cx="2777975" cy="2590462"/>
          </a:xfrm>
          <a:prstGeom prst="rect">
            <a:avLst/>
          </a:prstGeom>
        </p:spPr>
      </p:pic>
      <p:pic>
        <p:nvPicPr>
          <p:cNvPr id="10" name="Picture 3"/>
          <p:cNvPicPr>
            <a:picLocks noChangeAspect="1"/>
          </p:cNvPicPr>
          <p:nvPr/>
        </p:nvPicPr>
        <p:blipFill>
          <a:blip r:embed="rId5"/>
          <a:srcRect/>
          <a:stretch>
            <a:fillRect/>
          </a:stretch>
        </p:blipFill>
        <p:spPr>
          <a:xfrm>
            <a:off x="7880251" y="3062545"/>
            <a:ext cx="2777975" cy="2590462"/>
          </a:xfrm>
          <a:prstGeom prst="rect">
            <a:avLst/>
          </a:prstGeom>
        </p:spPr>
      </p:pic>
      <p:pic>
        <p:nvPicPr>
          <p:cNvPr id="11" name="Picture 3"/>
          <p:cNvPicPr>
            <a:picLocks noChangeAspect="1"/>
          </p:cNvPicPr>
          <p:nvPr/>
        </p:nvPicPr>
        <p:blipFill>
          <a:blip r:embed="rId5"/>
          <a:srcRect/>
          <a:stretch>
            <a:fillRect/>
          </a:stretch>
        </p:blipFill>
        <p:spPr>
          <a:xfrm>
            <a:off x="13294361" y="3062545"/>
            <a:ext cx="2777975" cy="2590462"/>
          </a:xfrm>
          <a:prstGeom prst="rect">
            <a:avLst/>
          </a:prstGeom>
        </p:spPr>
      </p:pic>
      <p:sp>
        <p:nvSpPr>
          <p:cNvPr id="12" name="Rectangle 11"/>
          <p:cNvSpPr/>
          <p:nvPr/>
        </p:nvSpPr>
        <p:spPr>
          <a:xfrm>
            <a:off x="1620348" y="5517048"/>
            <a:ext cx="5105400" cy="3477875"/>
          </a:xfrm>
          <a:prstGeom prst="rect">
            <a:avLst/>
          </a:prstGeom>
        </p:spPr>
        <p:txBody>
          <a:bodyPr wrap="square">
            <a:spAutoFit/>
          </a:bodyPr>
          <a:lstStyle/>
          <a:p>
            <a:pPr algn="ctr">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xứ</a:t>
            </a:r>
            <a:r>
              <a:rPr lang="en-US" sz="4000" dirty="0">
                <a:latin typeface="Times New Roman" panose="02020603050405020304" pitchFamily="18" charset="0"/>
                <a:cs typeface="Times New Roman" panose="02020603050405020304" pitchFamily="18" charset="0"/>
              </a:rPr>
              <a:t>: </a:t>
            </a:r>
          </a:p>
          <a:p>
            <a:pPr algn="ctr"/>
            <a:r>
              <a:rPr lang="vi-VN" sz="4000" dirty="0">
                <a:latin typeface="+mj-lt"/>
              </a:rPr>
              <a:t>Trích từ “</a:t>
            </a:r>
            <a:r>
              <a:rPr lang="vi-VN" sz="4000" i="1" dirty="0">
                <a:latin typeface="+mj-lt"/>
              </a:rPr>
              <a:t>Đến với tác phẩm văn chương”</a:t>
            </a:r>
            <a:r>
              <a:rPr lang="vi-VN" sz="4000" dirty="0">
                <a:latin typeface="+mj-lt"/>
              </a:rPr>
              <a:t>, NXB Đại học Quốc gia Hà Nội, 2007</a:t>
            </a:r>
          </a:p>
        </p:txBody>
      </p:sp>
      <p:sp>
        <p:nvSpPr>
          <p:cNvPr id="13" name="Rectangle 12"/>
          <p:cNvSpPr/>
          <p:nvPr/>
        </p:nvSpPr>
        <p:spPr>
          <a:xfrm>
            <a:off x="13258800" y="5517048"/>
            <a:ext cx="3505200" cy="1938992"/>
          </a:xfrm>
          <a:prstGeom prst="rect">
            <a:avLst/>
          </a:prstGeom>
        </p:spPr>
        <p:txBody>
          <a:bodyPr wrap="square">
            <a:spAutoFit/>
          </a:bodyPr>
          <a:lstStyle/>
          <a:p>
            <a:pPr algn="ctr">
              <a:lnSpc>
                <a:spcPct val="150000"/>
              </a:lnSpc>
              <a:spcAft>
                <a:spcPts val="0"/>
              </a:spcAft>
            </a:pPr>
            <a:r>
              <a:rPr lang="en-US" sz="4000" b="1" dirty="0">
                <a:latin typeface="Times New Roman" panose="02020603050405020304" pitchFamily="18" charset="0"/>
                <a:cs typeface="Times New Roman" panose="02020603050405020304" pitchFamily="18" charset="0"/>
              </a:rPr>
              <a:t>- PTBĐ</a:t>
            </a:r>
            <a:r>
              <a:rPr lang="en-US" sz="4000" dirty="0">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err="1">
                <a:latin typeface="Times New Roman" panose="02020603050405020304" pitchFamily="18" charset="0"/>
                <a:cs typeface="Times New Roman" panose="02020603050405020304" pitchFamily="18" charset="0"/>
              </a:rPr>
              <a:t>Nghị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endParaRPr lang="en-US" sz="4000" dirty="0">
              <a:latin typeface="Times New Roman" panose="02020603050405020304" pitchFamily="18" charset="0"/>
              <a:cs typeface="Times New Roman" panose="02020603050405020304" pitchFamily="18" charset="0"/>
            </a:endParaRPr>
          </a:p>
        </p:txBody>
      </p:sp>
      <p:sp>
        <p:nvSpPr>
          <p:cNvPr id="2" name="TextBox 15">
            <a:extLst>
              <a:ext uri="{FF2B5EF4-FFF2-40B4-BE49-F238E27FC236}">
                <a16:creationId xmlns:a16="http://schemas.microsoft.com/office/drawing/2014/main" id="{66E7D7AF-3CF0-716D-B367-98B2C492C861}"/>
              </a:ext>
            </a:extLst>
          </p:cNvPr>
          <p:cNvSpPr txBox="1"/>
          <p:nvPr/>
        </p:nvSpPr>
        <p:spPr>
          <a:xfrm>
            <a:off x="1981200" y="262147"/>
            <a:ext cx="4156353" cy="738664"/>
          </a:xfrm>
          <a:prstGeom prst="rect">
            <a:avLst/>
          </a:prstGeom>
        </p:spPr>
        <p:txBody>
          <a:bodyPr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1. </a:t>
            </a:r>
            <a:r>
              <a:rPr lang="en-US" sz="4800" b="1" dirty="0" err="1">
                <a:solidFill>
                  <a:srgbClr val="271905"/>
                </a:solidFill>
                <a:latin typeface="Times New Roman" panose="02020603050405020304" pitchFamily="18" charset="0"/>
                <a:cs typeface="Times New Roman" panose="02020603050405020304" pitchFamily="18" charset="0"/>
              </a:rPr>
              <a:t>Đọc</a:t>
            </a: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5" name="TextBox 15">
            <a:extLst>
              <a:ext uri="{FF2B5EF4-FFF2-40B4-BE49-F238E27FC236}">
                <a16:creationId xmlns:a16="http://schemas.microsoft.com/office/drawing/2014/main" id="{489652FE-1C34-E0FE-F653-A60F52B63E92}"/>
              </a:ext>
            </a:extLst>
          </p:cNvPr>
          <p:cNvSpPr txBox="1"/>
          <p:nvPr/>
        </p:nvSpPr>
        <p:spPr>
          <a:xfrm>
            <a:off x="1981200" y="1287715"/>
            <a:ext cx="6324600" cy="738664"/>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2. </a:t>
            </a:r>
            <a:r>
              <a:rPr lang="en-US" sz="4800" b="1" dirty="0" err="1">
                <a:solidFill>
                  <a:srgbClr val="271905"/>
                </a:solidFill>
                <a:latin typeface="Times New Roman" panose="02020603050405020304" pitchFamily="18" charset="0"/>
                <a:cs typeface="Times New Roman" panose="02020603050405020304" pitchFamily="18" charset="0"/>
              </a:rPr>
              <a:t>Tìm</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hiểu</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chung</a:t>
            </a: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6" name="TextBox 24">
            <a:extLst>
              <a:ext uri="{FF2B5EF4-FFF2-40B4-BE49-F238E27FC236}">
                <a16:creationId xmlns:a16="http://schemas.microsoft.com/office/drawing/2014/main" id="{BDAA204E-2B60-3541-EAB2-CA38497FF379}"/>
              </a:ext>
            </a:extLst>
          </p:cNvPr>
          <p:cNvSpPr txBox="1"/>
          <p:nvPr/>
        </p:nvSpPr>
        <p:spPr>
          <a:xfrm>
            <a:off x="2902526" y="2293234"/>
            <a:ext cx="4481948" cy="677108"/>
          </a:xfrm>
          <a:prstGeom prst="rect">
            <a:avLst/>
          </a:prstGeom>
        </p:spPr>
        <p:txBody>
          <a:bodyPr lIns="0" tIns="0" rIns="0" bIns="0" rtlCol="0" anchor="t">
            <a:spAutoFit/>
          </a:bodyPr>
          <a:lstStyle/>
          <a:p>
            <a:pPr>
              <a:spcBef>
                <a:spcPct val="0"/>
              </a:spcBef>
            </a:pPr>
            <a:r>
              <a:rPr lang="en-US" sz="4400" b="1" dirty="0">
                <a:solidFill>
                  <a:srgbClr val="271905"/>
                </a:solidFill>
                <a:latin typeface="Times New Roman" panose="02020603050405020304" pitchFamily="18" charset="0"/>
                <a:cs typeface="Times New Roman" panose="02020603050405020304" pitchFamily="18" charset="0"/>
              </a:rPr>
              <a:t>b. </a:t>
            </a:r>
            <a:r>
              <a:rPr lang="en-US" sz="4400" b="1" dirty="0" err="1">
                <a:solidFill>
                  <a:srgbClr val="271905"/>
                </a:solidFill>
                <a:latin typeface="Times New Roman" panose="02020603050405020304" pitchFamily="18" charset="0"/>
                <a:cs typeface="Times New Roman" panose="02020603050405020304" pitchFamily="18" charset="0"/>
              </a:rPr>
              <a:t>Tác</a:t>
            </a:r>
            <a:r>
              <a:rPr lang="en-US" sz="4400" b="1" dirty="0">
                <a:solidFill>
                  <a:srgbClr val="271905"/>
                </a:solidFill>
                <a:latin typeface="Times New Roman" panose="02020603050405020304" pitchFamily="18" charset="0"/>
                <a:cs typeface="Times New Roman" panose="02020603050405020304" pitchFamily="18" charset="0"/>
              </a:rPr>
              <a:t> </a:t>
            </a:r>
            <a:r>
              <a:rPr lang="en-US" sz="4400" b="1" dirty="0" err="1">
                <a:solidFill>
                  <a:srgbClr val="271905"/>
                </a:solidFill>
                <a:latin typeface="Times New Roman" panose="02020603050405020304" pitchFamily="18" charset="0"/>
                <a:cs typeface="Times New Roman" panose="02020603050405020304" pitchFamily="18" charset="0"/>
              </a:rPr>
              <a:t>phẩm</a:t>
            </a:r>
            <a:endParaRPr lang="en-US" sz="4400" b="1" dirty="0">
              <a:solidFill>
                <a:srgbClr val="27190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56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P spid="1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286000" y="-4268953"/>
            <a:ext cx="12954000" cy="12079605"/>
          </a:xfrm>
          <a:prstGeom prst="rect">
            <a:avLst/>
          </a:prstGeom>
        </p:spPr>
      </p:pic>
      <p:pic>
        <p:nvPicPr>
          <p:cNvPr id="8"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750158" y="3238500"/>
            <a:ext cx="6512442" cy="7246110"/>
          </a:xfrm>
          <a:prstGeom prst="rect">
            <a:avLst/>
          </a:prstGeom>
        </p:spPr>
      </p:pic>
      <p:pic>
        <p:nvPicPr>
          <p:cNvPr id="2" name="Picture 1"/>
          <p:cNvPicPr>
            <a:picLocks noChangeAspect="1"/>
          </p:cNvPicPr>
          <p:nvPr/>
        </p:nvPicPr>
        <p:blipFill>
          <a:blip r:embed="rId6"/>
          <a:stretch>
            <a:fillRect/>
          </a:stretch>
        </p:blipFill>
        <p:spPr>
          <a:xfrm>
            <a:off x="-342900" y="6343002"/>
            <a:ext cx="13280195" cy="2935300"/>
          </a:xfrm>
          <a:prstGeom prst="rect">
            <a:avLst/>
          </a:prstGeom>
        </p:spPr>
      </p:pic>
    </p:spTree>
    <p:extLst>
      <p:ext uri="{BB962C8B-B14F-4D97-AF65-F5344CB8AC3E}">
        <p14:creationId xmlns:p14="http://schemas.microsoft.com/office/powerpoint/2010/main" val="2840950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24B381-5F05-820A-5DA0-029A83F26D3D}"/>
              </a:ext>
            </a:extLst>
          </p:cNvPr>
          <p:cNvPicPr>
            <a:picLocks noChangeAspect="1"/>
          </p:cNvPicPr>
          <p:nvPr/>
        </p:nvPicPr>
        <p:blipFill>
          <a:blip r:embed="rId3">
            <a:lum bright="70000" contrast="-70000"/>
          </a:blip>
          <a:stretch>
            <a:fillRect/>
          </a:stretch>
        </p:blipFill>
        <p:spPr>
          <a:xfrm>
            <a:off x="6927" y="4764024"/>
            <a:ext cx="18288000" cy="5522976"/>
          </a:xfrm>
          <a:prstGeom prst="rect">
            <a:avLst/>
          </a:prstGeom>
        </p:spPr>
      </p:pic>
      <p:sp>
        <p:nvSpPr>
          <p:cNvPr id="8" name="Freeform 3">
            <a:extLst>
              <a:ext uri="{FF2B5EF4-FFF2-40B4-BE49-F238E27FC236}">
                <a16:creationId xmlns:a16="http://schemas.microsoft.com/office/drawing/2014/main" id="{0006855D-0C47-A182-D5C5-D7D93F42242F}"/>
              </a:ext>
            </a:extLst>
          </p:cNvPr>
          <p:cNvSpPr/>
          <p:nvPr/>
        </p:nvSpPr>
        <p:spPr>
          <a:xfrm>
            <a:off x="4007427" y="0"/>
            <a:ext cx="10287000" cy="8229600"/>
          </a:xfrm>
          <a:custGeom>
            <a:avLst/>
            <a:gdLst/>
            <a:ahLst/>
            <a:cxnLst/>
            <a:rect l="l" t="t" r="r" b="b"/>
            <a:pathLst>
              <a:path w="10287000" h="8229600">
                <a:moveTo>
                  <a:pt x="0" y="0"/>
                </a:moveTo>
                <a:lnTo>
                  <a:pt x="10287000" y="0"/>
                </a:lnTo>
                <a:lnTo>
                  <a:pt x="10287000" y="8229600"/>
                </a:lnTo>
                <a:lnTo>
                  <a:pt x="0" y="8229600"/>
                </a:lnTo>
                <a:lnTo>
                  <a:pt x="0" y="0"/>
                </a:lnTo>
                <a:close/>
              </a:path>
            </a:pathLst>
          </a:custGeom>
          <a:blipFill>
            <a:blip r:embed="rId4"/>
            <a:stretch>
              <a:fillRect/>
            </a:stretch>
          </a:blipFill>
        </p:spPr>
      </p:sp>
      <p:pic>
        <p:nvPicPr>
          <p:cNvPr id="2"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96285" flipH="1">
            <a:off x="-1389734" y="-1633467"/>
            <a:ext cx="2779467" cy="3794494"/>
          </a:xfrm>
          <a:prstGeom prst="rect">
            <a:avLst/>
          </a:prstGeom>
        </p:spPr>
      </p:pic>
      <p:sp>
        <p:nvSpPr>
          <p:cNvPr id="5" name="TextBox 4">
            <a:extLst>
              <a:ext uri="{FF2B5EF4-FFF2-40B4-BE49-F238E27FC236}">
                <a16:creationId xmlns:a16="http://schemas.microsoft.com/office/drawing/2014/main" id="{0F6A03DF-CD73-DBBA-D95B-DF54CECC5CDA}"/>
              </a:ext>
            </a:extLst>
          </p:cNvPr>
          <p:cNvSpPr txBox="1"/>
          <p:nvPr/>
        </p:nvSpPr>
        <p:spPr>
          <a:xfrm>
            <a:off x="3505200" y="3619500"/>
            <a:ext cx="10697440" cy="1938992"/>
          </a:xfrm>
          <a:prstGeom prst="rect">
            <a:avLst/>
          </a:prstGeom>
          <a:noFill/>
        </p:spPr>
        <p:txBody>
          <a:bodyPr wrap="square">
            <a:spAutoFit/>
          </a:bodyPr>
          <a:lstStyle/>
          <a:p>
            <a:pPr algn="ctr"/>
            <a:r>
              <a:rPr lang="en-US" sz="6000" b="1" i="0" dirty="0">
                <a:solidFill>
                  <a:srgbClr val="212529"/>
                </a:solidFill>
                <a:effectLst/>
                <a:latin typeface="#9Slide04 Spectral Bold" panose="02020802060000000000" pitchFamily="18" charset="0"/>
              </a:rPr>
              <a:t>1. </a:t>
            </a:r>
          </a:p>
          <a:p>
            <a:pPr algn="ctr"/>
            <a:r>
              <a:rPr lang="en-US" sz="6000" b="1" i="0" dirty="0" err="1">
                <a:solidFill>
                  <a:srgbClr val="212529"/>
                </a:solidFill>
                <a:effectLst/>
                <a:latin typeface="#9Slide04 Spectral Bold" panose="02020802060000000000" pitchFamily="18" charset="0"/>
              </a:rPr>
              <a:t>Luận</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đề</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vấn</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đề</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nghị</a:t>
            </a:r>
            <a:r>
              <a:rPr lang="en-US" sz="6000" b="1" i="0" dirty="0">
                <a:solidFill>
                  <a:srgbClr val="212529"/>
                </a:solidFill>
                <a:effectLst/>
                <a:latin typeface="#9Slide04 Spectral Bold" panose="02020802060000000000" pitchFamily="18" charset="0"/>
              </a:rPr>
              <a:t> </a:t>
            </a:r>
            <a:r>
              <a:rPr lang="en-US" sz="6000" b="1" i="0" dirty="0" err="1">
                <a:solidFill>
                  <a:srgbClr val="212529"/>
                </a:solidFill>
                <a:effectLst/>
                <a:latin typeface="#9Slide04 Spectral Bold" panose="02020802060000000000" pitchFamily="18" charset="0"/>
              </a:rPr>
              <a:t>luận</a:t>
            </a:r>
            <a:r>
              <a:rPr lang="en-US" sz="6000" b="1" i="0" dirty="0">
                <a:solidFill>
                  <a:srgbClr val="212529"/>
                </a:solidFill>
                <a:effectLst/>
                <a:latin typeface="#9Slide04 Spectral Bold" panose="02020802060000000000" pitchFamily="18" charset="0"/>
              </a:rPr>
              <a:t>)</a:t>
            </a:r>
            <a:endParaRPr lang="en-US" sz="6000" dirty="0">
              <a:latin typeface="#9Slide04 Spectral Bold" panose="02020802060000000000" pitchFamily="18" charset="0"/>
            </a:endParaRPr>
          </a:p>
        </p:txBody>
      </p:sp>
    </p:spTree>
    <p:extLst>
      <p:ext uri="{BB962C8B-B14F-4D97-AF65-F5344CB8AC3E}">
        <p14:creationId xmlns:p14="http://schemas.microsoft.com/office/powerpoint/2010/main" val="72565238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E202A0-60B0-9A79-3BB0-5FF41932B98C}"/>
              </a:ext>
            </a:extLst>
          </p:cNvPr>
          <p:cNvSpPr>
            <a:spLocks noChangeArrowheads="1"/>
          </p:cNvSpPr>
          <p:nvPr/>
        </p:nvSpPr>
        <p:spPr bwMode="auto">
          <a:xfrm>
            <a:off x="2971800" y="6752440"/>
            <a:ext cx="14097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Vấn</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đề</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trọng</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tâm</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của</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bài</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viết</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làm</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rõ</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chi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tiết</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nắng</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mới</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áo</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đỏ</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và</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nét</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cười</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đen</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nhánh</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trong</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bài</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thơ</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1"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Nắng</a:t>
            </a:r>
            <a:r>
              <a:rPr kumimoji="0" lang="en-US" altLang="en-US" sz="4400" b="0" i="1"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1"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mới</a:t>
            </a:r>
            <a:r>
              <a:rPr kumimoji="0" lang="en-US" altLang="en-US" sz="4400" b="0" i="1"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của</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Lưu</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Trọng</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Lư</a:t>
            </a:r>
            <a:r>
              <a:rPr kumimoji="0" lang="en-US" altLang="en-US" sz="4400" b="0"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CF06A913-2697-DDB8-3D99-885E4D6184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814639">
            <a:off x="1546220" y="3117012"/>
            <a:ext cx="3155961" cy="3155961"/>
          </a:xfrm>
          <a:prstGeom prst="rect">
            <a:avLst/>
          </a:prstGeom>
        </p:spPr>
      </p:pic>
      <p:sp>
        <p:nvSpPr>
          <p:cNvPr id="8" name="Rectangle 7">
            <a:extLst>
              <a:ext uri="{FF2B5EF4-FFF2-40B4-BE49-F238E27FC236}">
                <a16:creationId xmlns:a16="http://schemas.microsoft.com/office/drawing/2014/main" id="{75E45860-E3C0-DDA0-379A-71BA5ACE1B4C}"/>
              </a:ext>
            </a:extLst>
          </p:cNvPr>
          <p:cNvSpPr>
            <a:spLocks noChangeArrowheads="1"/>
          </p:cNvSpPr>
          <p:nvPr/>
        </p:nvSpPr>
        <p:spPr bwMode="auto">
          <a:xfrm>
            <a:off x="990600" y="1835279"/>
            <a:ext cx="2590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Nhan </a:t>
            </a:r>
            <a:r>
              <a:rPr kumimoji="0" lang="en-US" altLang="en-US" sz="4400" b="1" i="0" u="none" strike="noStrike" cap="none" normalizeH="0" baseline="0" dirty="0" err="1">
                <a:ln>
                  <a:noFill/>
                </a:ln>
                <a:solidFill>
                  <a:srgbClr val="212529"/>
                </a:solidFill>
                <a:effectLst/>
                <a:latin typeface="Times New Roman" panose="02020603050405020304" pitchFamily="18" charset="0"/>
                <a:cs typeface="Times New Roman" panose="02020603050405020304" pitchFamily="18" charset="0"/>
              </a:rPr>
              <a:t>đề</a:t>
            </a:r>
            <a:r>
              <a:rPr kumimoji="0" lang="en-US" altLang="en-US" sz="4400" b="1" i="0" u="none" strike="noStrike" cap="none" normalizeH="0" baseline="0" dirty="0">
                <a:ln>
                  <a:noFill/>
                </a:ln>
                <a:solidFill>
                  <a:srgbClr val="212529"/>
                </a:solidFill>
                <a:effectLst/>
                <a:latin typeface="Times New Roman" panose="02020603050405020304" pitchFamily="18" charset="0"/>
                <a:cs typeface="Times New Roman" panose="02020603050405020304" pitchFamily="18" charset="0"/>
              </a:rPr>
              <a:t>:</a:t>
            </a:r>
            <a:endParaRPr kumimoji="0" lang="en-US" altLang="en-US" sz="4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Rectangle 1">
            <a:extLst>
              <a:ext uri="{FF2B5EF4-FFF2-40B4-BE49-F238E27FC236}">
                <a16:creationId xmlns:a16="http://schemas.microsoft.com/office/drawing/2014/main" id="{375CC456-F35F-2D71-D352-50C7EA93467F}"/>
              </a:ext>
            </a:extLst>
          </p:cNvPr>
          <p:cNvSpPr>
            <a:spLocks noChangeArrowheads="1"/>
          </p:cNvSpPr>
          <p:nvPr/>
        </p:nvSpPr>
        <p:spPr bwMode="auto">
          <a:xfrm>
            <a:off x="3733800" y="606137"/>
            <a:ext cx="11145440" cy="4676883"/>
          </a:xfrm>
          <a:prstGeom prst="rect">
            <a:avLst/>
          </a:prstGeom>
          <a:noFill/>
          <a:ln>
            <a:noFill/>
          </a:ln>
          <a:effectLst/>
        </p:spPr>
        <p:txBody>
          <a:bodyPr vert="horz" wrap="square" lIns="0" tIns="0" rIns="0" bIns="12061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0" b="1" u="none" strike="noStrike" cap="none" normalizeH="0" baseline="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Nắng</a:t>
            </a:r>
            <a:r>
              <a:rPr kumimoji="0" lang="en-US" sz="11500" b="1" u="none" strike="noStrike" cap="none" normalizeH="0" baseline="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baseline="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mới</a:t>
            </a:r>
            <a:r>
              <a:rPr kumimoji="0" lang="en-US" sz="11500" b="1" u="none" strike="noStrike" cap="none" normalizeH="0" baseline="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áo</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đỏ</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và</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nét</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cười</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đen</a:t>
            </a:r>
            <a:r>
              <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rPr>
              <a:t> </a:t>
            </a:r>
            <a:r>
              <a:rPr kumimoji="0" lang="en-US" sz="11500" b="1" u="none" strike="noStrike" cap="none" normalizeH="0" dirty="0" err="1">
                <a:ln>
                  <a:noFill/>
                </a:ln>
                <a:solidFill>
                  <a:schemeClr val="accent6">
                    <a:lumMod val="50000"/>
                  </a:schemeClr>
                </a:solidFill>
                <a:effectLst/>
                <a:latin typeface="#9Slide05 Miss Le Gatees" panose="00000400000000000000" pitchFamily="2" charset="0"/>
                <a:cs typeface="Times New Roman" panose="02020603050405020304" pitchFamily="18" charset="0"/>
              </a:rPr>
              <a:t>nhánh</a:t>
            </a:r>
            <a:endParaRPr kumimoji="0" lang="en-US" sz="11500" b="1" u="none" strike="noStrike" cap="none" normalizeH="0" dirty="0">
              <a:ln>
                <a:noFill/>
              </a:ln>
              <a:solidFill>
                <a:schemeClr val="accent6">
                  <a:lumMod val="50000"/>
                </a:schemeClr>
              </a:solidFill>
              <a:effectLst/>
              <a:latin typeface="#9Slide05 Miss Le Gatees" panose="00000400000000000000" pitchFamily="2"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sz="6600" baseline="0" dirty="0">
                <a:latin typeface="#9Slide05 Miss Le Gatees" panose="00000400000000000000" pitchFamily="2" charset="0"/>
                <a:cs typeface="Times New Roman" panose="02020603050405020304" pitchFamily="18" charset="0"/>
              </a:rPr>
              <a:t>(</a:t>
            </a:r>
            <a:r>
              <a:rPr lang="en-US" sz="6600" baseline="0" dirty="0" err="1">
                <a:latin typeface="#9Slide05 Miss Le Gatees" panose="00000400000000000000" pitchFamily="2" charset="0"/>
                <a:cs typeface="Times New Roman" panose="02020603050405020304" pitchFamily="18" charset="0"/>
              </a:rPr>
              <a:t>Về</a:t>
            </a:r>
            <a:r>
              <a:rPr lang="en-US" sz="6600" baseline="0" dirty="0">
                <a:latin typeface="#9Slide05 Miss Le Gatees" panose="00000400000000000000" pitchFamily="2" charset="0"/>
                <a:cs typeface="Times New Roman" panose="02020603050405020304" pitchFamily="18" charset="0"/>
              </a:rPr>
              <a:t> </a:t>
            </a:r>
            <a:r>
              <a:rPr lang="en-US" sz="6600" baseline="0" dirty="0" err="1">
                <a:latin typeface="#9Slide05 Miss Le Gatees" panose="00000400000000000000" pitchFamily="2" charset="0"/>
                <a:cs typeface="Times New Roman" panose="02020603050405020304" pitchFamily="18" charset="0"/>
              </a:rPr>
              <a:t>b</a:t>
            </a:r>
            <a:r>
              <a:rPr lang="en-US" sz="6600" dirty="0" err="1">
                <a:latin typeface="#9Slide05 Miss Le Gatees" panose="00000400000000000000" pitchFamily="2" charset="0"/>
                <a:cs typeface="Times New Roman" panose="02020603050405020304" pitchFamily="18" charset="0"/>
              </a:rPr>
              <a:t>ài</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thơ</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Nắng</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mới</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của</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Lưu</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Trọng</a:t>
            </a:r>
            <a:r>
              <a:rPr lang="en-US" sz="6600" dirty="0">
                <a:latin typeface="#9Slide05 Miss Le Gatees" panose="00000400000000000000" pitchFamily="2" charset="0"/>
                <a:cs typeface="Times New Roman" panose="02020603050405020304" pitchFamily="18" charset="0"/>
              </a:rPr>
              <a:t> </a:t>
            </a:r>
            <a:r>
              <a:rPr lang="en-US" sz="6600" dirty="0" err="1">
                <a:latin typeface="#9Slide05 Miss Le Gatees" panose="00000400000000000000" pitchFamily="2" charset="0"/>
                <a:cs typeface="Times New Roman" panose="02020603050405020304" pitchFamily="18" charset="0"/>
              </a:rPr>
              <a:t>Lư</a:t>
            </a:r>
            <a:r>
              <a:rPr lang="en-US" sz="6600" dirty="0">
                <a:latin typeface="#9Slide05 Miss Le Gatees" panose="00000400000000000000" pitchFamily="2" charset="0"/>
                <a:cs typeface="Times New Roman" panose="02020603050405020304" pitchFamily="18" charset="0"/>
              </a:rPr>
              <a:t>)</a:t>
            </a:r>
            <a:endParaRPr kumimoji="0" lang="en-US" sz="11500" u="none" strike="noStrike" cap="none" normalizeH="0" baseline="0" dirty="0">
              <a:ln>
                <a:noFill/>
              </a:ln>
              <a:effectLst/>
              <a:latin typeface="#9Slide05 Miss Le Gatees"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15551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1276</TotalTime>
  <Words>1655</Words>
  <Application>Microsoft Office PowerPoint</Application>
  <PresentationFormat>Custom</PresentationFormat>
  <Paragraphs>176</Paragraphs>
  <Slides>27</Slides>
  <Notes>18</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Calibri</vt:lpstr>
      <vt:lpstr>Wingdings</vt:lpstr>
      <vt:lpstr>Arial</vt:lpstr>
      <vt:lpstr>Times New Roman</vt:lpstr>
      <vt:lpstr>#9Slide05 Dinh Tran</vt:lpstr>
      <vt:lpstr>#9Slide05 Brannboll Ny</vt:lpstr>
      <vt:lpstr>Muli</vt:lpstr>
      <vt:lpstr>#9Slide04 Spectral Bold</vt:lpstr>
      <vt:lpstr>#9Slide07 IcielHoneyCream</vt:lpstr>
      <vt:lpstr>#9Slide05 Miss Le Gatees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Nắng mới</dc:title>
  <cp:lastModifiedBy>Admin</cp:lastModifiedBy>
  <cp:revision>78</cp:revision>
  <dcterms:created xsi:type="dcterms:W3CDTF">2006-08-16T00:00:00Z</dcterms:created>
  <dcterms:modified xsi:type="dcterms:W3CDTF">2024-03-21T02:08:14Z</dcterms:modified>
  <dc:identifier>DAFjiDNs2fM</dc:identifier>
</cp:coreProperties>
</file>