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68" r:id="rId3"/>
    <p:sldId id="261" r:id="rId4"/>
    <p:sldId id="264" r:id="rId5"/>
    <p:sldId id="270" r:id="rId6"/>
    <p:sldId id="265" r:id="rId7"/>
    <p:sldId id="271" r:id="rId8"/>
    <p:sldId id="272" r:id="rId9"/>
    <p:sldId id="273" r:id="rId10"/>
    <p:sldId id="276" r:id="rId11"/>
    <p:sldId id="275" r:id="rId12"/>
    <p:sldId id="277" r:id="rId13"/>
    <p:sldId id="278" r:id="rId14"/>
    <p:sldId id="279" r:id="rId15"/>
    <p:sldId id="257" r:id="rId16"/>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Kiểu Trung bình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Kiểu Sáng 3 - Màu chủ đề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9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5A2094-9A09-44D0-87E8-E3F50656C56B}"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CBC0E170-24DD-4E59-A7EF-306206126440}">
      <dgm:prSet/>
      <dgm:spPr/>
      <dgm:t>
        <a:bodyPr/>
        <a:lstStyle/>
        <a:p>
          <a:r>
            <a:rPr lang="en-US"/>
            <a:t>a, </a:t>
          </a:r>
          <a:r>
            <a:rPr lang="en-US" u="sng"/>
            <a:t>Lớp 6</a:t>
          </a:r>
          <a:r>
            <a:rPr lang="en-US"/>
            <a:t> </a:t>
          </a:r>
          <a:r>
            <a:rPr lang="en-US" u="sng"/>
            <a:t>học bài hai giờ.</a:t>
          </a:r>
          <a:r>
            <a:rPr lang="en-US"/>
            <a:t> </a:t>
          </a:r>
        </a:p>
      </dgm:t>
    </dgm:pt>
    <dgm:pt modelId="{1B304E03-795F-4912-A1F2-668C152C12C6}" type="parTrans" cxnId="{F3DBE6F5-3742-422E-A379-6DA4F74FCDE0}">
      <dgm:prSet/>
      <dgm:spPr/>
      <dgm:t>
        <a:bodyPr/>
        <a:lstStyle/>
        <a:p>
          <a:endParaRPr lang="en-US"/>
        </a:p>
      </dgm:t>
    </dgm:pt>
    <dgm:pt modelId="{788F4F55-A426-478F-ADBA-BD791456CDBB}" type="sibTrans" cxnId="{F3DBE6F5-3742-422E-A379-6DA4F74FCDE0}">
      <dgm:prSet/>
      <dgm:spPr/>
      <dgm:t>
        <a:bodyPr/>
        <a:lstStyle/>
        <a:p>
          <a:endParaRPr lang="en-US"/>
        </a:p>
      </dgm:t>
    </dgm:pt>
    <dgm:pt modelId="{CBD35F8A-3BD9-4C46-8F97-18A40504FF1D}">
      <dgm:prSet/>
      <dgm:spPr/>
      <dgm:t>
        <a:bodyPr/>
        <a:lstStyle/>
        <a:p>
          <a:r>
            <a:rPr lang="en-US"/>
            <a:t>    CN          VN</a:t>
          </a:r>
        </a:p>
      </dgm:t>
    </dgm:pt>
    <dgm:pt modelId="{7608ABE3-C4AC-40A5-9EDF-487F034922B5}" type="parTrans" cxnId="{3FD51017-4865-419D-B02C-5FC013BA806A}">
      <dgm:prSet/>
      <dgm:spPr/>
      <dgm:t>
        <a:bodyPr/>
        <a:lstStyle/>
        <a:p>
          <a:endParaRPr lang="en-US"/>
        </a:p>
      </dgm:t>
    </dgm:pt>
    <dgm:pt modelId="{4FB75148-003F-43E7-A09C-4BFD1DF96954}" type="sibTrans" cxnId="{3FD51017-4865-419D-B02C-5FC013BA806A}">
      <dgm:prSet/>
      <dgm:spPr/>
      <dgm:t>
        <a:bodyPr/>
        <a:lstStyle/>
        <a:p>
          <a:endParaRPr lang="en-US"/>
        </a:p>
      </dgm:t>
    </dgm:pt>
    <dgm:pt modelId="{6E8D22FD-3185-4506-BC08-A384FB79FA59}">
      <dgm:prSet/>
      <dgm:spPr/>
      <dgm:t>
        <a:bodyPr/>
        <a:lstStyle/>
        <a:p>
          <a:r>
            <a:rPr lang="en-US"/>
            <a:t>b, Hai giờ,/ lớp 6/ học bài.</a:t>
          </a:r>
        </a:p>
      </dgm:t>
    </dgm:pt>
    <dgm:pt modelId="{F3215A80-C45B-4902-A058-5A0B7BC5297F}" type="parTrans" cxnId="{A5CA9FD9-1459-459E-A6FB-99AA704EB91F}">
      <dgm:prSet/>
      <dgm:spPr/>
      <dgm:t>
        <a:bodyPr/>
        <a:lstStyle/>
        <a:p>
          <a:endParaRPr lang="en-US"/>
        </a:p>
      </dgm:t>
    </dgm:pt>
    <dgm:pt modelId="{E1B962C7-6042-4D8F-98AC-9A2DE4BBDBB5}" type="sibTrans" cxnId="{A5CA9FD9-1459-459E-A6FB-99AA704EB91F}">
      <dgm:prSet/>
      <dgm:spPr/>
      <dgm:t>
        <a:bodyPr/>
        <a:lstStyle/>
        <a:p>
          <a:endParaRPr lang="en-US"/>
        </a:p>
      </dgm:t>
    </dgm:pt>
    <dgm:pt modelId="{CE1ED760-3A3B-429A-B468-0199E5A5A375}">
      <dgm:prSet/>
      <dgm:spPr/>
      <dgm:t>
        <a:bodyPr/>
        <a:lstStyle/>
        <a:p>
          <a:r>
            <a:rPr lang="en-US"/>
            <a:t>    TN            CN          VN</a:t>
          </a:r>
        </a:p>
      </dgm:t>
    </dgm:pt>
    <dgm:pt modelId="{725A1AA4-44AF-4924-86DF-5E6F0927F8B4}" type="parTrans" cxnId="{5AAFE549-A3DA-403A-8EAD-38A5702FBCC7}">
      <dgm:prSet/>
      <dgm:spPr/>
      <dgm:t>
        <a:bodyPr/>
        <a:lstStyle/>
        <a:p>
          <a:endParaRPr lang="vi-VN"/>
        </a:p>
      </dgm:t>
    </dgm:pt>
    <dgm:pt modelId="{6B2E3FE6-0679-44E5-9DA2-9044F97868CA}" type="sibTrans" cxnId="{5AAFE549-A3DA-403A-8EAD-38A5702FBCC7}">
      <dgm:prSet/>
      <dgm:spPr/>
      <dgm:t>
        <a:bodyPr/>
        <a:lstStyle/>
        <a:p>
          <a:endParaRPr lang="vi-VN"/>
        </a:p>
      </dgm:t>
    </dgm:pt>
    <dgm:pt modelId="{AA8D7B56-630D-41D5-8AED-4DACCE734740}" type="pres">
      <dgm:prSet presAssocID="{5C5A2094-9A09-44D0-87E8-E3F50656C56B}" presName="linear" presStyleCnt="0">
        <dgm:presLayoutVars>
          <dgm:animLvl val="lvl"/>
          <dgm:resizeHandles val="exact"/>
        </dgm:presLayoutVars>
      </dgm:prSet>
      <dgm:spPr/>
    </dgm:pt>
    <dgm:pt modelId="{19D3E52F-7BFE-4442-9340-85D60A1B9C04}" type="pres">
      <dgm:prSet presAssocID="{CBC0E170-24DD-4E59-A7EF-306206126440}" presName="parentText" presStyleLbl="node1" presStyleIdx="0" presStyleCnt="4">
        <dgm:presLayoutVars>
          <dgm:chMax val="0"/>
          <dgm:bulletEnabled val="1"/>
        </dgm:presLayoutVars>
      </dgm:prSet>
      <dgm:spPr/>
    </dgm:pt>
    <dgm:pt modelId="{F22F40C7-F9F9-4362-A99E-BB192DC4EA62}" type="pres">
      <dgm:prSet presAssocID="{788F4F55-A426-478F-ADBA-BD791456CDBB}" presName="spacer" presStyleCnt="0"/>
      <dgm:spPr/>
    </dgm:pt>
    <dgm:pt modelId="{960FAFAF-3EB2-4EB4-91FE-B59480D3BD60}" type="pres">
      <dgm:prSet presAssocID="{CBD35F8A-3BD9-4C46-8F97-18A40504FF1D}" presName="parentText" presStyleLbl="node1" presStyleIdx="1" presStyleCnt="4">
        <dgm:presLayoutVars>
          <dgm:chMax val="0"/>
          <dgm:bulletEnabled val="1"/>
        </dgm:presLayoutVars>
      </dgm:prSet>
      <dgm:spPr/>
    </dgm:pt>
    <dgm:pt modelId="{16E46ED0-94C6-454C-AB5C-F93EA2564A92}" type="pres">
      <dgm:prSet presAssocID="{4FB75148-003F-43E7-A09C-4BFD1DF96954}" presName="spacer" presStyleCnt="0"/>
      <dgm:spPr/>
    </dgm:pt>
    <dgm:pt modelId="{0AE0C6FE-550A-4BBB-8512-50B8F018300C}" type="pres">
      <dgm:prSet presAssocID="{6E8D22FD-3185-4506-BC08-A384FB79FA59}" presName="parentText" presStyleLbl="node1" presStyleIdx="2" presStyleCnt="4">
        <dgm:presLayoutVars>
          <dgm:chMax val="0"/>
          <dgm:bulletEnabled val="1"/>
        </dgm:presLayoutVars>
      </dgm:prSet>
      <dgm:spPr/>
    </dgm:pt>
    <dgm:pt modelId="{C8DCC055-EDF7-43C9-A89E-78ACD85AB3B7}" type="pres">
      <dgm:prSet presAssocID="{E1B962C7-6042-4D8F-98AC-9A2DE4BBDBB5}" presName="spacer" presStyleCnt="0"/>
      <dgm:spPr/>
    </dgm:pt>
    <dgm:pt modelId="{A4C01A3F-4E81-446D-BCF3-BE696F55B763}" type="pres">
      <dgm:prSet presAssocID="{CE1ED760-3A3B-429A-B468-0199E5A5A375}" presName="parentText" presStyleLbl="node1" presStyleIdx="3" presStyleCnt="4">
        <dgm:presLayoutVars>
          <dgm:chMax val="0"/>
          <dgm:bulletEnabled val="1"/>
        </dgm:presLayoutVars>
      </dgm:prSet>
      <dgm:spPr/>
    </dgm:pt>
  </dgm:ptLst>
  <dgm:cxnLst>
    <dgm:cxn modelId="{3FD51017-4865-419D-B02C-5FC013BA806A}" srcId="{5C5A2094-9A09-44D0-87E8-E3F50656C56B}" destId="{CBD35F8A-3BD9-4C46-8F97-18A40504FF1D}" srcOrd="1" destOrd="0" parTransId="{7608ABE3-C4AC-40A5-9EDF-487F034922B5}" sibTransId="{4FB75148-003F-43E7-A09C-4BFD1DF96954}"/>
    <dgm:cxn modelId="{9587943A-F726-4ED8-B6DC-62F3A5A8ED50}" type="presOf" srcId="{CBC0E170-24DD-4E59-A7EF-306206126440}" destId="{19D3E52F-7BFE-4442-9340-85D60A1B9C04}" srcOrd="0" destOrd="0" presId="urn:microsoft.com/office/officeart/2005/8/layout/vList2"/>
    <dgm:cxn modelId="{92C0055C-72DA-428D-9F69-CE97EE440CEC}" type="presOf" srcId="{6E8D22FD-3185-4506-BC08-A384FB79FA59}" destId="{0AE0C6FE-550A-4BBB-8512-50B8F018300C}" srcOrd="0" destOrd="0" presId="urn:microsoft.com/office/officeart/2005/8/layout/vList2"/>
    <dgm:cxn modelId="{5AAFE549-A3DA-403A-8EAD-38A5702FBCC7}" srcId="{5C5A2094-9A09-44D0-87E8-E3F50656C56B}" destId="{CE1ED760-3A3B-429A-B468-0199E5A5A375}" srcOrd="3" destOrd="0" parTransId="{725A1AA4-44AF-4924-86DF-5E6F0927F8B4}" sibTransId="{6B2E3FE6-0679-44E5-9DA2-9044F97868CA}"/>
    <dgm:cxn modelId="{6E8672B0-14A3-498B-8DA1-6FA6BD2AF677}" type="presOf" srcId="{5C5A2094-9A09-44D0-87E8-E3F50656C56B}" destId="{AA8D7B56-630D-41D5-8AED-4DACCE734740}" srcOrd="0" destOrd="0" presId="urn:microsoft.com/office/officeart/2005/8/layout/vList2"/>
    <dgm:cxn modelId="{DE514BB3-5ADB-482E-9696-04427749358A}" type="presOf" srcId="{CE1ED760-3A3B-429A-B468-0199E5A5A375}" destId="{A4C01A3F-4E81-446D-BCF3-BE696F55B763}" srcOrd="0" destOrd="0" presId="urn:microsoft.com/office/officeart/2005/8/layout/vList2"/>
    <dgm:cxn modelId="{A5CA9FD9-1459-459E-A6FB-99AA704EB91F}" srcId="{5C5A2094-9A09-44D0-87E8-E3F50656C56B}" destId="{6E8D22FD-3185-4506-BC08-A384FB79FA59}" srcOrd="2" destOrd="0" parTransId="{F3215A80-C45B-4902-A058-5A0B7BC5297F}" sibTransId="{E1B962C7-6042-4D8F-98AC-9A2DE4BBDBB5}"/>
    <dgm:cxn modelId="{D927B7EF-071E-40B4-A295-83AC6270CF11}" type="presOf" srcId="{CBD35F8A-3BD9-4C46-8F97-18A40504FF1D}" destId="{960FAFAF-3EB2-4EB4-91FE-B59480D3BD60}" srcOrd="0" destOrd="0" presId="urn:microsoft.com/office/officeart/2005/8/layout/vList2"/>
    <dgm:cxn modelId="{F3DBE6F5-3742-422E-A379-6DA4F74FCDE0}" srcId="{5C5A2094-9A09-44D0-87E8-E3F50656C56B}" destId="{CBC0E170-24DD-4E59-A7EF-306206126440}" srcOrd="0" destOrd="0" parTransId="{1B304E03-795F-4912-A1F2-668C152C12C6}" sibTransId="{788F4F55-A426-478F-ADBA-BD791456CDBB}"/>
    <dgm:cxn modelId="{49DD0A75-EEFB-4889-9168-FA46CF5691A6}" type="presParOf" srcId="{AA8D7B56-630D-41D5-8AED-4DACCE734740}" destId="{19D3E52F-7BFE-4442-9340-85D60A1B9C04}" srcOrd="0" destOrd="0" presId="urn:microsoft.com/office/officeart/2005/8/layout/vList2"/>
    <dgm:cxn modelId="{5B79BA35-6683-4173-B8CD-D0680DDFC4C4}" type="presParOf" srcId="{AA8D7B56-630D-41D5-8AED-4DACCE734740}" destId="{F22F40C7-F9F9-4362-A99E-BB192DC4EA62}" srcOrd="1" destOrd="0" presId="urn:microsoft.com/office/officeart/2005/8/layout/vList2"/>
    <dgm:cxn modelId="{D8179FB7-8414-44FF-AB00-9FEFBF8ECF15}" type="presParOf" srcId="{AA8D7B56-630D-41D5-8AED-4DACCE734740}" destId="{960FAFAF-3EB2-4EB4-91FE-B59480D3BD60}" srcOrd="2" destOrd="0" presId="urn:microsoft.com/office/officeart/2005/8/layout/vList2"/>
    <dgm:cxn modelId="{3BA748CB-A975-4023-BA10-A096E83B3F8D}" type="presParOf" srcId="{AA8D7B56-630D-41D5-8AED-4DACCE734740}" destId="{16E46ED0-94C6-454C-AB5C-F93EA2564A92}" srcOrd="3" destOrd="0" presId="urn:microsoft.com/office/officeart/2005/8/layout/vList2"/>
    <dgm:cxn modelId="{CE5DECA1-7F7A-48B9-B2B4-A2B15EDE8BE4}" type="presParOf" srcId="{AA8D7B56-630D-41D5-8AED-4DACCE734740}" destId="{0AE0C6FE-550A-4BBB-8512-50B8F018300C}" srcOrd="4" destOrd="0" presId="urn:microsoft.com/office/officeart/2005/8/layout/vList2"/>
    <dgm:cxn modelId="{4E1EDAC5-53F6-4D69-A35D-1F7550440362}" type="presParOf" srcId="{AA8D7B56-630D-41D5-8AED-4DACCE734740}" destId="{C8DCC055-EDF7-43C9-A89E-78ACD85AB3B7}" srcOrd="5" destOrd="0" presId="urn:microsoft.com/office/officeart/2005/8/layout/vList2"/>
    <dgm:cxn modelId="{2FCF7667-3E77-4783-8942-7243F345EAA4}" type="presParOf" srcId="{AA8D7B56-630D-41D5-8AED-4DACCE734740}" destId="{A4C01A3F-4E81-446D-BCF3-BE696F55B76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89C15D-3E32-4475-9F3C-80A458E7AFA6}" type="doc">
      <dgm:prSet loTypeId="urn:microsoft.com/office/officeart/2005/8/layout/process1" loCatId="process" qsTypeId="urn:microsoft.com/office/officeart/2005/8/quickstyle/simple5" qsCatId="simple" csTypeId="urn:microsoft.com/office/officeart/2005/8/colors/accent2_2" csCatId="accent2"/>
      <dgm:spPr/>
      <dgm:t>
        <a:bodyPr/>
        <a:lstStyle/>
        <a:p>
          <a:endParaRPr lang="en-US"/>
        </a:p>
      </dgm:t>
    </dgm:pt>
    <dgm:pt modelId="{377A11D2-DCF7-47E6-99E2-5172BF6B96BF}">
      <dgm:prSet custT="1"/>
      <dgm:spPr/>
      <dgm:t>
        <a:bodyPr/>
        <a:lstStyle/>
        <a:p>
          <a:r>
            <a:rPr lang="vi-VN" sz="2400" b="1" i="0"/>
            <a:t>Về vai trò củ pháp</a:t>
          </a:r>
          <a:r>
            <a:rPr lang="vi-VN" sz="2400" b="0" i="0"/>
            <a:t>, khác với chủ ngữ ("ngày hôm nay” ở câu a) là thành phần chính (có tính bắt buộc), trạng ngữ là thành phần phụ không bắt buộc trong câu: có thể lược bỏ trạng ngữ “ngày hôm nay” ở câu b mà không ảnh hưởng đến tính trọn vẹn của câu.</a:t>
          </a:r>
          <a:endParaRPr lang="en-US" sz="2400"/>
        </a:p>
      </dgm:t>
    </dgm:pt>
    <dgm:pt modelId="{04A5F260-6639-4BFB-9B9D-58BEAAA2BC53}" type="parTrans" cxnId="{60388FB9-C768-4910-A0FF-39ED19E0886E}">
      <dgm:prSet/>
      <dgm:spPr/>
      <dgm:t>
        <a:bodyPr/>
        <a:lstStyle/>
        <a:p>
          <a:endParaRPr lang="en-US"/>
        </a:p>
      </dgm:t>
    </dgm:pt>
    <dgm:pt modelId="{8D3CF761-CA41-429E-8177-3D4F2052E452}" type="sibTrans" cxnId="{60388FB9-C768-4910-A0FF-39ED19E0886E}">
      <dgm:prSet/>
      <dgm:spPr/>
      <dgm:t>
        <a:bodyPr/>
        <a:lstStyle/>
        <a:p>
          <a:endParaRPr lang="en-US"/>
        </a:p>
      </dgm:t>
    </dgm:pt>
    <dgm:pt modelId="{84FF0E1C-6AA7-478F-8544-DB98AA640B5C}">
      <dgm:prSet/>
      <dgm:spPr/>
      <dgm:t>
        <a:bodyPr/>
        <a:lstStyle/>
        <a:p>
          <a:r>
            <a:rPr lang="vi-VN" b="1" i="0"/>
            <a:t>Về ý nghĩa</a:t>
          </a:r>
          <a:r>
            <a:rPr lang="vi-VN" b="0" i="0"/>
            <a:t>, cụm từ “ngày hôm nay” ở câu b) chỉ thời gian diễn ra sự việc nêu ở vị ngữ. Đây là ý nghĩa đặc trưng của trạng ngữ.</a:t>
          </a:r>
          <a:endParaRPr lang="en-US"/>
        </a:p>
      </dgm:t>
    </dgm:pt>
    <dgm:pt modelId="{96E452C7-C13B-4124-8432-ABFC0CD0B366}" type="parTrans" cxnId="{9177BD9D-1F80-4232-BC8A-D70B677D1323}">
      <dgm:prSet/>
      <dgm:spPr/>
      <dgm:t>
        <a:bodyPr/>
        <a:lstStyle/>
        <a:p>
          <a:endParaRPr lang="en-US"/>
        </a:p>
      </dgm:t>
    </dgm:pt>
    <dgm:pt modelId="{44B431CD-696F-467D-9875-FD1D69E16DAD}" type="sibTrans" cxnId="{9177BD9D-1F80-4232-BC8A-D70B677D1323}">
      <dgm:prSet/>
      <dgm:spPr/>
      <dgm:t>
        <a:bodyPr/>
        <a:lstStyle/>
        <a:p>
          <a:endParaRPr lang="en-US"/>
        </a:p>
      </dgm:t>
    </dgm:pt>
    <dgm:pt modelId="{C78FDC84-221B-43BC-B8F5-72275DC69377}">
      <dgm:prSet/>
      <dgm:spPr/>
      <dgm:t>
        <a:bodyPr/>
        <a:lstStyle/>
        <a:p>
          <a:r>
            <a:rPr lang="vi-VN" b="1" i="0"/>
            <a:t>Về hình thức</a:t>
          </a:r>
          <a:r>
            <a:rPr lang="vi-VN" b="0" i="0"/>
            <a:t>, cụm từ “ngày hôm nay” ở câu b) trả lời cho câu hỏi Khi nào? (là câu hỏi đặc trưng của trạng ngữ</a:t>
          </a:r>
          <a:endParaRPr lang="en-US"/>
        </a:p>
      </dgm:t>
    </dgm:pt>
    <dgm:pt modelId="{7C9AD5E9-C2B8-4B30-AACA-B2C9F257C76E}" type="parTrans" cxnId="{AE35CF01-C00B-4271-A3CA-66AD1B1F8F73}">
      <dgm:prSet/>
      <dgm:spPr/>
      <dgm:t>
        <a:bodyPr/>
        <a:lstStyle/>
        <a:p>
          <a:endParaRPr lang="en-US"/>
        </a:p>
      </dgm:t>
    </dgm:pt>
    <dgm:pt modelId="{23D2A0DE-948E-448C-8F75-100F9616E3F3}" type="sibTrans" cxnId="{AE35CF01-C00B-4271-A3CA-66AD1B1F8F73}">
      <dgm:prSet/>
      <dgm:spPr/>
      <dgm:t>
        <a:bodyPr/>
        <a:lstStyle/>
        <a:p>
          <a:endParaRPr lang="en-US"/>
        </a:p>
      </dgm:t>
    </dgm:pt>
    <dgm:pt modelId="{358E0BEA-5DB5-4E86-9649-C9825C7FCDFD}" type="pres">
      <dgm:prSet presAssocID="{D389C15D-3E32-4475-9F3C-80A458E7AFA6}" presName="Name0" presStyleCnt="0">
        <dgm:presLayoutVars>
          <dgm:dir/>
          <dgm:resizeHandles val="exact"/>
        </dgm:presLayoutVars>
      </dgm:prSet>
      <dgm:spPr/>
    </dgm:pt>
    <dgm:pt modelId="{0C3F6824-2615-4ED1-84D5-481BC70A2CB7}" type="pres">
      <dgm:prSet presAssocID="{377A11D2-DCF7-47E6-99E2-5172BF6B96BF}" presName="node" presStyleLbl="node1" presStyleIdx="0" presStyleCnt="3">
        <dgm:presLayoutVars>
          <dgm:bulletEnabled val="1"/>
        </dgm:presLayoutVars>
      </dgm:prSet>
      <dgm:spPr/>
    </dgm:pt>
    <dgm:pt modelId="{38CCD73F-3B93-46B0-84ED-18CD80A9CD9E}" type="pres">
      <dgm:prSet presAssocID="{8D3CF761-CA41-429E-8177-3D4F2052E452}" presName="sibTrans" presStyleLbl="sibTrans2D1" presStyleIdx="0" presStyleCnt="2"/>
      <dgm:spPr/>
    </dgm:pt>
    <dgm:pt modelId="{3640F48F-F0ED-43E8-8E94-12B2CF01AD28}" type="pres">
      <dgm:prSet presAssocID="{8D3CF761-CA41-429E-8177-3D4F2052E452}" presName="connectorText" presStyleLbl="sibTrans2D1" presStyleIdx="0" presStyleCnt="2"/>
      <dgm:spPr/>
    </dgm:pt>
    <dgm:pt modelId="{7F177681-27FC-4428-BEAB-3CB1720D6B1E}" type="pres">
      <dgm:prSet presAssocID="{84FF0E1C-6AA7-478F-8544-DB98AA640B5C}" presName="node" presStyleLbl="node1" presStyleIdx="1" presStyleCnt="3">
        <dgm:presLayoutVars>
          <dgm:bulletEnabled val="1"/>
        </dgm:presLayoutVars>
      </dgm:prSet>
      <dgm:spPr/>
    </dgm:pt>
    <dgm:pt modelId="{2B5D7F5D-473C-4F62-85C0-0AFBE672D743}" type="pres">
      <dgm:prSet presAssocID="{44B431CD-696F-467D-9875-FD1D69E16DAD}" presName="sibTrans" presStyleLbl="sibTrans2D1" presStyleIdx="1" presStyleCnt="2"/>
      <dgm:spPr/>
    </dgm:pt>
    <dgm:pt modelId="{18572E8F-AB2C-45B9-A367-9AB44BBB2060}" type="pres">
      <dgm:prSet presAssocID="{44B431CD-696F-467D-9875-FD1D69E16DAD}" presName="connectorText" presStyleLbl="sibTrans2D1" presStyleIdx="1" presStyleCnt="2"/>
      <dgm:spPr/>
    </dgm:pt>
    <dgm:pt modelId="{A021BBA2-3AA4-44CF-AE2A-FA479E857016}" type="pres">
      <dgm:prSet presAssocID="{C78FDC84-221B-43BC-B8F5-72275DC69377}" presName="node" presStyleLbl="node1" presStyleIdx="2" presStyleCnt="3">
        <dgm:presLayoutVars>
          <dgm:bulletEnabled val="1"/>
        </dgm:presLayoutVars>
      </dgm:prSet>
      <dgm:spPr/>
    </dgm:pt>
  </dgm:ptLst>
  <dgm:cxnLst>
    <dgm:cxn modelId="{AE35CF01-C00B-4271-A3CA-66AD1B1F8F73}" srcId="{D389C15D-3E32-4475-9F3C-80A458E7AFA6}" destId="{C78FDC84-221B-43BC-B8F5-72275DC69377}" srcOrd="2" destOrd="0" parTransId="{7C9AD5E9-C2B8-4B30-AACA-B2C9F257C76E}" sibTransId="{23D2A0DE-948E-448C-8F75-100F9616E3F3}"/>
    <dgm:cxn modelId="{1A4E606E-5C48-4748-AD46-88D19CE05CCF}" type="presOf" srcId="{8D3CF761-CA41-429E-8177-3D4F2052E452}" destId="{3640F48F-F0ED-43E8-8E94-12B2CF01AD28}" srcOrd="1" destOrd="0" presId="urn:microsoft.com/office/officeart/2005/8/layout/process1"/>
    <dgm:cxn modelId="{E041488C-BD32-4E03-AB67-B50C27320AAC}" type="presOf" srcId="{44B431CD-696F-467D-9875-FD1D69E16DAD}" destId="{2B5D7F5D-473C-4F62-85C0-0AFBE672D743}" srcOrd="0" destOrd="0" presId="urn:microsoft.com/office/officeart/2005/8/layout/process1"/>
    <dgm:cxn modelId="{796C238F-94A9-49E0-8017-A34BC70CFE5E}" type="presOf" srcId="{8D3CF761-CA41-429E-8177-3D4F2052E452}" destId="{38CCD73F-3B93-46B0-84ED-18CD80A9CD9E}" srcOrd="0" destOrd="0" presId="urn:microsoft.com/office/officeart/2005/8/layout/process1"/>
    <dgm:cxn modelId="{9177BD9D-1F80-4232-BC8A-D70B677D1323}" srcId="{D389C15D-3E32-4475-9F3C-80A458E7AFA6}" destId="{84FF0E1C-6AA7-478F-8544-DB98AA640B5C}" srcOrd="1" destOrd="0" parTransId="{96E452C7-C13B-4124-8432-ABFC0CD0B366}" sibTransId="{44B431CD-696F-467D-9875-FD1D69E16DAD}"/>
    <dgm:cxn modelId="{877E58A8-4271-457D-BE76-66CB70AB7A28}" type="presOf" srcId="{C78FDC84-221B-43BC-B8F5-72275DC69377}" destId="{A021BBA2-3AA4-44CF-AE2A-FA479E857016}" srcOrd="0" destOrd="0" presId="urn:microsoft.com/office/officeart/2005/8/layout/process1"/>
    <dgm:cxn modelId="{60388FB9-C768-4910-A0FF-39ED19E0886E}" srcId="{D389C15D-3E32-4475-9F3C-80A458E7AFA6}" destId="{377A11D2-DCF7-47E6-99E2-5172BF6B96BF}" srcOrd="0" destOrd="0" parTransId="{04A5F260-6639-4BFB-9B9D-58BEAAA2BC53}" sibTransId="{8D3CF761-CA41-429E-8177-3D4F2052E452}"/>
    <dgm:cxn modelId="{3DC31EDD-FCF7-480A-AB4C-A15288FFE5CF}" type="presOf" srcId="{377A11D2-DCF7-47E6-99E2-5172BF6B96BF}" destId="{0C3F6824-2615-4ED1-84D5-481BC70A2CB7}" srcOrd="0" destOrd="0" presId="urn:microsoft.com/office/officeart/2005/8/layout/process1"/>
    <dgm:cxn modelId="{70403CE2-0A0B-41D5-B975-2A1735F4B1A0}" type="presOf" srcId="{D389C15D-3E32-4475-9F3C-80A458E7AFA6}" destId="{358E0BEA-5DB5-4E86-9649-C9825C7FCDFD}" srcOrd="0" destOrd="0" presId="urn:microsoft.com/office/officeart/2005/8/layout/process1"/>
    <dgm:cxn modelId="{9BC74AF7-9895-4F2C-A164-89EA294A5CFF}" type="presOf" srcId="{84FF0E1C-6AA7-478F-8544-DB98AA640B5C}" destId="{7F177681-27FC-4428-BEAB-3CB1720D6B1E}" srcOrd="0" destOrd="0" presId="urn:microsoft.com/office/officeart/2005/8/layout/process1"/>
    <dgm:cxn modelId="{84AB34FA-3A01-41C0-8638-709798BBE4F2}" type="presOf" srcId="{44B431CD-696F-467D-9875-FD1D69E16DAD}" destId="{18572E8F-AB2C-45B9-A367-9AB44BBB2060}" srcOrd="1" destOrd="0" presId="urn:microsoft.com/office/officeart/2005/8/layout/process1"/>
    <dgm:cxn modelId="{C053F84F-5B32-4F55-B2EE-7C8C54DC0E0D}" type="presParOf" srcId="{358E0BEA-5DB5-4E86-9649-C9825C7FCDFD}" destId="{0C3F6824-2615-4ED1-84D5-481BC70A2CB7}" srcOrd="0" destOrd="0" presId="urn:microsoft.com/office/officeart/2005/8/layout/process1"/>
    <dgm:cxn modelId="{F1E7F0AC-A25F-4767-9ADF-BFB509A61C80}" type="presParOf" srcId="{358E0BEA-5DB5-4E86-9649-C9825C7FCDFD}" destId="{38CCD73F-3B93-46B0-84ED-18CD80A9CD9E}" srcOrd="1" destOrd="0" presId="urn:microsoft.com/office/officeart/2005/8/layout/process1"/>
    <dgm:cxn modelId="{D0415858-5ABD-438D-B948-F07BD5BD14F6}" type="presParOf" srcId="{38CCD73F-3B93-46B0-84ED-18CD80A9CD9E}" destId="{3640F48F-F0ED-43E8-8E94-12B2CF01AD28}" srcOrd="0" destOrd="0" presId="urn:microsoft.com/office/officeart/2005/8/layout/process1"/>
    <dgm:cxn modelId="{B3805B1B-B787-47D2-AEA8-3FDD00AC107A}" type="presParOf" srcId="{358E0BEA-5DB5-4E86-9649-C9825C7FCDFD}" destId="{7F177681-27FC-4428-BEAB-3CB1720D6B1E}" srcOrd="2" destOrd="0" presId="urn:microsoft.com/office/officeart/2005/8/layout/process1"/>
    <dgm:cxn modelId="{38B78C8E-A21D-4B20-95B5-93B181A1488B}" type="presParOf" srcId="{358E0BEA-5DB5-4E86-9649-C9825C7FCDFD}" destId="{2B5D7F5D-473C-4F62-85C0-0AFBE672D743}" srcOrd="3" destOrd="0" presId="urn:microsoft.com/office/officeart/2005/8/layout/process1"/>
    <dgm:cxn modelId="{FA9C0E01-A315-4D9E-AB9B-32D94EC9B3B1}" type="presParOf" srcId="{2B5D7F5D-473C-4F62-85C0-0AFBE672D743}" destId="{18572E8F-AB2C-45B9-A367-9AB44BBB2060}" srcOrd="0" destOrd="0" presId="urn:microsoft.com/office/officeart/2005/8/layout/process1"/>
    <dgm:cxn modelId="{2F00874F-48F6-4E03-914E-2C5602E2296F}" type="presParOf" srcId="{358E0BEA-5DB5-4E86-9649-C9825C7FCDFD}" destId="{A021BBA2-3AA4-44CF-AE2A-FA479E85701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2A4236-52BA-4524-9674-758191E2029A}"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53E42EF2-09BE-460C-AE1D-C70D39DDAC70}">
      <dgm:prSet/>
      <dgm:spPr/>
      <dgm:t>
        <a:bodyPr/>
        <a:lstStyle/>
        <a:p>
          <a:r>
            <a:rPr lang="vi-VN" b="1" i="0"/>
            <a:t>Chọn một trong hai đề sau:</a:t>
          </a:r>
          <a:endParaRPr lang="en-US"/>
        </a:p>
      </dgm:t>
    </dgm:pt>
    <dgm:pt modelId="{DFF5D8D0-3884-4F90-982B-19E3272CDE8B}" type="parTrans" cxnId="{D2B3CBFD-B7A5-4B69-984C-DA258F600B1D}">
      <dgm:prSet/>
      <dgm:spPr/>
      <dgm:t>
        <a:bodyPr/>
        <a:lstStyle/>
        <a:p>
          <a:endParaRPr lang="en-US"/>
        </a:p>
      </dgm:t>
    </dgm:pt>
    <dgm:pt modelId="{AFB8EAB2-1E0E-4386-A9FC-4A3D69BE69BC}" type="sibTrans" cxnId="{D2B3CBFD-B7A5-4B69-984C-DA258F600B1D}">
      <dgm:prSet/>
      <dgm:spPr/>
      <dgm:t>
        <a:bodyPr/>
        <a:lstStyle/>
        <a:p>
          <a:endParaRPr lang="en-US"/>
        </a:p>
      </dgm:t>
    </dgm:pt>
    <dgm:pt modelId="{43EB322B-16A4-4A85-80B3-38C5C0FF16D2}">
      <dgm:prSet/>
      <dgm:spPr/>
      <dgm:t>
        <a:bodyPr/>
        <a:lstStyle/>
        <a:p>
          <a:r>
            <a:rPr lang="vi-VN" b="0" i="0"/>
            <a:t>Viết đoạn văn kể lại một đoạn truyện đã học hoặc đã đọc, trong đó có sử dụng một số trạng ngữ chỉ thời gian có chức năng liên kết các câu trong đoạn</a:t>
          </a:r>
          <a:endParaRPr lang="en-US"/>
        </a:p>
      </dgm:t>
    </dgm:pt>
    <dgm:pt modelId="{B7A8D0C5-9347-4A83-99C3-CF94424A3ED6}" type="parTrans" cxnId="{94F18E23-E268-4B30-A89E-99FE986E1F97}">
      <dgm:prSet/>
      <dgm:spPr/>
      <dgm:t>
        <a:bodyPr/>
        <a:lstStyle/>
        <a:p>
          <a:endParaRPr lang="en-US"/>
        </a:p>
      </dgm:t>
    </dgm:pt>
    <dgm:pt modelId="{269BE822-7589-44BD-90B7-77B214032B46}" type="sibTrans" cxnId="{94F18E23-E268-4B30-A89E-99FE986E1F97}">
      <dgm:prSet/>
      <dgm:spPr/>
      <dgm:t>
        <a:bodyPr/>
        <a:lstStyle/>
        <a:p>
          <a:endParaRPr lang="en-US"/>
        </a:p>
      </dgm:t>
    </dgm:pt>
    <dgm:pt modelId="{9BAAD1E0-09CF-4649-A56B-016F080E424D}">
      <dgm:prSet/>
      <dgm:spPr/>
      <dgm:t>
        <a:bodyPr/>
        <a:lstStyle/>
        <a:p>
          <a:r>
            <a:rPr lang="vi-VN" b="0" i="0"/>
            <a:t>Viết đoạn văn trình văn suy nghĩ của em về một tác phẩm đã học đã đọc trong đó có sử dụng một số trạng ngữ chỉ vị trí để liên kết các câu trong đoạn</a:t>
          </a:r>
          <a:endParaRPr lang="en-US"/>
        </a:p>
      </dgm:t>
    </dgm:pt>
    <dgm:pt modelId="{450D64E4-9E75-4790-ADA5-58CB40DC464A}" type="parTrans" cxnId="{529F4EF5-6556-4173-A41E-F2D0B5F48985}">
      <dgm:prSet/>
      <dgm:spPr/>
      <dgm:t>
        <a:bodyPr/>
        <a:lstStyle/>
        <a:p>
          <a:endParaRPr lang="en-US"/>
        </a:p>
      </dgm:t>
    </dgm:pt>
    <dgm:pt modelId="{29A31480-CABB-407E-8105-38FCDCEAF426}" type="sibTrans" cxnId="{529F4EF5-6556-4173-A41E-F2D0B5F48985}">
      <dgm:prSet/>
      <dgm:spPr/>
      <dgm:t>
        <a:bodyPr/>
        <a:lstStyle/>
        <a:p>
          <a:endParaRPr lang="en-US"/>
        </a:p>
      </dgm:t>
    </dgm:pt>
    <dgm:pt modelId="{467C15A7-531A-4273-AE35-0D5C5CB0E67A}" type="pres">
      <dgm:prSet presAssocID="{CD2A4236-52BA-4524-9674-758191E2029A}" presName="outerComposite" presStyleCnt="0">
        <dgm:presLayoutVars>
          <dgm:chMax val="5"/>
          <dgm:dir/>
          <dgm:resizeHandles val="exact"/>
        </dgm:presLayoutVars>
      </dgm:prSet>
      <dgm:spPr/>
    </dgm:pt>
    <dgm:pt modelId="{73991BA0-3B65-47DB-9B8A-1F5E52829698}" type="pres">
      <dgm:prSet presAssocID="{CD2A4236-52BA-4524-9674-758191E2029A}" presName="dummyMaxCanvas" presStyleCnt="0">
        <dgm:presLayoutVars/>
      </dgm:prSet>
      <dgm:spPr/>
    </dgm:pt>
    <dgm:pt modelId="{E40447D5-7E04-4B21-B661-1D8965295F0A}" type="pres">
      <dgm:prSet presAssocID="{CD2A4236-52BA-4524-9674-758191E2029A}" presName="ThreeNodes_1" presStyleLbl="node1" presStyleIdx="0" presStyleCnt="3">
        <dgm:presLayoutVars>
          <dgm:bulletEnabled val="1"/>
        </dgm:presLayoutVars>
      </dgm:prSet>
      <dgm:spPr/>
    </dgm:pt>
    <dgm:pt modelId="{11506E11-8DEA-46B3-9B48-8A0F9EED64C1}" type="pres">
      <dgm:prSet presAssocID="{CD2A4236-52BA-4524-9674-758191E2029A}" presName="ThreeNodes_2" presStyleLbl="node1" presStyleIdx="1" presStyleCnt="3">
        <dgm:presLayoutVars>
          <dgm:bulletEnabled val="1"/>
        </dgm:presLayoutVars>
      </dgm:prSet>
      <dgm:spPr/>
    </dgm:pt>
    <dgm:pt modelId="{6EC494D4-C995-4EC8-84D6-7323E3E43978}" type="pres">
      <dgm:prSet presAssocID="{CD2A4236-52BA-4524-9674-758191E2029A}" presName="ThreeNodes_3" presStyleLbl="node1" presStyleIdx="2" presStyleCnt="3">
        <dgm:presLayoutVars>
          <dgm:bulletEnabled val="1"/>
        </dgm:presLayoutVars>
      </dgm:prSet>
      <dgm:spPr/>
    </dgm:pt>
    <dgm:pt modelId="{20212587-4DE7-428E-BB4F-0119E05706EA}" type="pres">
      <dgm:prSet presAssocID="{CD2A4236-52BA-4524-9674-758191E2029A}" presName="ThreeConn_1-2" presStyleLbl="fgAccFollowNode1" presStyleIdx="0" presStyleCnt="2">
        <dgm:presLayoutVars>
          <dgm:bulletEnabled val="1"/>
        </dgm:presLayoutVars>
      </dgm:prSet>
      <dgm:spPr/>
    </dgm:pt>
    <dgm:pt modelId="{61896B45-B865-4D6D-87C8-A7FA68A9DFB1}" type="pres">
      <dgm:prSet presAssocID="{CD2A4236-52BA-4524-9674-758191E2029A}" presName="ThreeConn_2-3" presStyleLbl="fgAccFollowNode1" presStyleIdx="1" presStyleCnt="2">
        <dgm:presLayoutVars>
          <dgm:bulletEnabled val="1"/>
        </dgm:presLayoutVars>
      </dgm:prSet>
      <dgm:spPr/>
    </dgm:pt>
    <dgm:pt modelId="{10C95073-24F2-47DC-95DD-7D6AA2470725}" type="pres">
      <dgm:prSet presAssocID="{CD2A4236-52BA-4524-9674-758191E2029A}" presName="ThreeNodes_1_text" presStyleLbl="node1" presStyleIdx="2" presStyleCnt="3">
        <dgm:presLayoutVars>
          <dgm:bulletEnabled val="1"/>
        </dgm:presLayoutVars>
      </dgm:prSet>
      <dgm:spPr/>
    </dgm:pt>
    <dgm:pt modelId="{23054FBD-DBB9-4F7A-AB36-AEAB1A16B822}" type="pres">
      <dgm:prSet presAssocID="{CD2A4236-52BA-4524-9674-758191E2029A}" presName="ThreeNodes_2_text" presStyleLbl="node1" presStyleIdx="2" presStyleCnt="3">
        <dgm:presLayoutVars>
          <dgm:bulletEnabled val="1"/>
        </dgm:presLayoutVars>
      </dgm:prSet>
      <dgm:spPr/>
    </dgm:pt>
    <dgm:pt modelId="{3F104BE7-5530-4FCC-9B16-E5B0849D8D67}" type="pres">
      <dgm:prSet presAssocID="{CD2A4236-52BA-4524-9674-758191E2029A}" presName="ThreeNodes_3_text" presStyleLbl="node1" presStyleIdx="2" presStyleCnt="3">
        <dgm:presLayoutVars>
          <dgm:bulletEnabled val="1"/>
        </dgm:presLayoutVars>
      </dgm:prSet>
      <dgm:spPr/>
    </dgm:pt>
  </dgm:ptLst>
  <dgm:cxnLst>
    <dgm:cxn modelId="{F60D6012-744F-4C23-844E-41D75563A3A7}" type="presOf" srcId="{AFB8EAB2-1E0E-4386-A9FC-4A3D69BE69BC}" destId="{20212587-4DE7-428E-BB4F-0119E05706EA}" srcOrd="0" destOrd="0" presId="urn:microsoft.com/office/officeart/2005/8/layout/vProcess5"/>
    <dgm:cxn modelId="{94F18E23-E268-4B30-A89E-99FE986E1F97}" srcId="{CD2A4236-52BA-4524-9674-758191E2029A}" destId="{43EB322B-16A4-4A85-80B3-38C5C0FF16D2}" srcOrd="1" destOrd="0" parTransId="{B7A8D0C5-9347-4A83-99C3-CF94424A3ED6}" sibTransId="{269BE822-7589-44BD-90B7-77B214032B46}"/>
    <dgm:cxn modelId="{9773864A-BE46-44F7-A731-B5FCB211600C}" type="presOf" srcId="{43EB322B-16A4-4A85-80B3-38C5C0FF16D2}" destId="{11506E11-8DEA-46B3-9B48-8A0F9EED64C1}" srcOrd="0" destOrd="0" presId="urn:microsoft.com/office/officeart/2005/8/layout/vProcess5"/>
    <dgm:cxn modelId="{28A62A4E-D7EB-46FC-A906-480A05D49D8C}" type="presOf" srcId="{53E42EF2-09BE-460C-AE1D-C70D39DDAC70}" destId="{10C95073-24F2-47DC-95DD-7D6AA2470725}" srcOrd="1" destOrd="0" presId="urn:microsoft.com/office/officeart/2005/8/layout/vProcess5"/>
    <dgm:cxn modelId="{D4B1AE76-533E-483B-9A36-D90CA05B872C}" type="presOf" srcId="{CD2A4236-52BA-4524-9674-758191E2029A}" destId="{467C15A7-531A-4273-AE35-0D5C5CB0E67A}" srcOrd="0" destOrd="0" presId="urn:microsoft.com/office/officeart/2005/8/layout/vProcess5"/>
    <dgm:cxn modelId="{4C4C349D-12D6-413C-9051-3C1000E75BA6}" type="presOf" srcId="{9BAAD1E0-09CF-4649-A56B-016F080E424D}" destId="{3F104BE7-5530-4FCC-9B16-E5B0849D8D67}" srcOrd="1" destOrd="0" presId="urn:microsoft.com/office/officeart/2005/8/layout/vProcess5"/>
    <dgm:cxn modelId="{A237A6C2-1E4B-4431-B1D7-E3103633382A}" type="presOf" srcId="{269BE822-7589-44BD-90B7-77B214032B46}" destId="{61896B45-B865-4D6D-87C8-A7FA68A9DFB1}" srcOrd="0" destOrd="0" presId="urn:microsoft.com/office/officeart/2005/8/layout/vProcess5"/>
    <dgm:cxn modelId="{36F1E0CD-15C6-4BE9-A9D6-6CE8AAC52A6F}" type="presOf" srcId="{9BAAD1E0-09CF-4649-A56B-016F080E424D}" destId="{6EC494D4-C995-4EC8-84D6-7323E3E43978}" srcOrd="0" destOrd="0" presId="urn:microsoft.com/office/officeart/2005/8/layout/vProcess5"/>
    <dgm:cxn modelId="{865858D7-F9F4-4B67-B582-31EC2D42B678}" type="presOf" srcId="{43EB322B-16A4-4A85-80B3-38C5C0FF16D2}" destId="{23054FBD-DBB9-4F7A-AB36-AEAB1A16B822}" srcOrd="1" destOrd="0" presId="urn:microsoft.com/office/officeart/2005/8/layout/vProcess5"/>
    <dgm:cxn modelId="{B1FC0CDB-FFC1-400B-B250-CE4C84BB1185}" type="presOf" srcId="{53E42EF2-09BE-460C-AE1D-C70D39DDAC70}" destId="{E40447D5-7E04-4B21-B661-1D8965295F0A}" srcOrd="0" destOrd="0" presId="urn:microsoft.com/office/officeart/2005/8/layout/vProcess5"/>
    <dgm:cxn modelId="{529F4EF5-6556-4173-A41E-F2D0B5F48985}" srcId="{CD2A4236-52BA-4524-9674-758191E2029A}" destId="{9BAAD1E0-09CF-4649-A56B-016F080E424D}" srcOrd="2" destOrd="0" parTransId="{450D64E4-9E75-4790-ADA5-58CB40DC464A}" sibTransId="{29A31480-CABB-407E-8105-38FCDCEAF426}"/>
    <dgm:cxn modelId="{D2B3CBFD-B7A5-4B69-984C-DA258F600B1D}" srcId="{CD2A4236-52BA-4524-9674-758191E2029A}" destId="{53E42EF2-09BE-460C-AE1D-C70D39DDAC70}" srcOrd="0" destOrd="0" parTransId="{DFF5D8D0-3884-4F90-982B-19E3272CDE8B}" sibTransId="{AFB8EAB2-1E0E-4386-A9FC-4A3D69BE69BC}"/>
    <dgm:cxn modelId="{D63B7CBC-10FE-450D-AC54-B1321DF1785E}" type="presParOf" srcId="{467C15A7-531A-4273-AE35-0D5C5CB0E67A}" destId="{73991BA0-3B65-47DB-9B8A-1F5E52829698}" srcOrd="0" destOrd="0" presId="urn:microsoft.com/office/officeart/2005/8/layout/vProcess5"/>
    <dgm:cxn modelId="{4CBFA4B4-7AAC-492A-9DCE-75AA414ABEE6}" type="presParOf" srcId="{467C15A7-531A-4273-AE35-0D5C5CB0E67A}" destId="{E40447D5-7E04-4B21-B661-1D8965295F0A}" srcOrd="1" destOrd="0" presId="urn:microsoft.com/office/officeart/2005/8/layout/vProcess5"/>
    <dgm:cxn modelId="{CF6F0649-30EF-461E-8D76-8DFCB322F40A}" type="presParOf" srcId="{467C15A7-531A-4273-AE35-0D5C5CB0E67A}" destId="{11506E11-8DEA-46B3-9B48-8A0F9EED64C1}" srcOrd="2" destOrd="0" presId="urn:microsoft.com/office/officeart/2005/8/layout/vProcess5"/>
    <dgm:cxn modelId="{A4D9E15A-25C8-4382-9112-6BC72544F42B}" type="presParOf" srcId="{467C15A7-531A-4273-AE35-0D5C5CB0E67A}" destId="{6EC494D4-C995-4EC8-84D6-7323E3E43978}" srcOrd="3" destOrd="0" presId="urn:microsoft.com/office/officeart/2005/8/layout/vProcess5"/>
    <dgm:cxn modelId="{5D475267-5016-4CF6-BED0-CEEAB3E21E2B}" type="presParOf" srcId="{467C15A7-531A-4273-AE35-0D5C5CB0E67A}" destId="{20212587-4DE7-428E-BB4F-0119E05706EA}" srcOrd="4" destOrd="0" presId="urn:microsoft.com/office/officeart/2005/8/layout/vProcess5"/>
    <dgm:cxn modelId="{E01564A4-D50B-4D6C-8F0A-B73E53A0FE2E}" type="presParOf" srcId="{467C15A7-531A-4273-AE35-0D5C5CB0E67A}" destId="{61896B45-B865-4D6D-87C8-A7FA68A9DFB1}" srcOrd="5" destOrd="0" presId="urn:microsoft.com/office/officeart/2005/8/layout/vProcess5"/>
    <dgm:cxn modelId="{EF5E7151-0628-4873-A649-5C9500C4AFB7}" type="presParOf" srcId="{467C15A7-531A-4273-AE35-0D5C5CB0E67A}" destId="{10C95073-24F2-47DC-95DD-7D6AA2470725}" srcOrd="6" destOrd="0" presId="urn:microsoft.com/office/officeart/2005/8/layout/vProcess5"/>
    <dgm:cxn modelId="{B26F8B71-1817-40C0-A319-F9FF35A0D32D}" type="presParOf" srcId="{467C15A7-531A-4273-AE35-0D5C5CB0E67A}" destId="{23054FBD-DBB9-4F7A-AB36-AEAB1A16B822}" srcOrd="7" destOrd="0" presId="urn:microsoft.com/office/officeart/2005/8/layout/vProcess5"/>
    <dgm:cxn modelId="{04653422-4B40-44D5-80EA-6F7A20E971C8}" type="presParOf" srcId="{467C15A7-531A-4273-AE35-0D5C5CB0E67A}" destId="{3F104BE7-5530-4FCC-9B16-E5B0849D8D67}"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3E52F-7BFE-4442-9340-85D60A1B9C04}">
      <dsp:nvSpPr>
        <dsp:cNvPr id="0" name=""/>
        <dsp:cNvSpPr/>
      </dsp:nvSpPr>
      <dsp:spPr>
        <a:xfrm>
          <a:off x="0" y="468926"/>
          <a:ext cx="6815667" cy="112729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a:t>a, </a:t>
          </a:r>
          <a:r>
            <a:rPr lang="en-US" sz="4700" u="sng" kern="1200"/>
            <a:t>Lớp 6</a:t>
          </a:r>
          <a:r>
            <a:rPr lang="en-US" sz="4700" kern="1200"/>
            <a:t> </a:t>
          </a:r>
          <a:r>
            <a:rPr lang="en-US" sz="4700" u="sng" kern="1200"/>
            <a:t>học bài hai giờ.</a:t>
          </a:r>
          <a:r>
            <a:rPr lang="en-US" sz="4700" kern="1200"/>
            <a:t> </a:t>
          </a:r>
        </a:p>
      </dsp:txBody>
      <dsp:txXfrm>
        <a:off x="55030" y="523956"/>
        <a:ext cx="6705607" cy="1017235"/>
      </dsp:txXfrm>
    </dsp:sp>
    <dsp:sp modelId="{960FAFAF-3EB2-4EB4-91FE-B59480D3BD60}">
      <dsp:nvSpPr>
        <dsp:cNvPr id="0" name=""/>
        <dsp:cNvSpPr/>
      </dsp:nvSpPr>
      <dsp:spPr>
        <a:xfrm>
          <a:off x="0" y="1731581"/>
          <a:ext cx="6815667" cy="112729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a:t>    CN          VN</a:t>
          </a:r>
        </a:p>
      </dsp:txBody>
      <dsp:txXfrm>
        <a:off x="55030" y="1786611"/>
        <a:ext cx="6705607" cy="1017235"/>
      </dsp:txXfrm>
    </dsp:sp>
    <dsp:sp modelId="{0AE0C6FE-550A-4BBB-8512-50B8F018300C}">
      <dsp:nvSpPr>
        <dsp:cNvPr id="0" name=""/>
        <dsp:cNvSpPr/>
      </dsp:nvSpPr>
      <dsp:spPr>
        <a:xfrm>
          <a:off x="0" y="2994236"/>
          <a:ext cx="6815667" cy="112729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a:t>b, Hai giờ,/ lớp 6/ học bài.</a:t>
          </a:r>
        </a:p>
      </dsp:txBody>
      <dsp:txXfrm>
        <a:off x="55030" y="3049266"/>
        <a:ext cx="6705607" cy="1017235"/>
      </dsp:txXfrm>
    </dsp:sp>
    <dsp:sp modelId="{A4C01A3F-4E81-446D-BCF3-BE696F55B763}">
      <dsp:nvSpPr>
        <dsp:cNvPr id="0" name=""/>
        <dsp:cNvSpPr/>
      </dsp:nvSpPr>
      <dsp:spPr>
        <a:xfrm>
          <a:off x="0" y="4256891"/>
          <a:ext cx="6815667" cy="112729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a:t>    TN            CN          VN</a:t>
          </a:r>
        </a:p>
      </dsp:txBody>
      <dsp:txXfrm>
        <a:off x="55030" y="4311921"/>
        <a:ext cx="6705607" cy="10172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3F6824-2615-4ED1-84D5-481BC70A2CB7}">
      <dsp:nvSpPr>
        <dsp:cNvPr id="0" name=""/>
        <dsp:cNvSpPr/>
      </dsp:nvSpPr>
      <dsp:spPr>
        <a:xfrm>
          <a:off x="9584" y="193405"/>
          <a:ext cx="2864709" cy="545749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vi-VN" sz="2400" b="1" i="0" kern="1200"/>
            <a:t>Về vai trò củ pháp</a:t>
          </a:r>
          <a:r>
            <a:rPr lang="vi-VN" sz="2400" b="0" i="0" kern="1200"/>
            <a:t>, khác với chủ ngữ ("ngày hôm nay” ở câu a) là thành phần chính (có tính bắt buộc), trạng ngữ là thành phần phụ không bắt buộc trong câu: có thể lược bỏ trạng ngữ “ngày hôm nay” ở câu b mà không ảnh hưởng đến tính trọn vẹn của câu.</a:t>
          </a:r>
          <a:endParaRPr lang="en-US" sz="2400" kern="1200"/>
        </a:p>
      </dsp:txBody>
      <dsp:txXfrm>
        <a:off x="93488" y="277309"/>
        <a:ext cx="2696901" cy="5289688"/>
      </dsp:txXfrm>
    </dsp:sp>
    <dsp:sp modelId="{38CCD73F-3B93-46B0-84ED-18CD80A9CD9E}">
      <dsp:nvSpPr>
        <dsp:cNvPr id="0" name=""/>
        <dsp:cNvSpPr/>
      </dsp:nvSpPr>
      <dsp:spPr>
        <a:xfrm>
          <a:off x="3160765" y="2566929"/>
          <a:ext cx="607318" cy="710448"/>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3160765" y="2709019"/>
        <a:ext cx="425123" cy="426268"/>
      </dsp:txXfrm>
    </dsp:sp>
    <dsp:sp modelId="{7F177681-27FC-4428-BEAB-3CB1720D6B1E}">
      <dsp:nvSpPr>
        <dsp:cNvPr id="0" name=""/>
        <dsp:cNvSpPr/>
      </dsp:nvSpPr>
      <dsp:spPr>
        <a:xfrm>
          <a:off x="4020178" y="193405"/>
          <a:ext cx="2864709" cy="545749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vi-VN" sz="3200" b="1" i="0" kern="1200"/>
            <a:t>Về ý nghĩa</a:t>
          </a:r>
          <a:r>
            <a:rPr lang="vi-VN" sz="3200" b="0" i="0" kern="1200"/>
            <a:t>, cụm từ “ngày hôm nay” ở câu b) chỉ thời gian diễn ra sự việc nêu ở vị ngữ. Đây là ý nghĩa đặc trưng của trạng ngữ.</a:t>
          </a:r>
          <a:endParaRPr lang="en-US" sz="3200" kern="1200"/>
        </a:p>
      </dsp:txBody>
      <dsp:txXfrm>
        <a:off x="4104082" y="277309"/>
        <a:ext cx="2696901" cy="5289688"/>
      </dsp:txXfrm>
    </dsp:sp>
    <dsp:sp modelId="{2B5D7F5D-473C-4F62-85C0-0AFBE672D743}">
      <dsp:nvSpPr>
        <dsp:cNvPr id="0" name=""/>
        <dsp:cNvSpPr/>
      </dsp:nvSpPr>
      <dsp:spPr>
        <a:xfrm>
          <a:off x="7171358" y="2566929"/>
          <a:ext cx="607318" cy="710448"/>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171358" y="2709019"/>
        <a:ext cx="425123" cy="426268"/>
      </dsp:txXfrm>
    </dsp:sp>
    <dsp:sp modelId="{A021BBA2-3AA4-44CF-AE2A-FA479E857016}">
      <dsp:nvSpPr>
        <dsp:cNvPr id="0" name=""/>
        <dsp:cNvSpPr/>
      </dsp:nvSpPr>
      <dsp:spPr>
        <a:xfrm>
          <a:off x="8030771" y="193405"/>
          <a:ext cx="2864709" cy="545749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vi-VN" sz="3200" b="1" i="0" kern="1200"/>
            <a:t>Về hình thức</a:t>
          </a:r>
          <a:r>
            <a:rPr lang="vi-VN" sz="3200" b="0" i="0" kern="1200"/>
            <a:t>, cụm từ “ngày hôm nay” ở câu b) trả lời cho câu hỏi Khi nào? (là câu hỏi đặc trưng của trạng ngữ</a:t>
          </a:r>
          <a:endParaRPr lang="en-US" sz="3200" kern="1200"/>
        </a:p>
      </dsp:txBody>
      <dsp:txXfrm>
        <a:off x="8114675" y="277309"/>
        <a:ext cx="2696901" cy="52896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447D5-7E04-4B21-B661-1D8965295F0A}">
      <dsp:nvSpPr>
        <dsp:cNvPr id="0" name=""/>
        <dsp:cNvSpPr/>
      </dsp:nvSpPr>
      <dsp:spPr>
        <a:xfrm>
          <a:off x="0" y="0"/>
          <a:ext cx="8938260" cy="130540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vi-VN" sz="2400" b="1" i="0" kern="1200"/>
            <a:t>Chọn một trong hai đề sau:</a:t>
          </a:r>
          <a:endParaRPr lang="en-US" sz="2400" kern="1200"/>
        </a:p>
      </dsp:txBody>
      <dsp:txXfrm>
        <a:off x="38234" y="38234"/>
        <a:ext cx="7529629" cy="1228933"/>
      </dsp:txXfrm>
    </dsp:sp>
    <dsp:sp modelId="{11506E11-8DEA-46B3-9B48-8A0F9EED64C1}">
      <dsp:nvSpPr>
        <dsp:cNvPr id="0" name=""/>
        <dsp:cNvSpPr/>
      </dsp:nvSpPr>
      <dsp:spPr>
        <a:xfrm>
          <a:off x="788669" y="1522968"/>
          <a:ext cx="8938260" cy="1305401"/>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vi-VN" sz="2400" b="0" i="0" kern="1200"/>
            <a:t>Viết đoạn văn kể lại một đoạn truyện đã học hoặc đã đọc, trong đó có sử dụng một số trạng ngữ chỉ thời gian có chức năng liên kết các câu trong đoạn</a:t>
          </a:r>
          <a:endParaRPr lang="en-US" sz="2400" kern="1200"/>
        </a:p>
      </dsp:txBody>
      <dsp:txXfrm>
        <a:off x="826903" y="1561202"/>
        <a:ext cx="7224611" cy="1228933"/>
      </dsp:txXfrm>
    </dsp:sp>
    <dsp:sp modelId="{6EC494D4-C995-4EC8-84D6-7323E3E43978}">
      <dsp:nvSpPr>
        <dsp:cNvPr id="0" name=""/>
        <dsp:cNvSpPr/>
      </dsp:nvSpPr>
      <dsp:spPr>
        <a:xfrm>
          <a:off x="1577339" y="3045936"/>
          <a:ext cx="8938260" cy="1305401"/>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vi-VN" sz="2400" b="0" i="0" kern="1200"/>
            <a:t>Viết đoạn văn trình văn suy nghĩ của em về một tác phẩm đã học đã đọc trong đó có sử dụng một số trạng ngữ chỉ vị trí để liên kết các câu trong đoạn</a:t>
          </a:r>
          <a:endParaRPr lang="en-US" sz="2400" kern="1200"/>
        </a:p>
      </dsp:txBody>
      <dsp:txXfrm>
        <a:off x="1615573" y="3084170"/>
        <a:ext cx="7224611" cy="1228933"/>
      </dsp:txXfrm>
    </dsp:sp>
    <dsp:sp modelId="{20212587-4DE7-428E-BB4F-0119E05706EA}">
      <dsp:nvSpPr>
        <dsp:cNvPr id="0" name=""/>
        <dsp:cNvSpPr/>
      </dsp:nvSpPr>
      <dsp:spPr>
        <a:xfrm>
          <a:off x="8089749" y="989929"/>
          <a:ext cx="848510" cy="848510"/>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80664" y="989929"/>
        <a:ext cx="466680" cy="638504"/>
      </dsp:txXfrm>
    </dsp:sp>
    <dsp:sp modelId="{61896B45-B865-4D6D-87C8-A7FA68A9DFB1}">
      <dsp:nvSpPr>
        <dsp:cNvPr id="0" name=""/>
        <dsp:cNvSpPr/>
      </dsp:nvSpPr>
      <dsp:spPr>
        <a:xfrm>
          <a:off x="8878419" y="2504195"/>
          <a:ext cx="848510" cy="848510"/>
        </a:xfrm>
        <a:prstGeom prst="downArrow">
          <a:avLst>
            <a:gd name="adj1" fmla="val 55000"/>
            <a:gd name="adj2" fmla="val 45000"/>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69334" y="2504195"/>
        <a:ext cx="466680" cy="63850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5DF39AD-0ECF-4EEE-9BF5-DB381EE0D67C}" type="datetimeFigureOut">
              <a:rPr lang="en-US" smtClean="0"/>
              <a:t>27/3/2022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C517E-BD5A-4CCF-85DC-EEC1990CD087}" type="slidenum">
              <a:rPr lang="en-US" smtClean="0"/>
              <a:t>‹#›</a:t>
            </a:fld>
            <a:endParaRPr lang="en-US"/>
          </a:p>
        </p:txBody>
      </p:sp>
    </p:spTree>
    <p:extLst>
      <p:ext uri="{BB962C8B-B14F-4D97-AF65-F5344CB8AC3E}">
        <p14:creationId xmlns:p14="http://schemas.microsoft.com/office/powerpoint/2010/main" val="3003148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DF39AD-0ECF-4EEE-9BF5-DB381EE0D67C}" type="datetimeFigureOut">
              <a:rPr lang="en-US" smtClean="0"/>
              <a:t>27/3/2022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BC517E-BD5A-4CCF-85DC-EEC1990CD087}" type="slidenum">
              <a:rPr lang="en-US" smtClean="0"/>
              <a:t>‹#›</a:t>
            </a:fld>
            <a:endParaRPr lang="en-US"/>
          </a:p>
        </p:txBody>
      </p:sp>
    </p:spTree>
    <p:extLst>
      <p:ext uri="{BB962C8B-B14F-4D97-AF65-F5344CB8AC3E}">
        <p14:creationId xmlns:p14="http://schemas.microsoft.com/office/powerpoint/2010/main" val="686418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DF39AD-0ECF-4EEE-9BF5-DB381EE0D67C}" type="datetimeFigureOut">
              <a:rPr lang="en-US" smtClean="0"/>
              <a:t>27/3/2022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BC517E-BD5A-4CCF-85DC-EEC1990CD087}" type="slidenum">
              <a:rPr lang="en-US" smtClean="0"/>
              <a:t>‹#›</a:t>
            </a:fld>
            <a:endParaRPr lang="en-US"/>
          </a:p>
        </p:txBody>
      </p:sp>
    </p:spTree>
    <p:extLst>
      <p:ext uri="{BB962C8B-B14F-4D97-AF65-F5344CB8AC3E}">
        <p14:creationId xmlns:p14="http://schemas.microsoft.com/office/powerpoint/2010/main" val="3198093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DF39AD-0ECF-4EEE-9BF5-DB381EE0D67C}" type="datetimeFigureOut">
              <a:rPr lang="en-US" smtClean="0"/>
              <a:t>27/3/2022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BC517E-BD5A-4CCF-85DC-EEC1990CD087}" type="slidenum">
              <a:rPr lang="en-US" smtClean="0"/>
              <a:t>‹#›</a:t>
            </a:fld>
            <a:endParaRPr lang="en-US"/>
          </a:p>
        </p:txBody>
      </p:sp>
    </p:spTree>
    <p:extLst>
      <p:ext uri="{BB962C8B-B14F-4D97-AF65-F5344CB8AC3E}">
        <p14:creationId xmlns:p14="http://schemas.microsoft.com/office/powerpoint/2010/main" val="1176008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DF39AD-0ECF-4EEE-9BF5-DB381EE0D67C}" type="datetimeFigureOut">
              <a:rPr lang="en-US" smtClean="0"/>
              <a:t>27/3/2022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BC517E-BD5A-4CCF-85DC-EEC1990CD087}" type="slidenum">
              <a:rPr lang="en-US" smtClean="0"/>
              <a:t>‹#›</a:t>
            </a:fld>
            <a:endParaRPr lang="en-US"/>
          </a:p>
        </p:txBody>
      </p:sp>
    </p:spTree>
    <p:extLst>
      <p:ext uri="{BB962C8B-B14F-4D97-AF65-F5344CB8AC3E}">
        <p14:creationId xmlns:p14="http://schemas.microsoft.com/office/powerpoint/2010/main" val="2313269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DF39AD-0ECF-4EEE-9BF5-DB381EE0D67C}" type="datetimeFigureOut">
              <a:rPr lang="en-US" smtClean="0"/>
              <a:t>27/3/2022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BC517E-BD5A-4CCF-85DC-EEC1990CD087}" type="slidenum">
              <a:rPr lang="en-US" smtClean="0"/>
              <a:t>‹#›</a:t>
            </a:fld>
            <a:endParaRPr lang="en-US"/>
          </a:p>
        </p:txBody>
      </p:sp>
    </p:spTree>
    <p:extLst>
      <p:ext uri="{BB962C8B-B14F-4D97-AF65-F5344CB8AC3E}">
        <p14:creationId xmlns:p14="http://schemas.microsoft.com/office/powerpoint/2010/main" val="2818128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DF39AD-0ECF-4EEE-9BF5-DB381EE0D67C}" type="datetimeFigureOut">
              <a:rPr lang="en-US" smtClean="0"/>
              <a:t>27/3/2022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BC517E-BD5A-4CCF-85DC-EEC1990CD087}" type="slidenum">
              <a:rPr lang="en-US" smtClean="0"/>
              <a:t>‹#›</a:t>
            </a:fld>
            <a:endParaRPr lang="en-US"/>
          </a:p>
        </p:txBody>
      </p:sp>
    </p:spTree>
    <p:extLst>
      <p:ext uri="{BB962C8B-B14F-4D97-AF65-F5344CB8AC3E}">
        <p14:creationId xmlns:p14="http://schemas.microsoft.com/office/powerpoint/2010/main" val="1329143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DF39AD-0ECF-4EEE-9BF5-DB381EE0D67C}" type="datetimeFigureOut">
              <a:rPr lang="en-US" smtClean="0"/>
              <a:t>27/3/2022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BC517E-BD5A-4CCF-85DC-EEC1990CD087}" type="slidenum">
              <a:rPr lang="en-US" smtClean="0"/>
              <a:t>‹#›</a:t>
            </a:fld>
            <a:endParaRPr lang="en-US"/>
          </a:p>
        </p:txBody>
      </p:sp>
    </p:spTree>
    <p:extLst>
      <p:ext uri="{BB962C8B-B14F-4D97-AF65-F5344CB8AC3E}">
        <p14:creationId xmlns:p14="http://schemas.microsoft.com/office/powerpoint/2010/main" val="2142138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DF39AD-0ECF-4EEE-9BF5-DB381EE0D67C}" type="datetimeFigureOut">
              <a:rPr lang="en-US" smtClean="0"/>
              <a:t>27/3/2022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BC517E-BD5A-4CCF-85DC-EEC1990CD087}" type="slidenum">
              <a:rPr lang="en-US" smtClean="0"/>
              <a:t>‹#›</a:t>
            </a:fld>
            <a:endParaRPr lang="en-US"/>
          </a:p>
        </p:txBody>
      </p:sp>
    </p:spTree>
    <p:extLst>
      <p:ext uri="{BB962C8B-B14F-4D97-AF65-F5344CB8AC3E}">
        <p14:creationId xmlns:p14="http://schemas.microsoft.com/office/powerpoint/2010/main" val="1757672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DF39AD-0ECF-4EEE-9BF5-DB381EE0D67C}" type="datetimeFigureOut">
              <a:rPr lang="en-US" smtClean="0"/>
              <a:t>27/3/2022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BC517E-BD5A-4CCF-85DC-EEC1990CD087}" type="slidenum">
              <a:rPr lang="en-US" smtClean="0"/>
              <a:t>‹#›</a:t>
            </a:fld>
            <a:endParaRPr lang="en-US"/>
          </a:p>
        </p:txBody>
      </p:sp>
    </p:spTree>
    <p:extLst>
      <p:ext uri="{BB962C8B-B14F-4D97-AF65-F5344CB8AC3E}">
        <p14:creationId xmlns:p14="http://schemas.microsoft.com/office/powerpoint/2010/main" val="1961408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DF39AD-0ECF-4EEE-9BF5-DB381EE0D67C}" type="datetimeFigureOut">
              <a:rPr lang="en-US" smtClean="0"/>
              <a:t>27/3/2022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BC517E-BD5A-4CCF-85DC-EEC1990CD087}" type="slidenum">
              <a:rPr lang="en-US" smtClean="0"/>
              <a:t>‹#›</a:t>
            </a:fld>
            <a:endParaRPr lang="en-US"/>
          </a:p>
        </p:txBody>
      </p:sp>
    </p:spTree>
    <p:extLst>
      <p:ext uri="{BB962C8B-B14F-4D97-AF65-F5344CB8AC3E}">
        <p14:creationId xmlns:p14="http://schemas.microsoft.com/office/powerpoint/2010/main" val="2804446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DF39AD-0ECF-4EEE-9BF5-DB381EE0D67C}" type="datetimeFigureOut">
              <a:rPr lang="en-US" smtClean="0"/>
              <a:t>27/3/2022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C517E-BD5A-4CCF-85DC-EEC1990CD087}" type="slidenum">
              <a:rPr lang="en-US" smtClean="0"/>
              <a:t>‹#›</a:t>
            </a:fld>
            <a:endParaRPr lang="en-US"/>
          </a:p>
        </p:txBody>
      </p:sp>
    </p:spTree>
    <p:extLst>
      <p:ext uri="{BB962C8B-B14F-4D97-AF65-F5344CB8AC3E}">
        <p14:creationId xmlns:p14="http://schemas.microsoft.com/office/powerpoint/2010/main" val="13670442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DF39AD-0ECF-4EEE-9BF5-DB381EE0D67C}" type="datetimeFigureOut">
              <a:rPr lang="en-US" smtClean="0"/>
              <a:t>27/3/2022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C517E-BD5A-4CCF-85DC-EEC1990CD087}" type="slidenum">
              <a:rPr lang="en-US" smtClean="0"/>
              <a:t>‹#›</a:t>
            </a:fld>
            <a:endParaRPr lang="en-US"/>
          </a:p>
        </p:txBody>
      </p:sp>
    </p:spTree>
    <p:extLst>
      <p:ext uri="{BB962C8B-B14F-4D97-AF65-F5344CB8AC3E}">
        <p14:creationId xmlns:p14="http://schemas.microsoft.com/office/powerpoint/2010/main" val="2604772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DF39AD-0ECF-4EEE-9BF5-DB381EE0D67C}" type="datetimeFigureOut">
              <a:rPr lang="en-US" smtClean="0"/>
              <a:t>27/3/2022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C517E-BD5A-4CCF-85DC-EEC1990CD087}" type="slidenum">
              <a:rPr lang="en-US" smtClean="0"/>
              <a:t>‹#›</a:t>
            </a:fld>
            <a:endParaRPr lang="en-US"/>
          </a:p>
        </p:txBody>
      </p:sp>
    </p:spTree>
    <p:extLst>
      <p:ext uri="{BB962C8B-B14F-4D97-AF65-F5344CB8AC3E}">
        <p14:creationId xmlns:p14="http://schemas.microsoft.com/office/powerpoint/2010/main" val="3448378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DF39AD-0ECF-4EEE-9BF5-DB381EE0D67C}" type="datetimeFigureOut">
              <a:rPr lang="en-US" smtClean="0"/>
              <a:t>27/3/2022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C517E-BD5A-4CCF-85DC-EEC1990CD087}" type="slidenum">
              <a:rPr lang="en-US" smtClean="0"/>
              <a:t>‹#›</a:t>
            </a:fld>
            <a:endParaRPr lang="en-US"/>
          </a:p>
        </p:txBody>
      </p:sp>
    </p:spTree>
    <p:extLst>
      <p:ext uri="{BB962C8B-B14F-4D97-AF65-F5344CB8AC3E}">
        <p14:creationId xmlns:p14="http://schemas.microsoft.com/office/powerpoint/2010/main" val="1495329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DF39AD-0ECF-4EEE-9BF5-DB381EE0D67C}" type="datetimeFigureOut">
              <a:rPr lang="en-US" smtClean="0"/>
              <a:t>27/3/2022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BC517E-BD5A-4CCF-85DC-EEC1990CD087}" type="slidenum">
              <a:rPr lang="en-US" smtClean="0"/>
              <a:t>‹#›</a:t>
            </a:fld>
            <a:endParaRPr lang="en-US"/>
          </a:p>
        </p:txBody>
      </p:sp>
    </p:spTree>
    <p:extLst>
      <p:ext uri="{BB962C8B-B14F-4D97-AF65-F5344CB8AC3E}">
        <p14:creationId xmlns:p14="http://schemas.microsoft.com/office/powerpoint/2010/main" val="3083056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DF39AD-0ECF-4EEE-9BF5-DB381EE0D67C}" type="datetimeFigureOut">
              <a:rPr lang="en-US" smtClean="0"/>
              <a:t>27/3/2022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BC517E-BD5A-4CCF-85DC-EEC1990CD087}" type="slidenum">
              <a:rPr lang="en-US" smtClean="0"/>
              <a:t>‹#›</a:t>
            </a:fld>
            <a:endParaRPr lang="en-US"/>
          </a:p>
        </p:txBody>
      </p:sp>
    </p:spTree>
    <p:extLst>
      <p:ext uri="{BB962C8B-B14F-4D97-AF65-F5344CB8AC3E}">
        <p14:creationId xmlns:p14="http://schemas.microsoft.com/office/powerpoint/2010/main" val="851791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DF39AD-0ECF-4EEE-9BF5-DB381EE0D67C}" type="datetimeFigureOut">
              <a:rPr lang="en-US" smtClean="0"/>
              <a:t>27/3/2022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BC517E-BD5A-4CCF-85DC-EEC1990CD087}" type="slidenum">
              <a:rPr lang="en-US" smtClean="0"/>
              <a:t>‹#›</a:t>
            </a:fld>
            <a:endParaRPr lang="en-US"/>
          </a:p>
        </p:txBody>
      </p:sp>
    </p:spTree>
    <p:extLst>
      <p:ext uri="{BB962C8B-B14F-4D97-AF65-F5344CB8AC3E}">
        <p14:creationId xmlns:p14="http://schemas.microsoft.com/office/powerpoint/2010/main" val="2712108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DF39AD-0ECF-4EEE-9BF5-DB381EE0D67C}" type="datetimeFigureOut">
              <a:rPr lang="en-US" smtClean="0"/>
              <a:t>27/3/2022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BC517E-BD5A-4CCF-85DC-EEC1990CD087}" type="slidenum">
              <a:rPr lang="en-US" smtClean="0"/>
              <a:t>‹#›</a:t>
            </a:fld>
            <a:endParaRPr lang="en-US"/>
          </a:p>
        </p:txBody>
      </p:sp>
    </p:spTree>
    <p:extLst>
      <p:ext uri="{BB962C8B-B14F-4D97-AF65-F5344CB8AC3E}">
        <p14:creationId xmlns:p14="http://schemas.microsoft.com/office/powerpoint/2010/main" val="2793265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DF39AD-0ECF-4EEE-9BF5-DB381EE0D67C}" type="datetimeFigureOut">
              <a:rPr lang="en-US" smtClean="0"/>
              <a:t>27/3/2022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BC517E-BD5A-4CCF-85DC-EEC1990CD087}" type="slidenum">
              <a:rPr lang="en-US" smtClean="0"/>
              <a:t>‹#›</a:t>
            </a:fld>
            <a:endParaRPr lang="en-US"/>
          </a:p>
        </p:txBody>
      </p:sp>
    </p:spTree>
    <p:extLst>
      <p:ext uri="{BB962C8B-B14F-4D97-AF65-F5344CB8AC3E}">
        <p14:creationId xmlns:p14="http://schemas.microsoft.com/office/powerpoint/2010/main" val="834353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DF39AD-0ECF-4EEE-9BF5-DB381EE0D67C}" type="datetimeFigureOut">
              <a:rPr lang="en-US" smtClean="0"/>
              <a:t>27/3/2022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BC517E-BD5A-4CCF-85DC-EEC1990CD087}" type="slidenum">
              <a:rPr lang="en-US" smtClean="0"/>
              <a:t>‹#›</a:t>
            </a:fld>
            <a:endParaRPr lang="en-US"/>
          </a:p>
        </p:txBody>
      </p:sp>
    </p:spTree>
    <p:extLst>
      <p:ext uri="{BB962C8B-B14F-4D97-AF65-F5344CB8AC3E}">
        <p14:creationId xmlns:p14="http://schemas.microsoft.com/office/powerpoint/2010/main" val="2167935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DF39AD-0ECF-4EEE-9BF5-DB381EE0D67C}" type="datetimeFigureOut">
              <a:rPr lang="en-US" smtClean="0"/>
              <a:t>27/3/2022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C517E-BD5A-4CCF-85DC-EEC1990CD087}" type="slidenum">
              <a:rPr lang="en-US" smtClean="0"/>
              <a:t>‹#›</a:t>
            </a:fld>
            <a:endParaRPr lang="en-US"/>
          </a:p>
        </p:txBody>
      </p:sp>
    </p:spTree>
    <p:extLst>
      <p:ext uri="{BB962C8B-B14F-4D97-AF65-F5344CB8AC3E}">
        <p14:creationId xmlns:p14="http://schemas.microsoft.com/office/powerpoint/2010/main" val="3839622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9" r:id="rId8"/>
    <p:sldLayoutId id="2147483668" r:id="rId9"/>
    <p:sldLayoutId id="2147483667" r:id="rId10"/>
    <p:sldLayoutId id="2147483664" r:id="rId11"/>
    <p:sldLayoutId id="2147483663" r:id="rId12"/>
    <p:sldLayoutId id="2147483662" r:id="rId13"/>
    <p:sldLayoutId id="2147483661" r:id="rId14"/>
    <p:sldLayoutId id="2147483660" r:id="rId15"/>
    <p:sldLayoutId id="2147483656" r:id="rId16"/>
    <p:sldLayoutId id="2147483666" r:id="rId17"/>
    <p:sldLayoutId id="2147483665" r:id="rId18"/>
    <p:sldLayoutId id="2147483657" r:id="rId19"/>
    <p:sldLayoutId id="2147483658" r:id="rId20"/>
    <p:sldLayoutId id="2147483659"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DD0E6194-FAF0-465A-8DC9-62586082BADE}"/>
              </a:ext>
            </a:extLst>
          </p:cNvPr>
          <p:cNvSpPr txBox="1"/>
          <p:nvPr/>
        </p:nvSpPr>
        <p:spPr>
          <a:xfrm>
            <a:off x="335360" y="764704"/>
            <a:ext cx="4279256" cy="4344273"/>
          </a:xfrm>
          <a:prstGeom prst="rect">
            <a:avLst/>
          </a:prstGeom>
        </p:spPr>
        <p:txBody>
          <a:bodyPr vert="horz" lIns="91440" tIns="45720" rIns="91440" bIns="45720" rtlCol="0">
            <a:normAutofit fontScale="77500" lnSpcReduction="20000"/>
          </a:bodyPr>
          <a:lstStyle/>
          <a:p>
            <a:pPr algn="just">
              <a:spcBef>
                <a:spcPct val="20000"/>
              </a:spcBef>
            </a:pPr>
            <a:r>
              <a:rPr lang="en-US" sz="2900" i="1" kern="1200">
                <a:solidFill>
                  <a:srgbClr val="FF0000"/>
                </a:solidFill>
                <a:effectLst/>
                <a:latin typeface="Arial" panose="020B0604020202020204" pitchFamily="34" charset="0"/>
                <a:cs typeface="Arial" panose="020B0604020202020204" pitchFamily="34" charset="0"/>
              </a:rPr>
              <a:t>Quan sát ví dụ sau  em hãy xác định câu tạo ngữ Pháp trong hai câu sau. So sánh ý nghĩa cụm từ hai giờ trong hai câu? Giải thích vì sao có sự khác nhau đó?</a:t>
            </a:r>
          </a:p>
          <a:p>
            <a:pPr algn="just">
              <a:spcBef>
                <a:spcPct val="20000"/>
              </a:spcBef>
            </a:pPr>
            <a:endParaRPr lang="en-US" sz="2900" i="1">
              <a:solidFill>
                <a:srgbClr val="FF0000"/>
              </a:solidFill>
              <a:latin typeface="Arial" panose="020B0604020202020204" pitchFamily="34" charset="0"/>
              <a:cs typeface="Arial" panose="020B0604020202020204" pitchFamily="34" charset="0"/>
            </a:endParaRPr>
          </a:p>
          <a:p>
            <a:pPr algn="just">
              <a:spcBef>
                <a:spcPct val="20000"/>
              </a:spcBef>
            </a:pPr>
            <a:endParaRPr lang="en-US" sz="2900" i="1" kern="1200">
              <a:solidFill>
                <a:srgbClr val="FF0000"/>
              </a:solidFill>
              <a:effectLst/>
              <a:latin typeface="Arial" panose="020B0604020202020204" pitchFamily="34" charset="0"/>
              <a:cs typeface="Arial" panose="020B0604020202020204" pitchFamily="34" charset="0"/>
            </a:endParaRPr>
          </a:p>
          <a:p>
            <a:r>
              <a:rPr lang="en-US" sz="3600">
                <a:solidFill>
                  <a:schemeClr val="tx1">
                    <a:lumMod val="85000"/>
                    <a:lumOff val="15000"/>
                  </a:schemeClr>
                </a:solidFill>
                <a:latin typeface="Arial" panose="020B0604020202020204" pitchFamily="34" charset="0"/>
                <a:cs typeface="Arial" panose="020B0604020202020204" pitchFamily="34" charset="0"/>
              </a:rPr>
              <a:t>a, Lớp 6 học bài hai giờ. </a:t>
            </a:r>
            <a:endParaRPr lang="vi-VN" sz="3600">
              <a:solidFill>
                <a:schemeClr val="tx1">
                  <a:lumMod val="85000"/>
                  <a:lumOff val="15000"/>
                </a:schemeClr>
              </a:solidFill>
              <a:latin typeface="Arial" panose="020B0604020202020204" pitchFamily="34" charset="0"/>
              <a:cs typeface="Arial" panose="020B0604020202020204" pitchFamily="34" charset="0"/>
            </a:endParaRPr>
          </a:p>
          <a:p>
            <a:r>
              <a:rPr lang="en-US" sz="3600">
                <a:solidFill>
                  <a:schemeClr val="tx1">
                    <a:lumMod val="85000"/>
                    <a:lumOff val="15000"/>
                  </a:schemeClr>
                </a:solidFill>
                <a:latin typeface="Arial" panose="020B0604020202020204" pitchFamily="34" charset="0"/>
                <a:cs typeface="Arial" panose="020B0604020202020204" pitchFamily="34" charset="0"/>
              </a:rPr>
              <a:t>   </a:t>
            </a:r>
            <a:endParaRPr lang="vi-VN" sz="3600">
              <a:solidFill>
                <a:schemeClr val="tx1">
                  <a:lumMod val="85000"/>
                  <a:lumOff val="15000"/>
                </a:schemeClr>
              </a:solidFill>
              <a:latin typeface="Arial" panose="020B0604020202020204" pitchFamily="34" charset="0"/>
              <a:cs typeface="Arial" panose="020B0604020202020204" pitchFamily="34" charset="0"/>
            </a:endParaRPr>
          </a:p>
          <a:p>
            <a:r>
              <a:rPr lang="en-US" sz="3600">
                <a:solidFill>
                  <a:schemeClr val="tx1">
                    <a:lumMod val="85000"/>
                    <a:lumOff val="15000"/>
                  </a:schemeClr>
                </a:solidFill>
                <a:latin typeface="Arial" panose="020B0604020202020204" pitchFamily="34" charset="0"/>
                <a:cs typeface="Arial" panose="020B0604020202020204" pitchFamily="34" charset="0"/>
              </a:rPr>
              <a:t> </a:t>
            </a:r>
            <a:endParaRPr lang="vi-VN" sz="3600">
              <a:solidFill>
                <a:schemeClr val="tx1">
                  <a:lumMod val="85000"/>
                  <a:lumOff val="15000"/>
                </a:schemeClr>
              </a:solidFill>
              <a:latin typeface="Arial" panose="020B0604020202020204" pitchFamily="34" charset="0"/>
              <a:cs typeface="Arial" panose="020B0604020202020204" pitchFamily="34" charset="0"/>
            </a:endParaRPr>
          </a:p>
          <a:p>
            <a:r>
              <a:rPr lang="en-US" sz="3600">
                <a:solidFill>
                  <a:schemeClr val="tx1">
                    <a:lumMod val="85000"/>
                    <a:lumOff val="15000"/>
                  </a:schemeClr>
                </a:solidFill>
                <a:latin typeface="Arial" panose="020B0604020202020204" pitchFamily="34" charset="0"/>
                <a:cs typeface="Arial" panose="020B0604020202020204" pitchFamily="34" charset="0"/>
              </a:rPr>
              <a:t>b, Hai giờ, lớp 6 học bài.</a:t>
            </a:r>
            <a:endParaRPr lang="vi-VN" sz="3600">
              <a:solidFill>
                <a:schemeClr val="tx1">
                  <a:lumMod val="85000"/>
                  <a:lumOff val="15000"/>
                </a:schemeClr>
              </a:solidFill>
              <a:latin typeface="Arial" panose="020B0604020202020204" pitchFamily="34" charset="0"/>
              <a:cs typeface="Arial" panose="020B0604020202020204" pitchFamily="34" charset="0"/>
            </a:endParaRPr>
          </a:p>
          <a:p>
            <a:pPr algn="just">
              <a:spcBef>
                <a:spcPct val="20000"/>
              </a:spcBef>
            </a:pPr>
            <a:br>
              <a:rPr lang="en-US" sz="1400" kern="1200">
                <a:effectLst/>
                <a:latin typeface="+mn-lt"/>
                <a:ea typeface="+mn-ea"/>
                <a:cs typeface="+mn-cs"/>
              </a:rPr>
            </a:br>
            <a:endParaRPr lang="en-US" sz="1400" kern="1200">
              <a:latin typeface="+mn-lt"/>
              <a:ea typeface="+mn-ea"/>
              <a:cs typeface="+mn-cs"/>
            </a:endParaRPr>
          </a:p>
        </p:txBody>
      </p:sp>
      <p:graphicFrame>
        <p:nvGraphicFramePr>
          <p:cNvPr id="7" name="Chỗ dành sẵn cho Nội dung 2">
            <a:extLst>
              <a:ext uri="{FF2B5EF4-FFF2-40B4-BE49-F238E27FC236}">
                <a16:creationId xmlns:a16="http://schemas.microsoft.com/office/drawing/2014/main" id="{85BC1E4B-312E-4D9C-811F-5E07E10E7186}"/>
              </a:ext>
            </a:extLst>
          </p:cNvPr>
          <p:cNvGraphicFramePr>
            <a:graphicFrameLocks noGrp="1"/>
          </p:cNvGraphicFramePr>
          <p:nvPr>
            <p:ph idx="1"/>
            <p:extLst>
              <p:ext uri="{D42A27DB-BD31-4B8C-83A1-F6EECF244321}">
                <p14:modId xmlns:p14="http://schemas.microsoft.com/office/powerpoint/2010/main" val="2215037707"/>
              </p:ext>
            </p:extLst>
          </p:nvPr>
        </p:nvGraphicFramePr>
        <p:xfrm>
          <a:off x="4766733" y="273051"/>
          <a:ext cx="6815667"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450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7"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Hình ảnh 1">
            <a:extLst>
              <a:ext uri="{FF2B5EF4-FFF2-40B4-BE49-F238E27FC236}">
                <a16:creationId xmlns:a16="http://schemas.microsoft.com/office/drawing/2014/main" id="{D601CB8D-828B-45D7-AF72-545C9EF4E4B8}"/>
              </a:ext>
            </a:extLst>
          </p:cNvPr>
          <p:cNvPicPr>
            <a:picLocks noChangeAspect="1"/>
          </p:cNvPicPr>
          <p:nvPr/>
        </p:nvPicPr>
        <p:blipFill>
          <a:blip r:embed="rId2"/>
          <a:stretch>
            <a:fillRect/>
          </a:stretch>
        </p:blipFill>
        <p:spPr>
          <a:xfrm>
            <a:off x="537663" y="1547866"/>
            <a:ext cx="10905066" cy="4853071"/>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Nhóm 13">
            <a:extLst>
              <a:ext uri="{FF2B5EF4-FFF2-40B4-BE49-F238E27FC236}">
                <a16:creationId xmlns:a16="http://schemas.microsoft.com/office/drawing/2014/main" id="{E81B2ABE-62BC-4596-BE81-7072D7A875E0}"/>
              </a:ext>
            </a:extLst>
          </p:cNvPr>
          <p:cNvGrpSpPr/>
          <p:nvPr/>
        </p:nvGrpSpPr>
        <p:grpSpPr>
          <a:xfrm>
            <a:off x="1214325" y="262431"/>
            <a:ext cx="8938260" cy="1305401"/>
            <a:chOff x="788669" y="1522968"/>
            <a:chExt cx="8938260" cy="1305401"/>
          </a:xfrm>
        </p:grpSpPr>
        <p:sp>
          <p:nvSpPr>
            <p:cNvPr id="16" name="Hình chữ nhật: Góc Tròn 15">
              <a:extLst>
                <a:ext uri="{FF2B5EF4-FFF2-40B4-BE49-F238E27FC236}">
                  <a16:creationId xmlns:a16="http://schemas.microsoft.com/office/drawing/2014/main" id="{FDA897C7-EA55-40FB-BCBB-984FFE2B0C28}"/>
                </a:ext>
              </a:extLst>
            </p:cNvPr>
            <p:cNvSpPr/>
            <p:nvPr/>
          </p:nvSpPr>
          <p:spPr>
            <a:xfrm>
              <a:off x="788669" y="1522968"/>
              <a:ext cx="8938260" cy="1305401"/>
            </a:xfrm>
            <a:prstGeom prst="roundRect">
              <a:avLst>
                <a:gd name="adj" fmla="val 10000"/>
              </a:avLst>
            </a:prstGeom>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18" name="Hình chữ nhật: Góc Tròn 4">
              <a:extLst>
                <a:ext uri="{FF2B5EF4-FFF2-40B4-BE49-F238E27FC236}">
                  <a16:creationId xmlns:a16="http://schemas.microsoft.com/office/drawing/2014/main" id="{62DB235C-6790-4A0B-83A3-CFEC093E9CCC}"/>
                </a:ext>
              </a:extLst>
            </p:cNvPr>
            <p:cNvSpPr txBox="1"/>
            <p:nvPr/>
          </p:nvSpPr>
          <p:spPr>
            <a:xfrm>
              <a:off x="826903" y="1561202"/>
              <a:ext cx="7224611" cy="12289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vi-VN" sz="2400" b="0" i="0" kern="1200"/>
                <a:t>Viết đoạn văn kể lại một đoạn truyện đã học hoặc đã đọc, trong đó có sử dụng một số trạng ngữ chỉ thời gian có chức năng liên kết các câu trong đoạn</a:t>
              </a:r>
              <a:endParaRPr lang="en-US" sz="2400" kern="1200"/>
            </a:p>
          </p:txBody>
        </p:sp>
      </p:grpSp>
      <p:cxnSp>
        <p:nvCxnSpPr>
          <p:cNvPr id="5" name="Đường nối Thẳng 4">
            <a:extLst>
              <a:ext uri="{FF2B5EF4-FFF2-40B4-BE49-F238E27FC236}">
                <a16:creationId xmlns:a16="http://schemas.microsoft.com/office/drawing/2014/main" id="{00BC9363-EF1F-42D2-8E90-4E98A352E808}"/>
              </a:ext>
            </a:extLst>
          </p:cNvPr>
          <p:cNvCxnSpPr/>
          <p:nvPr/>
        </p:nvCxnSpPr>
        <p:spPr>
          <a:xfrm>
            <a:off x="1252559" y="2276872"/>
            <a:ext cx="361930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Đường nối Thẳng 20">
            <a:extLst>
              <a:ext uri="{FF2B5EF4-FFF2-40B4-BE49-F238E27FC236}">
                <a16:creationId xmlns:a16="http://schemas.microsoft.com/office/drawing/2014/main" id="{DAC5B8EC-B1CD-4C17-893A-04595D4ABEDB}"/>
              </a:ext>
            </a:extLst>
          </p:cNvPr>
          <p:cNvCxnSpPr/>
          <p:nvPr/>
        </p:nvCxnSpPr>
        <p:spPr>
          <a:xfrm>
            <a:off x="7176120" y="2276872"/>
            <a:ext cx="12428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Đường nối Thẳng 22">
            <a:extLst>
              <a:ext uri="{FF2B5EF4-FFF2-40B4-BE49-F238E27FC236}">
                <a16:creationId xmlns:a16="http://schemas.microsoft.com/office/drawing/2014/main" id="{3A00662F-998D-445A-B967-2D43192EFA77}"/>
              </a:ext>
            </a:extLst>
          </p:cNvPr>
          <p:cNvCxnSpPr>
            <a:cxnSpLocks/>
          </p:cNvCxnSpPr>
          <p:nvPr/>
        </p:nvCxnSpPr>
        <p:spPr>
          <a:xfrm>
            <a:off x="4583832" y="3789040"/>
            <a:ext cx="6480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390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Hình ảnh 2">
            <a:extLst>
              <a:ext uri="{FF2B5EF4-FFF2-40B4-BE49-F238E27FC236}">
                <a16:creationId xmlns:a16="http://schemas.microsoft.com/office/drawing/2014/main" id="{93FD6BB7-4D1B-44AF-8454-D538100C3273}"/>
              </a:ext>
            </a:extLst>
          </p:cNvPr>
          <p:cNvPicPr>
            <a:picLocks noChangeAspect="1"/>
          </p:cNvPicPr>
          <p:nvPr/>
        </p:nvPicPr>
        <p:blipFill>
          <a:blip r:embed="rId2"/>
          <a:stretch>
            <a:fillRect/>
          </a:stretch>
        </p:blipFill>
        <p:spPr>
          <a:xfrm>
            <a:off x="643467" y="776444"/>
            <a:ext cx="10905066" cy="5580524"/>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Đường nối Thẳng 4">
            <a:extLst>
              <a:ext uri="{FF2B5EF4-FFF2-40B4-BE49-F238E27FC236}">
                <a16:creationId xmlns:a16="http://schemas.microsoft.com/office/drawing/2014/main" id="{B52B0DD2-4E3E-41ED-A98F-E2421C001C0B}"/>
              </a:ext>
            </a:extLst>
          </p:cNvPr>
          <p:cNvCxnSpPr/>
          <p:nvPr/>
        </p:nvCxnSpPr>
        <p:spPr>
          <a:xfrm>
            <a:off x="1343472" y="2348880"/>
            <a:ext cx="3600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Đường nối Thẳng 6">
            <a:extLst>
              <a:ext uri="{FF2B5EF4-FFF2-40B4-BE49-F238E27FC236}">
                <a16:creationId xmlns:a16="http://schemas.microsoft.com/office/drawing/2014/main" id="{CFF7FFBD-987F-4542-9B7C-F432B377D652}"/>
              </a:ext>
            </a:extLst>
          </p:cNvPr>
          <p:cNvCxnSpPr/>
          <p:nvPr/>
        </p:nvCxnSpPr>
        <p:spPr>
          <a:xfrm>
            <a:off x="6384032" y="3645024"/>
            <a:ext cx="20349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635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9737">
            <a:extLst>
              <a:ext uri="{FF2B5EF4-FFF2-40B4-BE49-F238E27FC236}">
                <a16:creationId xmlns:a16="http://schemas.microsoft.com/office/drawing/2014/main" id="{D8E112C9-5EB2-401D-9691-789222B8B174}"/>
              </a:ext>
            </a:extLst>
          </p:cNvPr>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3397082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9738">
            <a:extLst>
              <a:ext uri="{FF2B5EF4-FFF2-40B4-BE49-F238E27FC236}">
                <a16:creationId xmlns:a16="http://schemas.microsoft.com/office/drawing/2014/main" id="{FBBFDAB5-CA8D-4DDF-B0B9-6FFF8CF5A32F}"/>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734040" y="206813"/>
            <a:ext cx="9904116" cy="5571065"/>
          </a:xfrm>
          <a:prstGeom prst="rect">
            <a:avLst/>
          </a:prstGeom>
          <a:noFill/>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ình Bầu dục 3">
            <a:extLst>
              <a:ext uri="{FF2B5EF4-FFF2-40B4-BE49-F238E27FC236}">
                <a16:creationId xmlns:a16="http://schemas.microsoft.com/office/drawing/2014/main" id="{9C5D91DF-E62D-4230-AB1E-C09718591CDF}"/>
              </a:ext>
            </a:extLst>
          </p:cNvPr>
          <p:cNvSpPr/>
          <p:nvPr/>
        </p:nvSpPr>
        <p:spPr>
          <a:xfrm>
            <a:off x="2711624" y="206813"/>
            <a:ext cx="1656184" cy="1480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Hình Bầu dục 21">
            <a:extLst>
              <a:ext uri="{FF2B5EF4-FFF2-40B4-BE49-F238E27FC236}">
                <a16:creationId xmlns:a16="http://schemas.microsoft.com/office/drawing/2014/main" id="{1A9203DA-13D8-40CA-A061-CD7429C49655}"/>
              </a:ext>
            </a:extLst>
          </p:cNvPr>
          <p:cNvSpPr/>
          <p:nvPr/>
        </p:nvSpPr>
        <p:spPr>
          <a:xfrm>
            <a:off x="8415789" y="2886860"/>
            <a:ext cx="1656184" cy="1480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Hình Bầu dục 22">
            <a:extLst>
              <a:ext uri="{FF2B5EF4-FFF2-40B4-BE49-F238E27FC236}">
                <a16:creationId xmlns:a16="http://schemas.microsoft.com/office/drawing/2014/main" id="{09B4933C-82BF-4278-81E1-79827B97D33E}"/>
              </a:ext>
            </a:extLst>
          </p:cNvPr>
          <p:cNvSpPr/>
          <p:nvPr/>
        </p:nvSpPr>
        <p:spPr>
          <a:xfrm>
            <a:off x="1553844" y="4114479"/>
            <a:ext cx="1656184" cy="1480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Hình Bầu dục 23">
            <a:extLst>
              <a:ext uri="{FF2B5EF4-FFF2-40B4-BE49-F238E27FC236}">
                <a16:creationId xmlns:a16="http://schemas.microsoft.com/office/drawing/2014/main" id="{AA83C4DC-384D-4941-B51E-A3292885D62A}"/>
              </a:ext>
            </a:extLst>
          </p:cNvPr>
          <p:cNvSpPr/>
          <p:nvPr/>
        </p:nvSpPr>
        <p:spPr>
          <a:xfrm>
            <a:off x="7159213" y="460756"/>
            <a:ext cx="1656184" cy="1480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Hình Bầu dục 24">
            <a:extLst>
              <a:ext uri="{FF2B5EF4-FFF2-40B4-BE49-F238E27FC236}">
                <a16:creationId xmlns:a16="http://schemas.microsoft.com/office/drawing/2014/main" id="{CE2E5BAA-009B-4B50-9764-BEDC261D1062}"/>
              </a:ext>
            </a:extLst>
          </p:cNvPr>
          <p:cNvSpPr/>
          <p:nvPr/>
        </p:nvSpPr>
        <p:spPr>
          <a:xfrm>
            <a:off x="1094265" y="1525596"/>
            <a:ext cx="1656184" cy="1480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Hình Bầu dục 25">
            <a:extLst>
              <a:ext uri="{FF2B5EF4-FFF2-40B4-BE49-F238E27FC236}">
                <a16:creationId xmlns:a16="http://schemas.microsoft.com/office/drawing/2014/main" id="{7D0A9A40-C402-42A2-BB5B-BA1781DE9AF9}"/>
              </a:ext>
            </a:extLst>
          </p:cNvPr>
          <p:cNvSpPr/>
          <p:nvPr/>
        </p:nvSpPr>
        <p:spPr>
          <a:xfrm>
            <a:off x="6775988" y="4367698"/>
            <a:ext cx="1656184" cy="1480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845691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9738">
            <a:extLst>
              <a:ext uri="{FF2B5EF4-FFF2-40B4-BE49-F238E27FC236}">
                <a16:creationId xmlns:a16="http://schemas.microsoft.com/office/drawing/2014/main" id="{FBBFDAB5-CA8D-4DDF-B0B9-6FFF8CF5A32F}"/>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734040" y="206813"/>
            <a:ext cx="9904116" cy="5571065"/>
          </a:xfrm>
          <a:prstGeom prst="rect">
            <a:avLst/>
          </a:prstGeom>
          <a:noFill/>
          <a:ln>
            <a:noFill/>
          </a:ln>
        </p:spPr>
      </p:pic>
    </p:spTree>
    <p:extLst>
      <p:ext uri="{BB962C8B-B14F-4D97-AF65-F5344CB8AC3E}">
        <p14:creationId xmlns:p14="http://schemas.microsoft.com/office/powerpoint/2010/main" val="3926878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Cảm ơn và xin lỗi - hai tiếng dễ mà khó nói - Chơn L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332656"/>
            <a:ext cx="11737304"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003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0"/>
            <a:ext cx="1207266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521" y="2348881"/>
            <a:ext cx="3766413" cy="301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9734" y="1196752"/>
            <a:ext cx="7090787" cy="523220"/>
          </a:xfrm>
          <a:prstGeom prst="rect">
            <a:avLst/>
          </a:prstGeom>
          <a:noFill/>
        </p:spPr>
        <p:txBody>
          <a:bodyPr wrap="none" rtlCol="0">
            <a:spAutoFit/>
          </a:bodyPr>
          <a:lstStyle/>
          <a:p>
            <a:pPr algn="ct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HÀNH</a:t>
            </a:r>
            <a:r>
              <a:rPr lang="en-US" sz="2800" b="1" dirty="0">
                <a:solidFill>
                  <a:srgbClr val="FF0000"/>
                </a:solidFill>
                <a:latin typeface="Times New Roman" pitchFamily="18" charset="0"/>
                <a:cs typeface="Times New Roman" pitchFamily="18" charset="0"/>
              </a:rPr>
              <a:t> </a:t>
            </a:r>
            <a:r>
              <a:rPr lang="en-US" sz="2800" b="1" err="1">
                <a:solidFill>
                  <a:srgbClr val="FF0000"/>
                </a:solidFill>
                <a:latin typeface="Times New Roman" pitchFamily="18" charset="0"/>
                <a:cs typeface="Times New Roman" pitchFamily="18" charset="0"/>
              </a:rPr>
              <a:t>TIẾNG</a:t>
            </a:r>
            <a:r>
              <a:rPr lang="en-US" sz="2800" b="1">
                <a:solidFill>
                  <a:srgbClr val="FF0000"/>
                </a:solidFill>
                <a:latin typeface="Times New Roman" pitchFamily="18" charset="0"/>
                <a:cs typeface="Times New Roman" pitchFamily="18" charset="0"/>
              </a:rPr>
              <a:t> VIỆT: TRẠNG NGỮ </a:t>
            </a:r>
            <a:endParaRPr lang="en-US" sz="2800" b="1" dirty="0">
              <a:solidFill>
                <a:srgbClr val="FF0000"/>
              </a:solidFill>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6878" y="2348881"/>
            <a:ext cx="4176465" cy="301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6918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109"/>
            <a:ext cx="12144671" cy="674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11424" y="332656"/>
            <a:ext cx="3744416" cy="523220"/>
          </a:xfrm>
          <a:prstGeom prst="rect">
            <a:avLst/>
          </a:prstGeom>
          <a:noFill/>
        </p:spPr>
        <p:txBody>
          <a:bodyPr wrap="square" rtlCol="0">
            <a:spAutoFit/>
          </a:bodyPr>
          <a:lstStyle/>
          <a:p>
            <a:r>
              <a:rPr lang="vi-VN" sz="2800" b="1">
                <a:latin typeface="+mj-lt"/>
              </a:rPr>
              <a:t>I. </a:t>
            </a:r>
            <a:r>
              <a:rPr lang="en-US" sz="2800" b="1">
                <a:latin typeface="+mj-lt"/>
              </a:rPr>
              <a:t>TRẠNG NGỮ</a:t>
            </a:r>
            <a:endParaRPr lang="en-US" sz="2800" b="1" dirty="0">
              <a:latin typeface="+mj-lt"/>
            </a:endParaRPr>
          </a:p>
        </p:txBody>
      </p:sp>
      <p:pic>
        <p:nvPicPr>
          <p:cNvPr id="13" name="Picture 29736">
            <a:extLst>
              <a:ext uri="{FF2B5EF4-FFF2-40B4-BE49-F238E27FC236}">
                <a16:creationId xmlns:a16="http://schemas.microsoft.com/office/drawing/2014/main" id="{180DB2D6-ACDD-439D-BD54-929898325661}"/>
              </a:ext>
            </a:extLst>
          </p:cNvPr>
          <p:cNvPicPr/>
          <p:nvPr/>
        </p:nvPicPr>
        <p:blipFill>
          <a:blip r:embed="rId3"/>
          <a:stretch>
            <a:fillRect/>
          </a:stretch>
        </p:blipFill>
        <p:spPr>
          <a:xfrm>
            <a:off x="191344" y="898370"/>
            <a:ext cx="11809312" cy="5544616"/>
          </a:xfrm>
          <a:prstGeom prst="rect">
            <a:avLst/>
          </a:prstGeom>
        </p:spPr>
      </p:pic>
      <p:sp>
        <p:nvSpPr>
          <p:cNvPr id="3" name="Hình Bầu dục 2">
            <a:extLst>
              <a:ext uri="{FF2B5EF4-FFF2-40B4-BE49-F238E27FC236}">
                <a16:creationId xmlns:a16="http://schemas.microsoft.com/office/drawing/2014/main" id="{C5FC0773-7AAD-4F5F-82D7-9720ACFFE31D}"/>
              </a:ext>
            </a:extLst>
          </p:cNvPr>
          <p:cNvSpPr/>
          <p:nvPr/>
        </p:nvSpPr>
        <p:spPr>
          <a:xfrm>
            <a:off x="5648867" y="58109"/>
            <a:ext cx="4392488"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Trạng ngữ là gì? Nêu đặc điểm, vai trò của trạng ngữ? </a:t>
            </a:r>
            <a:endParaRPr lang="vi-VN" sz="2400"/>
          </a:p>
        </p:txBody>
      </p:sp>
    </p:spTree>
    <p:extLst>
      <p:ext uri="{BB962C8B-B14F-4D97-AF65-F5344CB8AC3E}">
        <p14:creationId xmlns:p14="http://schemas.microsoft.com/office/powerpoint/2010/main" val="2317402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1737304"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84384" y="615946"/>
            <a:ext cx="2268570" cy="461665"/>
          </a:xfrm>
          <a:prstGeom prst="rect">
            <a:avLst/>
          </a:prstGeom>
          <a:noFill/>
        </p:spPr>
        <p:txBody>
          <a:bodyPr wrap="none" rtlCol="0">
            <a:spAutoFit/>
          </a:bodyPr>
          <a:lstStyle/>
          <a:p>
            <a:r>
              <a:rPr lang="en-US" sz="2400" b="1">
                <a:solidFill>
                  <a:schemeClr val="tx2"/>
                </a:solidFill>
                <a:latin typeface="Arial" panose="020B0604020202020204" pitchFamily="34" charset="0"/>
                <a:cs typeface="Arial" panose="020B0604020202020204" pitchFamily="34" charset="0"/>
              </a:rPr>
              <a:t>II. </a:t>
            </a:r>
            <a:r>
              <a:rPr lang="vi-VN" sz="2400" b="1">
                <a:solidFill>
                  <a:schemeClr val="tx2"/>
                </a:solidFill>
                <a:latin typeface="Arial" panose="020B0604020202020204" pitchFamily="34" charset="0"/>
                <a:cs typeface="Arial" panose="020B0604020202020204" pitchFamily="34" charset="0"/>
              </a:rPr>
              <a:t>LUYỆN </a:t>
            </a:r>
            <a:r>
              <a:rPr lang="vi-VN" sz="2400" b="1" dirty="0">
                <a:solidFill>
                  <a:schemeClr val="tx2"/>
                </a:solidFill>
                <a:latin typeface="Arial" panose="020B0604020202020204" pitchFamily="34" charset="0"/>
                <a:cs typeface="Arial" panose="020B0604020202020204" pitchFamily="34" charset="0"/>
              </a:rPr>
              <a:t>TẬP</a:t>
            </a:r>
            <a:endParaRPr lang="en-US" sz="2400" b="1" dirty="0">
              <a:solidFill>
                <a:schemeClr val="tx2"/>
              </a:solidFill>
              <a:latin typeface="Arial" panose="020B0604020202020204" pitchFamily="34" charset="0"/>
              <a:cs typeface="Arial" panose="020B0604020202020204" pitchFamily="34" charset="0"/>
            </a:endParaRPr>
          </a:p>
        </p:txBody>
      </p:sp>
      <p:sp>
        <p:nvSpPr>
          <p:cNvPr id="3" name="Rectangle 2"/>
          <p:cNvSpPr/>
          <p:nvPr/>
        </p:nvSpPr>
        <p:spPr>
          <a:xfrm>
            <a:off x="3180740" y="1139166"/>
            <a:ext cx="8280920" cy="1569660"/>
          </a:xfrm>
          <a:prstGeom prst="rect">
            <a:avLst/>
          </a:prstGeom>
        </p:spPr>
        <p:txBody>
          <a:bodyPr wrap="square">
            <a:spAutoFit/>
          </a:bodyPr>
          <a:lstStyle/>
          <a:p>
            <a:r>
              <a:rPr lang="vi-VN" sz="2400">
                <a:solidFill>
                  <a:srgbClr val="FF0000"/>
                </a:solidFill>
                <a:latin typeface="Arial" panose="020B0604020202020204" pitchFamily="34" charset="0"/>
                <a:cs typeface="Arial" panose="020B0604020202020204" pitchFamily="34" charset="0"/>
              </a:rPr>
              <a:t>  </a:t>
            </a:r>
            <a:r>
              <a:rPr lang="en-US" sz="2400">
                <a:solidFill>
                  <a:srgbClr val="FF0000"/>
                </a:solidFill>
                <a:latin typeface="Arial" panose="020B0604020202020204" pitchFamily="34" charset="0"/>
                <a:cs typeface="Arial" panose="020B0604020202020204" pitchFamily="34" charset="0"/>
              </a:rPr>
              <a:t>1. </a:t>
            </a:r>
            <a:r>
              <a:rPr lang="vi-VN" sz="2400">
                <a:solidFill>
                  <a:srgbClr val="FF0000"/>
                </a:solidFill>
                <a:latin typeface="Arial" panose="020B0604020202020204" pitchFamily="34" charset="0"/>
                <a:cs typeface="Arial" panose="020B0604020202020204" pitchFamily="34" charset="0"/>
              </a:rPr>
              <a:t>Bài tập 1</a:t>
            </a:r>
            <a:r>
              <a:rPr lang="en-US" sz="2400">
                <a:solidFill>
                  <a:srgbClr val="FF0000"/>
                </a:solidFill>
                <a:latin typeface="Arial" panose="020B0604020202020204" pitchFamily="34" charset="0"/>
                <a:cs typeface="Arial" panose="020B0604020202020204" pitchFamily="34" charset="0"/>
              </a:rPr>
              <a:t>/</a:t>
            </a:r>
            <a:r>
              <a:rPr lang="vi-VN" sz="2400">
                <a:solidFill>
                  <a:srgbClr val="FF0000"/>
                </a:solidFill>
                <a:latin typeface="Arial" panose="020B0604020202020204" pitchFamily="34" charset="0"/>
                <a:cs typeface="Arial" panose="020B0604020202020204" pitchFamily="34" charset="0"/>
              </a:rPr>
              <a:t> SGK/</a:t>
            </a:r>
            <a:r>
              <a:rPr lang="en-US" sz="2400">
                <a:solidFill>
                  <a:srgbClr val="FF0000"/>
                </a:solidFill>
                <a:latin typeface="Arial" panose="020B0604020202020204" pitchFamily="34" charset="0"/>
                <a:cs typeface="Arial" panose="020B0604020202020204" pitchFamily="34" charset="0"/>
              </a:rPr>
              <a:t>75</a:t>
            </a:r>
            <a:r>
              <a:rPr lang="vi-VN" sz="2400">
                <a:solidFill>
                  <a:srgbClr val="FF0000"/>
                </a:solidFill>
                <a:latin typeface="Arial" panose="020B0604020202020204" pitchFamily="34" charset="0"/>
                <a:cs typeface="Arial" panose="020B0604020202020204" pitchFamily="34" charset="0"/>
              </a:rPr>
              <a:t>.</a:t>
            </a:r>
            <a:endParaRPr lang="en-US" sz="2400">
              <a:solidFill>
                <a:srgbClr val="FF0000"/>
              </a:solidFill>
              <a:latin typeface="Arial" panose="020B0604020202020204" pitchFamily="34" charset="0"/>
              <a:cs typeface="Arial" panose="020B0604020202020204" pitchFamily="34" charset="0"/>
            </a:endParaRPr>
          </a:p>
          <a:p>
            <a:r>
              <a:rPr lang="vi-VN" sz="2400">
                <a:solidFill>
                  <a:srgbClr val="FF0000"/>
                </a:solidFill>
                <a:latin typeface="Arial" panose="020B0604020202020204" pitchFamily="34" charset="0"/>
                <a:ea typeface="Calibri" panose="020F0502020204030204" pitchFamily="34" charset="0"/>
                <a:cs typeface="Arial" panose="020B0604020202020204" pitchFamily="34" charset="0"/>
              </a:rPr>
              <a:t>Trong những câu dưới đây, cụm từ </a:t>
            </a:r>
            <a:r>
              <a:rPr lang="vi-VN" sz="2400" b="1" i="1">
                <a:solidFill>
                  <a:srgbClr val="FF0000"/>
                </a:solidFill>
                <a:latin typeface="Arial" panose="020B0604020202020204" pitchFamily="34" charset="0"/>
                <a:ea typeface="Calibri" panose="020F0502020204030204" pitchFamily="34" charset="0"/>
                <a:cs typeface="Arial" panose="020B0604020202020204" pitchFamily="34" charset="0"/>
              </a:rPr>
              <a:t>ngày hôm nay</a:t>
            </a:r>
            <a:r>
              <a:rPr lang="vi-VN" sz="2400">
                <a:solidFill>
                  <a:srgbClr val="FF0000"/>
                </a:solidFill>
                <a:latin typeface="Arial" panose="020B0604020202020204" pitchFamily="34" charset="0"/>
                <a:ea typeface="Calibri" panose="020F0502020204030204" pitchFamily="34" charset="0"/>
                <a:cs typeface="Arial" panose="020B0604020202020204" pitchFamily="34" charset="0"/>
              </a:rPr>
              <a:t> ở câu nào là trạng ngữ? V</a:t>
            </a:r>
            <a:r>
              <a:rPr lang="en-US" sz="2400">
                <a:solidFill>
                  <a:srgbClr val="FF0000"/>
                </a:solidFill>
                <a:latin typeface="Arial" panose="020B0604020202020204" pitchFamily="34" charset="0"/>
                <a:ea typeface="Calibri" panose="020F0502020204030204" pitchFamily="34" charset="0"/>
                <a:cs typeface="Arial" panose="020B0604020202020204" pitchFamily="34" charset="0"/>
              </a:rPr>
              <a:t>ì</a:t>
            </a:r>
            <a:r>
              <a:rPr lang="vi-VN" sz="2400">
                <a:solidFill>
                  <a:srgbClr val="FF0000"/>
                </a:solidFill>
                <a:latin typeface="Arial" panose="020B0604020202020204" pitchFamily="34" charset="0"/>
                <a:ea typeface="Calibri" panose="020F0502020204030204" pitchFamily="34" charset="0"/>
                <a:cs typeface="Arial" panose="020B0604020202020204" pitchFamily="34" charset="0"/>
              </a:rPr>
              <a:t> sao?</a:t>
            </a:r>
          </a:p>
          <a:p>
            <a:endParaRPr lang="vi-VN" sz="2400" dirty="0">
              <a:latin typeface="Arial" panose="020B0604020202020204" pitchFamily="34" charset="0"/>
              <a:cs typeface="Arial" panose="020B0604020202020204" pitchFamily="34" charset="0"/>
            </a:endParaRPr>
          </a:p>
        </p:txBody>
      </p:sp>
      <p:sp>
        <p:nvSpPr>
          <p:cNvPr id="9" name="Hộp Văn bản 8">
            <a:extLst>
              <a:ext uri="{FF2B5EF4-FFF2-40B4-BE49-F238E27FC236}">
                <a16:creationId xmlns:a16="http://schemas.microsoft.com/office/drawing/2014/main" id="{B2A9704A-411A-4C4E-80BD-71A7D1124BCF}"/>
              </a:ext>
            </a:extLst>
          </p:cNvPr>
          <p:cNvSpPr txBox="1"/>
          <p:nvPr/>
        </p:nvSpPr>
        <p:spPr>
          <a:xfrm>
            <a:off x="1775520" y="2451070"/>
            <a:ext cx="9686140" cy="3347840"/>
          </a:xfrm>
          <a:prstGeom prst="rect">
            <a:avLst/>
          </a:prstGeom>
          <a:noFill/>
        </p:spPr>
        <p:txBody>
          <a:bodyPr wrap="square">
            <a:spAutoFit/>
          </a:bodyPr>
          <a:lstStyle/>
          <a:p>
            <a:pPr marL="457200" marR="0" indent="-457200" algn="just">
              <a:lnSpc>
                <a:spcPct val="150000"/>
              </a:lnSpc>
              <a:spcBef>
                <a:spcPts val="0"/>
              </a:spcBef>
              <a:spcAft>
                <a:spcPts val="0"/>
              </a:spcAft>
              <a:buAutoNum type="alphaLcPeriod"/>
              <a:tabLst>
                <a:tab pos="226060" algn="l"/>
              </a:tabLst>
            </a:pPr>
            <a:r>
              <a:rPr lang="vi-VN" sz="2400" b="1" i="1">
                <a:solidFill>
                  <a:srgbClr val="FF0000"/>
                </a:solidFill>
                <a:effectLst/>
                <a:latin typeface="Arial" panose="020B0604020202020204" pitchFamily="34" charset="0"/>
                <a:ea typeface="Calibri" panose="020F0502020204030204" pitchFamily="34" charset="0"/>
                <a:cs typeface="Arial" panose="020B0604020202020204" pitchFamily="34" charset="0"/>
              </a:rPr>
              <a:t>Ngày hôm n</a:t>
            </a:r>
            <a:r>
              <a:rPr lang="en-US" sz="2400" b="1" i="1">
                <a:solidFill>
                  <a:srgbClr val="FF0000"/>
                </a:solidFill>
                <a:effectLst/>
                <a:latin typeface="Arial" panose="020B0604020202020204" pitchFamily="34" charset="0"/>
                <a:ea typeface="Calibri" panose="020F0502020204030204" pitchFamily="34" charset="0"/>
                <a:cs typeface="Arial" panose="020B0604020202020204" pitchFamily="34" charset="0"/>
              </a:rPr>
              <a:t>a</a:t>
            </a:r>
            <a:r>
              <a:rPr lang="vi-VN" sz="2400" b="1" i="1">
                <a:solidFill>
                  <a:srgbClr val="FF0000"/>
                </a:solidFill>
                <a:effectLst/>
                <a:latin typeface="Arial" panose="020B0604020202020204" pitchFamily="34" charset="0"/>
                <a:ea typeface="Calibri" panose="020F0502020204030204" pitchFamily="34" charset="0"/>
                <a:cs typeface="Arial" panose="020B0604020202020204" pitchFamily="34" charset="0"/>
              </a:rPr>
              <a:t>y </a:t>
            </a:r>
            <a:r>
              <a:rPr lang="vi-VN" sz="2400" i="1">
                <a:solidFill>
                  <a:srgbClr val="000000"/>
                </a:solidFill>
                <a:effectLst/>
                <a:latin typeface="Arial" panose="020B0604020202020204" pitchFamily="34" charset="0"/>
                <a:ea typeface="Calibri" panose="020F0502020204030204" pitchFamily="34" charset="0"/>
                <a:cs typeface="Arial" panose="020B0604020202020204" pitchFamily="34" charset="0"/>
              </a:rPr>
              <a:t>l</a:t>
            </a:r>
            <a:r>
              <a:rPr lang="en-US" sz="2400" i="1">
                <a:solidFill>
                  <a:srgbClr val="000000"/>
                </a:solidFill>
                <a:effectLst/>
                <a:latin typeface="Arial" panose="020B0604020202020204" pitchFamily="34" charset="0"/>
                <a:ea typeface="Calibri" panose="020F0502020204030204" pitchFamily="34" charset="0"/>
                <a:cs typeface="Arial" panose="020B0604020202020204" pitchFamily="34" charset="0"/>
              </a:rPr>
              <a:t>à</a:t>
            </a:r>
            <a:r>
              <a:rPr lang="vi-VN" sz="2400" i="1">
                <a:solidFill>
                  <a:srgbClr val="000000"/>
                </a:solidFill>
                <a:effectLst/>
                <a:latin typeface="Arial" panose="020B0604020202020204" pitchFamily="34" charset="0"/>
                <a:ea typeface="Calibri" panose="020F0502020204030204" pitchFamily="34" charset="0"/>
                <a:cs typeface="Arial" panose="020B0604020202020204" pitchFamily="34" charset="0"/>
              </a:rPr>
              <a:t> ng</a:t>
            </a:r>
            <a:r>
              <a:rPr lang="en-US" sz="2400" i="1">
                <a:solidFill>
                  <a:srgbClr val="000000"/>
                </a:solidFill>
                <a:effectLst/>
                <a:latin typeface="Arial" panose="020B0604020202020204" pitchFamily="34" charset="0"/>
                <a:ea typeface="Calibri" panose="020F0502020204030204" pitchFamily="34" charset="0"/>
                <a:cs typeface="Arial" panose="020B0604020202020204" pitchFamily="34" charset="0"/>
              </a:rPr>
              <a:t>à</a:t>
            </a:r>
            <a:r>
              <a:rPr lang="vi-VN" sz="2400" i="1">
                <a:solidFill>
                  <a:srgbClr val="000000"/>
                </a:solidFill>
                <a:effectLst/>
                <a:latin typeface="Arial" panose="020B0604020202020204" pitchFamily="34" charset="0"/>
                <a:ea typeface="Calibri" panose="020F0502020204030204" pitchFamily="34" charset="0"/>
                <a:cs typeface="Arial" panose="020B0604020202020204" pitchFamily="34" charset="0"/>
              </a:rPr>
              <a:t>y khai trường đ</a:t>
            </a:r>
            <a:r>
              <a:rPr lang="en-US" sz="2400" i="1">
                <a:solidFill>
                  <a:srgbClr val="000000"/>
                </a:solidFill>
                <a:effectLst/>
                <a:latin typeface="Arial" panose="020B0604020202020204" pitchFamily="34" charset="0"/>
                <a:ea typeface="Calibri" panose="020F0502020204030204" pitchFamily="34" charset="0"/>
                <a:cs typeface="Arial" panose="020B0604020202020204" pitchFamily="34" charset="0"/>
              </a:rPr>
              <a:t>ầ</a:t>
            </a:r>
            <a:r>
              <a:rPr lang="vi-VN" sz="2400" i="1">
                <a:solidFill>
                  <a:srgbClr val="000000"/>
                </a:solidFill>
                <a:effectLst/>
                <a:latin typeface="Arial" panose="020B0604020202020204" pitchFamily="34" charset="0"/>
                <a:ea typeface="Calibri" panose="020F0502020204030204" pitchFamily="34" charset="0"/>
                <a:cs typeface="Arial" panose="020B0604020202020204" pitchFamily="34" charset="0"/>
              </a:rPr>
              <a:t>u tiên ở nước Việt Nam</a:t>
            </a:r>
            <a:endParaRPr lang="en-US" sz="2400" i="1">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algn="just">
              <a:lnSpc>
                <a:spcPct val="150000"/>
              </a:lnSpc>
              <a:spcBef>
                <a:spcPts val="0"/>
              </a:spcBef>
              <a:spcAft>
                <a:spcPts val="0"/>
              </a:spcAft>
              <a:tabLst>
                <a:tab pos="226060" algn="l"/>
              </a:tabLst>
            </a:pPr>
            <a:r>
              <a:rPr lang="en-US" sz="2400" i="1">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i="1">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Chủ ngữ </a:t>
            </a:r>
          </a:p>
          <a:p>
            <a:pPr marR="0" algn="just">
              <a:lnSpc>
                <a:spcPct val="150000"/>
              </a:lnSpc>
              <a:spcBef>
                <a:spcPts val="0"/>
              </a:spcBef>
              <a:spcAft>
                <a:spcPts val="0"/>
              </a:spcAft>
              <a:tabLst>
                <a:tab pos="226060" algn="l"/>
              </a:tabLst>
            </a:pPr>
            <a:r>
              <a:rPr lang="vi-VN" sz="2400" i="1">
                <a:solidFill>
                  <a:srgbClr val="000000"/>
                </a:solidFill>
                <a:effectLst/>
                <a:latin typeface="Arial" panose="020B0604020202020204" pitchFamily="34" charset="0"/>
                <a:ea typeface="Calibri" panose="020F0502020204030204" pitchFamily="34" charset="0"/>
                <a:cs typeface="Arial" panose="020B0604020202020204" pitchFamily="34" charset="0"/>
              </a:rPr>
              <a:t> Dân chủ Cộng hoà.</a:t>
            </a:r>
            <a:r>
              <a:rPr lang="vi-VN" sz="2400">
                <a:solidFill>
                  <a:srgbClr val="000000"/>
                </a:solidFill>
                <a:effectLst/>
                <a:latin typeface="Arial" panose="020B0604020202020204" pitchFamily="34" charset="0"/>
                <a:ea typeface="Calibri" panose="020F0502020204030204" pitchFamily="34" charset="0"/>
                <a:cs typeface="Arial" panose="020B0604020202020204" pitchFamily="34" charset="0"/>
              </a:rPr>
              <a:t> (Hồ Chí Minh)</a:t>
            </a:r>
            <a:endParaRPr lang="vi-VN" sz="24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tabLst>
                <a:tab pos="232410" algn="l"/>
              </a:tabLst>
            </a:pPr>
            <a:r>
              <a:rPr lang="en-US" sz="2400" b="1" i="1">
                <a:solidFill>
                  <a:srgbClr val="FF0000"/>
                </a:solidFill>
                <a:effectLst/>
                <a:latin typeface="Arial" panose="020B0604020202020204" pitchFamily="34" charset="0"/>
                <a:ea typeface="Calibri" panose="020F0502020204030204" pitchFamily="34" charset="0"/>
                <a:cs typeface="Arial" panose="020B0604020202020204" pitchFamily="34" charset="0"/>
              </a:rPr>
              <a:t>b.</a:t>
            </a:r>
            <a:r>
              <a:rPr lang="vi-VN" sz="2400" b="1" i="1">
                <a:solidFill>
                  <a:srgbClr val="FF0000"/>
                </a:solidFill>
                <a:effectLst/>
                <a:latin typeface="Arial" panose="020B0604020202020204" pitchFamily="34" charset="0"/>
                <a:ea typeface="Calibri" panose="020F0502020204030204" pitchFamily="34" charset="0"/>
                <a:cs typeface="Arial" panose="020B0604020202020204" pitchFamily="34" charset="0"/>
              </a:rPr>
              <a:t>Ngày hôm nay, </a:t>
            </a:r>
            <a:r>
              <a:rPr lang="vi-VN" sz="2400" i="1">
                <a:effectLst/>
                <a:latin typeface="Arial" panose="020B0604020202020204" pitchFamily="34" charset="0"/>
                <a:ea typeface="Calibri" panose="020F0502020204030204" pitchFamily="34" charset="0"/>
                <a:cs typeface="Arial" panose="020B0604020202020204" pitchFamily="34" charset="0"/>
              </a:rPr>
              <a:t>nhân buổi tựu trường của các em, tôi chỉ biết chúc</a:t>
            </a:r>
            <a:endParaRPr lang="en-US" sz="2400" i="1">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tabLst>
                <a:tab pos="232410" algn="l"/>
              </a:tabLst>
            </a:pPr>
            <a:r>
              <a:rPr lang="en-US" sz="2400" i="1">
                <a:latin typeface="Arial" panose="020B0604020202020204" pitchFamily="34" charset="0"/>
                <a:ea typeface="Calibri" panose="020F0502020204030204" pitchFamily="34" charset="0"/>
                <a:cs typeface="Arial" panose="020B0604020202020204" pitchFamily="34" charset="0"/>
              </a:rPr>
              <a:t>   </a:t>
            </a:r>
            <a:r>
              <a:rPr lang="en-US" sz="2400" i="1">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Trạng ngữ </a:t>
            </a:r>
          </a:p>
          <a:p>
            <a:pPr marL="0" marR="0" algn="just">
              <a:lnSpc>
                <a:spcPct val="150000"/>
              </a:lnSpc>
              <a:spcBef>
                <a:spcPts val="0"/>
              </a:spcBef>
              <a:spcAft>
                <a:spcPts val="0"/>
              </a:spcAft>
              <a:tabLst>
                <a:tab pos="232410" algn="l"/>
              </a:tabLst>
            </a:pPr>
            <a:r>
              <a:rPr lang="vi-VN" sz="2400" i="1">
                <a:effectLst/>
                <a:latin typeface="Arial" panose="020B0604020202020204" pitchFamily="34" charset="0"/>
                <a:ea typeface="Calibri" panose="020F0502020204030204" pitchFamily="34" charset="0"/>
                <a:cs typeface="Arial" panose="020B0604020202020204" pitchFamily="34" charset="0"/>
              </a:rPr>
              <a:t> các em một năm đầy vui vẻ và đầy kết quà tốt đẹp.</a:t>
            </a:r>
            <a:r>
              <a:rPr lang="vi-VN" sz="2400">
                <a:effectLst/>
                <a:latin typeface="Arial" panose="020B0604020202020204" pitchFamily="34" charset="0"/>
                <a:ea typeface="Calibri" panose="020F0502020204030204" pitchFamily="34" charset="0"/>
                <a:cs typeface="Arial" panose="020B0604020202020204" pitchFamily="34" charset="0"/>
              </a:rPr>
              <a:t> (Hồ Chí Minh)</a:t>
            </a:r>
          </a:p>
        </p:txBody>
      </p:sp>
    </p:spTree>
    <p:extLst>
      <p:ext uri="{BB962C8B-B14F-4D97-AF65-F5344CB8AC3E}">
        <p14:creationId xmlns:p14="http://schemas.microsoft.com/office/powerpoint/2010/main" val="97462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2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Hộp Văn bản 2">
            <a:extLst>
              <a:ext uri="{FF2B5EF4-FFF2-40B4-BE49-F238E27FC236}">
                <a16:creationId xmlns:a16="http://schemas.microsoft.com/office/drawing/2014/main" id="{E6D30E00-78DD-41F0-ACDC-6D3A6B6DEA0B}"/>
              </a:ext>
            </a:extLst>
          </p:cNvPr>
          <p:cNvGraphicFramePr/>
          <p:nvPr>
            <p:extLst>
              <p:ext uri="{D42A27DB-BD31-4B8C-83A1-F6EECF244321}">
                <p14:modId xmlns:p14="http://schemas.microsoft.com/office/powerpoint/2010/main" val="3854055282"/>
              </p:ext>
            </p:extLst>
          </p:nvPr>
        </p:nvGraphicFramePr>
        <p:xfrm>
          <a:off x="643467" y="332656"/>
          <a:ext cx="10905066" cy="5844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4680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20" y="0"/>
            <a:ext cx="11881320" cy="652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2047" y="182149"/>
            <a:ext cx="10969257" cy="1261884"/>
          </a:xfrm>
          <a:prstGeom prst="rect">
            <a:avLst/>
          </a:prstGeom>
        </p:spPr>
        <p:txBody>
          <a:bodyPr wrap="square">
            <a:spAutoFit/>
          </a:bodyPr>
          <a:lstStyle/>
          <a:p>
            <a:r>
              <a:rPr lang="vi-VN" sz="2800" dirty="0"/>
              <a:t>Bài </a:t>
            </a:r>
            <a:r>
              <a:rPr lang="vi-VN" sz="2000"/>
              <a:t>tập 2</a:t>
            </a:r>
            <a:r>
              <a:rPr lang="en-US" sz="2000"/>
              <a:t>: </a:t>
            </a:r>
            <a:r>
              <a:rPr lang="vi-VN" sz="2000">
                <a:solidFill>
                  <a:srgbClr val="000000"/>
                </a:solidFill>
                <a:effectLst/>
                <a:ea typeface="Calibri" panose="020F0502020204030204" pitchFamily="34" charset="0"/>
                <a:cs typeface="Times New Roman" panose="02020603050405020304" pitchFamily="18" charset="0"/>
              </a:rPr>
              <a:t>Tìm 3 trạng ngữ chỉ thời gian trong truyện </a:t>
            </a:r>
            <a:r>
              <a:rPr lang="vi-VN" sz="2000" i="1">
                <a:solidFill>
                  <a:srgbClr val="000000"/>
                </a:solidFill>
                <a:effectLst/>
                <a:ea typeface="Calibri" panose="020F0502020204030204" pitchFamily="34" charset="0"/>
                <a:cs typeface="Times New Roman" panose="02020603050405020304" pitchFamily="18" charset="0"/>
              </a:rPr>
              <a:t>Bức tranh của em gái tôi</a:t>
            </a:r>
            <a:r>
              <a:rPr lang="vi-VN" sz="2000">
                <a:solidFill>
                  <a:srgbClr val="000000"/>
                </a:solidFill>
                <a:effectLst/>
                <a:ea typeface="Calibri" panose="020F0502020204030204" pitchFamily="34" charset="0"/>
                <a:cs typeface="Times New Roman" panose="02020603050405020304" pitchFamily="18" charset="0"/>
              </a:rPr>
              <a:t> (Tạ Duy Anh). Nêu tác dụng liên kết câu của một trong các trạng ngữ đó.</a:t>
            </a:r>
            <a:endParaRPr lang="vi-VN" sz="2000">
              <a:effectLst/>
              <a:ea typeface="Calibri" panose="020F0502020204030204" pitchFamily="34" charset="0"/>
              <a:cs typeface="Times New Roman" panose="02020603050405020304" pitchFamily="18" charset="0"/>
            </a:endParaRPr>
          </a:p>
          <a:p>
            <a:endParaRPr lang="vi-VN" sz="2800" dirty="0"/>
          </a:p>
        </p:txBody>
      </p:sp>
      <p:pic>
        <p:nvPicPr>
          <p:cNvPr id="4" name="Hình ảnh 3">
            <a:extLst>
              <a:ext uri="{FF2B5EF4-FFF2-40B4-BE49-F238E27FC236}">
                <a16:creationId xmlns:a16="http://schemas.microsoft.com/office/drawing/2014/main" id="{4057C2AF-00F7-49BE-9155-25EEAD4A43D3}"/>
              </a:ext>
            </a:extLst>
          </p:cNvPr>
          <p:cNvPicPr>
            <a:picLocks noChangeAspect="1"/>
          </p:cNvPicPr>
          <p:nvPr/>
        </p:nvPicPr>
        <p:blipFill>
          <a:blip r:embed="rId3"/>
          <a:stretch>
            <a:fillRect/>
          </a:stretch>
        </p:blipFill>
        <p:spPr>
          <a:xfrm>
            <a:off x="599351" y="1390365"/>
            <a:ext cx="11096476" cy="2038635"/>
          </a:xfrm>
          <a:prstGeom prst="rect">
            <a:avLst/>
          </a:prstGeom>
        </p:spPr>
      </p:pic>
      <p:pic>
        <p:nvPicPr>
          <p:cNvPr id="6" name="Hình ảnh 5">
            <a:extLst>
              <a:ext uri="{FF2B5EF4-FFF2-40B4-BE49-F238E27FC236}">
                <a16:creationId xmlns:a16="http://schemas.microsoft.com/office/drawing/2014/main" id="{B564D8A4-D28A-46BD-8DEA-09B002890281}"/>
              </a:ext>
            </a:extLst>
          </p:cNvPr>
          <p:cNvPicPr>
            <a:picLocks noChangeAspect="1"/>
          </p:cNvPicPr>
          <p:nvPr/>
        </p:nvPicPr>
        <p:blipFill>
          <a:blip r:embed="rId4"/>
          <a:stretch>
            <a:fillRect/>
          </a:stretch>
        </p:blipFill>
        <p:spPr>
          <a:xfrm>
            <a:off x="599351" y="3499550"/>
            <a:ext cx="10873208" cy="1477622"/>
          </a:xfrm>
          <a:prstGeom prst="rect">
            <a:avLst/>
          </a:prstGeom>
        </p:spPr>
      </p:pic>
      <p:cxnSp>
        <p:nvCxnSpPr>
          <p:cNvPr id="8" name="Đường nối Thẳng 7">
            <a:extLst>
              <a:ext uri="{FF2B5EF4-FFF2-40B4-BE49-F238E27FC236}">
                <a16:creationId xmlns:a16="http://schemas.microsoft.com/office/drawing/2014/main" id="{D9B383E7-D21C-4585-9039-BF83272C1499}"/>
              </a:ext>
            </a:extLst>
          </p:cNvPr>
          <p:cNvCxnSpPr/>
          <p:nvPr/>
        </p:nvCxnSpPr>
        <p:spPr>
          <a:xfrm>
            <a:off x="1055440" y="1707130"/>
            <a:ext cx="10801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Đường nối Thẳng 9">
            <a:extLst>
              <a:ext uri="{FF2B5EF4-FFF2-40B4-BE49-F238E27FC236}">
                <a16:creationId xmlns:a16="http://schemas.microsoft.com/office/drawing/2014/main" id="{398645CF-1FAA-45A2-9C5B-BE83CEEC1B7A}"/>
              </a:ext>
            </a:extLst>
          </p:cNvPr>
          <p:cNvCxnSpPr/>
          <p:nvPr/>
        </p:nvCxnSpPr>
        <p:spPr>
          <a:xfrm>
            <a:off x="911424" y="4005064"/>
            <a:ext cx="79208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Đường nối Thẳng 11">
            <a:extLst>
              <a:ext uri="{FF2B5EF4-FFF2-40B4-BE49-F238E27FC236}">
                <a16:creationId xmlns:a16="http://schemas.microsoft.com/office/drawing/2014/main" id="{2FF2F787-CC46-4705-A59B-EDA959A26CDB}"/>
              </a:ext>
            </a:extLst>
          </p:cNvPr>
          <p:cNvCxnSpPr/>
          <p:nvPr/>
        </p:nvCxnSpPr>
        <p:spPr>
          <a:xfrm>
            <a:off x="5663952" y="4486709"/>
            <a:ext cx="79208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Hộp Văn bản 12">
            <a:extLst>
              <a:ext uri="{FF2B5EF4-FFF2-40B4-BE49-F238E27FC236}">
                <a16:creationId xmlns:a16="http://schemas.microsoft.com/office/drawing/2014/main" id="{C9849F5F-A115-4AF6-B17E-876A099994E2}"/>
              </a:ext>
            </a:extLst>
          </p:cNvPr>
          <p:cNvSpPr txBox="1"/>
          <p:nvPr/>
        </p:nvSpPr>
        <p:spPr>
          <a:xfrm>
            <a:off x="5087888" y="5150870"/>
            <a:ext cx="6480720" cy="369332"/>
          </a:xfrm>
          <a:prstGeom prst="rect">
            <a:avLst/>
          </a:prstGeom>
          <a:noFill/>
        </p:spPr>
        <p:txBody>
          <a:bodyPr wrap="square" rtlCol="0">
            <a:spAutoFit/>
          </a:bodyPr>
          <a:lstStyle/>
          <a:p>
            <a:endParaRPr lang="vi-VN"/>
          </a:p>
        </p:txBody>
      </p:sp>
      <p:pic>
        <p:nvPicPr>
          <p:cNvPr id="15" name="Hình ảnh 14">
            <a:extLst>
              <a:ext uri="{FF2B5EF4-FFF2-40B4-BE49-F238E27FC236}">
                <a16:creationId xmlns:a16="http://schemas.microsoft.com/office/drawing/2014/main" id="{C2D81D6B-2BE7-42EA-8849-3834742A8E83}"/>
              </a:ext>
            </a:extLst>
          </p:cNvPr>
          <p:cNvPicPr>
            <a:picLocks noChangeAspect="1"/>
          </p:cNvPicPr>
          <p:nvPr/>
        </p:nvPicPr>
        <p:blipFill>
          <a:blip r:embed="rId5"/>
          <a:stretch>
            <a:fillRect/>
          </a:stretch>
        </p:blipFill>
        <p:spPr>
          <a:xfrm>
            <a:off x="4943872" y="4998172"/>
            <a:ext cx="6480720" cy="1414582"/>
          </a:xfrm>
          <a:prstGeom prst="rect">
            <a:avLst/>
          </a:prstGeom>
        </p:spPr>
      </p:pic>
    </p:spTree>
    <p:extLst>
      <p:ext uri="{BB962C8B-B14F-4D97-AF65-F5344CB8AC3E}">
        <p14:creationId xmlns:p14="http://schemas.microsoft.com/office/powerpoint/2010/main" val="41041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5">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Hộp Văn bản 2">
            <a:extLst>
              <a:ext uri="{FF2B5EF4-FFF2-40B4-BE49-F238E27FC236}">
                <a16:creationId xmlns:a16="http://schemas.microsoft.com/office/drawing/2014/main" id="{842FE0CE-BD8C-4D03-87B5-A2AC60885CDB}"/>
              </a:ext>
            </a:extLst>
          </p:cNvPr>
          <p:cNvSpPr txBox="1"/>
          <p:nvPr/>
        </p:nvSpPr>
        <p:spPr>
          <a:xfrm>
            <a:off x="1026066" y="1967116"/>
            <a:ext cx="10920536" cy="3199244"/>
          </a:xfrm>
          <a:prstGeom prst="rect">
            <a:avLst/>
          </a:prstGeom>
        </p:spPr>
        <p:txBody>
          <a:bodyPr vert="horz" lIns="91440" tIns="45720" rIns="91440" bIns="45720" rtlCol="0" anchor="t">
            <a:noAutofit/>
          </a:bodyPr>
          <a:lstStyle/>
          <a:p>
            <a:pPr marR="0">
              <a:spcBef>
                <a:spcPts val="0"/>
              </a:spcBef>
              <a:spcAft>
                <a:spcPts val="600"/>
              </a:spcAft>
              <a:tabLst>
                <a:tab pos="309245" algn="l"/>
              </a:tabLst>
            </a:pPr>
            <a:r>
              <a:rPr lang="en-US" sz="2800" b="1" i="1">
                <a:effectLst/>
              </a:rPr>
              <a:t>a. Mùa đông, giữa ngày mùa, </a:t>
            </a:r>
            <a:r>
              <a:rPr lang="en-US" sz="2800" i="1">
                <a:effectLst/>
              </a:rPr>
              <a:t>làng quê toàn màu vàng</a:t>
            </a:r>
            <a:r>
              <a:rPr lang="en-US" sz="2800">
                <a:effectLst/>
              </a:rPr>
              <a:t> (Tô Hoài)</a:t>
            </a:r>
          </a:p>
          <a:p>
            <a:pPr marR="0">
              <a:spcBef>
                <a:spcPts val="0"/>
              </a:spcBef>
              <a:spcAft>
                <a:spcPts val="600"/>
              </a:spcAft>
              <a:tabLst>
                <a:tab pos="232410" algn="l"/>
              </a:tabLst>
            </a:pPr>
            <a:r>
              <a:rPr lang="en-US" sz="2800" i="1">
                <a:effectLst/>
              </a:rPr>
              <a:t>b. Đó, mẹ tôi kéo tôi chen qua đám đông để xem bức tranh của Kiều Phương đã được đóng khung lồng kính. </a:t>
            </a:r>
            <a:r>
              <a:rPr lang="en-US" sz="2800" b="1" i="1">
                <a:effectLst/>
              </a:rPr>
              <a:t>Trong tranh, </a:t>
            </a:r>
            <a:r>
              <a:rPr lang="en-US" sz="2800" i="1">
                <a:effectLst/>
              </a:rPr>
              <a:t>một chú bé đang ngồi nhìn ra ngoài cửa sổ, nơi bầu trời trong xanh.</a:t>
            </a:r>
            <a:r>
              <a:rPr lang="en-US" sz="2800">
                <a:effectLst/>
              </a:rPr>
              <a:t> (Tạ Duy Anh)</a:t>
            </a:r>
          </a:p>
          <a:p>
            <a:pPr marR="0">
              <a:spcBef>
                <a:spcPts val="0"/>
              </a:spcBef>
              <a:spcAft>
                <a:spcPts val="600"/>
              </a:spcAft>
              <a:tabLst>
                <a:tab pos="229235" algn="l"/>
              </a:tabLst>
            </a:pPr>
            <a:r>
              <a:rPr lang="en-US" sz="2800" i="1">
                <a:effectLst/>
              </a:rPr>
              <a:t>c.Con đường trải nhựa kẻ thẳng băng sóng soài không bóng cây. </a:t>
            </a:r>
            <a:r>
              <a:rPr lang="en-US" sz="2800" b="1" i="1">
                <a:effectLst/>
              </a:rPr>
              <a:t>Đã bao nhiêu năm tháng, mỗi ngày hai buổi </a:t>
            </a:r>
            <a:r>
              <a:rPr lang="en-US" sz="2800" i="1">
                <a:effectLst/>
              </a:rPr>
              <a:t>má đạp xe đi về trên con đường ấy.                    </a:t>
            </a:r>
            <a:r>
              <a:rPr lang="en-US" sz="2800">
                <a:effectLst/>
              </a:rPr>
              <a:t>(Phong Thu)</a:t>
            </a:r>
          </a:p>
        </p:txBody>
      </p:sp>
      <p:sp>
        <p:nvSpPr>
          <p:cNvPr id="4" name="Hình chữ nhật 3">
            <a:extLst>
              <a:ext uri="{FF2B5EF4-FFF2-40B4-BE49-F238E27FC236}">
                <a16:creationId xmlns:a16="http://schemas.microsoft.com/office/drawing/2014/main" id="{4A678367-CEBD-4373-9D9D-465246FB671B}"/>
              </a:ext>
            </a:extLst>
          </p:cNvPr>
          <p:cNvSpPr/>
          <p:nvPr/>
        </p:nvSpPr>
        <p:spPr>
          <a:xfrm>
            <a:off x="1764100" y="116632"/>
            <a:ext cx="9444468" cy="1558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nSpc>
                <a:spcPct val="90000"/>
              </a:lnSpc>
              <a:spcBef>
                <a:spcPts val="0"/>
              </a:spcBef>
              <a:spcAft>
                <a:spcPts val="600"/>
              </a:spcAft>
              <a:tabLst>
                <a:tab pos="226060" algn="l"/>
              </a:tabLst>
            </a:pPr>
            <a:r>
              <a:rPr lang="en-US" sz="2400" b="1"/>
              <a:t>B</a:t>
            </a:r>
            <a:r>
              <a:rPr lang="en-US" sz="2400" b="1">
                <a:effectLst/>
              </a:rPr>
              <a:t>ài tập 3. Thử lược bỏ các trạng ngữ (in đậm) trong những câu dưới đây và cho biết nghĩa cùa câu bị ảnh hường như thế nào. Từ đó, hãy rút ra nhận xét về vai trò của trạng ngữ đối với nghĩa của câu.</a:t>
            </a:r>
            <a:endParaRPr lang="en-US" sz="2400">
              <a:effectLst/>
            </a:endParaRPr>
          </a:p>
        </p:txBody>
      </p:sp>
      <p:sp>
        <p:nvSpPr>
          <p:cNvPr id="5" name="Hình chữ nhật 4">
            <a:extLst>
              <a:ext uri="{FF2B5EF4-FFF2-40B4-BE49-F238E27FC236}">
                <a16:creationId xmlns:a16="http://schemas.microsoft.com/office/drawing/2014/main" id="{DB0B61C5-A1F1-40E4-991C-FB036167A4B2}"/>
              </a:ext>
            </a:extLst>
          </p:cNvPr>
          <p:cNvSpPr/>
          <p:nvPr/>
        </p:nvSpPr>
        <p:spPr>
          <a:xfrm>
            <a:off x="1415480" y="2072402"/>
            <a:ext cx="403244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Hình chữ nhật 5">
            <a:extLst>
              <a:ext uri="{FF2B5EF4-FFF2-40B4-BE49-F238E27FC236}">
                <a16:creationId xmlns:a16="http://schemas.microsoft.com/office/drawing/2014/main" id="{E856C107-7B4A-4781-92CD-0D75B77F671B}"/>
              </a:ext>
            </a:extLst>
          </p:cNvPr>
          <p:cNvSpPr/>
          <p:nvPr/>
        </p:nvSpPr>
        <p:spPr>
          <a:xfrm>
            <a:off x="6888088" y="2994415"/>
            <a:ext cx="172819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ình chữ nhật 6">
            <a:extLst>
              <a:ext uri="{FF2B5EF4-FFF2-40B4-BE49-F238E27FC236}">
                <a16:creationId xmlns:a16="http://schemas.microsoft.com/office/drawing/2014/main" id="{37E2FDC1-D7BF-46F4-837B-5333FBC0649A}"/>
              </a:ext>
            </a:extLst>
          </p:cNvPr>
          <p:cNvSpPr/>
          <p:nvPr/>
        </p:nvSpPr>
        <p:spPr>
          <a:xfrm>
            <a:off x="10478402" y="3952043"/>
            <a:ext cx="108012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ình chữ nhật 8">
            <a:extLst>
              <a:ext uri="{FF2B5EF4-FFF2-40B4-BE49-F238E27FC236}">
                <a16:creationId xmlns:a16="http://schemas.microsoft.com/office/drawing/2014/main" id="{5FDAEE0E-1C0A-44B0-BC0E-10E63AB4A622}"/>
              </a:ext>
            </a:extLst>
          </p:cNvPr>
          <p:cNvSpPr/>
          <p:nvPr/>
        </p:nvSpPr>
        <p:spPr>
          <a:xfrm>
            <a:off x="1026066" y="4365104"/>
            <a:ext cx="5501982" cy="369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Hộp Văn bản 28">
            <a:extLst>
              <a:ext uri="{FF2B5EF4-FFF2-40B4-BE49-F238E27FC236}">
                <a16:creationId xmlns:a16="http://schemas.microsoft.com/office/drawing/2014/main" id="{6B0D8858-DF77-4AC1-9192-DFC5429222D7}"/>
              </a:ext>
            </a:extLst>
          </p:cNvPr>
          <p:cNvSpPr txBox="1"/>
          <p:nvPr/>
        </p:nvSpPr>
        <p:spPr>
          <a:xfrm>
            <a:off x="485827" y="5264040"/>
            <a:ext cx="11411331" cy="1477328"/>
          </a:xfrm>
          <a:prstGeom prst="rect">
            <a:avLst/>
          </a:prstGeom>
          <a:noFill/>
        </p:spPr>
        <p:txBody>
          <a:bodyPr wrap="square">
            <a:spAutoFit/>
          </a:bodyPr>
          <a:lstStyle/>
          <a:p>
            <a:pPr algn="l"/>
            <a:r>
              <a:rPr lang="vi-VN" b="0" i="0">
                <a:solidFill>
                  <a:srgbClr val="FF0000"/>
                </a:solidFill>
                <a:effectLst/>
                <a:latin typeface="Open Sans" panose="020B0606030504020204" pitchFamily="34" charset="0"/>
              </a:rPr>
              <a:t>Các trạng ngữ trong câu khi bị lược bỏ sẽ khiến nội dung câu bị thiếu, không rõ ràng thời gian, địa điểm, nơi chốn, mục đích, phương tiện, nguyên nhân,...</a:t>
            </a:r>
          </a:p>
          <a:p>
            <a:pPr algn="l"/>
            <a:r>
              <a:rPr lang="vi-VN" b="1" i="0">
                <a:solidFill>
                  <a:srgbClr val="FF0000"/>
                </a:solidFill>
                <a:effectLst/>
                <a:latin typeface="Open Sans" panose="020B0606030504020204" pitchFamily="34" charset="0"/>
              </a:rPr>
              <a:t>=&gt; Trạng ngữ là thành phần phụ của câu, bổ sung cho nòng cốt câu, tức là bổ nghĩa cho cả cụm chủ vị trung tâm biểu thị các ý nghĩa tình huống: thời gian, địa điểm, nguyên nhân, mục đích, kết qủa, phương tiện,...</a:t>
            </a:r>
            <a:endParaRPr lang="vi-VN" b="0" i="0">
              <a:solidFill>
                <a:srgbClr val="FF0000"/>
              </a:solidFill>
              <a:effectLst/>
              <a:latin typeface="Open Sans" panose="020B0606030504020204" pitchFamily="34" charset="0"/>
            </a:endParaRPr>
          </a:p>
        </p:txBody>
      </p:sp>
    </p:spTree>
    <p:extLst>
      <p:ext uri="{BB962C8B-B14F-4D97-AF65-F5344CB8AC3E}">
        <p14:creationId xmlns:p14="http://schemas.microsoft.com/office/powerpoint/2010/main" val="101979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9"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1">
            <a:extLst>
              <a:ext uri="{FF2B5EF4-FFF2-40B4-BE49-F238E27FC236}">
                <a16:creationId xmlns:a16="http://schemas.microsoft.com/office/drawing/2014/main" id="{AB24955B-032D-4217-ABDA-392D5A44EAB1}"/>
              </a:ext>
            </a:extLst>
          </p:cNvPr>
          <p:cNvSpPr>
            <a:spLocks noChangeArrowheads="1"/>
          </p:cNvSpPr>
          <p:nvPr/>
        </p:nvSpPr>
        <p:spPr bwMode="auto">
          <a:xfrm>
            <a:off x="191521" y="284136"/>
            <a:ext cx="11061578" cy="411251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lvl1pPr eaLnBrk="0" fontAlgn="base" hangingPunct="0">
              <a:spcBef>
                <a:spcPct val="0"/>
              </a:spcBef>
              <a:spcAft>
                <a:spcPct val="0"/>
              </a:spcAft>
              <a:tabLst>
                <a:tab pos="225425" algn="l"/>
              </a:tabLst>
              <a:defRPr>
                <a:solidFill>
                  <a:schemeClr val="tx1"/>
                </a:solidFill>
                <a:latin typeface="Arial" panose="020B0604020202020204" pitchFamily="34" charset="0"/>
              </a:defRPr>
            </a:lvl1pPr>
            <a:lvl2pPr eaLnBrk="0" fontAlgn="base" hangingPunct="0">
              <a:spcBef>
                <a:spcPct val="0"/>
              </a:spcBef>
              <a:spcAft>
                <a:spcPct val="0"/>
              </a:spcAft>
              <a:tabLst>
                <a:tab pos="225425" algn="l"/>
              </a:tabLst>
              <a:defRPr>
                <a:solidFill>
                  <a:schemeClr val="tx1"/>
                </a:solidFill>
                <a:latin typeface="Arial" panose="020B0604020202020204" pitchFamily="34" charset="0"/>
              </a:defRPr>
            </a:lvl2pPr>
            <a:lvl3pPr eaLnBrk="0" fontAlgn="base" hangingPunct="0">
              <a:spcBef>
                <a:spcPct val="0"/>
              </a:spcBef>
              <a:spcAft>
                <a:spcPct val="0"/>
              </a:spcAft>
              <a:tabLst>
                <a:tab pos="225425" algn="l"/>
              </a:tabLst>
              <a:defRPr>
                <a:solidFill>
                  <a:schemeClr val="tx1"/>
                </a:solidFill>
                <a:latin typeface="Arial" panose="020B0604020202020204" pitchFamily="34" charset="0"/>
              </a:defRPr>
            </a:lvl3pPr>
            <a:lvl4pPr eaLnBrk="0" fontAlgn="base" hangingPunct="0">
              <a:spcBef>
                <a:spcPct val="0"/>
              </a:spcBef>
              <a:spcAft>
                <a:spcPct val="0"/>
              </a:spcAft>
              <a:tabLst>
                <a:tab pos="225425" algn="l"/>
              </a:tabLst>
              <a:defRPr>
                <a:solidFill>
                  <a:schemeClr val="tx1"/>
                </a:solidFill>
                <a:latin typeface="Arial" panose="020B0604020202020204" pitchFamily="34" charset="0"/>
              </a:defRPr>
            </a:lvl4pPr>
            <a:lvl5pPr eaLnBrk="0" fontAlgn="base" hangingPunct="0">
              <a:spcBef>
                <a:spcPct val="0"/>
              </a:spcBef>
              <a:spcAft>
                <a:spcPct val="0"/>
              </a:spcAft>
              <a:tabLst>
                <a:tab pos="225425" algn="l"/>
              </a:tabLst>
              <a:defRPr>
                <a:solidFill>
                  <a:schemeClr val="tx1"/>
                </a:solidFill>
                <a:latin typeface="Arial" panose="020B0604020202020204" pitchFamily="34" charset="0"/>
              </a:defRPr>
            </a:lvl5pPr>
            <a:lvl6pPr eaLnBrk="0" fontAlgn="base" hangingPunct="0">
              <a:spcBef>
                <a:spcPct val="0"/>
              </a:spcBef>
              <a:spcAft>
                <a:spcPct val="0"/>
              </a:spcAft>
              <a:tabLst>
                <a:tab pos="225425" algn="l"/>
              </a:tabLst>
              <a:defRPr>
                <a:solidFill>
                  <a:schemeClr val="tx1"/>
                </a:solidFill>
                <a:latin typeface="Arial" panose="020B0604020202020204" pitchFamily="34" charset="0"/>
              </a:defRPr>
            </a:lvl6pPr>
            <a:lvl7pPr eaLnBrk="0" fontAlgn="base" hangingPunct="0">
              <a:spcBef>
                <a:spcPct val="0"/>
              </a:spcBef>
              <a:spcAft>
                <a:spcPct val="0"/>
              </a:spcAft>
              <a:tabLst>
                <a:tab pos="225425" algn="l"/>
              </a:tabLst>
              <a:defRPr>
                <a:solidFill>
                  <a:schemeClr val="tx1"/>
                </a:solidFill>
                <a:latin typeface="Arial" panose="020B0604020202020204" pitchFamily="34" charset="0"/>
              </a:defRPr>
            </a:lvl7pPr>
            <a:lvl8pPr eaLnBrk="0" fontAlgn="base" hangingPunct="0">
              <a:spcBef>
                <a:spcPct val="0"/>
              </a:spcBef>
              <a:spcAft>
                <a:spcPct val="0"/>
              </a:spcAft>
              <a:tabLst>
                <a:tab pos="225425" algn="l"/>
              </a:tabLst>
              <a:defRPr>
                <a:solidFill>
                  <a:schemeClr val="tx1"/>
                </a:solidFill>
                <a:latin typeface="Arial" panose="020B0604020202020204" pitchFamily="34" charset="0"/>
              </a:defRPr>
            </a:lvl8pPr>
            <a:lvl9pPr eaLnBrk="0" fontAlgn="base" hangingPunct="0">
              <a:spcBef>
                <a:spcPct val="0"/>
              </a:spcBef>
              <a:spcAft>
                <a:spcPct val="0"/>
              </a:spcAft>
              <a:tabLst>
                <a:tab pos="225425" algn="l"/>
              </a:tabLst>
              <a:defRPr>
                <a:solidFill>
                  <a:schemeClr val="tx1"/>
                </a:solidFill>
                <a:latin typeface="Arial" panose="020B0604020202020204" pitchFamily="34" charset="0"/>
              </a:defRPr>
            </a:lvl9pPr>
          </a:lstStyle>
          <a:p>
            <a:pPr marR="0" lvl="0" algn="just" eaLnBrk="1" fontAlgn="base" hangingPunct="1">
              <a:lnSpc>
                <a:spcPct val="90000"/>
              </a:lnSpc>
              <a:spcBef>
                <a:spcPct val="0"/>
              </a:spcBef>
              <a:spcAft>
                <a:spcPts val="600"/>
              </a:spcAft>
              <a:buClrTx/>
              <a:buSzTx/>
              <a:tabLst>
                <a:tab pos="225425" algn="l"/>
              </a:tabLst>
            </a:pPr>
            <a:r>
              <a:rPr lang="en-US" altLang="vi-VN" sz="2000" b="1">
                <a:cs typeface="Arial" panose="020B0604020202020204" pitchFamily="34" charset="0"/>
              </a:rPr>
              <a:t>B</a:t>
            </a:r>
            <a:r>
              <a:rPr kumimoji="0" lang="en-US" altLang="vi-VN" sz="2000" b="1" i="0" u="none" strike="noStrike" cap="none" normalizeH="0" baseline="0">
                <a:ln>
                  <a:noFill/>
                </a:ln>
                <a:effectLst/>
                <a:cs typeface="Arial" panose="020B0604020202020204" pitchFamily="34" charset="0"/>
              </a:rPr>
              <a:t>ài tập 4. So sánh vị trí của trạng ngữ trong những cặp câu dưới đây và cho biết vì sao tác già lựa chọn cách diên đạt ờ câu a</a:t>
            </a:r>
            <a:r>
              <a:rPr kumimoji="0" lang="en-US" altLang="vi-VN" sz="2000" b="1" i="0" u="none" strike="noStrike" cap="none" normalizeH="0" baseline="-30000">
                <a:ln>
                  <a:noFill/>
                </a:ln>
                <a:effectLst/>
                <a:cs typeface="Arial" panose="020B0604020202020204" pitchFamily="34" charset="0"/>
              </a:rPr>
              <a:t>1</a:t>
            </a:r>
            <a:r>
              <a:rPr kumimoji="0" lang="en-US" altLang="vi-VN" sz="2000" b="1" i="0" u="none" strike="noStrike" cap="none" normalizeH="0" baseline="0">
                <a:ln>
                  <a:noFill/>
                </a:ln>
                <a:effectLst/>
                <a:cs typeface="Arial" panose="020B0604020202020204" pitchFamily="34" charset="0"/>
              </a:rPr>
              <a:t> và câu b1.</a:t>
            </a:r>
            <a:endParaRPr kumimoji="0" lang="en-US" altLang="vi-VN" sz="2000" b="0" i="0" u="none" strike="noStrike" cap="none" normalizeH="0" baseline="0">
              <a:ln>
                <a:noFill/>
              </a:ln>
              <a:effectLst/>
              <a:cs typeface="Arial" panose="020B0604020202020204" pitchFamily="34" charset="0"/>
            </a:endParaRPr>
          </a:p>
          <a:p>
            <a:pPr marR="0" lvl="0" algn="just" eaLnBrk="1" fontAlgn="base" hangingPunct="1">
              <a:spcBef>
                <a:spcPct val="0"/>
              </a:spcBef>
              <a:spcAft>
                <a:spcPts val="600"/>
              </a:spcAft>
              <a:buClrTx/>
              <a:buSzTx/>
              <a:tabLst>
                <a:tab pos="225425" algn="l"/>
              </a:tabLst>
            </a:pPr>
            <a:r>
              <a:rPr kumimoji="0" lang="en-US" altLang="vi-VN" sz="2000" b="0" i="0" u="none" strike="noStrike" cap="none" normalizeH="0" baseline="0">
                <a:ln>
                  <a:noFill/>
                </a:ln>
                <a:effectLst/>
                <a:cs typeface="Arial" panose="020B0604020202020204" pitchFamily="34" charset="0"/>
              </a:rPr>
              <a:t>a1. </a:t>
            </a:r>
            <a:r>
              <a:rPr kumimoji="0" lang="en-US" altLang="vi-VN" sz="2000" b="0" i="1" u="none" strike="noStrike" cap="none" normalizeH="0" baseline="0">
                <a:ln>
                  <a:noFill/>
                </a:ln>
                <a:effectLst/>
                <a:cs typeface="Arial" panose="020B0604020202020204" pitchFamily="34" charset="0"/>
              </a:rPr>
              <a:t>Nghe chuyện, vua lấy làm mừng lắm. Nhưng </a:t>
            </a:r>
            <a:r>
              <a:rPr kumimoji="0" lang="en-US" altLang="vi-VN" sz="2000" b="1" i="1" u="none" strike="noStrike" cap="none" normalizeH="0" baseline="0">
                <a:ln>
                  <a:noFill/>
                </a:ln>
                <a:solidFill>
                  <a:srgbClr val="FF0000"/>
                </a:solidFill>
                <a:effectLst/>
                <a:cs typeface="Arial" panose="020B0604020202020204" pitchFamily="34" charset="0"/>
              </a:rPr>
              <a:t>để biết chính xác hơn nữa</a:t>
            </a:r>
            <a:r>
              <a:rPr kumimoji="0" lang="en-US" altLang="vi-VN" sz="2000" b="1" i="1" u="none" strike="noStrike" cap="none" normalizeH="0" baseline="0">
                <a:ln>
                  <a:noFill/>
                </a:ln>
                <a:effectLst/>
                <a:cs typeface="Arial" panose="020B0604020202020204" pitchFamily="34" charset="0"/>
              </a:rPr>
              <a:t>, </a:t>
            </a:r>
            <a:r>
              <a:rPr kumimoji="0" lang="en-US" altLang="vi-VN" sz="2000" b="0" i="1" u="none" strike="noStrike" cap="none" normalizeH="0" baseline="0">
                <a:ln>
                  <a:noFill/>
                </a:ln>
                <a:effectLst/>
                <a:cs typeface="Arial" panose="020B0604020202020204" pitchFamily="34" charset="0"/>
              </a:rPr>
              <a:t>vua cho thử lại. (Em bé thông minh)</a:t>
            </a:r>
            <a:endParaRPr kumimoji="0" lang="en-US" altLang="vi-VN" sz="2000" b="0" i="0" u="none" strike="noStrike" cap="none" normalizeH="0" baseline="0">
              <a:ln>
                <a:noFill/>
              </a:ln>
              <a:effectLst/>
              <a:cs typeface="Arial" panose="020B0604020202020204" pitchFamily="34" charset="0"/>
            </a:endParaRPr>
          </a:p>
          <a:p>
            <a:pPr marR="0" lvl="0" algn="just" eaLnBrk="1" fontAlgn="base" hangingPunct="1">
              <a:spcBef>
                <a:spcPct val="0"/>
              </a:spcBef>
              <a:spcAft>
                <a:spcPts val="600"/>
              </a:spcAft>
              <a:buClrTx/>
              <a:buSzTx/>
              <a:tabLst>
                <a:tab pos="225425" algn="l"/>
              </a:tabLst>
            </a:pPr>
            <a:r>
              <a:rPr kumimoji="0" lang="en-US" altLang="vi-VN" sz="2000" b="0" i="0" u="none" strike="noStrike" cap="none" normalizeH="0" baseline="0">
                <a:ln>
                  <a:noFill/>
                </a:ln>
                <a:effectLst/>
                <a:cs typeface="Arial" panose="020B0604020202020204" pitchFamily="34" charset="0"/>
              </a:rPr>
              <a:t>a2) </a:t>
            </a:r>
            <a:r>
              <a:rPr kumimoji="0" lang="en-US" altLang="vi-VN" sz="2000" b="0" i="1" u="none" strike="noStrike" cap="none" normalizeH="0" baseline="0">
                <a:ln>
                  <a:noFill/>
                </a:ln>
                <a:effectLst/>
                <a:cs typeface="Arial" panose="020B0604020202020204" pitchFamily="34" charset="0"/>
              </a:rPr>
              <a:t>Nghe chuyện, vua lấy làm mừng lắm. Nhưng vua cho thử lại </a:t>
            </a:r>
            <a:r>
              <a:rPr kumimoji="0" lang="en-US" altLang="vi-VN" sz="2000" b="1" i="1" u="none" strike="noStrike" cap="none" normalizeH="0" baseline="0">
                <a:ln>
                  <a:noFill/>
                </a:ln>
                <a:solidFill>
                  <a:srgbClr val="FF0000"/>
                </a:solidFill>
                <a:effectLst/>
                <a:cs typeface="Arial" panose="020B0604020202020204" pitchFamily="34" charset="0"/>
              </a:rPr>
              <a:t>để biết chính xác hơn nữa.</a:t>
            </a:r>
            <a:endParaRPr kumimoji="0" lang="en-US" altLang="vi-VN" sz="2000" b="0" i="0" u="none" strike="noStrike" cap="none" normalizeH="0" baseline="0">
              <a:ln>
                <a:noFill/>
              </a:ln>
              <a:solidFill>
                <a:srgbClr val="FF0000"/>
              </a:solidFill>
              <a:effectLst/>
              <a:cs typeface="Arial" panose="020B0604020202020204" pitchFamily="34" charset="0"/>
            </a:endParaRPr>
          </a:p>
          <a:p>
            <a:pPr marR="0" lvl="0" algn="just" eaLnBrk="1" fontAlgn="base" hangingPunct="1">
              <a:spcBef>
                <a:spcPct val="0"/>
              </a:spcBef>
              <a:spcAft>
                <a:spcPts val="600"/>
              </a:spcAft>
              <a:buClrTx/>
              <a:buSzTx/>
              <a:tabLst>
                <a:tab pos="225425" algn="l"/>
              </a:tabLst>
            </a:pPr>
            <a:r>
              <a:rPr kumimoji="0" lang="en-US" altLang="vi-VN" sz="2000" b="0" i="0" u="none" strike="noStrike" cap="none" normalizeH="0" baseline="0">
                <a:ln>
                  <a:noFill/>
                </a:ln>
                <a:effectLst/>
                <a:cs typeface="Arial" panose="020B0604020202020204" pitchFamily="34" charset="0"/>
              </a:rPr>
              <a:t>b1) </a:t>
            </a:r>
            <a:r>
              <a:rPr kumimoji="0" lang="en-US" altLang="vi-VN" sz="2000" b="0" i="1" u="none" strike="noStrike" cap="none" normalizeH="0" baseline="0">
                <a:ln>
                  <a:noFill/>
                </a:ln>
                <a:effectLst/>
                <a:cs typeface="Arial" panose="020B0604020202020204" pitchFamily="34" charset="0"/>
              </a:rPr>
              <a:t>Đền Thượng nằm chót vót trên đỉnh núi Nghĩa Lĩnh. </a:t>
            </a:r>
            <a:r>
              <a:rPr kumimoji="0" lang="en-US" altLang="vi-VN" sz="2000" b="1" i="1" u="none" strike="noStrike" cap="none" normalizeH="0" baseline="0">
                <a:ln>
                  <a:noFill/>
                </a:ln>
                <a:solidFill>
                  <a:srgbClr val="FF0000"/>
                </a:solidFill>
                <a:effectLst/>
                <a:cs typeface="Arial" panose="020B0604020202020204" pitchFamily="34" charset="0"/>
              </a:rPr>
              <a:t>Trước đền</a:t>
            </a:r>
            <a:r>
              <a:rPr kumimoji="0" lang="en-US" altLang="vi-VN" sz="2000" b="1" i="1" u="none" strike="noStrike" cap="none" normalizeH="0" baseline="0">
                <a:ln>
                  <a:noFill/>
                </a:ln>
                <a:effectLst/>
                <a:cs typeface="Arial" panose="020B0604020202020204" pitchFamily="34" charset="0"/>
              </a:rPr>
              <a:t>, </a:t>
            </a:r>
            <a:r>
              <a:rPr kumimoji="0" lang="en-US" altLang="vi-VN" sz="2000" b="0" i="1" u="none" strike="noStrike" cap="none" normalizeH="0" baseline="0">
                <a:ln>
                  <a:noFill/>
                </a:ln>
                <a:effectLst/>
                <a:cs typeface="Arial" panose="020B0604020202020204" pitchFamily="34" charset="0"/>
              </a:rPr>
              <a:t>những khóm hải đường đâm bông rực đỏ, những cánh bướm nhiều màu sắc bay dập dờn như đang múa quạt xoè hoa.</a:t>
            </a:r>
            <a:r>
              <a:rPr kumimoji="0" lang="en-US" altLang="vi-VN" sz="2000" b="0" i="0" u="none" strike="noStrike" cap="none" normalizeH="0" baseline="0">
                <a:ln>
                  <a:noFill/>
                </a:ln>
                <a:effectLst/>
                <a:cs typeface="Arial" panose="020B0604020202020204" pitchFamily="34" charset="0"/>
              </a:rPr>
              <a:t> (Theo Đoàn Minh Tuấn)</a:t>
            </a:r>
          </a:p>
          <a:p>
            <a:pPr marR="0" lvl="0" algn="just" eaLnBrk="1" fontAlgn="base" hangingPunct="1">
              <a:spcBef>
                <a:spcPct val="0"/>
              </a:spcBef>
              <a:spcAft>
                <a:spcPts val="600"/>
              </a:spcAft>
              <a:buClrTx/>
              <a:buSzTx/>
              <a:tabLst>
                <a:tab pos="225425" algn="l"/>
              </a:tabLst>
            </a:pPr>
            <a:r>
              <a:rPr kumimoji="0" lang="en-US" altLang="vi-VN" sz="2000" b="0" i="0" u="none" strike="noStrike" cap="none" normalizeH="0" baseline="0">
                <a:ln>
                  <a:noFill/>
                </a:ln>
                <a:effectLst/>
                <a:cs typeface="Arial" panose="020B0604020202020204" pitchFamily="34" charset="0"/>
              </a:rPr>
              <a:t>b2) </a:t>
            </a:r>
            <a:r>
              <a:rPr kumimoji="0" lang="en-US" altLang="vi-VN" sz="2000" b="0" i="1" u="none" strike="noStrike" cap="none" normalizeH="0" baseline="0">
                <a:ln>
                  <a:noFill/>
                </a:ln>
                <a:effectLst/>
                <a:cs typeface="Arial" panose="020B0604020202020204" pitchFamily="34" charset="0"/>
              </a:rPr>
              <a:t>Đền Thượng nằm chót vót trên đình núi Nghĩa Lĩnh. Những khóm hải đường đâm bông rực đỏ, những cánh bướm nhiều màu sac bay dập dờn như đang múa quạt xoè hoa </a:t>
            </a:r>
            <a:r>
              <a:rPr kumimoji="0" lang="en-US" altLang="vi-VN" sz="2000" b="1" i="1" u="none" strike="noStrike" cap="none" normalizeH="0" baseline="0">
                <a:ln>
                  <a:noFill/>
                </a:ln>
                <a:solidFill>
                  <a:srgbClr val="FF0000"/>
                </a:solidFill>
                <a:effectLst/>
                <a:cs typeface="Arial" panose="020B0604020202020204" pitchFamily="34" charset="0"/>
              </a:rPr>
              <a:t>trước đền.</a:t>
            </a:r>
            <a:endParaRPr kumimoji="0" lang="en-US" altLang="vi-VN" sz="2000" b="0" i="0" u="none" strike="noStrike" cap="none" normalizeH="0" baseline="0">
              <a:ln>
                <a:noFill/>
              </a:ln>
              <a:solidFill>
                <a:srgbClr val="FF0000"/>
              </a:solidFill>
              <a:effectLst/>
              <a:cs typeface="Arial" panose="020B0604020202020204" pitchFamily="34" charset="0"/>
            </a:endParaRPr>
          </a:p>
          <a:p>
            <a:pPr marR="0" lvl="0" algn="just" eaLnBrk="1" fontAlgn="base" hangingPunct="1">
              <a:spcBef>
                <a:spcPct val="0"/>
              </a:spcBef>
              <a:spcAft>
                <a:spcPts val="600"/>
              </a:spcAft>
              <a:buClrTx/>
              <a:buSzTx/>
              <a:tabLst>
                <a:tab pos="225425" algn="l"/>
              </a:tabLst>
            </a:pPr>
            <a:r>
              <a:rPr kumimoji="0" lang="en-US" altLang="vi-VN" sz="2000" b="0" i="1" u="none" strike="noStrike" cap="none" normalizeH="0" baseline="0">
                <a:ln>
                  <a:noFill/>
                </a:ln>
                <a:effectLst/>
                <a:cs typeface="Arial" panose="020B0604020202020204" pitchFamily="34" charset="0"/>
              </a:rPr>
              <a:t>HS quan sát bài tập và điền vào bảng sau </a:t>
            </a:r>
            <a:endParaRPr kumimoji="0" lang="en-US" altLang="vi-VN" sz="2000" b="0" i="0" u="none" strike="noStrike" cap="none" normalizeH="0" baseline="0">
              <a:ln>
                <a:noFill/>
              </a:ln>
              <a:effectLst/>
              <a:cs typeface="Arial" panose="020B0604020202020204" pitchFamily="34" charset="0"/>
            </a:endParaRPr>
          </a:p>
        </p:txBody>
      </p:sp>
      <p:grpSp>
        <p:nvGrpSpPr>
          <p:cNvPr id="56" name="Group 35">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37" name="Isosceles Triangle 3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3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39">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41" name="Rectangle 40">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41">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2" name="Bảng 1">
            <a:extLst>
              <a:ext uri="{FF2B5EF4-FFF2-40B4-BE49-F238E27FC236}">
                <a16:creationId xmlns:a16="http://schemas.microsoft.com/office/drawing/2014/main" id="{79CBD486-EF30-4586-AC09-6F8E4B2DC270}"/>
              </a:ext>
            </a:extLst>
          </p:cNvPr>
          <p:cNvGraphicFramePr>
            <a:graphicFrameLocks noGrp="1"/>
          </p:cNvGraphicFramePr>
          <p:nvPr>
            <p:extLst>
              <p:ext uri="{D42A27DB-BD31-4B8C-83A1-F6EECF244321}">
                <p14:modId xmlns:p14="http://schemas.microsoft.com/office/powerpoint/2010/main" val="1427224740"/>
              </p:ext>
            </p:extLst>
          </p:nvPr>
        </p:nvGraphicFramePr>
        <p:xfrm>
          <a:off x="507030" y="4424682"/>
          <a:ext cx="11268478" cy="2112123"/>
        </p:xfrm>
        <a:graphic>
          <a:graphicData uri="http://schemas.openxmlformats.org/drawingml/2006/table">
            <a:tbl>
              <a:tblPr firstRow="1" firstCol="1" bandRow="1">
                <a:tableStyleId>{5C22544A-7EE6-4342-B048-85BDC9FD1C3A}</a:tableStyleId>
              </a:tblPr>
              <a:tblGrid>
                <a:gridCol w="2608330">
                  <a:extLst>
                    <a:ext uri="{9D8B030D-6E8A-4147-A177-3AD203B41FA5}">
                      <a16:colId xmlns:a16="http://schemas.microsoft.com/office/drawing/2014/main" val="582435464"/>
                    </a:ext>
                  </a:extLst>
                </a:gridCol>
                <a:gridCol w="4333227">
                  <a:extLst>
                    <a:ext uri="{9D8B030D-6E8A-4147-A177-3AD203B41FA5}">
                      <a16:colId xmlns:a16="http://schemas.microsoft.com/office/drawing/2014/main" val="3882369524"/>
                    </a:ext>
                  </a:extLst>
                </a:gridCol>
                <a:gridCol w="4326921">
                  <a:extLst>
                    <a:ext uri="{9D8B030D-6E8A-4147-A177-3AD203B41FA5}">
                      <a16:colId xmlns:a16="http://schemas.microsoft.com/office/drawing/2014/main" val="3801114049"/>
                    </a:ext>
                  </a:extLst>
                </a:gridCol>
              </a:tblGrid>
              <a:tr h="572346">
                <a:tc>
                  <a:txBody>
                    <a:bodyPr/>
                    <a:lstStyle/>
                    <a:p>
                      <a:pPr marL="0" marR="0" algn="just">
                        <a:lnSpc>
                          <a:spcPct val="107000"/>
                        </a:lnSpc>
                        <a:spcBef>
                          <a:spcPts val="0"/>
                        </a:spcBef>
                        <a:spcAft>
                          <a:spcPts val="0"/>
                        </a:spcAft>
                      </a:pPr>
                      <a:r>
                        <a:rPr lang="en-US" sz="2400">
                          <a:effectLst/>
                        </a:rPr>
                        <a:t> </a:t>
                      </a:r>
                      <a:endParaRPr lang="vi-VN"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49576" marR="149576" marT="0" marB="0"/>
                </a:tc>
                <a:tc>
                  <a:txBody>
                    <a:bodyPr/>
                    <a:lstStyle/>
                    <a:p>
                      <a:pPr marL="0" marR="0" algn="just">
                        <a:lnSpc>
                          <a:spcPct val="107000"/>
                        </a:lnSpc>
                        <a:spcBef>
                          <a:spcPts val="0"/>
                        </a:spcBef>
                        <a:spcAft>
                          <a:spcPts val="0"/>
                        </a:spcAft>
                      </a:pPr>
                      <a:r>
                        <a:rPr lang="en-US" sz="2400">
                          <a:effectLst/>
                        </a:rPr>
                        <a:t>Câu có trạng ngữ ở đầu cầu </a:t>
                      </a:r>
                      <a:endParaRPr lang="vi-VN"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49576" marR="149576" marT="0" marB="0"/>
                </a:tc>
                <a:tc>
                  <a:txBody>
                    <a:bodyPr/>
                    <a:lstStyle/>
                    <a:p>
                      <a:pPr marL="0" marR="0" algn="just">
                        <a:lnSpc>
                          <a:spcPct val="107000"/>
                        </a:lnSpc>
                        <a:spcBef>
                          <a:spcPts val="0"/>
                        </a:spcBef>
                        <a:spcAft>
                          <a:spcPts val="0"/>
                        </a:spcAft>
                      </a:pPr>
                      <a:r>
                        <a:rPr lang="en-US" sz="2400">
                          <a:effectLst/>
                        </a:rPr>
                        <a:t>Câu có trạng ngữ ở cuối câu </a:t>
                      </a:r>
                      <a:endParaRPr lang="vi-VN"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49576" marR="149576" marT="0" marB="0"/>
                </a:tc>
                <a:extLst>
                  <a:ext uri="{0D108BD9-81ED-4DB2-BD59-A6C34878D82A}">
                    <a16:rowId xmlns:a16="http://schemas.microsoft.com/office/drawing/2014/main" val="1129270017"/>
                  </a:ext>
                </a:extLst>
              </a:tr>
              <a:tr h="518252">
                <a:tc>
                  <a:txBody>
                    <a:bodyPr/>
                    <a:lstStyle/>
                    <a:p>
                      <a:pPr marL="0" marR="0" algn="just">
                        <a:lnSpc>
                          <a:spcPct val="107000"/>
                        </a:lnSpc>
                        <a:spcBef>
                          <a:spcPts val="0"/>
                        </a:spcBef>
                        <a:spcAft>
                          <a:spcPts val="0"/>
                        </a:spcAft>
                      </a:pPr>
                      <a:r>
                        <a:rPr lang="en-US" sz="2400">
                          <a:effectLst/>
                        </a:rPr>
                        <a:t>Câu </a:t>
                      </a:r>
                      <a:endParaRPr lang="vi-VN"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49576" marR="149576" marT="0" marB="0"/>
                </a:tc>
                <a:tc>
                  <a:txBody>
                    <a:bodyPr/>
                    <a:lstStyle/>
                    <a:p>
                      <a:pPr marL="0" marR="0" algn="just">
                        <a:lnSpc>
                          <a:spcPct val="107000"/>
                        </a:lnSpc>
                        <a:spcBef>
                          <a:spcPts val="0"/>
                        </a:spcBef>
                        <a:spcAft>
                          <a:spcPts val="0"/>
                        </a:spcAft>
                      </a:pPr>
                      <a:endParaRPr lang="vi-VN"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49576" marR="149576" marT="0" marB="0"/>
                </a:tc>
                <a:tc>
                  <a:txBody>
                    <a:bodyPr/>
                    <a:lstStyle/>
                    <a:p>
                      <a:pPr marL="0" marR="0" algn="just">
                        <a:lnSpc>
                          <a:spcPct val="107000"/>
                        </a:lnSpc>
                        <a:spcBef>
                          <a:spcPts val="0"/>
                        </a:spcBef>
                        <a:spcAft>
                          <a:spcPts val="0"/>
                        </a:spcAft>
                      </a:pPr>
                      <a:r>
                        <a:rPr lang="en-US" sz="2400">
                          <a:effectLst/>
                        </a:rPr>
                        <a:t> </a:t>
                      </a:r>
                      <a:endParaRPr lang="vi-VN"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49576" marR="149576" marT="0" marB="0"/>
                </a:tc>
                <a:extLst>
                  <a:ext uri="{0D108BD9-81ED-4DB2-BD59-A6C34878D82A}">
                    <a16:rowId xmlns:a16="http://schemas.microsoft.com/office/drawing/2014/main" val="359808559"/>
                  </a:ext>
                </a:extLst>
              </a:tr>
              <a:tr h="1021525">
                <a:tc>
                  <a:txBody>
                    <a:bodyPr/>
                    <a:lstStyle/>
                    <a:p>
                      <a:pPr marL="0" marR="0" algn="just">
                        <a:lnSpc>
                          <a:spcPct val="107000"/>
                        </a:lnSpc>
                        <a:spcBef>
                          <a:spcPts val="0"/>
                        </a:spcBef>
                        <a:spcAft>
                          <a:spcPts val="0"/>
                        </a:spcAft>
                      </a:pPr>
                      <a:r>
                        <a:rPr lang="en-US" sz="2400">
                          <a:effectLst/>
                        </a:rPr>
                        <a:t>Tác dụng </a:t>
                      </a:r>
                      <a:endParaRPr lang="vi-VN"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49576" marR="149576" marT="0" marB="0"/>
                </a:tc>
                <a:tc gridSpan="2">
                  <a:txBody>
                    <a:bodyPr/>
                    <a:lstStyle/>
                    <a:p>
                      <a:pPr marL="0" marR="0" algn="just">
                        <a:lnSpc>
                          <a:spcPct val="107000"/>
                        </a:lnSpc>
                        <a:spcBef>
                          <a:spcPts val="0"/>
                        </a:spcBef>
                        <a:spcAft>
                          <a:spcPts val="0"/>
                        </a:spcAft>
                      </a:pPr>
                      <a:r>
                        <a:rPr lang="en-US" sz="2400">
                          <a:effectLst/>
                        </a:rPr>
                        <a:t> </a:t>
                      </a:r>
                    </a:p>
                    <a:p>
                      <a:pPr marL="0" marR="0" algn="just">
                        <a:lnSpc>
                          <a:spcPct val="107000"/>
                        </a:lnSpc>
                        <a:spcBef>
                          <a:spcPts val="0"/>
                        </a:spcBef>
                        <a:spcAft>
                          <a:spcPts val="0"/>
                        </a:spcAft>
                      </a:pPr>
                      <a:r>
                        <a:rPr lang="en-US" sz="2400">
                          <a:effectLst/>
                        </a:rPr>
                        <a:t> </a:t>
                      </a:r>
                      <a:endParaRPr lang="vi-VN" sz="2400">
                        <a:solidFill>
                          <a:srgbClr val="000000"/>
                        </a:solidFill>
                        <a:effectLst/>
                        <a:latin typeface="Calibri" panose="020F0502020204030204" pitchFamily="34" charset="0"/>
                        <a:cs typeface="Times New Roman" panose="02020603050405020304" pitchFamily="18" charset="0"/>
                      </a:endParaRPr>
                    </a:p>
                  </a:txBody>
                  <a:tcPr marL="149576" marR="149576" marT="0" marB="0"/>
                </a:tc>
                <a:tc hMerge="1">
                  <a:txBody>
                    <a:bodyPr/>
                    <a:lstStyle/>
                    <a:p>
                      <a:pPr marL="0" marR="0" algn="just">
                        <a:lnSpc>
                          <a:spcPct val="107000"/>
                        </a:lnSpc>
                        <a:spcBef>
                          <a:spcPts val="0"/>
                        </a:spcBef>
                        <a:spcAft>
                          <a:spcPts val="0"/>
                        </a:spcAft>
                      </a:pPr>
                      <a:r>
                        <a:rPr lang="en-US" sz="2400">
                          <a:effectLst/>
                        </a:rPr>
                        <a:t> </a:t>
                      </a:r>
                      <a:endParaRPr lang="vi-VN"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49576" marR="149576" marT="0" marB="0"/>
                </a:tc>
                <a:extLst>
                  <a:ext uri="{0D108BD9-81ED-4DB2-BD59-A6C34878D82A}">
                    <a16:rowId xmlns:a16="http://schemas.microsoft.com/office/drawing/2014/main" val="990389818"/>
                  </a:ext>
                </a:extLst>
              </a:tr>
            </a:tbl>
          </a:graphicData>
        </a:graphic>
      </p:graphicFrame>
      <p:sp>
        <p:nvSpPr>
          <p:cNvPr id="4" name="Hộp Văn bản 3">
            <a:extLst>
              <a:ext uri="{FF2B5EF4-FFF2-40B4-BE49-F238E27FC236}">
                <a16:creationId xmlns:a16="http://schemas.microsoft.com/office/drawing/2014/main" id="{63BB99C7-E9BF-49E0-AF45-45BC9BE0E6E0}"/>
              </a:ext>
            </a:extLst>
          </p:cNvPr>
          <p:cNvSpPr txBox="1"/>
          <p:nvPr/>
        </p:nvSpPr>
        <p:spPr>
          <a:xfrm>
            <a:off x="3489516" y="4957523"/>
            <a:ext cx="2664296" cy="523220"/>
          </a:xfrm>
          <a:prstGeom prst="rect">
            <a:avLst/>
          </a:prstGeom>
          <a:noFill/>
        </p:spPr>
        <p:txBody>
          <a:bodyPr wrap="square" rtlCol="0">
            <a:spAutoFit/>
          </a:bodyPr>
          <a:lstStyle/>
          <a:p>
            <a:r>
              <a:rPr lang="en-US" sz="2800">
                <a:solidFill>
                  <a:srgbClr val="FF0000"/>
                </a:solidFill>
              </a:rPr>
              <a:t>a1,b1</a:t>
            </a:r>
            <a:endParaRPr lang="vi-VN" sz="2800">
              <a:solidFill>
                <a:srgbClr val="FF0000"/>
              </a:solidFill>
            </a:endParaRPr>
          </a:p>
        </p:txBody>
      </p:sp>
      <p:sp>
        <p:nvSpPr>
          <p:cNvPr id="5" name="Hộp Văn bản 4">
            <a:extLst>
              <a:ext uri="{FF2B5EF4-FFF2-40B4-BE49-F238E27FC236}">
                <a16:creationId xmlns:a16="http://schemas.microsoft.com/office/drawing/2014/main" id="{F48EF95F-685C-4D7D-A206-BD884CB53395}"/>
              </a:ext>
            </a:extLst>
          </p:cNvPr>
          <p:cNvSpPr txBox="1"/>
          <p:nvPr/>
        </p:nvSpPr>
        <p:spPr>
          <a:xfrm>
            <a:off x="7869314" y="4957523"/>
            <a:ext cx="2880320" cy="523220"/>
          </a:xfrm>
          <a:prstGeom prst="rect">
            <a:avLst/>
          </a:prstGeom>
          <a:noFill/>
        </p:spPr>
        <p:txBody>
          <a:bodyPr wrap="square" rtlCol="0">
            <a:spAutoFit/>
          </a:bodyPr>
          <a:lstStyle/>
          <a:p>
            <a:r>
              <a:rPr lang="en-US" sz="2800">
                <a:solidFill>
                  <a:srgbClr val="FF0000"/>
                </a:solidFill>
              </a:rPr>
              <a:t>a2,b2</a:t>
            </a:r>
            <a:endParaRPr lang="vi-VN" sz="2800">
              <a:solidFill>
                <a:srgbClr val="FF0000"/>
              </a:solidFill>
            </a:endParaRPr>
          </a:p>
        </p:txBody>
      </p:sp>
      <p:sp>
        <p:nvSpPr>
          <p:cNvPr id="6" name="Hộp Văn bản 5">
            <a:extLst>
              <a:ext uri="{FF2B5EF4-FFF2-40B4-BE49-F238E27FC236}">
                <a16:creationId xmlns:a16="http://schemas.microsoft.com/office/drawing/2014/main" id="{9427E1DB-4271-42F9-A2CB-A53E56F98EB7}"/>
              </a:ext>
            </a:extLst>
          </p:cNvPr>
          <p:cNvSpPr txBox="1"/>
          <p:nvPr/>
        </p:nvSpPr>
        <p:spPr>
          <a:xfrm>
            <a:off x="3143672" y="5572534"/>
            <a:ext cx="8631836" cy="1292662"/>
          </a:xfrm>
          <a:prstGeom prst="rect">
            <a:avLst/>
          </a:prstGeom>
          <a:noFill/>
        </p:spPr>
        <p:txBody>
          <a:bodyPr wrap="square" rtlCol="0">
            <a:spAutoFit/>
          </a:bodyPr>
          <a:lstStyle/>
          <a:p>
            <a:r>
              <a:rPr lang="vi-VN" sz="2000" b="0" i="0">
                <a:solidFill>
                  <a:srgbClr val="FF0000"/>
                </a:solidFill>
                <a:effectLst/>
                <a:latin typeface="Open Sans" panose="020B0606030504020204" pitchFamily="34" charset="0"/>
              </a:rPr>
              <a:t>Tác giả sử dụng các diễn đạt ở a1 và b1 là do ở 2 câu này đã sử dụng trạng ngữ thay đặt đầu câu bổ sung ý nghĩa cho các thành phần còn lại câu câu, tạo điểm nhấn khiến câu văn hay hơn.</a:t>
            </a:r>
          </a:p>
          <a:p>
            <a:endParaRPr lang="vi-VN"/>
          </a:p>
        </p:txBody>
      </p:sp>
    </p:spTree>
    <p:extLst>
      <p:ext uri="{BB962C8B-B14F-4D97-AF65-F5344CB8AC3E}">
        <p14:creationId xmlns:p14="http://schemas.microsoft.com/office/powerpoint/2010/main" val="190588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Hộp Văn bản 2">
            <a:extLst>
              <a:ext uri="{FF2B5EF4-FFF2-40B4-BE49-F238E27FC236}">
                <a16:creationId xmlns:a16="http://schemas.microsoft.com/office/drawing/2014/main" id="{D801CA45-12C2-4C0A-8A0C-6EB7B45D5A28}"/>
              </a:ext>
            </a:extLst>
          </p:cNvPr>
          <p:cNvGraphicFramePr/>
          <p:nvPr>
            <p:extLst>
              <p:ext uri="{D42A27DB-BD31-4B8C-83A1-F6EECF244321}">
                <p14:modId xmlns:p14="http://schemas.microsoft.com/office/powerpoint/2010/main" val="40532854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69451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47240802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1026</Words>
  <Application>Microsoft Office PowerPoint</Application>
  <PresentationFormat>Widescreen</PresentationFormat>
  <Paragraphs>55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35</cp:revision>
  <dcterms:created xsi:type="dcterms:W3CDTF">2021-07-01T21:56:18Z</dcterms:created>
  <dcterms:modified xsi:type="dcterms:W3CDTF">2022-03-27T01:30:37Z</dcterms:modified>
</cp:coreProperties>
</file>