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6" r:id="rId2"/>
    <p:sldId id="257" r:id="rId3"/>
    <p:sldId id="269" r:id="rId4"/>
    <p:sldId id="282" r:id="rId5"/>
    <p:sldId id="284" r:id="rId6"/>
    <p:sldId id="285" r:id="rId7"/>
    <p:sldId id="292" r:id="rId8"/>
    <p:sldId id="294" r:id="rId9"/>
    <p:sldId id="296" r:id="rId10"/>
    <p:sldId id="262" r:id="rId11"/>
    <p:sldId id="300" r:id="rId12"/>
    <p:sldId id="301" r:id="rId13"/>
    <p:sldId id="271" r:id="rId14"/>
    <p:sldId id="303" r:id="rId15"/>
    <p:sldId id="304" r:id="rId16"/>
    <p:sldId id="25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16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7028B9-7D27-4776-AD2E-513BAF47270E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CFA69-B5CE-4D77-B598-113CCC1C5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05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33CD4-2F55-4452-B597-535A896AE09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D4C8-E523-420F-8D76-312F83B4F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73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33CD4-2F55-4452-B597-535A896AE09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D4C8-E523-420F-8D76-312F83B4F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8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33CD4-2F55-4452-B597-535A896AE09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D4C8-E523-420F-8D76-312F83B4F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83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33CD4-2F55-4452-B597-535A896AE09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D4C8-E523-420F-8D76-312F83B4F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14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33CD4-2F55-4452-B597-535A896AE09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D4C8-E523-420F-8D76-312F83B4F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15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33CD4-2F55-4452-B597-535A896AE09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D4C8-E523-420F-8D76-312F83B4F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205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33CD4-2F55-4452-B597-535A896AE09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D4C8-E523-420F-8D76-312F83B4F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82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33CD4-2F55-4452-B597-535A896AE09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D4C8-E523-420F-8D76-312F83B4F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81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33CD4-2F55-4452-B597-535A896AE09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D4C8-E523-420F-8D76-312F83B4F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89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33CD4-2F55-4452-B597-535A896AE09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D4C8-E523-420F-8D76-312F83B4F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36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33CD4-2F55-4452-B597-535A896AE09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D4C8-E523-420F-8D76-312F83B4F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1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33CD4-2F55-4452-B597-535A896AE09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6D4C8-E523-420F-8D76-312F83B4F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68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9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1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274" t="21594" r="11904" b="1666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3707" y="1936956"/>
            <a:ext cx="11164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NGÀY HÔM NAY!</a:t>
            </a:r>
          </a:p>
        </p:txBody>
      </p:sp>
    </p:spTree>
    <p:extLst>
      <p:ext uri="{BB962C8B-B14F-4D97-AF65-F5344CB8AC3E}">
        <p14:creationId xmlns:p14="http://schemas.microsoft.com/office/powerpoint/2010/main" val="25510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99+ Hình nền Slide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6568" y="111182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LUYỆN TẬP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69611" y="2027802"/>
            <a:ext cx="9452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+mj-lt"/>
              </a:rPr>
              <a:t>Em hãy tạo hình con thú yêu thích kết hợp các bức tượng và đặt tên chủ đề nghệ thuật</a:t>
            </a:r>
            <a:endParaRPr lang="en-US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3540" y="3356374"/>
            <a:ext cx="261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Yêu cầu</a:t>
            </a:r>
            <a:r>
              <a:rPr lang="vi-VN" sz="2400" dirty="0">
                <a:latin typeface="+mj-lt"/>
              </a:rPr>
              <a:t>:</a:t>
            </a:r>
            <a:endParaRPr lang="en-US" sz="24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10504" y="3356374"/>
            <a:ext cx="5396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Lựa chọn củ, quả hoặc đất nặn, đất sét.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50024" y="3844933"/>
            <a:ext cx="6469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Thực hiện được các bức tượng bằng cách cắt gọt.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50023" y="4347173"/>
            <a:ext cx="727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Trình bày được ý tưởng, cách làm tượng một con thú.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6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2604" t="19720" r="36981" b="11209"/>
          <a:stretch/>
        </p:blipFill>
        <p:spPr>
          <a:xfrm>
            <a:off x="-1" y="0"/>
            <a:ext cx="12192001" cy="68983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8946" y="1957588"/>
            <a:ext cx="7495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Trưng bày và chia sẻ sản phẩm: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4710" y="2768958"/>
            <a:ext cx="74053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Ý tưởng tạo hình bức tượng con thú.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4710" y="3544419"/>
            <a:ext cx="74053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Cách tạo ra sản phẩm.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4710" y="4325012"/>
            <a:ext cx="95046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Thông điệp bảo vệ động vật hoang dã được thể hiện qua sản phẩm.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76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75213" y="520838"/>
            <a:ext cx="5217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u="sng" dirty="0">
                <a:solidFill>
                  <a:srgbClr val="FF0000"/>
                </a:solidFill>
                <a:latin typeface="+mj-lt"/>
              </a:rPr>
              <a:t>NHẬN XÉT, ĐÁNH GIÁ</a:t>
            </a:r>
            <a:endParaRPr lang="en-US" sz="3200" b="1" u="sng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2923" y="1497801"/>
            <a:ext cx="45415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 chí đánh giá sản phẩm: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82014" y="2704692"/>
            <a:ext cx="3711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b="1" dirty="0">
                <a:latin typeface="+mj-lt"/>
              </a:rPr>
              <a:t>ĐẠT</a:t>
            </a:r>
            <a:endParaRPr lang="en-US" sz="2200" b="1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63284" y="2655842"/>
            <a:ext cx="36710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b="1" dirty="0">
                <a:latin typeface="+mj-lt"/>
              </a:rPr>
              <a:t>CHƯA ĐẠT</a:t>
            </a:r>
            <a:endParaRPr lang="en-US" sz="2200" b="1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82014" y="5581833"/>
            <a:ext cx="43685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Rõ đặc điểm hình tượng con thú.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238392" y="4435270"/>
            <a:ext cx="4082603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vi-VN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Chọn vật liệu chưa phù hợp để tạo hình tượng con thú.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895106"/>
              </p:ext>
            </p:extLst>
          </p:nvPr>
        </p:nvGraphicFramePr>
        <p:xfrm>
          <a:off x="953817" y="2351789"/>
          <a:ext cx="10444366" cy="39283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50571">
                  <a:extLst>
                    <a:ext uri="{9D8B030D-6E8A-4147-A177-3AD203B41FA5}">
                      <a16:colId xmlns:a16="http://schemas.microsoft.com/office/drawing/2014/main" val="360541119"/>
                    </a:ext>
                  </a:extLst>
                </a:gridCol>
                <a:gridCol w="4162894">
                  <a:extLst>
                    <a:ext uri="{9D8B030D-6E8A-4147-A177-3AD203B41FA5}">
                      <a16:colId xmlns:a16="http://schemas.microsoft.com/office/drawing/2014/main" val="4130506438"/>
                    </a:ext>
                  </a:extLst>
                </a:gridCol>
                <a:gridCol w="4230901">
                  <a:extLst>
                    <a:ext uri="{9D8B030D-6E8A-4147-A177-3AD203B41FA5}">
                      <a16:colId xmlns:a16="http://schemas.microsoft.com/office/drawing/2014/main" val="3441092655"/>
                    </a:ext>
                  </a:extLst>
                </a:gridCol>
              </a:tblGrid>
              <a:tr h="10833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4446896"/>
                  </a:ext>
                </a:extLst>
              </a:tr>
              <a:tr h="10054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8275"/>
                  </a:ext>
                </a:extLst>
              </a:tr>
              <a:tr h="9401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6398289"/>
                  </a:ext>
                </a:extLst>
              </a:tr>
              <a:tr h="8993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3334346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046029" y="4455277"/>
            <a:ext cx="1794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+mj-lt"/>
              </a:rPr>
              <a:t>Vật liệu </a:t>
            </a:r>
          </a:p>
          <a:p>
            <a:pPr algn="ctr"/>
            <a:r>
              <a:rPr lang="vi-VN" sz="2400" dirty="0">
                <a:latin typeface="+mj-lt"/>
              </a:rPr>
              <a:t>tạo hình</a:t>
            </a:r>
            <a:endParaRPr lang="en-US" sz="2400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82014" y="4470665"/>
            <a:ext cx="407919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Chọn vật liệu phù hợp để tạo hình tượng con thú theo chủ đề.</a:t>
            </a:r>
            <a:endParaRPr lang="en-US" sz="2300" dirty="0"/>
          </a:p>
        </p:txBody>
      </p:sp>
      <p:sp>
        <p:nvSpPr>
          <p:cNvPr id="20" name="TextBox 19"/>
          <p:cNvSpPr txBox="1"/>
          <p:nvPr/>
        </p:nvSpPr>
        <p:spPr>
          <a:xfrm>
            <a:off x="1099817" y="5369468"/>
            <a:ext cx="178089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300" dirty="0">
                <a:latin typeface="+mj-lt"/>
              </a:rPr>
              <a:t>Cách </a:t>
            </a:r>
          </a:p>
          <a:p>
            <a:pPr algn="ctr"/>
            <a:r>
              <a:rPr lang="vi-VN" sz="2300" dirty="0">
                <a:latin typeface="+mj-lt"/>
              </a:rPr>
              <a:t>tạo hình</a:t>
            </a:r>
            <a:endParaRPr lang="en-US" sz="2300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38392" y="5412555"/>
            <a:ext cx="40826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Chưa rõ đặc điểm hình tượng con thú.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7812" y="3690113"/>
            <a:ext cx="1425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Chủ đề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82014" y="3515751"/>
            <a:ext cx="423489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Hình tượng các con thú thể hiện cùng nội dung chủ đề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63284" y="3535688"/>
            <a:ext cx="423489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Hình tượng các con thú không thể hiện cùng nội dung chủ đề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576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810" t="15884" r="21069" b="126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82650" y="1927365"/>
            <a:ext cx="36833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Sản phẩm tạo hình tượng có thể sử dụng để trang trí trong phòng khách, tủ kình,... trong ngôi nhà của em.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02123" y="4001294"/>
            <a:ext cx="35926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Vận dụng cách tạo hình tượng con thú để tạo ra các sản phẩm đồ chơi hoặc tặng bạn bè và người thân.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05" t="39457" r="59465" b="12030"/>
          <a:stretch/>
        </p:blipFill>
        <p:spPr>
          <a:xfrm>
            <a:off x="439948" y="1762735"/>
            <a:ext cx="5930801" cy="432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0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99+ Hình nền Slide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6895" t="14217" r="36766" b="72715"/>
          <a:stretch/>
        </p:blipFill>
        <p:spPr>
          <a:xfrm>
            <a:off x="3955959" y="1069482"/>
            <a:ext cx="4172756" cy="7758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5362" y="2164496"/>
            <a:ext cx="9221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Nghệ thuật điêu khắc dân gian Việt Nam rất phong phú và đa dạng, với ngôn ngữ biểu đạt mang bản sắc riên của từng vùng miền, từng thời kì.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85362" y="3130430"/>
            <a:ext cx="9113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Có thể sử dụng nhiều chất liệu tạo hình tượng con thú như:  đất sét, gỗ, đá, gốm, đá ong,...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85362" y="4060120"/>
            <a:ext cx="9221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Các bức tượng đều có ý nghĩa riêng, phù hợp với văn hóa, tín ngưỡng.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85362" y="4638856"/>
            <a:ext cx="8959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Em có thể tạo hình bức tượng con thú bằng nhiều hình thức khác nhau, việc kết hợp các chất liệu sẽ tạo nên sản phẩm độc đáo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28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9208" t="27788" r="29361" b="155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6213" t="14316" r="36966" b="74776"/>
          <a:stretch/>
        </p:blipFill>
        <p:spPr>
          <a:xfrm>
            <a:off x="2702417" y="558129"/>
            <a:ext cx="6787166" cy="9160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55312" y="2137895"/>
            <a:ext cx="94015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- Xem trước nội dung bài In tranh tĩnh vật với vật liệu sẵn có, trang 48 SGK Mĩ thuật 7.</a:t>
            </a:r>
            <a:endParaRPr lang="en-US" sz="28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55312" y="3348509"/>
            <a:ext cx="90924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- Chuẩn bị đồ dùng học tập giờ sau: SGK Mĩ thuật 7, vở thực hành Mĩ thuật, vở ghi chép.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228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947" t="21586" r="10247" b="144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4351" y="2055813"/>
            <a:ext cx="92876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ĐÃ LẮNG NGHE BÀI GIẢNG!</a:t>
            </a:r>
          </a:p>
        </p:txBody>
      </p:sp>
    </p:spTree>
    <p:extLst>
      <p:ext uri="{BB962C8B-B14F-4D97-AF65-F5344CB8AC3E}">
        <p14:creationId xmlns:p14="http://schemas.microsoft.com/office/powerpoint/2010/main" val="196758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powerpoint đơn giản [TẢI MIỄN PHÍ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3555"/>
            <a:ext cx="12192000" cy="689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7861" y="2322731"/>
            <a:ext cx="8796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+mj-lt"/>
              </a:rPr>
              <a:t>Chủ đề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5650" y="3452028"/>
            <a:ext cx="930069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 1</a:t>
            </a:r>
            <a:r>
              <a:rPr lang="en-US" sz="4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sz="4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Tượng</a:t>
            </a:r>
            <a:r>
              <a:rPr lang="en-US" sz="4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4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ú (tiết 2)</a:t>
            </a:r>
            <a:endParaRPr lang="en-US" sz="4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5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310" t="10695" r="21724" b="17613"/>
          <a:stretch/>
        </p:blipFill>
        <p:spPr>
          <a:xfrm>
            <a:off x="-90154" y="0"/>
            <a:ext cx="12282154" cy="69125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114" t="22313" r="60219" b="66190"/>
          <a:stretch/>
        </p:blipFill>
        <p:spPr>
          <a:xfrm>
            <a:off x="-90155" y="1307395"/>
            <a:ext cx="2833355" cy="8820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7314" t="38567" r="22062" b="25054"/>
          <a:stretch/>
        </p:blipFill>
        <p:spPr>
          <a:xfrm>
            <a:off x="311771" y="3256907"/>
            <a:ext cx="11099981" cy="30549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74299" y="3496803"/>
            <a:ext cx="23763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Bước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Xác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81485" y="4302727"/>
            <a:ext cx="37943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Bước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dáng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điển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42479" y="2164171"/>
            <a:ext cx="3637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Bước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Xác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pháp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hành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19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271" t="10929" r="21594" b="68701"/>
          <a:stretch/>
        </p:blipFill>
        <p:spPr>
          <a:xfrm>
            <a:off x="17172" y="182563"/>
            <a:ext cx="12174828" cy="1690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270" t="21521" r="34291" b="18019"/>
          <a:stretch/>
        </p:blipFill>
        <p:spPr>
          <a:xfrm>
            <a:off x="0" y="1813802"/>
            <a:ext cx="12192000" cy="5032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270" t="51231" r="34291" b="29696"/>
          <a:stretch/>
        </p:blipFill>
        <p:spPr>
          <a:xfrm>
            <a:off x="0" y="1"/>
            <a:ext cx="12192000" cy="2301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68420" y="5657671"/>
            <a:ext cx="3970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Bước 1: Cắt khối phù hợp với ý tưởng</a:t>
            </a:r>
          </a:p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8200" y="1133194"/>
            <a:ext cx="7095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 1: Tạo hình tượng con thú từ củ, quả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56759" t="65517" r="27727" b="15775"/>
          <a:stretch/>
        </p:blipFill>
        <p:spPr>
          <a:xfrm>
            <a:off x="550231" y="1873251"/>
            <a:ext cx="5206623" cy="37389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77737" t="65190" r="6597" b="16477"/>
          <a:stretch/>
        </p:blipFill>
        <p:spPr>
          <a:xfrm>
            <a:off x="6635849" y="1873251"/>
            <a:ext cx="4956590" cy="37389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6890197" y="5666190"/>
            <a:ext cx="4702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Bước 2: Tạo mặt phẳng hai bên và vẽ phác hình con thú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897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271" t="10929" r="21594" b="68701"/>
          <a:stretch/>
        </p:blipFill>
        <p:spPr>
          <a:xfrm>
            <a:off x="17172" y="182563"/>
            <a:ext cx="12174828" cy="1690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270" t="21521" r="34291" b="18019"/>
          <a:stretch/>
        </p:blipFill>
        <p:spPr>
          <a:xfrm>
            <a:off x="0" y="1813802"/>
            <a:ext cx="12192000" cy="5032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270" t="51231" r="34291" b="29696"/>
          <a:stretch/>
        </p:blipFill>
        <p:spPr>
          <a:xfrm>
            <a:off x="0" y="1"/>
            <a:ext cx="12192000" cy="2301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200" y="1120315"/>
            <a:ext cx="7095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 1: Tạo hình tượng con thú từ củ, quả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37445" y="5991970"/>
            <a:ext cx="3534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3: Cắt gọt cơ bản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672" t="36363" r="67558" b="44741"/>
          <a:stretch/>
        </p:blipFill>
        <p:spPr>
          <a:xfrm>
            <a:off x="471414" y="1873251"/>
            <a:ext cx="5319064" cy="38258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7993" t="36729" r="46491" b="44959"/>
          <a:stretch/>
        </p:blipFill>
        <p:spPr>
          <a:xfrm>
            <a:off x="6249062" y="1873251"/>
            <a:ext cx="5161668" cy="37823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6800045" y="5815823"/>
            <a:ext cx="4417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4: Tạo hình phần đầu và phần thân tượng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44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271" t="10929" r="21594" b="68701"/>
          <a:stretch/>
        </p:blipFill>
        <p:spPr>
          <a:xfrm>
            <a:off x="17172" y="182563"/>
            <a:ext cx="12174828" cy="1690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270" t="21521" r="34291" b="18019"/>
          <a:stretch/>
        </p:blipFill>
        <p:spPr>
          <a:xfrm>
            <a:off x="0" y="1813802"/>
            <a:ext cx="12192000" cy="5032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270" t="51231" r="34291" b="29696"/>
          <a:stretch/>
        </p:blipFill>
        <p:spPr>
          <a:xfrm>
            <a:off x="0" y="1"/>
            <a:ext cx="12192000" cy="2301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9014" t="34823" r="74648" b="52332"/>
          <a:stretch/>
        </p:blipFill>
        <p:spPr>
          <a:xfrm>
            <a:off x="2532504" y="2815882"/>
            <a:ext cx="1275007" cy="11061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37047" y="4108634"/>
            <a:ext cx="2856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Bước 5: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55520" y="4754968"/>
            <a:ext cx="3219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Hoàn thiện sản phẩm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305" t="60252" r="48543" b="18589"/>
          <a:stretch/>
        </p:blipFill>
        <p:spPr>
          <a:xfrm>
            <a:off x="5692461" y="2311822"/>
            <a:ext cx="5572986" cy="38651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838200" y="1352137"/>
            <a:ext cx="7095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 1: Tạo hình tượng con thú từ củ, quả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4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155" t="10951" r="22069" b="18392"/>
          <a:stretch/>
        </p:blipFill>
        <p:spPr>
          <a:xfrm>
            <a:off x="0" y="0"/>
            <a:ext cx="12191999" cy="68251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38200" y="1030162"/>
            <a:ext cx="11554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 2: Tạo hình tượng con thú từ đất sét kết hợp vật liệu sẵn có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8200" y="5772409"/>
            <a:ext cx="4393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1: Tạo khối đất theo ý tưởng, làm dụng cụ cắt đất sét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9223" t="60631" r="24675" b="19804"/>
          <a:stretch/>
        </p:blipFill>
        <p:spPr>
          <a:xfrm>
            <a:off x="412124" y="1722465"/>
            <a:ext cx="5168405" cy="37896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7902" t="60921" r="5589" b="18971"/>
          <a:stretch/>
        </p:blipFill>
        <p:spPr>
          <a:xfrm>
            <a:off x="6414620" y="1722465"/>
            <a:ext cx="5472580" cy="37896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7234665" y="5772409"/>
            <a:ext cx="3832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2: Dùng tăm vẽ hình con thú muốn tạo hình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91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155" t="10951" r="22069" b="18392"/>
          <a:stretch/>
        </p:blipFill>
        <p:spPr>
          <a:xfrm>
            <a:off x="0" y="0"/>
            <a:ext cx="12191999" cy="68251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1069750"/>
            <a:ext cx="11554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 2: Tạo hình tượng con thú từ đất sét kết hợp vật liệu sẵn có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9078" y="5763493"/>
            <a:ext cx="452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3: Sử dụng dụng cụ cắt theo hình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8436" t="67713" r="23291" b="11393"/>
          <a:stretch/>
        </p:blipFill>
        <p:spPr>
          <a:xfrm flipV="1">
            <a:off x="399217" y="1739506"/>
            <a:ext cx="5342678" cy="38343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9143" t="66974" r="5670" b="12117"/>
          <a:stretch/>
        </p:blipFill>
        <p:spPr>
          <a:xfrm>
            <a:off x="6386763" y="1739507"/>
            <a:ext cx="5325625" cy="38343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7562456" y="5763493"/>
            <a:ext cx="2974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4: Gọt và tạo hình từng bộ phận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51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155" t="10951" r="22069" b="18392"/>
          <a:stretch/>
        </p:blipFill>
        <p:spPr>
          <a:xfrm>
            <a:off x="0" y="0"/>
            <a:ext cx="12191999" cy="68251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9014" t="34823" r="74648" b="52332"/>
          <a:stretch/>
        </p:blipFill>
        <p:spPr>
          <a:xfrm>
            <a:off x="2532504" y="2815882"/>
            <a:ext cx="1275007" cy="11061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37047" y="4108634"/>
            <a:ext cx="2856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Bước 5: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1352137"/>
            <a:ext cx="11554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 2: Tạo hình tượng con thú từ đất sét kết hợp vật liệu sẵn có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8352" y="4754968"/>
            <a:ext cx="452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Hoàn thiện sản phẩm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8940" t="54235" r="24415" b="24673"/>
          <a:stretch/>
        </p:blipFill>
        <p:spPr>
          <a:xfrm>
            <a:off x="5298141" y="2084295"/>
            <a:ext cx="5883281" cy="42761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802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669</Words>
  <Application>Microsoft Office PowerPoint</Application>
  <PresentationFormat>Widescreen</PresentationFormat>
  <Paragraphs>62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 bos</dc:creator>
  <cp:lastModifiedBy>OS</cp:lastModifiedBy>
  <cp:revision>64</cp:revision>
  <dcterms:created xsi:type="dcterms:W3CDTF">2022-10-13T10:39:50Z</dcterms:created>
  <dcterms:modified xsi:type="dcterms:W3CDTF">2025-05-18T23:07:50Z</dcterms:modified>
</cp:coreProperties>
</file>