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webp" ContentType="image/webp"/>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7" r:id="rId2"/>
    <p:sldMasterId id="2147483680" r:id="rId3"/>
    <p:sldMasterId id="2147483699" r:id="rId4"/>
    <p:sldMasterId id="2147483716" r:id="rId5"/>
    <p:sldMasterId id="2147483797" r:id="rId6"/>
  </p:sldMasterIdLst>
  <p:notesMasterIdLst>
    <p:notesMasterId r:id="rId50"/>
  </p:notesMasterIdLst>
  <p:sldIdLst>
    <p:sldId id="286" r:id="rId7"/>
    <p:sldId id="336" r:id="rId8"/>
    <p:sldId id="2007577461" r:id="rId9"/>
    <p:sldId id="2007577460" r:id="rId10"/>
    <p:sldId id="11088597" r:id="rId11"/>
    <p:sldId id="339" r:id="rId12"/>
    <p:sldId id="11088600" r:id="rId13"/>
    <p:sldId id="11088599" r:id="rId14"/>
    <p:sldId id="340" r:id="rId15"/>
    <p:sldId id="329" r:id="rId16"/>
    <p:sldId id="261" r:id="rId17"/>
    <p:sldId id="2007577446" r:id="rId18"/>
    <p:sldId id="2007577457" r:id="rId19"/>
    <p:sldId id="11088569" r:id="rId20"/>
    <p:sldId id="2007577462" r:id="rId21"/>
    <p:sldId id="2007577451" r:id="rId22"/>
    <p:sldId id="259" r:id="rId23"/>
    <p:sldId id="315" r:id="rId24"/>
    <p:sldId id="2007577448" r:id="rId25"/>
    <p:sldId id="2007577449" r:id="rId26"/>
    <p:sldId id="2007577416" r:id="rId27"/>
    <p:sldId id="2007577464" r:id="rId28"/>
    <p:sldId id="2007577453" r:id="rId29"/>
    <p:sldId id="318" r:id="rId30"/>
    <p:sldId id="11088646" r:id="rId31"/>
    <p:sldId id="333" r:id="rId32"/>
    <p:sldId id="2007577417" r:id="rId33"/>
    <p:sldId id="322" r:id="rId34"/>
    <p:sldId id="2007577454" r:id="rId35"/>
    <p:sldId id="266" r:id="rId36"/>
    <p:sldId id="268" r:id="rId37"/>
    <p:sldId id="2007577456" r:id="rId38"/>
    <p:sldId id="11088653" r:id="rId39"/>
    <p:sldId id="11088654" r:id="rId40"/>
    <p:sldId id="2007577458" r:id="rId41"/>
    <p:sldId id="276" r:id="rId42"/>
    <p:sldId id="11088586" r:id="rId43"/>
    <p:sldId id="11088587" r:id="rId44"/>
    <p:sldId id="11088588" r:id="rId45"/>
    <p:sldId id="11088589" r:id="rId46"/>
    <p:sldId id="2007577459" r:id="rId47"/>
    <p:sldId id="2007577428" r:id="rId48"/>
    <p:sldId id="20075774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showGuides="1">
      <p:cViewPr varScale="1">
        <p:scale>
          <a:sx n="68" d="100"/>
          <a:sy n="68" d="100"/>
        </p:scale>
        <p:origin x="596" y="64"/>
      </p:cViewPr>
      <p:guideLst>
        <p:guide orient="horz" pos="2160"/>
        <p:guide pos="3840"/>
      </p:guideLst>
    </p:cSldViewPr>
  </p:slideViewPr>
  <p:notesTextViewPr>
    <p:cViewPr>
      <p:scale>
        <a:sx n="1" d="1"/>
        <a:sy n="1" d="1"/>
      </p:scale>
      <p:origin x="0" y="0"/>
    </p:cViewPr>
  </p:notesTextViewPr>
  <p:sorterViewPr>
    <p:cViewPr>
      <p:scale>
        <a:sx n="100" d="100"/>
        <a:sy n="100" d="100"/>
      </p:scale>
      <p:origin x="0" y="-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23A49-A798-44DD-8714-38DF7877E128}"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8EECC-E202-45F1-8A4B-8DE8D3713099}" type="slidenum">
              <a:rPr lang="en-US" smtClean="0"/>
              <a:t>‹#›</a:t>
            </a:fld>
            <a:endParaRPr lang="en-US"/>
          </a:p>
        </p:txBody>
      </p:sp>
    </p:spTree>
    <p:extLst>
      <p:ext uri="{BB962C8B-B14F-4D97-AF65-F5344CB8AC3E}">
        <p14:creationId xmlns:p14="http://schemas.microsoft.com/office/powerpoint/2010/main" val="148445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8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9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4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75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5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52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60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73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bb0069a045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bb0069a045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27788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829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3881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614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465292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4789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824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76617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570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533626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784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69088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551699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696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41185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86767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102583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2292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6346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82469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7329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18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1038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6968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492613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2609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53305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3259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7024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7294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40338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1857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68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0606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68942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01698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648687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96102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46312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5815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132686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099994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169690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7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1931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8587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1204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1757109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285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02535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84890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9502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6825027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0499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54868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029829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81163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0678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9125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0293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62528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19566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50802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47286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22005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31414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64859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633650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86537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02653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33860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3456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714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5382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theme" Target="../theme/theme5.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599558405"/>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58164034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6" r:id="rId6"/>
    <p:sldLayoutId id="2147483677"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0220952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104254469"/>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7" r:id="rId6"/>
    <p:sldLayoutId id="2147483708" r:id="rId7"/>
    <p:sldLayoutId id="2147483709" r:id="rId8"/>
    <p:sldLayoutId id="2147483711" r:id="rId9"/>
    <p:sldLayoutId id="2147483712" r:id="rId10"/>
    <p:sldLayoutId id="2147483713" r:id="rId11"/>
    <p:sldLayoutId id="2147483714" r:id="rId12"/>
    <p:sldLayoutId id="214748371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061336796"/>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823" r:id="rId31"/>
    <p:sldLayoutId id="2147483824" r:id="rId32"/>
    <p:sldLayoutId id="214748382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5/17/2025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334794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4.svg"/><Relationship Id="rId12"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9.pn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2.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9.pn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2.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4.webp"/><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audio" Target="../media/audio6.wav"/><Relationship Id="rId7"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3.wmf"/><Relationship Id="rId4" Type="http://schemas.openxmlformats.org/officeDocument/2006/relationships/audio" Target="../media/audio2.wav"/><Relationship Id="rId9" Type="http://schemas.openxmlformats.org/officeDocument/2006/relationships/image" Target="../media/image47.emf"/></Relationships>
</file>

<file path=ppt/slides/_rels/slide37.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audio" Target="../media/audio6.wav"/><Relationship Id="rId7"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3.wmf"/><Relationship Id="rId4" Type="http://schemas.openxmlformats.org/officeDocument/2006/relationships/audio" Target="../media/audio2.wav"/><Relationship Id="rId9" Type="http://schemas.openxmlformats.org/officeDocument/2006/relationships/image" Target="../media/image47.emf"/></Relationships>
</file>

<file path=ppt/slides/_rels/slide3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audio" Target="../media/audio6.wav"/><Relationship Id="rId7"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3.wmf"/><Relationship Id="rId4" Type="http://schemas.openxmlformats.org/officeDocument/2006/relationships/audio" Target="../media/audio2.wav"/><Relationship Id="rId9" Type="http://schemas.openxmlformats.org/officeDocument/2006/relationships/image" Target="../media/image47.emf"/></Relationships>
</file>

<file path=ppt/slides/_rels/slide3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audio" Target="../media/audio6.wav"/><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3.wmf"/><Relationship Id="rId4" Type="http://schemas.openxmlformats.org/officeDocument/2006/relationships/audio" Target="../media/audio2.wav"/><Relationship Id="rId9" Type="http://schemas.openxmlformats.org/officeDocument/2006/relationships/image" Target="../media/image47.emf"/></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audio" Target="../media/audio6.wav"/><Relationship Id="rId7"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3.wmf"/><Relationship Id="rId4" Type="http://schemas.openxmlformats.org/officeDocument/2006/relationships/audio" Target="../media/audio2.wav"/><Relationship Id="rId9" Type="http://schemas.openxmlformats.org/officeDocument/2006/relationships/image" Target="../media/image47.emf"/></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13.wmf"/><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17.xml"/><Relationship Id="rId7" Type="http://schemas.openxmlformats.org/officeDocument/2006/relationships/audio" Target="../media/audio4.wav"/><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wmf"/><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17.xml"/><Relationship Id="rId7" Type="http://schemas.openxmlformats.org/officeDocument/2006/relationships/audio" Target="../media/audio4.wav"/><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wmf"/><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17.xml"/><Relationship Id="rId7" Type="http://schemas.openxmlformats.org/officeDocument/2006/relationships/audio" Target="../media/audio4.wav"/><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wmf"/><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17.xml"/><Relationship Id="rId7" Type="http://schemas.openxmlformats.org/officeDocument/2006/relationships/audio" Target="../media/audio4.wav"/><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wmf"/><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17.xml"/><Relationship Id="rId7" Type="http://schemas.openxmlformats.org/officeDocument/2006/relationships/audio" Target="../media/audio5.wav"/><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wmf"/><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12556" y="724153"/>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307D2D53-91CE-6E4E-900E-56DCBF1B1B63}"/>
              </a:ext>
            </a:extLst>
          </p:cNvPr>
          <p:cNvSpPr/>
          <p:nvPr/>
        </p:nvSpPr>
        <p:spPr>
          <a:xfrm>
            <a:off x="1213945" y="250137"/>
            <a:ext cx="10978055"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endParaRPr kumimoji="0" lang="en-VN" sz="4400" b="0" i="0" u="none" strike="noStrike" kern="1200" cap="none" spc="0" normalizeH="0" baseline="0" noProof="0" dirty="0">
              <a:ln>
                <a:noFill/>
              </a:ln>
              <a:solidFill>
                <a:srgbClr val="0070C0"/>
              </a:solidFill>
              <a:effectLst/>
              <a:uLnTx/>
              <a:uFillTx/>
              <a:latin typeface="Arial"/>
              <a:ea typeface="+mn-ea"/>
              <a:cs typeface="+mn-cs"/>
            </a:endParaRPr>
          </a:p>
        </p:txBody>
      </p:sp>
      <p:pic>
        <p:nvPicPr>
          <p:cNvPr id="7170" name="Picture 2">
            <a:extLst>
              <a:ext uri="{FF2B5EF4-FFF2-40B4-BE49-F238E27FC236}">
                <a16:creationId xmlns:a16="http://schemas.microsoft.com/office/drawing/2014/main" id="{8B15CAF5-926F-604A-92AC-CE2B92ED8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9477619" y="2221800"/>
            <a:ext cx="2753540" cy="4105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FC689-393E-E447-993D-68DFAFD48888}"/>
              </a:ext>
            </a:extLst>
          </p:cNvPr>
          <p:cNvPicPr>
            <a:picLocks noChangeAspect="1"/>
          </p:cNvPicPr>
          <p:nvPr/>
        </p:nvPicPr>
        <p:blipFill rotWithShape="1">
          <a:blip r:embed="rId4"/>
          <a:srcRect t="10775" r="55960" b="19085"/>
          <a:stretch/>
        </p:blipFill>
        <p:spPr>
          <a:xfrm>
            <a:off x="-245203" y="2218536"/>
            <a:ext cx="3518048" cy="4105934"/>
          </a:xfrm>
          <a:prstGeom prst="rect">
            <a:avLst/>
          </a:prstGeom>
        </p:spPr>
      </p:pic>
      <p:grpSp>
        <p:nvGrpSpPr>
          <p:cNvPr id="94" name="Google Shape;888;p40">
            <a:extLst>
              <a:ext uri="{FF2B5EF4-FFF2-40B4-BE49-F238E27FC236}">
                <a16:creationId xmlns:a16="http://schemas.microsoft.com/office/drawing/2014/main" id="{9DE4618B-B033-9540-A670-B46097B80A96}"/>
              </a:ext>
            </a:extLst>
          </p:cNvPr>
          <p:cNvGrpSpPr/>
          <p:nvPr/>
        </p:nvGrpSpPr>
        <p:grpSpPr>
          <a:xfrm>
            <a:off x="3359147" y="4541402"/>
            <a:ext cx="2234452" cy="1034888"/>
            <a:chOff x="1520151" y="1188351"/>
            <a:chExt cx="6724877" cy="3114630"/>
          </a:xfrm>
        </p:grpSpPr>
        <p:sp>
          <p:nvSpPr>
            <p:cNvPr id="95" name="Google Shape;889;p40">
              <a:extLst>
                <a:ext uri="{FF2B5EF4-FFF2-40B4-BE49-F238E27FC236}">
                  <a16:creationId xmlns:a16="http://schemas.microsoft.com/office/drawing/2014/main" id="{C1A0FDE8-CA06-2C49-BD91-9D385D16552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90;p40">
              <a:extLst>
                <a:ext uri="{FF2B5EF4-FFF2-40B4-BE49-F238E27FC236}">
                  <a16:creationId xmlns:a16="http://schemas.microsoft.com/office/drawing/2014/main" id="{FB985461-3957-AB48-81D7-4CC7FD32472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91;p40">
              <a:extLst>
                <a:ext uri="{FF2B5EF4-FFF2-40B4-BE49-F238E27FC236}">
                  <a16:creationId xmlns:a16="http://schemas.microsoft.com/office/drawing/2014/main" id="{0D6E95DE-431F-5049-8EE2-9A47737D42C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92;p40">
              <a:extLst>
                <a:ext uri="{FF2B5EF4-FFF2-40B4-BE49-F238E27FC236}">
                  <a16:creationId xmlns:a16="http://schemas.microsoft.com/office/drawing/2014/main" id="{FC5B4647-AEDC-C34C-B9A5-0C3C0DCC721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93;p40">
              <a:extLst>
                <a:ext uri="{FF2B5EF4-FFF2-40B4-BE49-F238E27FC236}">
                  <a16:creationId xmlns:a16="http://schemas.microsoft.com/office/drawing/2014/main" id="{24C6382E-E658-4541-93C1-9B195F40309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94;p40">
              <a:extLst>
                <a:ext uri="{FF2B5EF4-FFF2-40B4-BE49-F238E27FC236}">
                  <a16:creationId xmlns:a16="http://schemas.microsoft.com/office/drawing/2014/main" id="{8E24242E-36ED-284C-B1C8-56AF9C874E23}"/>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95;p40">
              <a:extLst>
                <a:ext uri="{FF2B5EF4-FFF2-40B4-BE49-F238E27FC236}">
                  <a16:creationId xmlns:a16="http://schemas.microsoft.com/office/drawing/2014/main" id="{0FB4111E-6201-354C-B490-AD684048E312}"/>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96;p40">
              <a:extLst>
                <a:ext uri="{FF2B5EF4-FFF2-40B4-BE49-F238E27FC236}">
                  <a16:creationId xmlns:a16="http://schemas.microsoft.com/office/drawing/2014/main" id="{7CD25486-E0AE-1A46-9AC8-9962AE4D124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97;p40">
              <a:extLst>
                <a:ext uri="{FF2B5EF4-FFF2-40B4-BE49-F238E27FC236}">
                  <a16:creationId xmlns:a16="http://schemas.microsoft.com/office/drawing/2014/main" id="{6994E2CE-B884-5546-B37A-F3261A40D8F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98;p40">
              <a:extLst>
                <a:ext uri="{FF2B5EF4-FFF2-40B4-BE49-F238E27FC236}">
                  <a16:creationId xmlns:a16="http://schemas.microsoft.com/office/drawing/2014/main" id="{DF246C34-561B-6041-9920-B1BDEA273630}"/>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99;p40">
              <a:extLst>
                <a:ext uri="{FF2B5EF4-FFF2-40B4-BE49-F238E27FC236}">
                  <a16:creationId xmlns:a16="http://schemas.microsoft.com/office/drawing/2014/main" id="{728EB713-69A4-4E4D-9373-E3D5218463A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900;p40">
              <a:extLst>
                <a:ext uri="{FF2B5EF4-FFF2-40B4-BE49-F238E27FC236}">
                  <a16:creationId xmlns:a16="http://schemas.microsoft.com/office/drawing/2014/main" id="{131CEAC7-C811-3D4B-A7B1-28752A3E12CF}"/>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01;p40">
              <a:extLst>
                <a:ext uri="{FF2B5EF4-FFF2-40B4-BE49-F238E27FC236}">
                  <a16:creationId xmlns:a16="http://schemas.microsoft.com/office/drawing/2014/main" id="{5C022D25-351D-F242-A852-A786511DD51D}"/>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902;p40">
              <a:extLst>
                <a:ext uri="{FF2B5EF4-FFF2-40B4-BE49-F238E27FC236}">
                  <a16:creationId xmlns:a16="http://schemas.microsoft.com/office/drawing/2014/main" id="{5193E81F-1BBE-B944-B319-0296ECFB47C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903;p40">
              <a:extLst>
                <a:ext uri="{FF2B5EF4-FFF2-40B4-BE49-F238E27FC236}">
                  <a16:creationId xmlns:a16="http://schemas.microsoft.com/office/drawing/2014/main" id="{29BB3BEB-AFB5-E342-ACC6-954F9391A5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904;p40">
              <a:extLst>
                <a:ext uri="{FF2B5EF4-FFF2-40B4-BE49-F238E27FC236}">
                  <a16:creationId xmlns:a16="http://schemas.microsoft.com/office/drawing/2014/main" id="{7EB0E85E-0B9B-B443-855D-BBC53A6AEB2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905;p40">
              <a:extLst>
                <a:ext uri="{FF2B5EF4-FFF2-40B4-BE49-F238E27FC236}">
                  <a16:creationId xmlns:a16="http://schemas.microsoft.com/office/drawing/2014/main" id="{8BA5AD40-50C4-6443-BA8E-C07116B754FF}"/>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906;p40">
              <a:extLst>
                <a:ext uri="{FF2B5EF4-FFF2-40B4-BE49-F238E27FC236}">
                  <a16:creationId xmlns:a16="http://schemas.microsoft.com/office/drawing/2014/main" id="{CEA07175-7CD9-5C47-8D55-F74D818F3D3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907;p40">
              <a:extLst>
                <a:ext uri="{FF2B5EF4-FFF2-40B4-BE49-F238E27FC236}">
                  <a16:creationId xmlns:a16="http://schemas.microsoft.com/office/drawing/2014/main" id="{35E243F3-A5DA-6343-87C4-EE8255479858}"/>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908;p40">
              <a:extLst>
                <a:ext uri="{FF2B5EF4-FFF2-40B4-BE49-F238E27FC236}">
                  <a16:creationId xmlns:a16="http://schemas.microsoft.com/office/drawing/2014/main" id="{8F88E775-5BFC-0347-AC52-00BFE58915FA}"/>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909;p40">
              <a:extLst>
                <a:ext uri="{FF2B5EF4-FFF2-40B4-BE49-F238E27FC236}">
                  <a16:creationId xmlns:a16="http://schemas.microsoft.com/office/drawing/2014/main" id="{F8A1230B-0075-7843-9105-94C137C407A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910;p40">
              <a:extLst>
                <a:ext uri="{FF2B5EF4-FFF2-40B4-BE49-F238E27FC236}">
                  <a16:creationId xmlns:a16="http://schemas.microsoft.com/office/drawing/2014/main" id="{5F55CF95-C752-F847-8A81-9248F877B1B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911;p40">
              <a:extLst>
                <a:ext uri="{FF2B5EF4-FFF2-40B4-BE49-F238E27FC236}">
                  <a16:creationId xmlns:a16="http://schemas.microsoft.com/office/drawing/2014/main" id="{1E7B0F0E-4EC5-F846-940F-1AA3AD5415E1}"/>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oogle Shape;912;p40">
            <a:extLst>
              <a:ext uri="{FF2B5EF4-FFF2-40B4-BE49-F238E27FC236}">
                <a16:creationId xmlns:a16="http://schemas.microsoft.com/office/drawing/2014/main" id="{D9CED744-9789-CD45-8A4F-9CDBC8619F72}"/>
              </a:ext>
            </a:extLst>
          </p:cNvPr>
          <p:cNvGrpSpPr/>
          <p:nvPr/>
        </p:nvGrpSpPr>
        <p:grpSpPr>
          <a:xfrm flipH="1">
            <a:off x="4766989" y="4220479"/>
            <a:ext cx="2792631" cy="1410969"/>
            <a:chOff x="1866724" y="1193292"/>
            <a:chExt cx="6154785" cy="3109690"/>
          </a:xfrm>
        </p:grpSpPr>
        <p:sp>
          <p:nvSpPr>
            <p:cNvPr id="119" name="Google Shape;913;p40">
              <a:extLst>
                <a:ext uri="{FF2B5EF4-FFF2-40B4-BE49-F238E27FC236}">
                  <a16:creationId xmlns:a16="http://schemas.microsoft.com/office/drawing/2014/main" id="{9732C09B-83DA-784D-8366-0BF7004A02A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914;p40">
              <a:extLst>
                <a:ext uri="{FF2B5EF4-FFF2-40B4-BE49-F238E27FC236}">
                  <a16:creationId xmlns:a16="http://schemas.microsoft.com/office/drawing/2014/main" id="{2D42150B-F1A5-DF46-9A31-5DE5603408E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1244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Google Shape;881;p40"/>
          <p:cNvSpPr txBox="1">
            <a:spLocks noGrp="1"/>
          </p:cNvSpPr>
          <p:nvPr>
            <p:ph type="title" idx="3"/>
          </p:nvPr>
        </p:nvSpPr>
        <p:spPr>
          <a:xfrm>
            <a:off x="2427239" y="521194"/>
            <a:ext cx="2921200" cy="1034800"/>
          </a:xfrm>
          <a:prstGeom prst="rect">
            <a:avLst/>
          </a:prstGeom>
        </p:spPr>
        <p:txBody>
          <a:bodyPr spcFirstLastPara="1" wrap="square" lIns="121900" tIns="121900" rIns="121900" bIns="121900" anchor="b" anchorCtr="0">
            <a:noAutofit/>
          </a:bodyPr>
          <a:lstStyle/>
          <a:p>
            <a:r>
              <a:rPr lang="en" dirty="0"/>
              <a:t>01</a:t>
            </a:r>
            <a:endParaRPr dirty="0"/>
          </a:p>
        </p:txBody>
      </p:sp>
      <p:sp>
        <p:nvSpPr>
          <p:cNvPr id="884" name="Google Shape;884;p40"/>
          <p:cNvSpPr txBox="1">
            <a:spLocks noGrp="1"/>
          </p:cNvSpPr>
          <p:nvPr>
            <p:ph type="title" idx="6"/>
          </p:nvPr>
        </p:nvSpPr>
        <p:spPr>
          <a:xfrm>
            <a:off x="2962931" y="2150503"/>
            <a:ext cx="1784101" cy="1034800"/>
          </a:xfrm>
          <a:prstGeom prst="rect">
            <a:avLst/>
          </a:prstGeom>
        </p:spPr>
        <p:txBody>
          <a:bodyPr spcFirstLastPara="1" wrap="square" lIns="121900" tIns="121900" rIns="121900" bIns="121900" anchor="b" anchorCtr="0">
            <a:noAutofit/>
          </a:bodyPr>
          <a:lstStyle/>
          <a:p>
            <a:r>
              <a:rPr lang="en" dirty="0"/>
              <a:t>02</a:t>
            </a:r>
            <a:endParaRPr dirty="0"/>
          </a:p>
        </p:txBody>
      </p:sp>
      <p:grpSp>
        <p:nvGrpSpPr>
          <p:cNvPr id="888" name="Google Shape;888;p40"/>
          <p:cNvGrpSpPr/>
          <p:nvPr/>
        </p:nvGrpSpPr>
        <p:grpSpPr>
          <a:xfrm>
            <a:off x="10042981" y="4694256"/>
            <a:ext cx="2234452" cy="1034888"/>
            <a:chOff x="1520151" y="1188351"/>
            <a:chExt cx="6724877" cy="3114630"/>
          </a:xfrm>
        </p:grpSpPr>
        <p:sp>
          <p:nvSpPr>
            <p:cNvPr id="889" name="Google Shape;889;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40"/>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40"/>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40"/>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40"/>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40"/>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40"/>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0"/>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0"/>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0"/>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40"/>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40"/>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0"/>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0"/>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0"/>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0"/>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40"/>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40"/>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40"/>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40"/>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40"/>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40"/>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2" name="Google Shape;912;p40"/>
          <p:cNvGrpSpPr/>
          <p:nvPr/>
        </p:nvGrpSpPr>
        <p:grpSpPr>
          <a:xfrm flipH="1">
            <a:off x="1375873" y="4506216"/>
            <a:ext cx="2792631" cy="1410969"/>
            <a:chOff x="1866724" y="1193292"/>
            <a:chExt cx="6154785" cy="3109690"/>
          </a:xfrm>
        </p:grpSpPr>
        <p:sp>
          <p:nvSpPr>
            <p:cNvPr id="913" name="Google Shape;913;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5" name="Google Shape;915;p40"/>
          <p:cNvSpPr/>
          <p:nvPr/>
        </p:nvSpPr>
        <p:spPr>
          <a:xfrm>
            <a:off x="11316233" y="6132800"/>
            <a:ext cx="961200" cy="72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5AC9F2F5-4D26-CA4F-B5BC-3695A0022635}"/>
              </a:ext>
            </a:extLst>
          </p:cNvPr>
          <p:cNvSpPr/>
          <p:nvPr/>
        </p:nvSpPr>
        <p:spPr>
          <a:xfrm>
            <a:off x="4652437" y="499985"/>
            <a:ext cx="7376689"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C</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uộc kháng chiến chống thực dân Pháp </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xâm lược từ năm</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1858 </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đến năm</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187</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4</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sp>
        <p:nvSpPr>
          <p:cNvPr id="19" name="Rounded Rectangle 18">
            <a:extLst>
              <a:ext uri="{FF2B5EF4-FFF2-40B4-BE49-F238E27FC236}">
                <a16:creationId xmlns:a16="http://schemas.microsoft.com/office/drawing/2014/main" id="{CB0F81CE-4966-E547-BFCF-273267D73D99}"/>
              </a:ext>
            </a:extLst>
          </p:cNvPr>
          <p:cNvSpPr/>
          <p:nvPr/>
        </p:nvSpPr>
        <p:spPr>
          <a:xfrm>
            <a:off x="128588" y="881966"/>
            <a:ext cx="2928937" cy="3571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a:t>
            </a:r>
          </a:p>
        </p:txBody>
      </p:sp>
      <p:sp>
        <p:nvSpPr>
          <p:cNvPr id="58" name="Rectangle 57">
            <a:extLst>
              <a:ext uri="{FF2B5EF4-FFF2-40B4-BE49-F238E27FC236}">
                <a16:creationId xmlns:a16="http://schemas.microsoft.com/office/drawing/2014/main" id="{107E6453-D011-0649-8DCC-DED55F4B53C3}"/>
              </a:ext>
            </a:extLst>
          </p:cNvPr>
          <p:cNvSpPr/>
          <p:nvPr/>
        </p:nvSpPr>
        <p:spPr>
          <a:xfrm>
            <a:off x="4718153" y="1965693"/>
            <a:ext cx="712666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Phong trào kháng chiến chống thực dân Pháp xâm lược lan rộng ra cả nước (1873 – 1884)</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sp>
        <p:nvSpPr>
          <p:cNvPr id="3" name="Google Shape;884;p40">
            <a:extLst>
              <a:ext uri="{FF2B5EF4-FFF2-40B4-BE49-F238E27FC236}">
                <a16:creationId xmlns:a16="http://schemas.microsoft.com/office/drawing/2014/main" id="{DF12FD1D-5C91-4AE7-B371-B56F85FE3082}"/>
              </a:ext>
            </a:extLst>
          </p:cNvPr>
          <p:cNvSpPr txBox="1">
            <a:spLocks/>
          </p:cNvSpPr>
          <p:nvPr/>
        </p:nvSpPr>
        <p:spPr>
          <a:xfrm>
            <a:off x="2934052" y="3609663"/>
            <a:ext cx="1784101" cy="1034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Neucha"/>
              <a:buNone/>
              <a:defRPr sz="6400" b="1" i="0" u="none" strike="noStrike" cap="none">
                <a:solidFill>
                  <a:schemeClr val="dk2"/>
                </a:solidFill>
                <a:latin typeface="Neucha"/>
                <a:ea typeface="Neucha"/>
                <a:cs typeface="Neucha"/>
                <a:sym typeface="Neucha"/>
              </a:defRPr>
            </a:lvl1pPr>
            <a:lvl2pPr marR="0" lvl="1"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2pPr>
            <a:lvl3pPr marR="0" lvl="2"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3pPr>
            <a:lvl4pPr marR="0" lvl="3"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4pPr>
            <a:lvl5pPr marR="0" lvl="4"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5pPr>
            <a:lvl6pPr marR="0" lvl="5"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6pPr>
            <a:lvl7pPr marR="0" lvl="6"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7pPr>
            <a:lvl8pPr marR="0" lvl="7"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8pPr>
            <a:lvl9pPr marR="0" lvl="8"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9pPr>
          </a:lstStyle>
          <a:p>
            <a:pPr marL="0" marR="0" lvl="0" indent="0" algn="ctr" defTabSz="914400" rtl="0" eaLnBrk="1" fontAlgn="auto" latinLnBrk="0" hangingPunct="1">
              <a:lnSpc>
                <a:spcPct val="100000"/>
              </a:lnSpc>
              <a:spcBef>
                <a:spcPts val="0"/>
              </a:spcBef>
              <a:spcAft>
                <a:spcPts val="0"/>
              </a:spcAft>
              <a:buClr>
                <a:srgbClr val="24962F"/>
              </a:buClr>
              <a:buSzPts val="3000"/>
              <a:buFont typeface="Neucha"/>
              <a:buNone/>
              <a:tabLst/>
              <a:defRPr/>
            </a:pPr>
            <a:r>
              <a:rPr kumimoji="0" lang="en" sz="6400" b="1" i="0" u="none" strike="noStrike" kern="0" cap="none" spc="0" normalizeH="0" baseline="0" noProof="0">
                <a:ln>
                  <a:noFill/>
                </a:ln>
                <a:solidFill>
                  <a:srgbClr val="24962F"/>
                </a:solidFill>
                <a:effectLst/>
                <a:uLnTx/>
                <a:uFillTx/>
                <a:latin typeface="Neucha"/>
                <a:sym typeface="Neucha"/>
              </a:rPr>
              <a:t>03</a:t>
            </a:r>
            <a:endParaRPr kumimoji="0" lang="en" sz="6400" b="1" i="0" u="none" strike="noStrike" kern="0" cap="none" spc="0" normalizeH="0" baseline="0" noProof="0" dirty="0">
              <a:ln>
                <a:noFill/>
              </a:ln>
              <a:solidFill>
                <a:srgbClr val="24962F"/>
              </a:solidFill>
              <a:effectLst/>
              <a:uLnTx/>
              <a:uFillTx/>
              <a:latin typeface="Neucha"/>
              <a:sym typeface="Neucha"/>
            </a:endParaRPr>
          </a:p>
        </p:txBody>
      </p:sp>
      <p:sp>
        <p:nvSpPr>
          <p:cNvPr id="4" name="Rectangle 3">
            <a:extLst>
              <a:ext uri="{FF2B5EF4-FFF2-40B4-BE49-F238E27FC236}">
                <a16:creationId xmlns:a16="http://schemas.microsoft.com/office/drawing/2014/main" id="{C05A7A8D-D209-26E6-EC01-9484277E057B}"/>
              </a:ext>
            </a:extLst>
          </p:cNvPr>
          <p:cNvSpPr/>
          <p:nvPr/>
        </p:nvSpPr>
        <p:spPr>
          <a:xfrm>
            <a:off x="4522009" y="3834367"/>
            <a:ext cx="71266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Trào lưu cải cách nữa sau thế kỉ XIX</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spTree>
    <p:extLst>
      <p:ext uri="{BB962C8B-B14F-4D97-AF65-F5344CB8AC3E}">
        <p14:creationId xmlns:p14="http://schemas.microsoft.com/office/powerpoint/2010/main" val="81458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3AF5F-4A08-5123-EE37-D4E968778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9" y="0"/>
            <a:ext cx="12246429" cy="6858000"/>
          </a:xfrm>
          <a:prstGeom prst="rect">
            <a:avLst/>
          </a:prstGeom>
        </p:spPr>
      </p:pic>
    </p:spTree>
    <p:extLst>
      <p:ext uri="{BB962C8B-B14F-4D97-AF65-F5344CB8AC3E}">
        <p14:creationId xmlns:p14="http://schemas.microsoft.com/office/powerpoint/2010/main" val="207271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C374A359-54F0-2222-62FE-9EB55EBB691F}"/>
              </a:ext>
            </a:extLst>
          </p:cNvPr>
          <p:cNvGraphicFramePr>
            <a:graphicFrameLocks noGrp="1"/>
          </p:cNvGraphicFramePr>
          <p:nvPr>
            <p:extLst>
              <p:ext uri="{D42A27DB-BD31-4B8C-83A1-F6EECF244321}">
                <p14:modId xmlns:p14="http://schemas.microsoft.com/office/powerpoint/2010/main" val="401541934"/>
              </p:ext>
            </p:extLst>
          </p:nvPr>
        </p:nvGraphicFramePr>
        <p:xfrm>
          <a:off x="199868" y="1120514"/>
          <a:ext cx="11832236" cy="5617565"/>
        </p:xfrm>
        <a:graphic>
          <a:graphicData uri="http://schemas.openxmlformats.org/drawingml/2006/table">
            <a:tbl>
              <a:tblPr firstRow="1" bandRow="1">
                <a:tableStyleId>{0505E3EF-67EA-436B-97B2-0124C06EBD24}</a:tableStyleId>
              </a:tblPr>
              <a:tblGrid>
                <a:gridCol w="2953062">
                  <a:extLst>
                    <a:ext uri="{9D8B030D-6E8A-4147-A177-3AD203B41FA5}">
                      <a16:colId xmlns:a16="http://schemas.microsoft.com/office/drawing/2014/main" val="2148336141"/>
                    </a:ext>
                  </a:extLst>
                </a:gridCol>
                <a:gridCol w="8879174">
                  <a:extLst>
                    <a:ext uri="{9D8B030D-6E8A-4147-A177-3AD203B41FA5}">
                      <a16:colId xmlns:a16="http://schemas.microsoft.com/office/drawing/2014/main" val="523135367"/>
                    </a:ext>
                  </a:extLst>
                </a:gridCol>
              </a:tblGrid>
              <a:tr h="1109273">
                <a:tc>
                  <a:txBody>
                    <a:bodyPr/>
                    <a:lstStyle/>
                    <a:p>
                      <a:pPr algn="ctr"/>
                      <a:endParaRPr lang="en-US" sz="4000" b="1" dirty="0">
                        <a:solidFill>
                          <a:srgbClr val="020301"/>
                        </a:solidFill>
                        <a:latin typeface="Times New Roman" panose="02020603050405020304" pitchFamily="18" charset="0"/>
                        <a:cs typeface="Times New Roman" panose="02020603050405020304" pitchFamily="18" charset="0"/>
                      </a:endParaRPr>
                    </a:p>
                  </a:txBody>
                  <a:tcPr/>
                </a:tc>
                <a:tc>
                  <a:txBody>
                    <a:bodyPr/>
                    <a:lstStyle/>
                    <a:p>
                      <a:pPr algn="ctr"/>
                      <a:r>
                        <a:rPr lang="en-US" sz="3200" dirty="0" err="1">
                          <a:solidFill>
                            <a:srgbClr val="020301"/>
                          </a:solidFill>
                          <a:latin typeface="Times New Roman" panose="02020603050405020304" pitchFamily="18" charset="0"/>
                          <a:cs typeface="Times New Roman" panose="02020603050405020304" pitchFamily="18" charset="0"/>
                        </a:rPr>
                        <a:t>Nhiệm</a:t>
                      </a:r>
                      <a:r>
                        <a:rPr lang="en-US" sz="3200" dirty="0">
                          <a:solidFill>
                            <a:srgbClr val="020301"/>
                          </a:solidFill>
                          <a:latin typeface="Times New Roman" panose="02020603050405020304" pitchFamily="18" charset="0"/>
                          <a:cs typeface="Times New Roman" panose="02020603050405020304" pitchFamily="18" charset="0"/>
                        </a:rPr>
                        <a:t> </a:t>
                      </a:r>
                      <a:r>
                        <a:rPr lang="en-US" sz="3200" dirty="0" err="1">
                          <a:solidFill>
                            <a:srgbClr val="020301"/>
                          </a:solidFill>
                          <a:latin typeface="Times New Roman" panose="02020603050405020304" pitchFamily="18" charset="0"/>
                          <a:cs typeface="Times New Roman" panose="02020603050405020304" pitchFamily="18" charset="0"/>
                        </a:rPr>
                        <a:t>vụ</a:t>
                      </a:r>
                      <a:endParaRPr lang="en-US" sz="3200" dirty="0">
                        <a:solidFill>
                          <a:srgbClr val="02030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0616120"/>
                  </a:ext>
                </a:extLst>
              </a:tr>
              <a:tr h="1502764">
                <a:tc>
                  <a:txBody>
                    <a:bodyPr/>
                    <a:lstStyle/>
                    <a:p>
                      <a:pPr algn="ctr"/>
                      <a:r>
                        <a:rPr lang="en-US" sz="4000" b="1" dirty="0" err="1">
                          <a:solidFill>
                            <a:srgbClr val="020301"/>
                          </a:solidFill>
                          <a:latin typeface="Times New Roman" panose="02020603050405020304" pitchFamily="18" charset="0"/>
                          <a:cs typeface="Times New Roman" panose="02020603050405020304" pitchFamily="18" charset="0"/>
                        </a:rPr>
                        <a:t>Nhóm</a:t>
                      </a:r>
                      <a:r>
                        <a:rPr lang="en-US" sz="4000" b="1" dirty="0">
                          <a:solidFill>
                            <a:srgbClr val="020301"/>
                          </a:solidFill>
                          <a:latin typeface="Times New Roman" panose="02020603050405020304" pitchFamily="18" charset="0"/>
                          <a:cs typeface="Times New Roman" panose="02020603050405020304" pitchFamily="18" charset="0"/>
                        </a:rPr>
                        <a:t> 1</a:t>
                      </a:r>
                    </a:p>
                  </a:txBody>
                  <a:tcPr/>
                </a:tc>
                <a:tc>
                  <a:txBody>
                    <a:bodyPr/>
                    <a:lstStyle/>
                    <a:p>
                      <a:pPr algn="l"/>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Nguyên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nhân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dẫn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đến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pháp</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xâm</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lược</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Việt</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Nam</a:t>
                      </a:r>
                      <a:endParaRPr lang="en-US" sz="3600" b="0" i="1" dirty="0">
                        <a:solidFill>
                          <a:srgbClr val="02030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5286474"/>
                  </a:ext>
                </a:extLst>
              </a:tr>
              <a:tr h="1502764">
                <a:tc>
                  <a:txBody>
                    <a:bodyPr/>
                    <a:lstStyle/>
                    <a:p>
                      <a:pPr algn="ctr"/>
                      <a:r>
                        <a:rPr lang="en-US" sz="4000" b="1" dirty="0" err="1">
                          <a:solidFill>
                            <a:srgbClr val="020301"/>
                          </a:solidFill>
                          <a:latin typeface="Times New Roman" panose="02020603050405020304" pitchFamily="18" charset="0"/>
                          <a:cs typeface="Times New Roman" panose="02020603050405020304" pitchFamily="18" charset="0"/>
                        </a:rPr>
                        <a:t>Nhóm</a:t>
                      </a:r>
                      <a:r>
                        <a:rPr lang="en-US" sz="4000" b="1" dirty="0">
                          <a:solidFill>
                            <a:srgbClr val="020301"/>
                          </a:solidFill>
                          <a:latin typeface="Times New Roman" panose="02020603050405020304" pitchFamily="18" charset="0"/>
                          <a:cs typeface="Times New Roman" panose="02020603050405020304" pitchFamily="18" charset="0"/>
                        </a:rPr>
                        <a:t> 2</a:t>
                      </a:r>
                    </a:p>
                  </a:txBody>
                  <a:tcPr/>
                </a:tc>
                <a:tc>
                  <a:txBody>
                    <a:bodyPr/>
                    <a:lstStyle/>
                    <a:p>
                      <a:pPr algn="l"/>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Trình</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bày</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những</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nét</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chính</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về</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cuộc</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kháng</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chiến</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ở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Đà</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Nẵng</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và</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Nam </a:t>
                      </a:r>
                      <a:r>
                        <a:rPr lang="en-US" sz="38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Kì</a:t>
                      </a:r>
                      <a:r>
                        <a:rPr lang="en-US" sz="38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(1858-1862).</a:t>
                      </a:r>
                      <a:endParaRPr lang="en-US" sz="3800" b="0" i="1" dirty="0">
                        <a:solidFill>
                          <a:srgbClr val="02030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62631055"/>
                  </a:ext>
                </a:extLst>
              </a:tr>
              <a:tr h="1502764">
                <a:tc>
                  <a:txBody>
                    <a:bodyPr/>
                    <a:lstStyle/>
                    <a:p>
                      <a:pPr algn="ctr"/>
                      <a:r>
                        <a:rPr lang="en-US" sz="4000" b="1" dirty="0" err="1">
                          <a:solidFill>
                            <a:srgbClr val="020301"/>
                          </a:solidFill>
                          <a:latin typeface="Times New Roman" panose="02020603050405020304" pitchFamily="18" charset="0"/>
                          <a:cs typeface="Times New Roman" panose="02020603050405020304" pitchFamily="18" charset="0"/>
                        </a:rPr>
                        <a:t>Nhóm</a:t>
                      </a:r>
                      <a:r>
                        <a:rPr lang="en-US" sz="4000" b="1" dirty="0">
                          <a:solidFill>
                            <a:srgbClr val="020301"/>
                          </a:solidFill>
                          <a:latin typeface="Times New Roman" panose="02020603050405020304" pitchFamily="18" charset="0"/>
                          <a:cs typeface="Times New Roman" panose="02020603050405020304" pitchFamily="18" charset="0"/>
                        </a:rPr>
                        <a:t> 3</a:t>
                      </a:r>
                    </a:p>
                  </a:txBody>
                  <a:tcPr/>
                </a:tc>
                <a:tc>
                  <a:txBody>
                    <a:bodyPr/>
                    <a:lstStyle/>
                    <a:p>
                      <a:pPr algn="l"/>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Trình</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bày</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cuộc</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kháng</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chiến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chống</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Pháp</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của</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nhân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dân</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Nam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Kì</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từ</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a:t>
                      </a:r>
                      <a:r>
                        <a:rPr lang="en-US" sz="3600" b="0" i="1" u="none" strike="noStrike" cap="none" dirty="0" err="1">
                          <a:solidFill>
                            <a:srgbClr val="020301"/>
                          </a:solidFill>
                          <a:effectLst/>
                          <a:latin typeface="Times New Roman" panose="02020603050405020304" pitchFamily="18" charset="0"/>
                          <a:ea typeface="+mn-ea"/>
                          <a:cs typeface="Times New Roman" panose="02020603050405020304" pitchFamily="18" charset="0"/>
                          <a:sym typeface="Arial"/>
                        </a:rPr>
                        <a:t>năm</a:t>
                      </a:r>
                      <a:r>
                        <a:rPr lang="en-US" sz="3600" b="0" i="1" u="none" strike="noStrike" cap="none" dirty="0">
                          <a:solidFill>
                            <a:srgbClr val="020301"/>
                          </a:solidFill>
                          <a:effectLst/>
                          <a:latin typeface="Times New Roman" panose="02020603050405020304" pitchFamily="18" charset="0"/>
                          <a:ea typeface="+mn-ea"/>
                          <a:cs typeface="Times New Roman" panose="02020603050405020304" pitchFamily="18" charset="0"/>
                          <a:sym typeface="Arial"/>
                        </a:rPr>
                        <a:t> 1862 - 1874</a:t>
                      </a:r>
                      <a:endParaRPr lang="en-US" sz="3600" b="0" i="1" dirty="0">
                        <a:solidFill>
                          <a:srgbClr val="02030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0498573"/>
                  </a:ext>
                </a:extLst>
              </a:tr>
            </a:tbl>
          </a:graphicData>
        </a:graphic>
      </p:graphicFrame>
      <p:sp>
        <p:nvSpPr>
          <p:cNvPr id="8" name="Rectangle: Rounded Corners 7">
            <a:extLst>
              <a:ext uri="{FF2B5EF4-FFF2-40B4-BE49-F238E27FC236}">
                <a16:creationId xmlns:a16="http://schemas.microsoft.com/office/drawing/2014/main" id="{6892DC4F-E142-CD28-165D-998E05833FD6}"/>
              </a:ext>
            </a:extLst>
          </p:cNvPr>
          <p:cNvSpPr/>
          <p:nvPr/>
        </p:nvSpPr>
        <p:spPr>
          <a:xfrm>
            <a:off x="2953062" y="119921"/>
            <a:ext cx="6325849" cy="764499"/>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sz="3600" b="1" dirty="0">
                <a:solidFill>
                  <a:schemeClr val="accent3">
                    <a:lumMod val="75000"/>
                  </a:schemeClr>
                </a:solidFill>
                <a:latin typeface="Times New Roman" panose="02020603050405020304" pitchFamily="18" charset="0"/>
                <a:cs typeface="Times New Roman" panose="02020603050405020304" pitchFamily="18" charset="0"/>
              </a:rPr>
              <a:t>BÀI TẬP DỰ ÁN</a:t>
            </a:r>
          </a:p>
        </p:txBody>
      </p:sp>
    </p:spTree>
    <p:extLst>
      <p:ext uri="{BB962C8B-B14F-4D97-AF65-F5344CB8AC3E}">
        <p14:creationId xmlns:p14="http://schemas.microsoft.com/office/powerpoint/2010/main" val="144333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8A78E7-2450-7638-6133-4F06DC8F7418}"/>
              </a:ext>
            </a:extLst>
          </p:cNvPr>
          <p:cNvGraphicFramePr>
            <a:graphicFrameLocks noGrp="1"/>
          </p:cNvGraphicFramePr>
          <p:nvPr>
            <p:extLst>
              <p:ext uri="{D42A27DB-BD31-4B8C-83A1-F6EECF244321}">
                <p14:modId xmlns:p14="http://schemas.microsoft.com/office/powerpoint/2010/main" val="2292798807"/>
              </p:ext>
            </p:extLst>
          </p:nvPr>
        </p:nvGraphicFramePr>
        <p:xfrm>
          <a:off x="284813" y="959370"/>
          <a:ext cx="11542426" cy="5415748"/>
        </p:xfrm>
        <a:graphic>
          <a:graphicData uri="http://schemas.openxmlformats.org/drawingml/2006/table">
            <a:tbl>
              <a:tblPr firstRow="1" firstCol="1" bandRow="1"/>
              <a:tblGrid>
                <a:gridCol w="884420">
                  <a:extLst>
                    <a:ext uri="{9D8B030D-6E8A-4147-A177-3AD203B41FA5}">
                      <a16:colId xmlns:a16="http://schemas.microsoft.com/office/drawing/2014/main" val="2000428899"/>
                    </a:ext>
                  </a:extLst>
                </a:gridCol>
                <a:gridCol w="959370">
                  <a:extLst>
                    <a:ext uri="{9D8B030D-6E8A-4147-A177-3AD203B41FA5}">
                      <a16:colId xmlns:a16="http://schemas.microsoft.com/office/drawing/2014/main" val="2823428231"/>
                    </a:ext>
                  </a:extLst>
                </a:gridCol>
                <a:gridCol w="6820525">
                  <a:extLst>
                    <a:ext uri="{9D8B030D-6E8A-4147-A177-3AD203B41FA5}">
                      <a16:colId xmlns:a16="http://schemas.microsoft.com/office/drawing/2014/main" val="2529676877"/>
                    </a:ext>
                  </a:extLst>
                </a:gridCol>
                <a:gridCol w="1056037">
                  <a:extLst>
                    <a:ext uri="{9D8B030D-6E8A-4147-A177-3AD203B41FA5}">
                      <a16:colId xmlns:a16="http://schemas.microsoft.com/office/drawing/2014/main" val="2153122200"/>
                    </a:ext>
                  </a:extLst>
                </a:gridCol>
                <a:gridCol w="911396">
                  <a:extLst>
                    <a:ext uri="{9D8B030D-6E8A-4147-A177-3AD203B41FA5}">
                      <a16:colId xmlns:a16="http://schemas.microsoft.com/office/drawing/2014/main" val="828138316"/>
                    </a:ext>
                  </a:extLst>
                </a:gridCol>
                <a:gridCol w="910678">
                  <a:extLst>
                    <a:ext uri="{9D8B030D-6E8A-4147-A177-3AD203B41FA5}">
                      <a16:colId xmlns:a16="http://schemas.microsoft.com/office/drawing/2014/main" val="2645481416"/>
                    </a:ext>
                  </a:extLst>
                </a:gridCol>
              </a:tblGrid>
              <a:tr h="625277">
                <a:tc>
                  <a:txBody>
                    <a:bodyPr/>
                    <a:lstStyle/>
                    <a:p>
                      <a:pPr algn="ctr">
                        <a:lnSpc>
                          <a:spcPct val="107000"/>
                        </a:lnSpc>
                        <a:spcAft>
                          <a:spcPts val="800"/>
                        </a:spcAft>
                      </a:pPr>
                      <a:r>
                        <a:rPr lang="en-US" sz="20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FE1"/>
                    </a:solidFill>
                  </a:tcPr>
                </a:tc>
                <a:tc gridSpan="2">
                  <a:txBody>
                    <a:bodyPr/>
                    <a:lstStyle/>
                    <a:p>
                      <a:pPr algn="ctr">
                        <a:lnSpc>
                          <a:spcPct val="107000"/>
                        </a:lnSpc>
                        <a:spcAft>
                          <a:spcPts val="800"/>
                        </a:spcAft>
                      </a:pPr>
                      <a:r>
                        <a:rPr lang="en-US" sz="20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0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FE1"/>
                    </a:solidFill>
                  </a:tcPr>
                </a:tc>
                <a:tc hMerge="1">
                  <a:txBody>
                    <a:bodyPr/>
                    <a:lstStyle/>
                    <a:p>
                      <a:endParaRPr lang="en-US"/>
                    </a:p>
                  </a:txBody>
                  <a:tcPr/>
                </a:tc>
                <a:tc>
                  <a:txBody>
                    <a:bodyPr/>
                    <a:lstStyle/>
                    <a:p>
                      <a:pPr>
                        <a:lnSpc>
                          <a:spcPct val="107000"/>
                        </a:lnSpc>
                        <a:spcAft>
                          <a:spcPts val="800"/>
                        </a:spcAft>
                      </a:pPr>
                      <a:r>
                        <a:rPr lang="en-US"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vi-VN"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tối đa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FE1"/>
                    </a:solidFill>
                  </a:tcPr>
                </a:tc>
                <a:tc>
                  <a:txBody>
                    <a:bodyPr/>
                    <a:lstStyle/>
                    <a:p>
                      <a:pPr algn="ctr">
                        <a:lnSpc>
                          <a:spcPct val="107000"/>
                        </a:lnSpc>
                        <a:spcAft>
                          <a:spcPts val="800"/>
                        </a:spcAft>
                      </a:pPr>
                      <a:r>
                        <a:rPr lang="vi-VN"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Nhóm…..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FE1"/>
                    </a:solidFill>
                  </a:tcPr>
                </a:tc>
                <a:tc>
                  <a:txBody>
                    <a:bodyPr/>
                    <a:lstStyle/>
                    <a:p>
                      <a:pPr algn="ctr">
                        <a:lnSpc>
                          <a:spcPct val="107000"/>
                        </a:lnSpc>
                        <a:spcAft>
                          <a:spcPts val="800"/>
                        </a:spcAft>
                      </a:pPr>
                      <a:r>
                        <a:rPr lang="vi-VN"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Nhóm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FE1"/>
                    </a:solidFill>
                  </a:tcPr>
                </a:tc>
                <a:extLst>
                  <a:ext uri="{0D108BD9-81ED-4DB2-BD59-A6C34878D82A}">
                    <a16:rowId xmlns:a16="http://schemas.microsoft.com/office/drawing/2014/main" val="3134055647"/>
                  </a:ext>
                </a:extLst>
              </a:tr>
              <a:tr h="2438476">
                <a:tc>
                  <a:txBody>
                    <a:bodyPr/>
                    <a:lstStyle/>
                    <a:p>
                      <a:pPr algn="ctr">
                        <a:lnSpc>
                          <a:spcPct val="107000"/>
                        </a:lnSpc>
                        <a:spcAft>
                          <a:spcPts val="800"/>
                        </a:spcAft>
                      </a:pP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4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dung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Nêu</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đủ</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nét</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chính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a:t>
                      </a: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guyên nhân pháp xâm lược nước ta</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Cuộc kháng chiến ở Đà Nẵng và Nam Kì (1858-1862).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Nhân dân Nam Kì tiếp tục kháng chiến (1862-1874)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50 </a:t>
                      </a:r>
                      <a:r>
                        <a:rPr lang="en-US" sz="20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0608940"/>
                  </a:ext>
                </a:extLst>
              </a:tr>
              <a:tr h="201505">
                <a:tc rowSpan="3">
                  <a:txBody>
                    <a:bodyPr/>
                    <a:lstStyle/>
                    <a:p>
                      <a:pPr algn="ctr">
                        <a:lnSpc>
                          <a:spcPct val="107000"/>
                        </a:lnSpc>
                        <a:spcAft>
                          <a:spcPts val="800"/>
                        </a:spcAft>
                      </a:pP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en-US" sz="24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thức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Bố</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cục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mạch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lạc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lô</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gíc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02496"/>
                  </a:ext>
                </a:extLst>
              </a:tr>
              <a:tr h="413391">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t>
                      </a: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ản phẩm</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đẹp</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chữ</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viết</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rõ</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ràng</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sạch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0511720"/>
                  </a:ext>
                </a:extLst>
              </a:tr>
              <a:tr h="413391">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minh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hoạ</a:t>
                      </a:r>
                      <a:r>
                        <a:rPr lang="vi-VN"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hợp lý.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1913909"/>
                  </a:ext>
                </a:extLst>
              </a:tr>
              <a:tr h="201505">
                <a:tc rowSpan="2">
                  <a:txBody>
                    <a:bodyPr/>
                    <a:lstStyle/>
                    <a:p>
                      <a:pPr algn="ctr">
                        <a:lnSpc>
                          <a:spcPct val="107000"/>
                        </a:lnSpc>
                        <a:spcAft>
                          <a:spcPts val="800"/>
                        </a:spcAft>
                      </a:pP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24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Báo</a:t>
                      </a: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cáo</a:t>
                      </a:r>
                      <a:r>
                        <a:rPr lang="en-US" sz="2400" b="1"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rõ</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ràng</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tin.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1738366"/>
                  </a:ext>
                </a:extLst>
              </a:tr>
              <a:tr h="481848">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GV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hoặc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bạn</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5402247"/>
                  </a:ext>
                </a:extLst>
              </a:tr>
              <a:tr h="0">
                <a:tc gridSpan="3">
                  <a:txBody>
                    <a:bodyPr/>
                    <a:lstStyle/>
                    <a:p>
                      <a:pPr>
                        <a:lnSpc>
                          <a:spcPct val="107000"/>
                        </a:lnSpc>
                        <a:spcAft>
                          <a:spcPts val="800"/>
                        </a:spcAft>
                      </a:pPr>
                      <a:r>
                        <a:rPr lang="en-US"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a:t>
                      </a:r>
                      <a:r>
                        <a:rPr lang="vi-VN" sz="2000" b="1"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ổng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a:lnSpc>
                          <a:spcPct val="107000"/>
                        </a:lnSpc>
                        <a:spcAft>
                          <a:spcPts val="800"/>
                        </a:spcAft>
                      </a:pPr>
                      <a:r>
                        <a:rPr lang="en-US" sz="2000" kern="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16" marR="5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05271"/>
                  </a:ext>
                </a:extLst>
              </a:tr>
            </a:tbl>
          </a:graphicData>
        </a:graphic>
      </p:graphicFrame>
      <p:sp>
        <p:nvSpPr>
          <p:cNvPr id="5" name="Rectangle 2">
            <a:extLst>
              <a:ext uri="{FF2B5EF4-FFF2-40B4-BE49-F238E27FC236}">
                <a16:creationId xmlns:a16="http://schemas.microsoft.com/office/drawing/2014/main" id="{2B534D6B-5477-4029-7013-415F8B29267F}"/>
              </a:ext>
            </a:extLst>
          </p:cNvPr>
          <p:cNvSpPr>
            <a:spLocks noChangeArrowheads="1"/>
          </p:cNvSpPr>
          <p:nvPr/>
        </p:nvSpPr>
        <p:spPr bwMode="auto">
          <a:xfrm>
            <a:off x="2371976" y="0"/>
            <a:ext cx="698620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20301"/>
                </a:solidFill>
                <a:effectLst/>
                <a:latin typeface="Times New Roman" panose="02020603050405020304" pitchFamily="18" charset="0"/>
                <a:ea typeface="Arial" panose="020B0604020202020204" pitchFamily="34" charset="0"/>
                <a:cs typeface="Times New Roman" panose="02020603050405020304" pitchFamily="18" charset="0"/>
              </a:rPr>
              <a:t>TIÊU CHÍ ĐÁNH GIÁ SẢN PHẨM NHÓM</a:t>
            </a:r>
            <a:endParaRPr kumimoji="0" lang="en-US" altLang="en-US" sz="2800" b="1" i="0" u="none" strike="noStrike" cap="none" normalizeH="0" baseline="0" dirty="0">
              <a:ln>
                <a:noFill/>
              </a:ln>
              <a:solidFill>
                <a:srgbClr val="02030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20301"/>
                </a:solidFill>
                <a:effectLst/>
                <a:latin typeface="Times New Roman" panose="02020603050405020304" pitchFamily="18" charset="0"/>
                <a:ea typeface="Arial" panose="020B0604020202020204" pitchFamily="34" charset="0"/>
                <a:cs typeface="Times New Roman" panose="02020603050405020304" pitchFamily="18" charset="0"/>
              </a:rPr>
              <a:t>Nhóm đánh giá ………………..</a:t>
            </a:r>
            <a:endParaRPr kumimoji="0" lang="en-US" altLang="en-US" sz="2800" b="1" i="0" u="none" strike="noStrike" cap="none" normalizeH="0" baseline="0" dirty="0">
              <a:ln>
                <a:noFill/>
              </a:ln>
              <a:solidFill>
                <a:srgbClr val="02030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02030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22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00C7B9-C442-2B4D-85A0-8A23F15DA998}"/>
              </a:ext>
            </a:extLst>
          </p:cNvPr>
          <p:cNvSpPr txBox="1"/>
          <p:nvPr/>
        </p:nvSpPr>
        <p:spPr>
          <a:xfrm>
            <a:off x="3049250" y="1456756"/>
            <a:ext cx="6093500" cy="830997"/>
          </a:xfrm>
          <a:prstGeom prst="rect">
            <a:avLst/>
          </a:prstGeom>
          <a:noFill/>
        </p:spPr>
        <p:txBody>
          <a:bodyPr wrap="square">
            <a:spAutoFit/>
          </a:bodyPr>
          <a:lstStyle/>
          <a:p>
            <a:pPr algn="ctr"/>
            <a:r>
              <a:rPr lang="en-US" sz="4800" b="1" dirty="0">
                <a:solidFill>
                  <a:srgbClr val="020301"/>
                </a:solidFill>
                <a:latin typeface="Times New Roman" panose="02020603050405020304" pitchFamily="18" charset="0"/>
                <a:cs typeface="Times New Roman" panose="02020603050405020304" pitchFamily="18" charset="0"/>
              </a:rPr>
              <a:t>NHÓM 1</a:t>
            </a:r>
          </a:p>
        </p:txBody>
      </p:sp>
      <p:sp>
        <p:nvSpPr>
          <p:cNvPr id="6" name="TextBox 5">
            <a:extLst>
              <a:ext uri="{FF2B5EF4-FFF2-40B4-BE49-F238E27FC236}">
                <a16:creationId xmlns:a16="http://schemas.microsoft.com/office/drawing/2014/main" id="{C3021A49-B4D1-63F2-8ED6-F9CE1C88560C}"/>
              </a:ext>
            </a:extLst>
          </p:cNvPr>
          <p:cNvSpPr txBox="1"/>
          <p:nvPr/>
        </p:nvSpPr>
        <p:spPr>
          <a:xfrm>
            <a:off x="854438" y="2631256"/>
            <a:ext cx="10962807" cy="1938992"/>
          </a:xfrm>
          <a:prstGeom prst="rect">
            <a:avLst/>
          </a:prstGeom>
          <a:noFill/>
        </p:spPr>
        <p:txBody>
          <a:bodyPr wrap="square" rtlCol="0">
            <a:sp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DỰ ÁN THUYẾT TRÌNH</a:t>
            </a:r>
          </a:p>
          <a:p>
            <a:pPr algn="ctr"/>
            <a:r>
              <a:rPr lang="en-US" sz="3600" b="1" i="1" dirty="0">
                <a:solidFill>
                  <a:srgbClr val="0070C0"/>
                </a:solidFill>
                <a:latin typeface="Times New Roman" panose="02020603050405020304" pitchFamily="18" charset="0"/>
                <a:cs typeface="Times New Roman" panose="02020603050405020304" pitchFamily="18" charset="0"/>
              </a:rPr>
              <a:t>“</a:t>
            </a:r>
            <a:r>
              <a:rPr lang="vi-VN" sz="3600" b="1" i="1" dirty="0">
                <a:solidFill>
                  <a:srgbClr val="0070C0"/>
                </a:solidFill>
                <a:latin typeface="Times New Roman" panose="02020603050405020304" pitchFamily="18" charset="0"/>
                <a:cs typeface="Times New Roman" panose="02020603050405020304" pitchFamily="18" charset="0"/>
              </a:rPr>
              <a:t>Nguyên nhân dẫn đến pháp xâm lược Việt Nam</a:t>
            </a:r>
            <a:r>
              <a:rPr lang="en-US" sz="3600" b="1" i="1" dirty="0">
                <a:solidFill>
                  <a:srgbClr val="0070C0"/>
                </a:solidFill>
                <a:latin typeface="Times New Roman" panose="02020603050405020304" pitchFamily="18" charset="0"/>
                <a:cs typeface="Times New Roman" panose="02020603050405020304" pitchFamily="18" charset="0"/>
              </a:rPr>
              <a:t>”</a:t>
            </a:r>
            <a:endParaRPr lang="vi-VN" sz="3600" b="1" i="1" dirty="0">
              <a:solidFill>
                <a:srgbClr val="0070C0"/>
              </a:solidFill>
              <a:latin typeface="Times New Roman" panose="02020603050405020304" pitchFamily="18" charset="0"/>
              <a:cs typeface="Times New Roman" panose="02020603050405020304" pitchFamily="18" charset="0"/>
            </a:endParaRPr>
          </a:p>
          <a:p>
            <a:pPr algn="ct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86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5" name="Google Shape;865;p38"/>
          <p:cNvGrpSpPr/>
          <p:nvPr/>
        </p:nvGrpSpPr>
        <p:grpSpPr>
          <a:xfrm flipH="1">
            <a:off x="-124707" y="4497131"/>
            <a:ext cx="2250189" cy="1136903"/>
            <a:chOff x="1866724" y="1193292"/>
            <a:chExt cx="6154785" cy="3109690"/>
          </a:xfrm>
        </p:grpSpPr>
        <p:sp>
          <p:nvSpPr>
            <p:cNvPr id="866" name="Google Shape;866;p3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roup 8">
            <a:extLst>
              <a:ext uri="{FF2B5EF4-FFF2-40B4-BE49-F238E27FC236}">
                <a16:creationId xmlns:a16="http://schemas.microsoft.com/office/drawing/2014/main" id="{B9604993-7868-FA4F-9713-F12890A0674F}"/>
              </a:ext>
            </a:extLst>
          </p:cNvPr>
          <p:cNvGrpSpPr/>
          <p:nvPr/>
        </p:nvGrpSpPr>
        <p:grpSpPr>
          <a:xfrm>
            <a:off x="1275917" y="258799"/>
            <a:ext cx="10021139" cy="1134430"/>
            <a:chOff x="442912" y="2971806"/>
            <a:chExt cx="5950021" cy="1134430"/>
          </a:xfrm>
        </p:grpSpPr>
        <p:sp>
          <p:nvSpPr>
            <p:cNvPr id="7" name="Terminator 6">
              <a:extLst>
                <a:ext uri="{FF2B5EF4-FFF2-40B4-BE49-F238E27FC236}">
                  <a16:creationId xmlns:a16="http://schemas.microsoft.com/office/drawing/2014/main" id="{4B6061CA-4407-3547-80DA-94280F736069}"/>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DC06E26-951C-2244-8F6A-E43990B204B7}"/>
                </a:ext>
              </a:extLst>
            </p:cNvPr>
            <p:cNvSpPr txBox="1"/>
            <p:nvPr/>
          </p:nvSpPr>
          <p:spPr>
            <a:xfrm>
              <a:off x="506419" y="3233219"/>
              <a:ext cx="5776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N</a:t>
              </a:r>
              <a:r>
                <a:rPr kumimoji="0" lang="en-VN" sz="28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guyên nhân thực dân Pháp tiến hành xâm lược nước ta</a:t>
              </a:r>
            </a:p>
          </p:txBody>
        </p:sp>
      </p:grpSp>
      <p:sp>
        <p:nvSpPr>
          <p:cNvPr id="15" name="TextBox 14">
            <a:extLst>
              <a:ext uri="{FF2B5EF4-FFF2-40B4-BE49-F238E27FC236}">
                <a16:creationId xmlns:a16="http://schemas.microsoft.com/office/drawing/2014/main" id="{F2DE0B07-7877-C24D-81B2-FDC2A319121C}"/>
              </a:ext>
            </a:extLst>
          </p:cNvPr>
          <p:cNvSpPr txBox="1"/>
          <p:nvPr/>
        </p:nvSpPr>
        <p:spPr>
          <a:xfrm>
            <a:off x="4331695" y="1715256"/>
            <a:ext cx="4769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Pháp tiến lên chủ nghĩa tư bản</a:t>
            </a:r>
          </a:p>
        </p:txBody>
      </p:sp>
      <p:pic>
        <p:nvPicPr>
          <p:cNvPr id="6146" name="Picture 2">
            <a:extLst>
              <a:ext uri="{FF2B5EF4-FFF2-40B4-BE49-F238E27FC236}">
                <a16:creationId xmlns:a16="http://schemas.microsoft.com/office/drawing/2014/main" id="{BCCD5A18-1CF9-F14A-9C62-A8C3061A3B0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3342066" y="174305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11DE40A-29DC-7845-8AFE-776636EC2B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12" t="8329" r="11838" b="4544"/>
          <a:stretch/>
        </p:blipFill>
        <p:spPr bwMode="auto">
          <a:xfrm>
            <a:off x="3708581" y="2484705"/>
            <a:ext cx="1883898" cy="20764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51E979-C62C-8A40-A9CF-A861E9013C05}"/>
              </a:ext>
            </a:extLst>
          </p:cNvPr>
          <p:cNvSpPr txBox="1"/>
          <p:nvPr/>
        </p:nvSpPr>
        <p:spPr>
          <a:xfrm>
            <a:off x="3708581" y="4516416"/>
            <a:ext cx="18624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Vốn</a:t>
            </a:r>
          </a:p>
        </p:txBody>
      </p:sp>
      <p:pic>
        <p:nvPicPr>
          <p:cNvPr id="6150" name="Picture 6">
            <a:extLst>
              <a:ext uri="{FF2B5EF4-FFF2-40B4-BE49-F238E27FC236}">
                <a16:creationId xmlns:a16="http://schemas.microsoft.com/office/drawing/2014/main" id="{04E4634F-1030-C34C-AFC6-8CC475D63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522" y="2066834"/>
            <a:ext cx="3428897" cy="25880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5C9C330-1700-4D47-819E-A29D0CB602D6}"/>
              </a:ext>
            </a:extLst>
          </p:cNvPr>
          <p:cNvSpPr txBox="1"/>
          <p:nvPr/>
        </p:nvSpPr>
        <p:spPr>
          <a:xfrm>
            <a:off x="7154171" y="4577970"/>
            <a:ext cx="2246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Thị trường</a:t>
            </a:r>
          </a:p>
        </p:txBody>
      </p:sp>
    </p:spTree>
    <p:extLst>
      <p:ext uri="{BB962C8B-B14F-4D97-AF65-F5344CB8AC3E}">
        <p14:creationId xmlns:p14="http://schemas.microsoft.com/office/powerpoint/2010/main" val="2277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left)">
                                      <p:cBhvr>
                                        <p:cTn id="12" dur="500"/>
                                        <p:tgtEl>
                                          <p:spTgt spid="614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 calcmode="lin" valueType="num">
                                      <p:cBhvr>
                                        <p:cTn id="20" dur="1000" fill="hold"/>
                                        <p:tgtEl>
                                          <p:spTgt spid="6148"/>
                                        </p:tgtEl>
                                        <p:attrNameLst>
                                          <p:attrName>ppt_w</p:attrName>
                                        </p:attrNameLst>
                                      </p:cBhvr>
                                      <p:tavLst>
                                        <p:tav tm="0">
                                          <p:val>
                                            <p:fltVal val="0"/>
                                          </p:val>
                                        </p:tav>
                                        <p:tav tm="100000">
                                          <p:val>
                                            <p:strVal val="#ppt_w"/>
                                          </p:val>
                                        </p:tav>
                                      </p:tavLst>
                                    </p:anim>
                                    <p:anim calcmode="lin" valueType="num">
                                      <p:cBhvr>
                                        <p:cTn id="21" dur="1000" fill="hold"/>
                                        <p:tgtEl>
                                          <p:spTgt spid="6148"/>
                                        </p:tgtEl>
                                        <p:attrNameLst>
                                          <p:attrName>ppt_h</p:attrName>
                                        </p:attrNameLst>
                                      </p:cBhvr>
                                      <p:tavLst>
                                        <p:tav tm="0">
                                          <p:val>
                                            <p:fltVal val="0"/>
                                          </p:val>
                                        </p:tav>
                                        <p:tav tm="100000">
                                          <p:val>
                                            <p:strVal val="#ppt_h"/>
                                          </p:val>
                                        </p:tav>
                                      </p:tavLst>
                                    </p:anim>
                                    <p:anim calcmode="lin" valueType="num">
                                      <p:cBhvr>
                                        <p:cTn id="22" dur="1000" fill="hold"/>
                                        <p:tgtEl>
                                          <p:spTgt spid="6148"/>
                                        </p:tgtEl>
                                        <p:attrNameLst>
                                          <p:attrName>style.rotation</p:attrName>
                                        </p:attrNameLst>
                                      </p:cBhvr>
                                      <p:tavLst>
                                        <p:tav tm="0">
                                          <p:val>
                                            <p:fltVal val="90"/>
                                          </p:val>
                                        </p:tav>
                                        <p:tav tm="100000">
                                          <p:val>
                                            <p:fltVal val="0"/>
                                          </p:val>
                                        </p:tav>
                                      </p:tavLst>
                                    </p:anim>
                                    <p:animEffect transition="in" filter="fade">
                                      <p:cBhvr>
                                        <p:cTn id="23" dur="1000"/>
                                        <p:tgtEl>
                                          <p:spTgt spid="6148"/>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6150"/>
                                        </p:tgtEl>
                                        <p:attrNameLst>
                                          <p:attrName>style.visibility</p:attrName>
                                        </p:attrNameLst>
                                      </p:cBhvr>
                                      <p:to>
                                        <p:strVal val="visible"/>
                                      </p:to>
                                    </p:set>
                                    <p:animEffect transition="in" filter="wipe(down)">
                                      <p:cBhvr>
                                        <p:cTn id="34" dur="580">
                                          <p:stCondLst>
                                            <p:cond delay="0"/>
                                          </p:stCondLst>
                                        </p:cTn>
                                        <p:tgtEl>
                                          <p:spTgt spid="6150"/>
                                        </p:tgtEl>
                                      </p:cBhvr>
                                    </p:animEffect>
                                    <p:anim calcmode="lin" valueType="num">
                                      <p:cBhvr>
                                        <p:cTn id="35"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40" dur="26">
                                          <p:stCondLst>
                                            <p:cond delay="650"/>
                                          </p:stCondLst>
                                        </p:cTn>
                                        <p:tgtEl>
                                          <p:spTgt spid="6150"/>
                                        </p:tgtEl>
                                      </p:cBhvr>
                                      <p:to x="100000" y="60000"/>
                                    </p:animScale>
                                    <p:animScale>
                                      <p:cBhvr>
                                        <p:cTn id="41" dur="166" decel="50000">
                                          <p:stCondLst>
                                            <p:cond delay="676"/>
                                          </p:stCondLst>
                                        </p:cTn>
                                        <p:tgtEl>
                                          <p:spTgt spid="6150"/>
                                        </p:tgtEl>
                                      </p:cBhvr>
                                      <p:to x="100000" y="100000"/>
                                    </p:animScale>
                                    <p:animScale>
                                      <p:cBhvr>
                                        <p:cTn id="42" dur="26">
                                          <p:stCondLst>
                                            <p:cond delay="1312"/>
                                          </p:stCondLst>
                                        </p:cTn>
                                        <p:tgtEl>
                                          <p:spTgt spid="6150"/>
                                        </p:tgtEl>
                                      </p:cBhvr>
                                      <p:to x="100000" y="80000"/>
                                    </p:animScale>
                                    <p:animScale>
                                      <p:cBhvr>
                                        <p:cTn id="43" dur="166" decel="50000">
                                          <p:stCondLst>
                                            <p:cond delay="1338"/>
                                          </p:stCondLst>
                                        </p:cTn>
                                        <p:tgtEl>
                                          <p:spTgt spid="6150"/>
                                        </p:tgtEl>
                                      </p:cBhvr>
                                      <p:to x="100000" y="100000"/>
                                    </p:animScale>
                                    <p:animScale>
                                      <p:cBhvr>
                                        <p:cTn id="44" dur="26">
                                          <p:stCondLst>
                                            <p:cond delay="1642"/>
                                          </p:stCondLst>
                                        </p:cTn>
                                        <p:tgtEl>
                                          <p:spTgt spid="6150"/>
                                        </p:tgtEl>
                                      </p:cBhvr>
                                      <p:to x="100000" y="90000"/>
                                    </p:animScale>
                                    <p:animScale>
                                      <p:cBhvr>
                                        <p:cTn id="45" dur="166" decel="50000">
                                          <p:stCondLst>
                                            <p:cond delay="1668"/>
                                          </p:stCondLst>
                                        </p:cTn>
                                        <p:tgtEl>
                                          <p:spTgt spid="6150"/>
                                        </p:tgtEl>
                                      </p:cBhvr>
                                      <p:to x="100000" y="100000"/>
                                    </p:animScale>
                                    <p:animScale>
                                      <p:cBhvr>
                                        <p:cTn id="46" dur="26">
                                          <p:stCondLst>
                                            <p:cond delay="1808"/>
                                          </p:stCondLst>
                                        </p:cTn>
                                        <p:tgtEl>
                                          <p:spTgt spid="6150"/>
                                        </p:tgtEl>
                                      </p:cBhvr>
                                      <p:to x="100000" y="95000"/>
                                    </p:animScale>
                                    <p:animScale>
                                      <p:cBhvr>
                                        <p:cTn id="47" dur="166" decel="50000">
                                          <p:stCondLst>
                                            <p:cond delay="1834"/>
                                          </p:stCondLst>
                                        </p:cTn>
                                        <p:tgtEl>
                                          <p:spTgt spid="6150"/>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80">
                                          <p:stCondLst>
                                            <p:cond delay="0"/>
                                          </p:stCondLst>
                                        </p:cTn>
                                        <p:tgtEl>
                                          <p:spTgt spid="34"/>
                                        </p:tgtEl>
                                      </p:cBhvr>
                                    </p:animEffect>
                                    <p:anim calcmode="lin" valueType="num">
                                      <p:cBhvr>
                                        <p:cTn id="51"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6" dur="26">
                                          <p:stCondLst>
                                            <p:cond delay="650"/>
                                          </p:stCondLst>
                                        </p:cTn>
                                        <p:tgtEl>
                                          <p:spTgt spid="34"/>
                                        </p:tgtEl>
                                      </p:cBhvr>
                                      <p:to x="100000" y="60000"/>
                                    </p:animScale>
                                    <p:animScale>
                                      <p:cBhvr>
                                        <p:cTn id="57" dur="166" decel="50000">
                                          <p:stCondLst>
                                            <p:cond delay="676"/>
                                          </p:stCondLst>
                                        </p:cTn>
                                        <p:tgtEl>
                                          <p:spTgt spid="34"/>
                                        </p:tgtEl>
                                      </p:cBhvr>
                                      <p:to x="100000" y="100000"/>
                                    </p:animScale>
                                    <p:animScale>
                                      <p:cBhvr>
                                        <p:cTn id="58" dur="26">
                                          <p:stCondLst>
                                            <p:cond delay="1312"/>
                                          </p:stCondLst>
                                        </p:cTn>
                                        <p:tgtEl>
                                          <p:spTgt spid="34"/>
                                        </p:tgtEl>
                                      </p:cBhvr>
                                      <p:to x="100000" y="80000"/>
                                    </p:animScale>
                                    <p:animScale>
                                      <p:cBhvr>
                                        <p:cTn id="59" dur="166" decel="50000">
                                          <p:stCondLst>
                                            <p:cond delay="1338"/>
                                          </p:stCondLst>
                                        </p:cTn>
                                        <p:tgtEl>
                                          <p:spTgt spid="34"/>
                                        </p:tgtEl>
                                      </p:cBhvr>
                                      <p:to x="100000" y="100000"/>
                                    </p:animScale>
                                    <p:animScale>
                                      <p:cBhvr>
                                        <p:cTn id="60" dur="26">
                                          <p:stCondLst>
                                            <p:cond delay="1642"/>
                                          </p:stCondLst>
                                        </p:cTn>
                                        <p:tgtEl>
                                          <p:spTgt spid="34"/>
                                        </p:tgtEl>
                                      </p:cBhvr>
                                      <p:to x="100000" y="90000"/>
                                    </p:animScale>
                                    <p:animScale>
                                      <p:cBhvr>
                                        <p:cTn id="61" dur="166" decel="50000">
                                          <p:stCondLst>
                                            <p:cond delay="1668"/>
                                          </p:stCondLst>
                                        </p:cTn>
                                        <p:tgtEl>
                                          <p:spTgt spid="34"/>
                                        </p:tgtEl>
                                      </p:cBhvr>
                                      <p:to x="100000" y="100000"/>
                                    </p:animScale>
                                    <p:animScale>
                                      <p:cBhvr>
                                        <p:cTn id="62" dur="26">
                                          <p:stCondLst>
                                            <p:cond delay="1808"/>
                                          </p:stCondLst>
                                        </p:cTn>
                                        <p:tgtEl>
                                          <p:spTgt spid="34"/>
                                        </p:tgtEl>
                                      </p:cBhvr>
                                      <p:to x="100000" y="95000"/>
                                    </p:animScale>
                                    <p:animScale>
                                      <p:cBhvr>
                                        <p:cTn id="63"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34B0-864A-E847-8588-BF0304773816}"/>
              </a:ext>
            </a:extLst>
          </p:cNvPr>
          <p:cNvPicPr>
            <a:picLocks noChangeAspect="1"/>
          </p:cNvPicPr>
          <p:nvPr/>
        </p:nvPicPr>
        <p:blipFill>
          <a:blip r:embed="rId2"/>
          <a:stretch>
            <a:fillRect/>
          </a:stretch>
        </p:blipFill>
        <p:spPr>
          <a:xfrm>
            <a:off x="0" y="0"/>
            <a:ext cx="11787188" cy="6286500"/>
          </a:xfrm>
          <a:prstGeom prst="rect">
            <a:avLst/>
          </a:prstGeom>
        </p:spPr>
      </p:pic>
      <p:pic>
        <p:nvPicPr>
          <p:cNvPr id="4" name="Picture 4" descr="Quotes For The France Flag. QuotesGram">
            <a:extLst>
              <a:ext uri="{FF2B5EF4-FFF2-40B4-BE49-F238E27FC236}">
                <a16:creationId xmlns:a16="http://schemas.microsoft.com/office/drawing/2014/main" id="{EAEE36ED-5095-4743-8627-5AD39A902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437"/>
          <a:stretch/>
        </p:blipFill>
        <p:spPr bwMode="auto">
          <a:xfrm>
            <a:off x="5665848" y="1702397"/>
            <a:ext cx="629229" cy="784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9A1FE3-F230-9A71-B23E-22B121E17D1A}"/>
              </a:ext>
            </a:extLst>
          </p:cNvPr>
          <p:cNvSpPr txBox="1"/>
          <p:nvPr/>
        </p:nvSpPr>
        <p:spPr>
          <a:xfrm>
            <a:off x="3935840" y="5809446"/>
            <a:ext cx="62424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Việt Nam có vị trí</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DFDFD">
                    <a:lumMod val="10000"/>
                  </a:srgbClr>
                </a:solidFill>
                <a:effectLst/>
                <a:uLnTx/>
                <a:uFillTx/>
                <a:latin typeface="Times New Roman" panose="02020603050405020304" pitchFamily="18" charset="0"/>
                <a:cs typeface="Times New Roman" panose="02020603050405020304" pitchFamily="18" charset="0"/>
              </a:rPr>
              <a:t>lược</a:t>
            </a:r>
            <a:r>
              <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quan trọng, giàu tài nguyên thiên nhiên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cs typeface="Times New Roman" panose="02020603050405020304" pitchFamily="18" charset="0"/>
              </a:rPr>
              <a:t>dân</a:t>
            </a:r>
            <a:r>
              <a:rPr kumimoji="0" lang="en-US" sz="2800" b="0" i="0" u="none" strike="noStrike" kern="1200" cap="none" spc="0" normalizeH="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DFDFD">
                    <a:lumMod val="10000"/>
                  </a:srgbClr>
                </a:solidFill>
                <a:effectLst/>
                <a:uLnTx/>
                <a:uFillTx/>
                <a:latin typeface="Times New Roman" panose="02020603050405020304" pitchFamily="18" charset="0"/>
                <a:cs typeface="Times New Roman" panose="02020603050405020304" pitchFamily="18" charset="0"/>
              </a:rPr>
              <a:t>cư</a:t>
            </a:r>
            <a:r>
              <a:rPr kumimoji="0" lang="en-US" sz="2800" b="0" i="0" u="none" strike="noStrike" kern="1200" cap="none" spc="0" normalizeH="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DFDFD">
                    <a:lumMod val="10000"/>
                  </a:srgbClr>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rPr>
              <a:t>.</a:t>
            </a:r>
            <a:endPar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04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0DD83-90C1-B017-A180-5E1039DAF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36" y="279837"/>
            <a:ext cx="6331016" cy="4619297"/>
          </a:xfrm>
          <a:prstGeom prst="rect">
            <a:avLst/>
          </a:prstGeom>
        </p:spPr>
      </p:pic>
      <p:pic>
        <p:nvPicPr>
          <p:cNvPr id="3" name="Picture 2">
            <a:extLst>
              <a:ext uri="{FF2B5EF4-FFF2-40B4-BE49-F238E27FC236}">
                <a16:creationId xmlns:a16="http://schemas.microsoft.com/office/drawing/2014/main" id="{A49E146F-7925-C60F-AB5D-5DB27286C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251" y="2191405"/>
            <a:ext cx="4587328" cy="3302876"/>
          </a:xfrm>
          <a:prstGeom prst="rect">
            <a:avLst/>
          </a:prstGeom>
        </p:spPr>
      </p:pic>
      <p:sp>
        <p:nvSpPr>
          <p:cNvPr id="4" name="TextBox 3">
            <a:extLst>
              <a:ext uri="{FF2B5EF4-FFF2-40B4-BE49-F238E27FC236}">
                <a16:creationId xmlns:a16="http://schemas.microsoft.com/office/drawing/2014/main" id="{A7BDA58B-2549-31EA-7506-62F3B0B57F6B}"/>
              </a:ext>
            </a:extLst>
          </p:cNvPr>
          <p:cNvSpPr txBox="1"/>
          <p:nvPr/>
        </p:nvSpPr>
        <p:spPr>
          <a:xfrm>
            <a:off x="7065251" y="6053959"/>
            <a:ext cx="4681483" cy="523220"/>
          </a:xfrm>
          <a:prstGeom prst="rect">
            <a:avLst/>
          </a:prstGeom>
          <a:noFill/>
        </p:spPr>
        <p:txBody>
          <a:bodyPr wrap="square" rtlCol="0">
            <a:spAutoFit/>
          </a:bodyPr>
          <a:lstStyle/>
          <a:p>
            <a:pPr algn="ctr"/>
            <a:r>
              <a:rPr lang="en-US" sz="2800" b="1" dirty="0" err="1">
                <a:solidFill>
                  <a:srgbClr val="020301"/>
                </a:solidFill>
                <a:latin typeface="Times New Roman" panose="02020603050405020304" pitchFamily="18" charset="0"/>
                <a:cs typeface="Times New Roman" panose="02020603050405020304" pitchFamily="18" charset="0"/>
              </a:rPr>
              <a:t>Chính</a:t>
            </a:r>
            <a:r>
              <a:rPr lang="en-US" sz="2800" b="1" dirty="0">
                <a:solidFill>
                  <a:srgbClr val="020301"/>
                </a:solidFill>
                <a:latin typeface="Times New Roman" panose="02020603050405020304" pitchFamily="18" charset="0"/>
                <a:cs typeface="Times New Roman" panose="02020603050405020304" pitchFamily="18" charset="0"/>
              </a:rPr>
              <a:t> </a:t>
            </a:r>
            <a:r>
              <a:rPr lang="en-US" sz="2800" b="1" dirty="0" err="1">
                <a:solidFill>
                  <a:srgbClr val="020301"/>
                </a:solidFill>
                <a:latin typeface="Times New Roman" panose="02020603050405020304" pitchFamily="18" charset="0"/>
                <a:cs typeface="Times New Roman" panose="02020603050405020304" pitchFamily="18" charset="0"/>
              </a:rPr>
              <a:t>sách</a:t>
            </a:r>
            <a:r>
              <a:rPr lang="en-US" sz="2800" b="1" dirty="0">
                <a:solidFill>
                  <a:srgbClr val="020301"/>
                </a:solidFill>
                <a:latin typeface="Times New Roman" panose="02020603050405020304" pitchFamily="18" charset="0"/>
                <a:cs typeface="Times New Roman" panose="02020603050405020304" pitchFamily="18" charset="0"/>
              </a:rPr>
              <a:t> </a:t>
            </a:r>
            <a:r>
              <a:rPr lang="en-US" sz="2800" b="1" dirty="0" err="1">
                <a:solidFill>
                  <a:srgbClr val="020301"/>
                </a:solidFill>
                <a:latin typeface="Times New Roman" panose="02020603050405020304" pitchFamily="18" charset="0"/>
                <a:cs typeface="Times New Roman" panose="02020603050405020304" pitchFamily="18" charset="0"/>
              </a:rPr>
              <a:t>cấm</a:t>
            </a:r>
            <a:r>
              <a:rPr lang="en-US" sz="2800" b="1" dirty="0">
                <a:solidFill>
                  <a:srgbClr val="020301"/>
                </a:solidFill>
                <a:latin typeface="Times New Roman" panose="02020603050405020304" pitchFamily="18" charset="0"/>
                <a:cs typeface="Times New Roman" panose="02020603050405020304" pitchFamily="18" charset="0"/>
              </a:rPr>
              <a:t> </a:t>
            </a:r>
            <a:r>
              <a:rPr lang="en-US" sz="2800" b="1" dirty="0" err="1">
                <a:solidFill>
                  <a:srgbClr val="020301"/>
                </a:solidFill>
                <a:latin typeface="Times New Roman" panose="02020603050405020304" pitchFamily="18" charset="0"/>
                <a:cs typeface="Times New Roman" panose="02020603050405020304" pitchFamily="18" charset="0"/>
              </a:rPr>
              <a:t>đạo</a:t>
            </a:r>
            <a:r>
              <a:rPr lang="en-US" sz="2800" b="1" dirty="0">
                <a:solidFill>
                  <a:srgbClr val="020301"/>
                </a:solidFill>
                <a:latin typeface="Times New Roman" panose="02020603050405020304" pitchFamily="18" charset="0"/>
                <a:cs typeface="Times New Roman" panose="02020603050405020304" pitchFamily="18" charset="0"/>
              </a:rPr>
              <a:t>, </a:t>
            </a:r>
            <a:r>
              <a:rPr lang="en-US" sz="2800" b="1" dirty="0" err="1">
                <a:solidFill>
                  <a:srgbClr val="020301"/>
                </a:solidFill>
                <a:latin typeface="Times New Roman" panose="02020603050405020304" pitchFamily="18" charset="0"/>
                <a:cs typeface="Times New Roman" panose="02020603050405020304" pitchFamily="18" charset="0"/>
              </a:rPr>
              <a:t>giết</a:t>
            </a:r>
            <a:r>
              <a:rPr lang="en-US" sz="2800" b="1" dirty="0">
                <a:solidFill>
                  <a:srgbClr val="020301"/>
                </a:solidFill>
                <a:latin typeface="Times New Roman" panose="02020603050405020304" pitchFamily="18" charset="0"/>
                <a:cs typeface="Times New Roman" panose="02020603050405020304" pitchFamily="18" charset="0"/>
              </a:rPr>
              <a:t> </a:t>
            </a:r>
            <a:r>
              <a:rPr lang="en-US" sz="2800" b="1" dirty="0" err="1">
                <a:solidFill>
                  <a:srgbClr val="020301"/>
                </a:solidFill>
                <a:latin typeface="Times New Roman" panose="02020603050405020304" pitchFamily="18" charset="0"/>
                <a:cs typeface="Times New Roman" panose="02020603050405020304" pitchFamily="18" charset="0"/>
              </a:rPr>
              <a:t>đạo</a:t>
            </a:r>
            <a:endParaRPr lang="en-US" sz="2800" b="1" dirty="0">
              <a:solidFill>
                <a:srgbClr val="02030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03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 đường lên đỉnh Olympia 2018 (1).mp3" descr="Nhạc đường lên đỉnh Olympia 2018 (1).mp3">
            <a:hlinkClick r:id="" action="ppaction://media"/>
            <a:extLst>
              <a:ext uri="{FF2B5EF4-FFF2-40B4-BE49-F238E27FC236}">
                <a16:creationId xmlns:a16="http://schemas.microsoft.com/office/drawing/2014/main" id="{2397F503-D704-D343-950F-047C188DD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29280" y="-1457960"/>
            <a:ext cx="812800" cy="812800"/>
          </a:xfrm>
          <a:prstGeom prst="rect">
            <a:avLst/>
          </a:prstGeom>
        </p:spPr>
      </p:pic>
      <p:pic>
        <p:nvPicPr>
          <p:cNvPr id="4" name="Picture 3">
            <a:extLst>
              <a:ext uri="{FF2B5EF4-FFF2-40B4-BE49-F238E27FC236}">
                <a16:creationId xmlns:a16="http://schemas.microsoft.com/office/drawing/2014/main" id="{6CC72C34-38B1-CC40-433C-D1A10D75C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17"/>
            <a:ext cx="12192000" cy="6865034"/>
          </a:xfrm>
          <a:prstGeom prst="rect">
            <a:avLst/>
          </a:prstGeom>
        </p:spPr>
      </p:pic>
    </p:spTree>
    <p:extLst>
      <p:ext uri="{BB962C8B-B14F-4D97-AF65-F5344CB8AC3E}">
        <p14:creationId xmlns:p14="http://schemas.microsoft.com/office/powerpoint/2010/main" val="102341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8BE356-D129-FA1F-AF61-C3FC701DFFE7}"/>
              </a:ext>
            </a:extLst>
          </p:cNvPr>
          <p:cNvSpPr/>
          <p:nvPr/>
        </p:nvSpPr>
        <p:spPr>
          <a:xfrm>
            <a:off x="1277006" y="5738648"/>
            <a:ext cx="9695793" cy="756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i="0">
                <a:solidFill>
                  <a:srgbClr val="111111"/>
                </a:solidFill>
                <a:effectLst/>
                <a:latin typeface="Times New Roman" panose="02020603050405020304" pitchFamily="18" charset="0"/>
                <a:cs typeface="Times New Roman" panose="02020603050405020304" pitchFamily="18" charset="0"/>
              </a:rPr>
              <a:t>Ngày 1/9/1858, liên quân Pháp – Tây Ban Nha nổ súng vào thành Đà Nẵng</a:t>
            </a:r>
          </a:p>
        </p:txBody>
      </p:sp>
      <p:pic>
        <p:nvPicPr>
          <p:cNvPr id="6" name="Picture 5">
            <a:extLst>
              <a:ext uri="{FF2B5EF4-FFF2-40B4-BE49-F238E27FC236}">
                <a16:creationId xmlns:a16="http://schemas.microsoft.com/office/drawing/2014/main" id="{5114F995-EACD-6DF9-8FF8-53ECE60E4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941" y="191039"/>
            <a:ext cx="8242508" cy="5157455"/>
          </a:xfrm>
          <a:prstGeom prst="rect">
            <a:avLst/>
          </a:prstGeom>
        </p:spPr>
      </p:pic>
    </p:spTree>
    <p:extLst>
      <p:ext uri="{BB962C8B-B14F-4D97-AF65-F5344CB8AC3E}">
        <p14:creationId xmlns:p14="http://schemas.microsoft.com/office/powerpoint/2010/main" val="367932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sp>
        <p:nvSpPr>
          <p:cNvPr id="3" name="Rectangle 2">
            <a:extLst>
              <a:ext uri="{FF2B5EF4-FFF2-40B4-BE49-F238E27FC236}">
                <a16:creationId xmlns:a16="http://schemas.microsoft.com/office/drawing/2014/main" id="{01D345F1-287B-1B34-C1FC-93501A03DC54}"/>
              </a:ext>
            </a:extLst>
          </p:cNvPr>
          <p:cNvSpPr/>
          <p:nvPr/>
        </p:nvSpPr>
        <p:spPr>
          <a:xfrm>
            <a:off x="-691" y="2217283"/>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nhân</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227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sp>
        <p:nvSpPr>
          <p:cNvPr id="3" name="Rectangle 2">
            <a:extLst>
              <a:ext uri="{FF2B5EF4-FFF2-40B4-BE49-F238E27FC236}">
                <a16:creationId xmlns:a16="http://schemas.microsoft.com/office/drawing/2014/main" id="{01D345F1-287B-1B34-C1FC-93501A03DC54}"/>
              </a:ext>
            </a:extLst>
          </p:cNvPr>
          <p:cNvSpPr/>
          <p:nvPr/>
        </p:nvSpPr>
        <p:spPr>
          <a:xfrm>
            <a:off x="434022" y="2844225"/>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Nẵng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(1858-1862)</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97D2981B-0A15-8B35-840B-51D400E7851B}"/>
              </a:ext>
            </a:extLst>
          </p:cNvPr>
          <p:cNvSpPr/>
          <p:nvPr/>
        </p:nvSpPr>
        <p:spPr>
          <a:xfrm>
            <a:off x="568935" y="2259450"/>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nhân</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281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3EDCC8-B2C9-22A2-0E9D-C988DE48E083}"/>
              </a:ext>
            </a:extLst>
          </p:cNvPr>
          <p:cNvSpPr txBox="1"/>
          <p:nvPr/>
        </p:nvSpPr>
        <p:spPr>
          <a:xfrm>
            <a:off x="3028013" y="989351"/>
            <a:ext cx="4077325" cy="830997"/>
          </a:xfrm>
          <a:prstGeom prst="rect">
            <a:avLst/>
          </a:prstGeom>
          <a:noFill/>
        </p:spPr>
        <p:txBody>
          <a:bodyPr wrap="square" rtlCol="0">
            <a:spAutoFit/>
          </a:bodyPr>
          <a:lstStyle/>
          <a:p>
            <a:pPr algn="ctr"/>
            <a:r>
              <a:rPr lang="en-US" sz="4800" b="1" dirty="0">
                <a:solidFill>
                  <a:srgbClr val="0070C0"/>
                </a:solidFill>
                <a:latin typeface="Times New Roman" panose="02020603050405020304" pitchFamily="18" charset="0"/>
                <a:cs typeface="Times New Roman" panose="02020603050405020304" pitchFamily="18" charset="0"/>
              </a:rPr>
              <a:t>NHÓM 2</a:t>
            </a:r>
          </a:p>
        </p:txBody>
      </p:sp>
      <p:sp>
        <p:nvSpPr>
          <p:cNvPr id="4" name="TextBox 3">
            <a:extLst>
              <a:ext uri="{FF2B5EF4-FFF2-40B4-BE49-F238E27FC236}">
                <a16:creationId xmlns:a16="http://schemas.microsoft.com/office/drawing/2014/main" id="{31FA32FF-9581-0A4A-7134-B216F6BB57DD}"/>
              </a:ext>
            </a:extLst>
          </p:cNvPr>
          <p:cNvSpPr txBox="1"/>
          <p:nvPr/>
        </p:nvSpPr>
        <p:spPr>
          <a:xfrm>
            <a:off x="839449" y="2607412"/>
            <a:ext cx="8754256" cy="1077218"/>
          </a:xfrm>
          <a:prstGeom prst="rect">
            <a:avLst/>
          </a:prstGeom>
          <a:noFill/>
        </p:spPr>
        <p:txBody>
          <a:bodyPr wrap="square">
            <a:spAutoFit/>
          </a:bodyPr>
          <a:lstStyle/>
          <a:p>
            <a:pPr algn="ctr"/>
            <a:r>
              <a:rPr lang="en-US" sz="3200" b="1" i="1" dirty="0">
                <a:solidFill>
                  <a:srgbClr val="02030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NHỮNG NÉT CHÍNH VỀ CUỘC KHÁNG CHIẾN Ở ĐÀ NẴNG VÀ NAM KÌ </a:t>
            </a:r>
            <a:r>
              <a:rPr lang="en-US" sz="3200" b="1" i="1" u="none" strike="noStrike" cap="none" dirty="0">
                <a:solidFill>
                  <a:srgbClr val="02030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(1858-1862).</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8475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40379" y="2452914"/>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9687" y="2010528"/>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Pháp lại chọn Đà Nẵng là điểm tấn công đầu tiên khi xâm lược nước ta?</a:t>
            </a:r>
          </a:p>
        </p:txBody>
      </p:sp>
      <p:pic>
        <p:nvPicPr>
          <p:cNvPr id="22" name="Graphic 21" descr="Arrow Clockwise curve">
            <a:extLst>
              <a:ext uri="{FF2B5EF4-FFF2-40B4-BE49-F238E27FC236}">
                <a16:creationId xmlns:a16="http://schemas.microsoft.com/office/drawing/2014/main" id="{FB90B1C5-ABFE-4145-891E-6EF3CF04533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241153">
            <a:off x="4042699" y="943001"/>
            <a:ext cx="1574977" cy="3134001"/>
          </a:xfrm>
          <a:prstGeom prst="rect">
            <a:avLst/>
          </a:prstGeom>
        </p:spPr>
      </p:pic>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01910" y="1473235"/>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cảng nước sâu, rộng, tàu chiến có thể ra vào dễ dàng.</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 chỉ cách Huế 100 km nên có thể làm bàn đạp tấn công Huế.</a:t>
              </a: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sở</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Kitô</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03304"/>
            <a:chOff x="6270719" y="1411343"/>
            <a:chExt cx="6612894" cy="1030514"/>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823554" y="1643121"/>
              <a:ext cx="590482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trên trục giao thông Bắc-Nam</a:t>
              </a:r>
            </a:p>
          </p:txBody>
        </p:sp>
      </p:grpSp>
      <p:pic>
        <p:nvPicPr>
          <p:cNvPr id="28" name="Graphic 27" descr="Arrow Clockwise curve">
            <a:extLst>
              <a:ext uri="{FF2B5EF4-FFF2-40B4-BE49-F238E27FC236}">
                <a16:creationId xmlns:a16="http://schemas.microsoft.com/office/drawing/2014/main" id="{D6758FAB-ABF0-A449-97A1-1ACA04FF58C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6284756">
            <a:off x="4166616" y="1772266"/>
            <a:ext cx="1574977" cy="2646424"/>
          </a:xfrm>
          <a:prstGeom prst="rect">
            <a:avLst/>
          </a:prstGeom>
        </p:spPr>
      </p:pic>
      <p:pic>
        <p:nvPicPr>
          <p:cNvPr id="4" name="Graphic 3" descr="Arrow Slight curve">
            <a:extLst>
              <a:ext uri="{FF2B5EF4-FFF2-40B4-BE49-F238E27FC236}">
                <a16:creationId xmlns:a16="http://schemas.microsoft.com/office/drawing/2014/main" id="{A353F148-E58B-EB41-8BE8-1D4A00A05C8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725364">
            <a:off x="3587090" y="3320349"/>
            <a:ext cx="2583708" cy="1600384"/>
          </a:xfrm>
          <a:prstGeom prst="rect">
            <a:avLst/>
          </a:prstGeom>
        </p:spPr>
      </p:pic>
      <p:pic>
        <p:nvPicPr>
          <p:cNvPr id="32" name="Graphic 31" descr="Arrow Slight curve">
            <a:extLst>
              <a:ext uri="{FF2B5EF4-FFF2-40B4-BE49-F238E27FC236}">
                <a16:creationId xmlns:a16="http://schemas.microsoft.com/office/drawing/2014/main" id="{9A6686A3-1567-0645-942F-D1A8B61ECC9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776426">
            <a:off x="3245509" y="3770387"/>
            <a:ext cx="3351664" cy="1712524"/>
          </a:xfrm>
          <a:prstGeom prst="rect">
            <a:avLst/>
          </a:prstGeom>
        </p:spPr>
      </p:pic>
      <p:sp>
        <p:nvSpPr>
          <p:cNvPr id="7" name="Rectangular Callout 6">
            <a:extLst>
              <a:ext uri="{FF2B5EF4-FFF2-40B4-BE49-F238E27FC236}">
                <a16:creationId xmlns:a16="http://schemas.microsoft.com/office/drawing/2014/main" id="{C9B06407-97C3-7044-A419-D9138FE233B8}"/>
              </a:ext>
            </a:extLst>
          </p:cNvPr>
          <p:cNvSpPr/>
          <p:nvPr/>
        </p:nvSpPr>
        <p:spPr>
          <a:xfrm>
            <a:off x="5207784" y="2448393"/>
            <a:ext cx="6927363" cy="3951152"/>
          </a:xfrm>
          <a:prstGeom prst="wedgeRectCallout">
            <a:avLst>
              <a:gd name="adj1" fmla="val -67576"/>
              <a:gd name="adj2" fmla="val -34684"/>
            </a:avLst>
          </a:prstGeom>
          <a:blipFill dpi="0" rotWithShape="1">
            <a:blip r:embed="rId12"/>
            <a:srcRect/>
            <a:stretch>
              <a:fillRect l="14000" t="-47000" r="-10000" b="-18000"/>
            </a:stretch>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35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500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4" repeatCount="500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22" presetClass="entr" presetSubtype="8"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left)">
                                      <p:cBhvr>
                                        <p:cTn id="66" dur="500"/>
                                        <p:tgtEl>
                                          <p:spTgt spid="4"/>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xit" presetSubtype="10" fill="hold" nodeType="clickEffect">
                                  <p:stCondLst>
                                    <p:cond delay="0"/>
                                  </p:stCondLst>
                                  <p:childTnLst>
                                    <p:animEffect transition="out" filter="checkerboard(across)">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5024799" y="429005"/>
            <a:ext cx="6257482"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CHIẾN SỰ ĐÀ NẴNG</a:t>
            </a:r>
            <a:endPar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0501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barn(inVertical)">
                                          <p:cBhvr>
                                            <p:cTn id="11" dur="500"/>
                                            <p:tgtEl>
                                              <p:spTgt spid="158"/>
                                            </p:tgtEl>
                                          </p:cBhvr>
                                        </p:animEffect>
                                      </p:childTnLst>
                                    </p:cTn>
                                  </p:par>
                                  <p:par>
                                    <p:cTn id="12" presetID="16" presetClass="entr" presetSubtype="21" fill="hold" nodeType="withEffect">
                                      <p:stCondLst>
                                        <p:cond delay="0"/>
                                      </p:stCondLst>
                                      <p:childTnLst>
                                        <p:set>
                                          <p:cBhvr>
                                            <p:cTn id="13" dur="1" fill="hold">
                                              <p:stCondLst>
                                                <p:cond delay="0"/>
                                              </p:stCondLst>
                                            </p:cTn>
                                            <p:tgtEl>
                                              <p:spTgt spid="171"/>
                                            </p:tgtEl>
                                            <p:attrNameLst>
                                              <p:attrName>style.visibility</p:attrName>
                                            </p:attrNameLst>
                                          </p:cBhvr>
                                          <p:to>
                                            <p:strVal val="visible"/>
                                          </p:to>
                                        </p:set>
                                        <p:animEffect transition="in" filter="barn(inVertical)">
                                          <p:cBhvr>
                                            <p:cTn id="14" dur="500"/>
                                            <p:tgtEl>
                                              <p:spTgt spid="171"/>
                                            </p:tgtEl>
                                          </p:cBhvr>
                                        </p:animEffect>
                                      </p:childTnLst>
                                    </p:cTn>
                                  </p:par>
                                  <p:par>
                                    <p:cTn id="15" presetID="16" presetClass="entr" presetSubtype="21" fill="hold" nodeType="with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barn(inVertical)">
                                          <p:cBhvr>
                                            <p:cTn id="17" dur="500"/>
                                            <p:tgtEl>
                                              <p:spTgt spid="199"/>
                                            </p:tgtEl>
                                          </p:cBhvr>
                                        </p:animEffect>
                                      </p:childTnLst>
                                    </p:cTn>
                                  </p:par>
                                  <p:par>
                                    <p:cTn id="18" presetID="16" presetClass="entr" presetSubtype="21" fill="hold" nodeType="with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barn(inVertical)">
                                          <p:cBhvr>
                                            <p:cTn id="20" dur="500"/>
                                            <p:tgtEl>
                                              <p:spTgt spid="210"/>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barn(inVertical)">
                                          <p:cBhvr>
                                            <p:cTn id="11" dur="500"/>
                                            <p:tgtEl>
                                              <p:spTgt spid="158"/>
                                            </p:tgtEl>
                                          </p:cBhvr>
                                        </p:animEffect>
                                      </p:childTnLst>
                                    </p:cTn>
                                  </p:par>
                                  <p:par>
                                    <p:cTn id="12" presetID="16" presetClass="entr" presetSubtype="21" fill="hold" nodeType="withEffect">
                                      <p:stCondLst>
                                        <p:cond delay="0"/>
                                      </p:stCondLst>
                                      <p:childTnLst>
                                        <p:set>
                                          <p:cBhvr>
                                            <p:cTn id="13" dur="1" fill="hold">
                                              <p:stCondLst>
                                                <p:cond delay="0"/>
                                              </p:stCondLst>
                                            </p:cTn>
                                            <p:tgtEl>
                                              <p:spTgt spid="171"/>
                                            </p:tgtEl>
                                            <p:attrNameLst>
                                              <p:attrName>style.visibility</p:attrName>
                                            </p:attrNameLst>
                                          </p:cBhvr>
                                          <p:to>
                                            <p:strVal val="visible"/>
                                          </p:to>
                                        </p:set>
                                        <p:animEffect transition="in" filter="barn(inVertical)">
                                          <p:cBhvr>
                                            <p:cTn id="14" dur="500"/>
                                            <p:tgtEl>
                                              <p:spTgt spid="171"/>
                                            </p:tgtEl>
                                          </p:cBhvr>
                                        </p:animEffect>
                                      </p:childTnLst>
                                    </p:cTn>
                                  </p:par>
                                  <p:par>
                                    <p:cTn id="15" presetID="16" presetClass="entr" presetSubtype="21" fill="hold" nodeType="with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barn(inVertical)">
                                          <p:cBhvr>
                                            <p:cTn id="17" dur="500"/>
                                            <p:tgtEl>
                                              <p:spTgt spid="199"/>
                                            </p:tgtEl>
                                          </p:cBhvr>
                                        </p:animEffect>
                                      </p:childTnLst>
                                    </p:cTn>
                                  </p:par>
                                  <p:par>
                                    <p:cTn id="18" presetID="16" presetClass="entr" presetSubtype="21" fill="hold" nodeType="with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barn(inVertical)">
                                          <p:cBhvr>
                                            <p:cTn id="20" dur="500"/>
                                            <p:tgtEl>
                                              <p:spTgt spid="210"/>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15F000-C807-6E4C-A6AA-4BA3D2439AE0}"/>
              </a:ext>
            </a:extLst>
          </p:cNvPr>
          <p:cNvGrpSpPr/>
          <p:nvPr/>
        </p:nvGrpSpPr>
        <p:grpSpPr>
          <a:xfrm>
            <a:off x="4404575" y="115910"/>
            <a:ext cx="7787425" cy="5447763"/>
            <a:chOff x="4404575" y="115910"/>
            <a:chExt cx="7787425" cy="5447763"/>
          </a:xfrm>
        </p:grpSpPr>
        <p:sp>
          <p:nvSpPr>
            <p:cNvPr id="6" name="Rounded Rectangle 5">
              <a:extLst>
                <a:ext uri="{FF2B5EF4-FFF2-40B4-BE49-F238E27FC236}">
                  <a16:creationId xmlns:a16="http://schemas.microsoft.com/office/drawing/2014/main" id="{81BB52F6-1E6D-8042-A1C3-2BEA27C6E923}"/>
                </a:ext>
              </a:extLst>
            </p:cNvPr>
            <p:cNvSpPr/>
            <p:nvPr/>
          </p:nvSpPr>
          <p:spPr>
            <a:xfrm>
              <a:off x="4404575" y="115910"/>
              <a:ext cx="7787425" cy="5447763"/>
            </a:xfrm>
            <a:prstGeom prst="roundRect">
              <a:avLst/>
            </a:prstGeom>
            <a:solidFill>
              <a:schemeClr val="bg1">
                <a:lumMod val="20000"/>
                <a:lumOff val="8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Rectangle 6">
              <a:extLst>
                <a:ext uri="{FF2B5EF4-FFF2-40B4-BE49-F238E27FC236}">
                  <a16:creationId xmlns:a16="http://schemas.microsoft.com/office/drawing/2014/main" id="{391F323E-11C7-CC4E-91E0-427A4DDE7322}"/>
                </a:ext>
              </a:extLst>
            </p:cNvPr>
            <p:cNvSpPr/>
            <p:nvPr/>
          </p:nvSpPr>
          <p:spPr>
            <a:xfrm>
              <a:off x="4599904" y="283335"/>
              <a:ext cx="7396765"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Tên thật là Nguyễn Văn Chương, quê làng Đường Long, huyện Phong Điền, tỉnh Thừa Thiên, còn tên Nguyễn Tri Phương do vua Tự Đức cải tên (1850), hàm ý nói về con người nghĩa dũng, nhiều mưu chước. Từ đó, Nguyễn Tri Phương trở thành tên chính của ông. Xuất thân trong một gia đình nông dân, không được qua trường lớp, nhưng nhờ trí thông minh và ý chí tự học, tự lập cao, đã làm nên sự nghiệp lớn. Bắt đầu từ chân thơ lại ở cấp huyện, do tài năng mà được tiến cử lên triều đình Minh Mạng, được thu dụng và lần lượt giữ nhiều chức vụ trọng yếu suốt ba triều Minh Mạng, Thiệu Trị, Tự Đức.</a:t>
              </a:r>
              <a:endParaRPr kumimoji="0" lang="en-VN" sz="2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27E90D68-2315-7E40-A782-108BA5BC8454}"/>
              </a:ext>
            </a:extLst>
          </p:cNvPr>
          <p:cNvPicPr>
            <a:picLocks noChangeAspect="1"/>
          </p:cNvPicPr>
          <p:nvPr/>
        </p:nvPicPr>
        <p:blipFill rotWithShape="1">
          <a:blip r:embed="rId2"/>
          <a:srcRect l="17684" t="3380" r="15369"/>
          <a:stretch/>
        </p:blipFill>
        <p:spPr>
          <a:xfrm>
            <a:off x="628469" y="0"/>
            <a:ext cx="3382058" cy="5563673"/>
          </a:xfrm>
          <a:prstGeom prst="rect">
            <a:avLst/>
          </a:prstGeom>
        </p:spPr>
      </p:pic>
      <p:sp>
        <p:nvSpPr>
          <p:cNvPr id="13" name="Rectangle 12">
            <a:extLst>
              <a:ext uri="{FF2B5EF4-FFF2-40B4-BE49-F238E27FC236}">
                <a16:creationId xmlns:a16="http://schemas.microsoft.com/office/drawing/2014/main" id="{217AF794-0572-B34A-807B-8283779010DF}"/>
              </a:ext>
            </a:extLst>
          </p:cNvPr>
          <p:cNvSpPr/>
          <p:nvPr/>
        </p:nvSpPr>
        <p:spPr>
          <a:xfrm>
            <a:off x="183454" y="5730860"/>
            <a:ext cx="45549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Nguyễn Tri Phương (1800 - 1873)</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A69A1CA4-EC20-2B56-FC0C-8E3502788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41073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3495605" y="39277"/>
            <a:ext cx="8378256"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CHIẾN SỰ Ở ĐÔNG NAM KÌ</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2790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sp>
              <p:nvSpPr>
                <p:cNvPr id="42" name="TextBox 41">
                  <a:extLst>
                    <a:ext uri="{FF2B5EF4-FFF2-40B4-BE49-F238E27FC236}">
                      <a16:creationId xmlns:a16="http://schemas.microsoft.com/office/drawing/2014/main" id="{595047B0-6D28-8240-A7E2-4DF4866CAB1A}"/>
                    </a:ext>
                  </a:extLst>
                </p:cNvPr>
                <p:cNvSpPr txBox="1"/>
                <p:nvPr/>
              </p:nvSpPr>
              <p:spPr>
                <a:xfrm>
                  <a:off x="1563285" y="5924873"/>
                  <a:ext cx="1006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87766" y="2569742"/>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29565" y="5058872"/>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Vì sao Pháp lại chọn Gia Định làm mục tiêu tấn công sau Đà Nẵng?</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26734" y="1537818"/>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 Định là vựa lúa của triều đình</a:t>
              </a: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Xa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Huế</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tránh</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được</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sự</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trợ</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giúp</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của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triều</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đình</a:t>
              </a:r>
              <a:endPar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endParaRP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Theo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đường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chiếm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Campuchia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làm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chủ</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Mê-kong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63561"/>
            <a:chOff x="6270719" y="1411343"/>
            <a:chExt cx="6612894" cy="1099257"/>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753495" y="1422130"/>
              <a:ext cx="5904822" cy="10884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 TQ tránh được sự can thiệp của nhà Thanh </a:t>
              </a:r>
            </a:p>
          </p:txBody>
        </p:sp>
      </p:grpSp>
      <p:pic>
        <p:nvPicPr>
          <p:cNvPr id="43" name="Picture 2">
            <a:extLst>
              <a:ext uri="{FF2B5EF4-FFF2-40B4-BE49-F238E27FC236}">
                <a16:creationId xmlns:a16="http://schemas.microsoft.com/office/drawing/2014/main" id="{E08863C0-30FC-FB41-AE3F-EA18D3008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253" y="2721397"/>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B1C3E8-18AC-B14B-AD0C-0D67E9FC38B6}"/>
              </a:ext>
            </a:extLst>
          </p:cNvPr>
          <p:cNvSpPr txBox="1"/>
          <p:nvPr/>
        </p:nvSpPr>
        <p:spPr>
          <a:xfrm>
            <a:off x="2085263" y="6441325"/>
            <a:ext cx="987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spTree>
    <p:extLst>
      <p:ext uri="{BB962C8B-B14F-4D97-AF65-F5344CB8AC3E}">
        <p14:creationId xmlns:p14="http://schemas.microsoft.com/office/powerpoint/2010/main" val="111986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1666 0.03125 C 0.02148 0.03634 0.02669 0.04167 0.03112 0.04745 L 0.04166 0.06157 C 0.04336 0.06389 0.04557 0.06551 0.04687 0.06852 C 0.04817 0.07176 0.04948 0.075 0.05091 0.07801 C 0.05846 0.09375 0.05156 0.07639 0.05742 0.0919 C 0.05781 0.09745 0.05833 0.10301 0.05872 0.10833 C 0.05911 0.11296 0.05963 0.11759 0.06002 0.12245 C 0.06094 0.13333 0.06276 0.15509 0.06276 0.15509 C 0.06224 0.17083 0.06211 0.18634 0.06133 0.20185 C 0.0612 0.2044 0.06041 0.20671 0.06002 0.20903 C 0.05911 0.21528 0.05859 0.22153 0.05742 0.22778 C 0.05703 0.23009 0.05651 0.23241 0.05612 0.23472 C 0.05521 0.24097 0.05469 0.24745 0.05351 0.25347 C 0.05156 0.26342 0.05247 0.2581 0.05091 0.26991 C 0.05 0.28588 0.04987 0.29282 0.04817 0.30717 C 0.04726 0.3162 0.04596 0.32176 0.04427 0.33055 L 0.04297 0.33773 C 0.04258 0.34004 0.04258 0.34305 0.04166 0.34467 C 0.04075 0.34629 0.03971 0.34768 0.03906 0.3493 C 0.03711 0.35393 0.03594 0.35949 0.03372 0.36342 C 0.03281 0.36504 0.0319 0.36643 0.03112 0.36805 C 0.03008 0.37037 0.02955 0.37315 0.02851 0.37523 C 0.02734 0.37708 0.02565 0.37778 0.02448 0.37986 C 0.0233 0.38194 0.02018 0.39143 0.01797 0.39375 C 0.01679 0.39514 0.01523 0.39491 0.01406 0.39629 C 0.0112 0.39884 0.00872 0.40231 0.00612 0.40555 C 0.00482 0.40717 0.00325 0.40833 0.00221 0.41018 C -0.00274 0.41898 0.00052 0.41366 -0.00834 0.4243 C -0.01341 0.43032 -0.01081 0.42801 -0.01628 0.43125 C -0.01758 0.43287 -0.01875 0.43472 -0.02018 0.43588 C -0.02383 0.43912 -0.03008 0.43981 -0.03334 0.44074 C -0.03685 0.44143 -0.04037 0.44259 -0.04388 0.44305 C -0.05703 0.44421 -0.07018 0.44444 -0.08334 0.44537 C -0.09961 0.45116 -0.0793 0.44398 -0.09779 0.45 C -0.1 0.45069 -0.10222 0.45162 -0.10443 0.45231 C -0.10964 0.45393 -0.11498 0.45463 -0.12018 0.45694 C -0.12201 0.45787 -0.1237 0.45856 -0.12552 0.45926 C -0.12683 0.45995 -0.128 0.46134 -0.12943 0.4618 C -0.13164 0.46227 -0.13386 0.4618 -0.13594 0.4618 " pathEditMode="relative" ptsTypes="AAAAAAAAAAAAAAAAAAAAAAAAAAAAAAAAAAAAAAAA">
                                      <p:cBhvr>
                                        <p:cTn id="6" dur="3000" fill="hold"/>
                                        <p:tgtEl>
                                          <p:spTgt spid="43"/>
                                        </p:tgtEl>
                                        <p:attrNameLst>
                                          <p:attrName>ppt_x</p:attrName>
                                          <p:attrName>ppt_y</p:attrName>
                                        </p:attrNameLst>
                                      </p:cBhvr>
                                    </p:animMotion>
                                  </p:childTnLst>
                                </p:cTn>
                              </p:par>
                            </p:childTnLst>
                          </p:cTn>
                        </p:par>
                        <p:par>
                          <p:cTn id="7" fill="hold">
                            <p:stCondLst>
                              <p:cond delay="3000"/>
                            </p:stCondLst>
                            <p:childTnLst>
                              <p:par>
                                <p:cTn id="8" presetID="22" presetClass="entr" presetSubtype="4" repeatCount="300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66430"/>
            <a:ext cx="8379502"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sp>
              <p:nvSpPr>
                <p:cNvPr id="42" name="TextBox 41">
                  <a:extLst>
                    <a:ext uri="{FF2B5EF4-FFF2-40B4-BE49-F238E27FC236}">
                      <a16:creationId xmlns:a16="http://schemas.microsoft.com/office/drawing/2014/main" id="{595047B0-6D28-8240-A7E2-4DF4866CAB1A}"/>
                    </a:ext>
                  </a:extLst>
                </p:cNvPr>
                <p:cNvSpPr txBox="1"/>
                <p:nvPr/>
              </p:nvSpPr>
              <p:spPr>
                <a:xfrm>
                  <a:off x="1563285" y="5924873"/>
                  <a:ext cx="1006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87766" y="2569742"/>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29565" y="5058872"/>
            <a:ext cx="1143000" cy="1143000"/>
          </a:xfrm>
          <a:prstGeom prst="rect">
            <a:avLst/>
          </a:prstGeom>
        </p:spPr>
      </p:pic>
      <p:pic>
        <p:nvPicPr>
          <p:cNvPr id="43" name="Picture 2">
            <a:extLst>
              <a:ext uri="{FF2B5EF4-FFF2-40B4-BE49-F238E27FC236}">
                <a16:creationId xmlns:a16="http://schemas.microsoft.com/office/drawing/2014/main" id="{E08863C0-30FC-FB41-AE3F-EA18D3008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253" y="2721397"/>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B1C3E8-18AC-B14B-AD0C-0D67E9FC38B6}"/>
              </a:ext>
            </a:extLst>
          </p:cNvPr>
          <p:cNvSpPr txBox="1"/>
          <p:nvPr/>
        </p:nvSpPr>
        <p:spPr>
          <a:xfrm>
            <a:off x="2085263" y="6441325"/>
            <a:ext cx="987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spTree>
    <p:extLst>
      <p:ext uri="{BB962C8B-B14F-4D97-AF65-F5344CB8AC3E}">
        <p14:creationId xmlns:p14="http://schemas.microsoft.com/office/powerpoint/2010/main" val="85779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BBA93-41D2-47F7-4125-84AF76BB0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5245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grpSp>
        <p:nvGrpSpPr>
          <p:cNvPr id="11" name="Group 10">
            <a:extLst>
              <a:ext uri="{FF2B5EF4-FFF2-40B4-BE49-F238E27FC236}">
                <a16:creationId xmlns:a16="http://schemas.microsoft.com/office/drawing/2014/main" id="{EFC161AE-4783-B145-83B5-07D906692F4A}"/>
              </a:ext>
            </a:extLst>
          </p:cNvPr>
          <p:cNvGrpSpPr/>
          <p:nvPr/>
        </p:nvGrpSpPr>
        <p:grpSpPr>
          <a:xfrm>
            <a:off x="142875" y="928619"/>
            <a:ext cx="6818784" cy="4676805"/>
            <a:chOff x="142875" y="928619"/>
            <a:chExt cx="6818784" cy="4676805"/>
          </a:xfrm>
        </p:grpSpPr>
        <p:sp>
          <p:nvSpPr>
            <p:cNvPr id="7" name="Rounded Rectangle 6">
              <a:extLst>
                <a:ext uri="{FF2B5EF4-FFF2-40B4-BE49-F238E27FC236}">
                  <a16:creationId xmlns:a16="http://schemas.microsoft.com/office/drawing/2014/main" id="{40B75A49-E837-5240-BEA7-9B927EFC1B99}"/>
                </a:ext>
              </a:extLst>
            </p:cNvPr>
            <p:cNvSpPr/>
            <p:nvPr/>
          </p:nvSpPr>
          <p:spPr>
            <a:xfrm>
              <a:off x="142875" y="928619"/>
              <a:ext cx="6815138" cy="4676805"/>
            </a:xfrm>
            <a:prstGeom prst="roundRect">
              <a:avLst>
                <a:gd name="adj" fmla="val 10301"/>
              </a:avLst>
            </a:prstGeom>
            <a:solidFill>
              <a:schemeClr val="accent2">
                <a:lumMod val="20000"/>
                <a:lumOff val="80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8580135-270B-1A43-81FC-6785C8F5040A}"/>
                </a:ext>
              </a:extLst>
            </p:cNvPr>
            <p:cNvSpPr/>
            <p:nvPr/>
          </p:nvSpPr>
          <p:spPr>
            <a:xfrm>
              <a:off x="222379" y="1008137"/>
              <a:ext cx="6739280"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Thừa nhận cho Pháp cai quản 3 tỉnh miền Đông Nam Kì (Gia Định, Định Tường, Biên Hòa) và đảo Côn Lôn.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Mở ba cửa biển (Đà Nẵng, Ba Lạt, Quảng Yên) cho Pháp vào buôn bán.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Cho phép người Pháp và người Tây Ban Nha tự do truyền đạo Gia Tô, bãi bỏ lệnh cấm đạo trước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Bồi thường cho Pháp một khoản chiến phí tương đương 280 vạn lạng bạc.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Pháp sẽ trả lại thành Vĩnh Long cho triều đình Huế với điều kiện triều đình buộc được nhân dân ta ngừng kháng chiến chống lại thực dân Pháp.</a:t>
              </a:r>
            </a:p>
          </p:txBody>
        </p:sp>
      </p:grpSp>
      <p:pic>
        <p:nvPicPr>
          <p:cNvPr id="4098" name="Picture 2">
            <a:extLst>
              <a:ext uri="{FF2B5EF4-FFF2-40B4-BE49-F238E27FC236}">
                <a16:creationId xmlns:a16="http://schemas.microsoft.com/office/drawing/2014/main" id="{61115116-DDFB-444B-BB20-1189826E4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3" y="779702"/>
            <a:ext cx="5233987" cy="5139697"/>
          </a:xfrm>
          <a:prstGeom prst="ellipse">
            <a:avLst/>
          </a:prstGeom>
          <a:noFill/>
          <a:extLst>
            <a:ext uri="{909E8E84-426E-40DD-AFC4-6F175D3DCCD1}">
              <a14:hiddenFill xmlns:a14="http://schemas.microsoft.com/office/drawing/2010/main">
                <a:solidFill>
                  <a:srgbClr val="FFFFFF"/>
                </a:solidFill>
              </a14:hiddenFill>
            </a:ext>
          </a:extLst>
        </p:spPr>
      </p:pic>
      <p:sp>
        <p:nvSpPr>
          <p:cNvPr id="1215" name="Google Shape;1215;p45"/>
          <p:cNvSpPr/>
          <p:nvPr/>
        </p:nvSpPr>
        <p:spPr>
          <a:xfrm>
            <a:off x="5297643" y="5155015"/>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3" name="Google Shape;1223;p45"/>
          <p:cNvGrpSpPr/>
          <p:nvPr/>
        </p:nvGrpSpPr>
        <p:grpSpPr>
          <a:xfrm flipH="1">
            <a:off x="7912954" y="5072093"/>
            <a:ext cx="1470583" cy="743008"/>
            <a:chOff x="1866724" y="1193292"/>
            <a:chExt cx="6154785" cy="3109690"/>
          </a:xfrm>
        </p:grpSpPr>
        <p:sp>
          <p:nvSpPr>
            <p:cNvPr id="1224" name="Google Shape;1224;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oogle Shape;1228;p45"/>
          <p:cNvGrpSpPr/>
          <p:nvPr/>
        </p:nvGrpSpPr>
        <p:grpSpPr>
          <a:xfrm>
            <a:off x="0" y="5747227"/>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1" name="Google Shape;1231;p45"/>
          <p:cNvGrpSpPr/>
          <p:nvPr/>
        </p:nvGrpSpPr>
        <p:grpSpPr>
          <a:xfrm>
            <a:off x="9172811" y="4859405"/>
            <a:ext cx="2234452" cy="1034888"/>
            <a:chOff x="1520151" y="1188351"/>
            <a:chExt cx="6724877" cy="3114630"/>
          </a:xfrm>
        </p:grpSpPr>
        <p:sp>
          <p:nvSpPr>
            <p:cNvPr id="1232" name="Google Shape;1232;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45"/>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45"/>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45"/>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45"/>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45"/>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45"/>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45"/>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45"/>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45"/>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45"/>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45"/>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45"/>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45"/>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45"/>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45"/>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45"/>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45"/>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45"/>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45"/>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45"/>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45"/>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5" name="Google Shape;1255;p45"/>
          <p:cNvSpPr/>
          <p:nvPr/>
        </p:nvSpPr>
        <p:spPr>
          <a:xfrm flipH="1">
            <a:off x="5761566" y="36102"/>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45"/>
          <p:cNvSpPr/>
          <p:nvPr/>
        </p:nvSpPr>
        <p:spPr>
          <a:xfrm flipH="1">
            <a:off x="6401074" y="4898152"/>
            <a:ext cx="1128713" cy="65853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11F46EB4-7D2A-F549-A809-52D588963F7C}"/>
              </a:ext>
            </a:extLst>
          </p:cNvPr>
          <p:cNvSpPr/>
          <p:nvPr/>
        </p:nvSpPr>
        <p:spPr>
          <a:xfrm>
            <a:off x="142875" y="-7744"/>
            <a:ext cx="64599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HIỆP ƯỚC NHÂM TUẤT 1862</a:t>
            </a:r>
          </a:p>
        </p:txBody>
      </p:sp>
      <p:sp>
        <p:nvSpPr>
          <p:cNvPr id="58" name="Rounded Rectangle 57">
            <a:extLst>
              <a:ext uri="{FF2B5EF4-FFF2-40B4-BE49-F238E27FC236}">
                <a16:creationId xmlns:a16="http://schemas.microsoft.com/office/drawing/2014/main" id="{F3BF9890-E69A-BA48-92E9-F9BF9061FD6B}"/>
              </a:ext>
            </a:extLst>
          </p:cNvPr>
          <p:cNvSpPr/>
          <p:nvPr/>
        </p:nvSpPr>
        <p:spPr>
          <a:xfrm>
            <a:off x="-115885" y="5693997"/>
            <a:ext cx="12552207" cy="109763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Tại sao triều đình Huế lại kí với Pháp bản hiệp ước Nhâm Tuất 1862?</a:t>
            </a:r>
          </a:p>
        </p:txBody>
      </p:sp>
      <p:sp>
        <p:nvSpPr>
          <p:cNvPr id="13" name="Rounded Rectangle 12">
            <a:extLst>
              <a:ext uri="{FF2B5EF4-FFF2-40B4-BE49-F238E27FC236}">
                <a16:creationId xmlns:a16="http://schemas.microsoft.com/office/drawing/2014/main" id="{525F26D8-9A6E-D448-8FDF-53966A911DA2}"/>
              </a:ext>
            </a:extLst>
          </p:cNvPr>
          <p:cNvSpPr/>
          <p:nvPr/>
        </p:nvSpPr>
        <p:spPr>
          <a:xfrm>
            <a:off x="-143851" y="5701509"/>
            <a:ext cx="12580173" cy="109763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hìn vào những nội dung của bản hiệp ước em có nhận xét gì?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outVertical)">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18" presetClass="entr" presetSubtype="1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grpSp>
        <p:nvGrpSpPr>
          <p:cNvPr id="1272" name="Google Shape;1272;p47"/>
          <p:cNvGrpSpPr/>
          <p:nvPr/>
        </p:nvGrpSpPr>
        <p:grpSpPr>
          <a:xfrm flipH="1">
            <a:off x="8445554" y="5285298"/>
            <a:ext cx="1574804" cy="795665"/>
            <a:chOff x="1866724" y="1193292"/>
            <a:chExt cx="6154785" cy="3109690"/>
          </a:xfrm>
        </p:grpSpPr>
        <p:sp>
          <p:nvSpPr>
            <p:cNvPr id="1273" name="Google Shape;1273;p47"/>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47"/>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4" name="Google Shape;1334;p47"/>
          <p:cNvGrpSpPr/>
          <p:nvPr/>
        </p:nvGrpSpPr>
        <p:grpSpPr>
          <a:xfrm>
            <a:off x="3214488" y="5413334"/>
            <a:ext cx="1105733" cy="795767"/>
            <a:chOff x="2258466" y="4060000"/>
            <a:chExt cx="829300" cy="596825"/>
          </a:xfrm>
        </p:grpSpPr>
        <p:sp>
          <p:nvSpPr>
            <p:cNvPr id="1335" name="Google Shape;1335;p47"/>
            <p:cNvSpPr/>
            <p:nvPr/>
          </p:nvSpPr>
          <p:spPr>
            <a:xfrm>
              <a:off x="2323591" y="4060000"/>
              <a:ext cx="764175" cy="485925"/>
            </a:xfrm>
            <a:custGeom>
              <a:avLst/>
              <a:gdLst/>
              <a:ahLst/>
              <a:cxnLst/>
              <a:rect l="l" t="t" r="r" b="b"/>
              <a:pathLst>
                <a:path w="30567" h="19437" extrusionOk="0">
                  <a:moveTo>
                    <a:pt x="13583" y="1"/>
                  </a:moveTo>
                  <a:cubicBezTo>
                    <a:pt x="12855" y="1"/>
                    <a:pt x="12116" y="190"/>
                    <a:pt x="11366" y="667"/>
                  </a:cubicBezTo>
                  <a:cubicBezTo>
                    <a:pt x="9084" y="2110"/>
                    <a:pt x="7534" y="4413"/>
                    <a:pt x="5898" y="6479"/>
                  </a:cubicBezTo>
                  <a:cubicBezTo>
                    <a:pt x="5511" y="6974"/>
                    <a:pt x="5123" y="7469"/>
                    <a:pt x="4801" y="7986"/>
                  </a:cubicBezTo>
                  <a:lnTo>
                    <a:pt x="4607" y="8158"/>
                  </a:lnTo>
                  <a:cubicBezTo>
                    <a:pt x="3617" y="9148"/>
                    <a:pt x="2971" y="10225"/>
                    <a:pt x="2282" y="11430"/>
                  </a:cubicBezTo>
                  <a:cubicBezTo>
                    <a:pt x="1809" y="12270"/>
                    <a:pt x="582" y="13001"/>
                    <a:pt x="345" y="13970"/>
                  </a:cubicBezTo>
                  <a:cubicBezTo>
                    <a:pt x="0" y="15434"/>
                    <a:pt x="1077" y="16381"/>
                    <a:pt x="2540" y="16424"/>
                  </a:cubicBezTo>
                  <a:cubicBezTo>
                    <a:pt x="3638" y="16467"/>
                    <a:pt x="4736" y="16489"/>
                    <a:pt x="5834" y="16532"/>
                  </a:cubicBezTo>
                  <a:cubicBezTo>
                    <a:pt x="5812" y="16790"/>
                    <a:pt x="5877" y="17027"/>
                    <a:pt x="6028" y="17220"/>
                  </a:cubicBezTo>
                  <a:cubicBezTo>
                    <a:pt x="6844" y="18555"/>
                    <a:pt x="8169" y="18771"/>
                    <a:pt x="9574" y="18771"/>
                  </a:cubicBezTo>
                  <a:cubicBezTo>
                    <a:pt x="10244" y="18771"/>
                    <a:pt x="10932" y="18722"/>
                    <a:pt x="11591" y="18722"/>
                  </a:cubicBezTo>
                  <a:cubicBezTo>
                    <a:pt x="12248" y="18722"/>
                    <a:pt x="12877" y="18770"/>
                    <a:pt x="13432" y="18964"/>
                  </a:cubicBezTo>
                  <a:cubicBezTo>
                    <a:pt x="14208" y="19235"/>
                    <a:pt x="15071" y="19437"/>
                    <a:pt x="15903" y="19437"/>
                  </a:cubicBezTo>
                  <a:cubicBezTo>
                    <a:pt x="16918" y="19437"/>
                    <a:pt x="17888" y="19137"/>
                    <a:pt x="18598" y="18297"/>
                  </a:cubicBezTo>
                  <a:cubicBezTo>
                    <a:pt x="18749" y="18146"/>
                    <a:pt x="18792" y="17909"/>
                    <a:pt x="18684" y="17716"/>
                  </a:cubicBezTo>
                  <a:cubicBezTo>
                    <a:pt x="18577" y="17543"/>
                    <a:pt x="18469" y="17393"/>
                    <a:pt x="18340" y="17242"/>
                  </a:cubicBezTo>
                  <a:cubicBezTo>
                    <a:pt x="19459" y="17242"/>
                    <a:pt x="20579" y="17220"/>
                    <a:pt x="21676" y="17199"/>
                  </a:cubicBezTo>
                  <a:cubicBezTo>
                    <a:pt x="23463" y="17134"/>
                    <a:pt x="25357" y="17199"/>
                    <a:pt x="26929" y="16209"/>
                  </a:cubicBezTo>
                  <a:cubicBezTo>
                    <a:pt x="30566" y="13927"/>
                    <a:pt x="26003" y="8417"/>
                    <a:pt x="24260" y="6565"/>
                  </a:cubicBezTo>
                  <a:cubicBezTo>
                    <a:pt x="22193" y="4391"/>
                    <a:pt x="20191" y="2712"/>
                    <a:pt x="17501" y="1313"/>
                  </a:cubicBezTo>
                  <a:cubicBezTo>
                    <a:pt x="16231" y="643"/>
                    <a:pt x="14925" y="1"/>
                    <a:pt x="135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47"/>
            <p:cNvSpPr/>
            <p:nvPr/>
          </p:nvSpPr>
          <p:spPr>
            <a:xfrm>
              <a:off x="2432016" y="4539675"/>
              <a:ext cx="146675" cy="117150"/>
            </a:xfrm>
            <a:custGeom>
              <a:avLst/>
              <a:gdLst/>
              <a:ahLst/>
              <a:cxnLst/>
              <a:rect l="l" t="t" r="r" b="b"/>
              <a:pathLst>
                <a:path w="5867" h="4686" extrusionOk="0">
                  <a:moveTo>
                    <a:pt x="2758" y="0"/>
                  </a:moveTo>
                  <a:cubicBezTo>
                    <a:pt x="1291" y="0"/>
                    <a:pt x="1" y="1456"/>
                    <a:pt x="765" y="2984"/>
                  </a:cubicBezTo>
                  <a:cubicBezTo>
                    <a:pt x="1174" y="3759"/>
                    <a:pt x="1884" y="4340"/>
                    <a:pt x="2745" y="4577"/>
                  </a:cubicBezTo>
                  <a:cubicBezTo>
                    <a:pt x="3021" y="4640"/>
                    <a:pt x="3351" y="4686"/>
                    <a:pt x="3686" y="4686"/>
                  </a:cubicBezTo>
                  <a:cubicBezTo>
                    <a:pt x="4268" y="4686"/>
                    <a:pt x="4866" y="4548"/>
                    <a:pt x="5221" y="4125"/>
                  </a:cubicBezTo>
                  <a:cubicBezTo>
                    <a:pt x="5866" y="3350"/>
                    <a:pt x="5522" y="2511"/>
                    <a:pt x="4898" y="2209"/>
                  </a:cubicBezTo>
                  <a:cubicBezTo>
                    <a:pt x="4919" y="1370"/>
                    <a:pt x="4446" y="573"/>
                    <a:pt x="3692" y="207"/>
                  </a:cubicBezTo>
                  <a:cubicBezTo>
                    <a:pt x="3385" y="65"/>
                    <a:pt x="3068"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47"/>
            <p:cNvSpPr/>
            <p:nvPr/>
          </p:nvSpPr>
          <p:spPr>
            <a:xfrm>
              <a:off x="2258466" y="4496500"/>
              <a:ext cx="108200" cy="85225"/>
            </a:xfrm>
            <a:custGeom>
              <a:avLst/>
              <a:gdLst/>
              <a:ahLst/>
              <a:cxnLst/>
              <a:rect l="l" t="t" r="r" b="b"/>
              <a:pathLst>
                <a:path w="4328" h="3409" extrusionOk="0">
                  <a:moveTo>
                    <a:pt x="1966" y="1"/>
                  </a:moveTo>
                  <a:cubicBezTo>
                    <a:pt x="1687" y="1"/>
                    <a:pt x="1405" y="63"/>
                    <a:pt x="1142" y="191"/>
                  </a:cubicBezTo>
                  <a:cubicBezTo>
                    <a:pt x="517" y="514"/>
                    <a:pt x="1" y="1181"/>
                    <a:pt x="216" y="1913"/>
                  </a:cubicBezTo>
                  <a:cubicBezTo>
                    <a:pt x="410" y="2516"/>
                    <a:pt x="840" y="2796"/>
                    <a:pt x="1378" y="3075"/>
                  </a:cubicBezTo>
                  <a:cubicBezTo>
                    <a:pt x="1733" y="3268"/>
                    <a:pt x="2149" y="3409"/>
                    <a:pt x="2563" y="3409"/>
                  </a:cubicBezTo>
                  <a:cubicBezTo>
                    <a:pt x="2752" y="3409"/>
                    <a:pt x="2940" y="3380"/>
                    <a:pt x="3122" y="3312"/>
                  </a:cubicBezTo>
                  <a:cubicBezTo>
                    <a:pt x="3596" y="3140"/>
                    <a:pt x="3983" y="2774"/>
                    <a:pt x="4155" y="2322"/>
                  </a:cubicBezTo>
                  <a:cubicBezTo>
                    <a:pt x="4327" y="1891"/>
                    <a:pt x="4220" y="1396"/>
                    <a:pt x="3897" y="1095"/>
                  </a:cubicBezTo>
                  <a:cubicBezTo>
                    <a:pt x="3660" y="1009"/>
                    <a:pt x="3466" y="837"/>
                    <a:pt x="3359" y="621"/>
                  </a:cubicBezTo>
                  <a:cubicBezTo>
                    <a:pt x="2995" y="216"/>
                    <a:pt x="2485" y="1"/>
                    <a:pt x="19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122" name="Picture 2">
            <a:extLst>
              <a:ext uri="{FF2B5EF4-FFF2-40B4-BE49-F238E27FC236}">
                <a16:creationId xmlns:a16="http://schemas.microsoft.com/office/drawing/2014/main" id="{166634AD-BE23-F642-8DC7-694705AD7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8" y="-53532"/>
            <a:ext cx="4347783" cy="4972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5A6006-A014-A941-8144-685BF7F66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765" y="0"/>
            <a:ext cx="7877235" cy="5636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6F9FB8-BF05-5F4F-9966-75A3BDF89EE7}"/>
              </a:ext>
            </a:extLst>
          </p:cNvPr>
          <p:cNvSpPr/>
          <p:nvPr/>
        </p:nvSpPr>
        <p:spPr>
          <a:xfrm>
            <a:off x="0" y="4919008"/>
            <a:ext cx="4411582" cy="1938992"/>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Chánh sứ Phan Thanh Giản (1796-1867), người đại diện triều đình nhà Nguyễn ký Hòa ước Nhâm Tuất (5/6/1862) với Pháp tại Sài Gòn.</a:t>
            </a:r>
            <a:endParaRPr kumimoji="0" lang="en-VN" sz="24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8DBE376-1AB9-4C47-8E83-2822CBF4454D}"/>
              </a:ext>
            </a:extLst>
          </p:cNvPr>
          <p:cNvSpPr/>
          <p:nvPr/>
        </p:nvSpPr>
        <p:spPr>
          <a:xfrm>
            <a:off x="4372199" y="5554537"/>
            <a:ext cx="7780418" cy="830997"/>
          </a:xfrm>
          <a:prstGeom prst="rect">
            <a:avLst/>
          </a:prstGeom>
          <a:solidFill>
            <a:srgbClr val="00B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Chánh sứ Phan Thanh Giản và Phó sứ Lâm Duy Hiệp ký hòa ước Nhâm Tuất (5/6/1862) với Pháp tại Sài Gòn.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72"/>
                                        </p:tgtEl>
                                        <p:attrNameLst>
                                          <p:attrName>style.visibility</p:attrName>
                                        </p:attrNameLst>
                                      </p:cBhvr>
                                      <p:to>
                                        <p:strVal val="visible"/>
                                      </p:to>
                                    </p:set>
                                    <p:anim calcmode="lin" valueType="num">
                                      <p:cBhvr>
                                        <p:cTn id="7" dur="1000" fill="hold"/>
                                        <p:tgtEl>
                                          <p:spTgt spid="1272"/>
                                        </p:tgtEl>
                                        <p:attrNameLst>
                                          <p:attrName>ppt_w</p:attrName>
                                        </p:attrNameLst>
                                      </p:cBhvr>
                                      <p:tavLst>
                                        <p:tav tm="0">
                                          <p:val>
                                            <p:strVal val="#ppt_w*0.70"/>
                                          </p:val>
                                        </p:tav>
                                        <p:tav tm="100000">
                                          <p:val>
                                            <p:strVal val="#ppt_w"/>
                                          </p:val>
                                        </p:tav>
                                      </p:tavLst>
                                    </p:anim>
                                    <p:anim calcmode="lin" valueType="num">
                                      <p:cBhvr>
                                        <p:cTn id="8" dur="1000" fill="hold"/>
                                        <p:tgtEl>
                                          <p:spTgt spid="1272"/>
                                        </p:tgtEl>
                                        <p:attrNameLst>
                                          <p:attrName>ppt_h</p:attrName>
                                        </p:attrNameLst>
                                      </p:cBhvr>
                                      <p:tavLst>
                                        <p:tav tm="0">
                                          <p:val>
                                            <p:strVal val="#ppt_h"/>
                                          </p:val>
                                        </p:tav>
                                        <p:tav tm="100000">
                                          <p:val>
                                            <p:strVal val="#ppt_h"/>
                                          </p:val>
                                        </p:tav>
                                      </p:tavLst>
                                    </p:anim>
                                    <p:animEffect transition="in" filter="fade">
                                      <p:cBhvr>
                                        <p:cTn id="9" dur="1000"/>
                                        <p:tgtEl>
                                          <p:spTgt spid="1272"/>
                                        </p:tgtEl>
                                      </p:cBhvr>
                                    </p:animEffect>
                                  </p:childTnLst>
                                </p:cTn>
                              </p:par>
                              <p:par>
                                <p:cTn id="10" presetID="55" presetClass="entr" presetSubtype="0" fill="hold" nodeType="withEffect">
                                  <p:stCondLst>
                                    <p:cond delay="0"/>
                                  </p:stCondLst>
                                  <p:childTnLst>
                                    <p:set>
                                      <p:cBhvr>
                                        <p:cTn id="11" dur="1" fill="hold">
                                          <p:stCondLst>
                                            <p:cond delay="0"/>
                                          </p:stCondLst>
                                        </p:cTn>
                                        <p:tgtEl>
                                          <p:spTgt spid="1334"/>
                                        </p:tgtEl>
                                        <p:attrNameLst>
                                          <p:attrName>style.visibility</p:attrName>
                                        </p:attrNameLst>
                                      </p:cBhvr>
                                      <p:to>
                                        <p:strVal val="visible"/>
                                      </p:to>
                                    </p:set>
                                    <p:anim calcmode="lin" valueType="num">
                                      <p:cBhvr>
                                        <p:cTn id="12" dur="1000" fill="hold"/>
                                        <p:tgtEl>
                                          <p:spTgt spid="1334"/>
                                        </p:tgtEl>
                                        <p:attrNameLst>
                                          <p:attrName>ppt_w</p:attrName>
                                        </p:attrNameLst>
                                      </p:cBhvr>
                                      <p:tavLst>
                                        <p:tav tm="0">
                                          <p:val>
                                            <p:strVal val="#ppt_w*0.70"/>
                                          </p:val>
                                        </p:tav>
                                        <p:tav tm="100000">
                                          <p:val>
                                            <p:strVal val="#ppt_w"/>
                                          </p:val>
                                        </p:tav>
                                      </p:tavLst>
                                    </p:anim>
                                    <p:anim calcmode="lin" valueType="num">
                                      <p:cBhvr>
                                        <p:cTn id="13" dur="1000" fill="hold"/>
                                        <p:tgtEl>
                                          <p:spTgt spid="1334"/>
                                        </p:tgtEl>
                                        <p:attrNameLst>
                                          <p:attrName>ppt_h</p:attrName>
                                        </p:attrNameLst>
                                      </p:cBhvr>
                                      <p:tavLst>
                                        <p:tav tm="0">
                                          <p:val>
                                            <p:strVal val="#ppt_h"/>
                                          </p:val>
                                        </p:tav>
                                        <p:tav tm="100000">
                                          <p:val>
                                            <p:strVal val="#ppt_h"/>
                                          </p:val>
                                        </p:tav>
                                      </p:tavLst>
                                    </p:anim>
                                    <p:animEffect transition="in" filter="fade">
                                      <p:cBhvr>
                                        <p:cTn id="14" dur="1000"/>
                                        <p:tgtEl>
                                          <p:spTgt spid="1334"/>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1000" fill="hold"/>
                                        <p:tgtEl>
                                          <p:spTgt spid="5122"/>
                                        </p:tgtEl>
                                        <p:attrNameLst>
                                          <p:attrName>ppt_w</p:attrName>
                                        </p:attrNameLst>
                                      </p:cBhvr>
                                      <p:tavLst>
                                        <p:tav tm="0">
                                          <p:val>
                                            <p:strVal val="#ppt_w*0.70"/>
                                          </p:val>
                                        </p:tav>
                                        <p:tav tm="100000">
                                          <p:val>
                                            <p:strVal val="#ppt_w"/>
                                          </p:val>
                                        </p:tav>
                                      </p:tavLst>
                                    </p:anim>
                                    <p:anim calcmode="lin" valueType="num">
                                      <p:cBhvr>
                                        <p:cTn id="18" dur="1000" fill="hold"/>
                                        <p:tgtEl>
                                          <p:spTgt spid="5122"/>
                                        </p:tgtEl>
                                        <p:attrNameLst>
                                          <p:attrName>ppt_h</p:attrName>
                                        </p:attrNameLst>
                                      </p:cBhvr>
                                      <p:tavLst>
                                        <p:tav tm="0">
                                          <p:val>
                                            <p:strVal val="#ppt_h"/>
                                          </p:val>
                                        </p:tav>
                                        <p:tav tm="100000">
                                          <p:val>
                                            <p:strVal val="#ppt_h"/>
                                          </p:val>
                                        </p:tav>
                                      </p:tavLst>
                                    </p:anim>
                                    <p:animEffect transition="in" filter="fade">
                                      <p:cBhvr>
                                        <p:cTn id="19" dur="1000"/>
                                        <p:tgtEl>
                                          <p:spTgt spid="5122"/>
                                        </p:tgtEl>
                                      </p:cBhvr>
                                    </p:animEffect>
                                  </p:childTnLst>
                                </p:cTn>
                              </p:par>
                              <p:par>
                                <p:cTn id="20" presetID="55" presetClass="entr" presetSubtype="0"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1000" fill="hold"/>
                                        <p:tgtEl>
                                          <p:spTgt spid="5124"/>
                                        </p:tgtEl>
                                        <p:attrNameLst>
                                          <p:attrName>ppt_w</p:attrName>
                                        </p:attrNameLst>
                                      </p:cBhvr>
                                      <p:tavLst>
                                        <p:tav tm="0">
                                          <p:val>
                                            <p:strVal val="#ppt_w*0.70"/>
                                          </p:val>
                                        </p:tav>
                                        <p:tav tm="100000">
                                          <p:val>
                                            <p:strVal val="#ppt_w"/>
                                          </p:val>
                                        </p:tav>
                                      </p:tavLst>
                                    </p:anim>
                                    <p:anim calcmode="lin" valueType="num">
                                      <p:cBhvr>
                                        <p:cTn id="23" dur="1000" fill="hold"/>
                                        <p:tgtEl>
                                          <p:spTgt spid="5124"/>
                                        </p:tgtEl>
                                        <p:attrNameLst>
                                          <p:attrName>ppt_h</p:attrName>
                                        </p:attrNameLst>
                                      </p:cBhvr>
                                      <p:tavLst>
                                        <p:tav tm="0">
                                          <p:val>
                                            <p:strVal val="#ppt_h"/>
                                          </p:val>
                                        </p:tav>
                                        <p:tav tm="100000">
                                          <p:val>
                                            <p:strVal val="#ppt_h"/>
                                          </p:val>
                                        </p:tav>
                                      </p:tavLst>
                                    </p:anim>
                                    <p:animEffect transition="in" filter="fade">
                                      <p:cBhvr>
                                        <p:cTn id="24" dur="1000"/>
                                        <p:tgtEl>
                                          <p:spTgt spid="512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17A579-A121-8D32-4321-19EA073BBB1B}"/>
              </a:ext>
            </a:extLst>
          </p:cNvPr>
          <p:cNvSpPr/>
          <p:nvPr/>
        </p:nvSpPr>
        <p:spPr>
          <a:xfrm>
            <a:off x="1049311" y="570730"/>
            <a:ext cx="1044814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sp>
        <p:nvSpPr>
          <p:cNvPr id="4" name="Rectangle 3">
            <a:extLst>
              <a:ext uri="{FF2B5EF4-FFF2-40B4-BE49-F238E27FC236}">
                <a16:creationId xmlns:a16="http://schemas.microsoft.com/office/drawing/2014/main" id="{6A52FC20-A693-09DD-8D9A-042DF161DD9F}"/>
              </a:ext>
            </a:extLst>
          </p:cNvPr>
          <p:cNvSpPr/>
          <p:nvPr/>
        </p:nvSpPr>
        <p:spPr>
          <a:xfrm>
            <a:off x="1184223" y="1957282"/>
            <a:ext cx="10013429"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p>
        </p:txBody>
      </p:sp>
      <p:sp>
        <p:nvSpPr>
          <p:cNvPr id="5" name="Rectangle 4">
            <a:extLst>
              <a:ext uri="{FF2B5EF4-FFF2-40B4-BE49-F238E27FC236}">
                <a16:creationId xmlns:a16="http://schemas.microsoft.com/office/drawing/2014/main" id="{E4726ABB-26E5-A8D1-0FDB-E2CEB5959288}"/>
              </a:ext>
            </a:extLst>
          </p:cNvPr>
          <p:cNvSpPr/>
          <p:nvPr/>
        </p:nvSpPr>
        <p:spPr>
          <a:xfrm>
            <a:off x="1364104" y="3238726"/>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Nẵng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(1858-1862)</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480F3E9F-B025-3E5A-FD4A-D415A19E5EA9}"/>
              </a:ext>
            </a:extLst>
          </p:cNvPr>
          <p:cNvSpPr/>
          <p:nvPr/>
        </p:nvSpPr>
        <p:spPr>
          <a:xfrm>
            <a:off x="1364105" y="3823501"/>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(1862-1874)</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7736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nkin_bateau_1890">
            <a:extLst>
              <a:ext uri="{FF2B5EF4-FFF2-40B4-BE49-F238E27FC236}">
                <a16:creationId xmlns:a16="http://schemas.microsoft.com/office/drawing/2014/main" id="{A01A8898-9F17-4146-9EB8-E4E4D6C3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70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07C085-2840-1047-8089-2A72B46A0922}"/>
              </a:ext>
            </a:extLst>
          </p:cNvPr>
          <p:cNvSpPr/>
          <p:nvPr/>
        </p:nvSpPr>
        <p:spPr>
          <a:xfrm>
            <a:off x="0" y="5842337"/>
            <a:ext cx="60960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quân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Nguyễn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đốt</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cháy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tàu</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étpêrăng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(Hy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Vọng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pháp</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sông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Vàm</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Cỏ</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10/12/1861</a:t>
            </a:r>
            <a:endParaRPr kumimoji="0" lang="en-VN"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pic>
        <p:nvPicPr>
          <p:cNvPr id="6" name="Picture 8" descr="NGUYỄN TRUNG TRỰC">
            <a:extLst>
              <a:ext uri="{FF2B5EF4-FFF2-40B4-BE49-F238E27FC236}">
                <a16:creationId xmlns:a16="http://schemas.microsoft.com/office/drawing/2014/main" id="{76C68E6D-DACB-6644-9A33-34A2F3E34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
            <a:ext cx="6096000" cy="4965173"/>
          </a:xfrm>
          <a:prstGeom prst="rect">
            <a:avLst/>
          </a:prstGeom>
          <a:noFill/>
        </p:spPr>
      </p:pic>
      <p:sp>
        <p:nvSpPr>
          <p:cNvPr id="7" name="Rectangle 6">
            <a:extLst>
              <a:ext uri="{FF2B5EF4-FFF2-40B4-BE49-F238E27FC236}">
                <a16:creationId xmlns:a16="http://schemas.microsoft.com/office/drawing/2014/main" id="{3220C796-8FAE-B843-B8F9-B6C4A71D97E1}"/>
              </a:ext>
            </a:extLst>
          </p:cNvPr>
          <p:cNvSpPr/>
          <p:nvPr/>
        </p:nvSpPr>
        <p:spPr>
          <a:xfrm>
            <a:off x="5806440" y="5013358"/>
            <a:ext cx="652881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nói của Nguyễn Trung Trực: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“Bao giờ người Tây nhổ hết cỏ nước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Thì mới hết người Nam đánh Tây”.</a:t>
            </a:r>
          </a:p>
        </p:txBody>
      </p:sp>
    </p:spTree>
    <p:extLst>
      <p:ext uri="{BB962C8B-B14F-4D97-AF65-F5344CB8AC3E}">
        <p14:creationId xmlns:p14="http://schemas.microsoft.com/office/powerpoint/2010/main" val="279847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par>
                                <p:cTn id="11" presetID="21"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2000"/>
                                        <p:tgtEl>
                                          <p:spTgt spid="6"/>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2)">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F79B1F-2DAD-5143-BCC3-6B46D9D99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66039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
            <a:extLst>
              <a:ext uri="{FF2B5EF4-FFF2-40B4-BE49-F238E27FC236}">
                <a16:creationId xmlns:a16="http://schemas.microsoft.com/office/drawing/2014/main" id="{F3B4F435-7C98-7341-BCDE-5B6D3A77F8C2}"/>
              </a:ext>
            </a:extLst>
          </p:cNvPr>
          <p:cNvSpPr txBox="1">
            <a:spLocks noChangeArrowheads="1"/>
          </p:cNvSpPr>
          <p:nvPr/>
        </p:nvSpPr>
        <p:spPr bwMode="auto">
          <a:xfrm>
            <a:off x="1159414" y="5991511"/>
            <a:ext cx="2493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Trương Định</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4098" name="Picture 2" descr="Tháng 9/1861. Trương Định (Trương Công Định) khởi nghĩa chống Pháp ở Gia  Định.">
            <a:extLst>
              <a:ext uri="{FF2B5EF4-FFF2-40B4-BE49-F238E27FC236}">
                <a16:creationId xmlns:a16="http://schemas.microsoft.com/office/drawing/2014/main" id="{A443E00A-D3EC-964C-B791-0CE270F6B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 t="2187" r="2269" b="2500"/>
          <a:stretch/>
        </p:blipFill>
        <p:spPr bwMode="auto">
          <a:xfrm>
            <a:off x="5102352" y="0"/>
            <a:ext cx="7089648"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064CCAE-0AD0-5040-9CD6-9B40781E6F35}"/>
              </a:ext>
            </a:extLst>
          </p:cNvPr>
          <p:cNvSpPr/>
          <p:nvPr/>
        </p:nvSpPr>
        <p:spPr>
          <a:xfrm>
            <a:off x="6297338" y="5986174"/>
            <a:ext cx="51235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Trương Định nhận phong soái</a:t>
            </a:r>
            <a:endParaRPr kumimoji="0" lang="en-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89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BF226-F44E-559A-B0A6-C18524A85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612623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 Pháp chọn Đà Nẵng làm mục tiêu mở đầu cuộc tấn công nhằm thực hiện kế hoạch gì??</a:t>
            </a: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 </a:t>
            </a:r>
            <a:r>
              <a:rPr lang="vi-VN" altLang="en-VN" sz="2400" dirty="0">
                <a:solidFill>
                  <a:schemeClr val="bg1"/>
                </a:solidFill>
                <a:latin typeface="Times New Roman" panose="02020603050405020304" pitchFamily="18" charset="0"/>
                <a:cs typeface="Times New Roman" panose="02020603050405020304" pitchFamily="18" charset="0"/>
              </a:rPr>
              <a:t>Kế hoạch “ đánh nhanh thắng nhanh”. </a:t>
            </a:r>
            <a:endParaRPr kumimoji="0" lang="vi-VN" altLang="en-VN"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B. </a:t>
            </a:r>
            <a:r>
              <a:rPr lang="en-US" sz="2400" dirty="0" err="1">
                <a:solidFill>
                  <a:schemeClr val="bg1"/>
                </a:solidFill>
                <a:latin typeface="Times New Roman" panose="02020603050405020304" pitchFamily="18" charset="0"/>
                <a:cs typeface="Times New Roman" panose="02020603050405020304" pitchFamily="18" charset="0"/>
              </a:rPr>
              <a:t>Chiếm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Nẵng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kéo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Huế</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C. </a:t>
            </a:r>
            <a:r>
              <a:rPr lang="vi-VN" altLang="en-VN" sz="2400" dirty="0">
                <a:solidFill>
                  <a:schemeClr val="bg1"/>
                </a:solidFill>
                <a:latin typeface="Times New Roman" panose="02020603050405020304" pitchFamily="18" charset="0"/>
                <a:cs typeface="Times New Roman" panose="02020603050405020304" pitchFamily="18" charset="0"/>
              </a:rPr>
              <a:t>Buộc triều đình Huế nhanh chóng đầu hàng. </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D. </a:t>
            </a:r>
            <a:r>
              <a:rPr lang="en-US" sz="2400" dirty="0" err="1">
                <a:solidFill>
                  <a:schemeClr val="bg1"/>
                </a:solidFill>
                <a:latin typeface="Times New Roman" panose="02020603050405020304" pitchFamily="18" charset="0"/>
                <a:cs typeface="Times New Roman" panose="02020603050405020304" pitchFamily="18" charset="0"/>
              </a:rPr>
              <a:t>Chiếm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Nẵng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750982" y="3920594"/>
            <a:ext cx="8005890" cy="2654675"/>
            <a:chOff x="226982" y="3549113"/>
            <a:chExt cx="8005890"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226982" y="4031549"/>
              <a:ext cx="8005890"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Kế</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hoạch</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nhanh</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thắng</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nhanh</a:t>
              </a:r>
              <a:r>
                <a:rPr kumimoji="0" lang="en-US" sz="28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a:t>
              </a:r>
              <a:endPar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5632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7" y="751039"/>
            <a:ext cx="7484525"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Câu nói “ Bao giờ người </a:t>
            </a:r>
            <a:r>
              <a:rPr lang="en-US" sz="2400" b="1" i="1" dirty="0">
                <a:solidFill>
                  <a:srgbClr val="FFFF00"/>
                </a:solidFill>
                <a:latin typeface="Times New Roman" panose="02020603050405020304" pitchFamily="18" charset="0"/>
                <a:cs typeface="Times New Roman" panose="02020603050405020304" pitchFamily="18" charset="0"/>
              </a:rPr>
              <a:t>T</a:t>
            </a:r>
            <a:r>
              <a:rPr lang="vi-VN" sz="2400" b="1" i="1" dirty="0">
                <a:solidFill>
                  <a:srgbClr val="FFFF00"/>
                </a:solidFill>
                <a:latin typeface="Times New Roman" panose="02020603050405020304" pitchFamily="18" charset="0"/>
                <a:cs typeface="Times New Roman" panose="02020603050405020304" pitchFamily="18" charset="0"/>
              </a:rPr>
              <a:t>ây nhổ hết cỏ nước Nam thì mới hết người Nam đánh Tây” là của ai?</a:t>
            </a: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white"/>
                </a:solidFill>
                <a:latin typeface="Times New Roman" panose="02020603050405020304" pitchFamily="18" charset="0"/>
                <a:cs typeface="Times New Roman" panose="02020603050405020304" pitchFamily="18" charset="0"/>
              </a:rPr>
              <a:t>Trương Định </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lang="vi-VN" sz="2400" dirty="0">
                <a:solidFill>
                  <a:prstClr val="white"/>
                </a:solidFill>
                <a:latin typeface="Times New Roman" panose="02020603050405020304" pitchFamily="18" charset="0"/>
                <a:cs typeface="Times New Roman" panose="02020603050405020304" pitchFamily="18" charset="0"/>
              </a:rPr>
              <a:t>Trương Quyền</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a:t>
            </a:r>
            <a:r>
              <a:rPr lang="vi-VN" sz="2400" dirty="0">
                <a:solidFill>
                  <a:prstClr val="white"/>
                </a:solidFill>
                <a:latin typeface="Times New Roman" panose="02020603050405020304" pitchFamily="18" charset="0"/>
                <a:cs typeface="Times New Roman" panose="02020603050405020304" pitchFamily="18" charset="0"/>
              </a:rPr>
              <a:t>Nguyễn Trung Trực </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Nguyễn Tri Phương.</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507586" y="56623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Nguyễn Trung Trực </a:t>
              </a:r>
              <a:endParaRPr kumimoji="0" lang="en-US"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7" y="164892"/>
            <a:ext cx="7435310" cy="347160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Hiệp ước nào đánh dấu việc triều đình nhà Nguyễn chính thức thừa nhận quyền cai quản của thực dân Pháp ở ba tỉnh Đông Nam Kì (Gia Định, Định Tường, Biên Hòa) và đảo Côn Lôn?</a:t>
            </a: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457200" lvl="0" indent="-457200">
              <a:buAutoNum type="alphaUcPeriod"/>
              <a:defRPr/>
            </a:pPr>
            <a:r>
              <a:rPr lang="vi-VN" sz="2400" dirty="0">
                <a:solidFill>
                  <a:prstClr val="white"/>
                </a:solidFill>
                <a:latin typeface="Times New Roman" panose="02020603050405020304" pitchFamily="18" charset="0"/>
                <a:cs typeface="Times New Roman" panose="02020603050405020304" pitchFamily="18" charset="0"/>
              </a:rPr>
              <a:t>Hiệp ước Nhâm Tuất. </a:t>
            </a:r>
            <a:endParaRPr lang="en-US" sz="2400" dirty="0">
              <a:solidFill>
                <a:prstClr val="white"/>
              </a:solidFill>
              <a:latin typeface="Times New Roman" panose="02020603050405020304" pitchFamily="18" charset="0"/>
              <a:cs typeface="Times New Roman" panose="02020603050405020304" pitchFamily="18" charset="0"/>
            </a:endParaRPr>
          </a:p>
          <a:p>
            <a:pPr marL="457200" lvl="0" indent="-457200">
              <a:buAutoNum type="alphaUcPeriod"/>
              <a:defRPr/>
            </a:pPr>
            <a:r>
              <a:rPr lang="vi-VN" sz="2400" dirty="0">
                <a:solidFill>
                  <a:prstClr val="white"/>
                </a:solidFill>
                <a:latin typeface="Times New Roman" panose="02020603050405020304" pitchFamily="18" charset="0"/>
                <a:cs typeface="Times New Roman" panose="02020603050405020304" pitchFamily="18" charset="0"/>
              </a:rPr>
              <a:t>Hiệp ước Giáp Tuất.</a:t>
            </a:r>
            <a:endParaRPr lang="en-US" sz="2400" dirty="0">
              <a:solidFill>
                <a:prstClr val="white"/>
              </a:solidFill>
              <a:latin typeface="Times New Roman" panose="02020603050405020304" pitchFamily="18" charset="0"/>
              <a:cs typeface="Times New Roman" panose="02020603050405020304" pitchFamily="18" charset="0"/>
            </a:endParaRPr>
          </a:p>
          <a:p>
            <a:pPr marL="457200" lvl="0" indent="-457200">
              <a:buAutoNum type="alphaUcPeriod"/>
              <a:defRPr/>
            </a:pPr>
            <a:r>
              <a:rPr lang="vi-VN" sz="2400" dirty="0">
                <a:solidFill>
                  <a:prstClr val="white"/>
                </a:solidFill>
                <a:latin typeface="Times New Roman" panose="02020603050405020304" pitchFamily="18" charset="0"/>
                <a:cs typeface="Times New Roman" panose="02020603050405020304" pitchFamily="18" charset="0"/>
              </a:rPr>
              <a:t>Hiệp ước Hác-măng.</a:t>
            </a:r>
            <a:endParaRPr lang="en-US" sz="2400" dirty="0">
              <a:solidFill>
                <a:prstClr val="white"/>
              </a:solidFill>
              <a:latin typeface="Times New Roman" panose="02020603050405020304" pitchFamily="18" charset="0"/>
              <a:cs typeface="Times New Roman" panose="02020603050405020304" pitchFamily="18" charset="0"/>
            </a:endParaRPr>
          </a:p>
          <a:p>
            <a:pPr marL="457200" lvl="0" indent="-457200">
              <a:buAutoNum type="alphaUcPeriod"/>
              <a:defRPr/>
            </a:pPr>
            <a:r>
              <a:rPr lang="vi-VN" sz="2400" dirty="0">
                <a:solidFill>
                  <a:prstClr val="white"/>
                </a:solidFill>
                <a:latin typeface="Times New Roman" panose="02020603050405020304" pitchFamily="18" charset="0"/>
                <a:cs typeface="Times New Roman" panose="02020603050405020304" pitchFamily="18" charset="0"/>
              </a:rPr>
              <a:t>Hiệp ước Pa-tơ-nốt.</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698230" y="164892"/>
            <a:ext cx="494431" cy="346272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492825" y="154029"/>
            <a:ext cx="207937" cy="365906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buAutoNum type="alphaUcPeriod"/>
                <a:defRPr/>
              </a:pPr>
              <a:r>
                <a:rPr lang="vi-VN" sz="3200" dirty="0">
                  <a:solidFill>
                    <a:prstClr val="white"/>
                  </a:solidFill>
                  <a:latin typeface="Times New Roman" panose="02020603050405020304" pitchFamily="18" charset="0"/>
                  <a:cs typeface="Times New Roman" panose="02020603050405020304" pitchFamily="18" charset="0"/>
                </a:rPr>
                <a:t>Hiệp ước Nhâm Tuất. </a:t>
              </a:r>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32556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0"/>
            <a:ext cx="7159636" cy="363649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Vì sao Nền độc lập, chủ quyền quốc gia bị xâm phạm nghiêm trọng sau khi Nhà Nguyễn kí hiệp ước Nhâm Tuất?</a:t>
            </a: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lvl="0">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white"/>
                </a:solidFill>
                <a:latin typeface="Times New Roman" panose="02020603050405020304" pitchFamily="18" charset="0"/>
                <a:cs typeface="Times New Roman" panose="02020603050405020304" pitchFamily="18" charset="0"/>
              </a:rPr>
              <a:t>Do nhà nguyễn để thực dân Pháp toàn quyền cai trị đất nước</a:t>
            </a:r>
            <a:endParaRPr lang="en-US" sz="2400" dirty="0">
              <a:solidFill>
                <a:prstClr val="white"/>
              </a:solidFill>
              <a:latin typeface="Times New Roman" panose="02020603050405020304" pitchFamily="18" charset="0"/>
              <a:cs typeface="Times New Roman" panose="02020603050405020304" pitchFamily="18" charset="0"/>
            </a:endParaRPr>
          </a:p>
          <a:p>
            <a:pPr lvl="0">
              <a:defRPr/>
            </a:pPr>
            <a:r>
              <a:rPr lang="vi-VN" sz="2400" dirty="0">
                <a:solidFill>
                  <a:prstClr val="white"/>
                </a:solidFill>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Do nhà Nguyễn để thực dân Pháp nắm toàn bộ quyền lực trong bộ máy nhà nước</a:t>
            </a:r>
            <a:endParaRPr lang="en-US" sz="2400" dirty="0">
              <a:solidFill>
                <a:prstClr val="white"/>
              </a:solidFill>
              <a:latin typeface="Times New Roman" panose="02020603050405020304" pitchFamily="18" charset="0"/>
              <a:cs typeface="Times New Roman" panose="02020603050405020304" pitchFamily="18" charset="0"/>
            </a:endParaRPr>
          </a:p>
          <a:p>
            <a:pPr lvl="0">
              <a:defRPr/>
            </a:pPr>
            <a:r>
              <a:rPr lang="vi-VN" sz="2400" dirty="0">
                <a:solidFill>
                  <a:prstClr val="white"/>
                </a:solidFill>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Do nhà Nguyễn thừa nhận quyền cai trị của thực dân Pháp ở 3 tỉnh Đông Nam Á và đảo Côn Lôn</a:t>
            </a:r>
            <a:endParaRPr lang="en-US" sz="2400" dirty="0">
              <a:solidFill>
                <a:prstClr val="white"/>
              </a:solidFill>
              <a:latin typeface="Times New Roman" panose="02020603050405020304" pitchFamily="18" charset="0"/>
              <a:cs typeface="Times New Roman" panose="02020603050405020304" pitchFamily="18" charset="0"/>
            </a:endParaRPr>
          </a:p>
          <a:p>
            <a:pPr lvl="0">
              <a:defRPr/>
            </a:pPr>
            <a:r>
              <a:rPr lang="vi-VN" sz="2400" dirty="0">
                <a:solidFill>
                  <a:prstClr val="white"/>
                </a:solidFill>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Đáp án khác</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746372" y="1"/>
            <a:ext cx="461396" cy="375607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687090" y="3920594"/>
            <a:ext cx="8513612" cy="2654675"/>
            <a:chOff x="163090" y="3549113"/>
            <a:chExt cx="8513612"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163090" y="3974190"/>
              <a:ext cx="8513612"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Do nhà Nguyễn thừa nhận quyền cai trị của thực dân Pháp ở 3 tỉnh Đông Nam Á và đảo Côn Lôn</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8599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D7F9E-C921-7FBB-2181-0E36866BEA23}"/>
              </a:ext>
            </a:extLst>
          </p:cNvPr>
          <p:cNvSpPr txBox="1"/>
          <p:nvPr/>
        </p:nvSpPr>
        <p:spPr>
          <a:xfrm>
            <a:off x="1204338" y="1535201"/>
            <a:ext cx="10493116" cy="286232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Luật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Khởi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động</a:t>
            </a:r>
            <a:r>
              <a:rPr lang="en-US" sz="3600" b="1" dirty="0">
                <a:solidFill>
                  <a:srgbClr val="0070C0"/>
                </a:solidFill>
                <a:latin typeface="Times New Roman" panose="02020603050405020304" pitchFamily="18" charset="0"/>
                <a:cs typeface="Times New Roman" panose="02020603050405020304" pitchFamily="18" charset="0"/>
              </a:rPr>
              <a:t>: </a:t>
            </a:r>
          </a:p>
          <a:p>
            <a:pPr algn="just"/>
            <a:r>
              <a:rPr lang="en-US" sz="3600" dirty="0" err="1">
                <a:solidFill>
                  <a:srgbClr val="020301"/>
                </a:solidFill>
                <a:latin typeface="Times New Roman" panose="02020603050405020304" pitchFamily="18" charset="0"/>
                <a:cs typeface="Times New Roman" panose="02020603050405020304" pitchFamily="18" charset="0"/>
              </a:rPr>
              <a:t>Có</a:t>
            </a:r>
            <a:r>
              <a:rPr lang="en-US" sz="3600" dirty="0">
                <a:solidFill>
                  <a:srgbClr val="020301"/>
                </a:solidFill>
                <a:latin typeface="Times New Roman" panose="02020603050405020304" pitchFamily="18" charset="0"/>
                <a:cs typeface="Times New Roman" panose="02020603050405020304" pitchFamily="18" charset="0"/>
              </a:rPr>
              <a:t> 5 </a:t>
            </a:r>
            <a:r>
              <a:rPr lang="en-US" sz="3600" dirty="0" err="1">
                <a:solidFill>
                  <a:srgbClr val="020301"/>
                </a:solidFill>
                <a:latin typeface="Times New Roman" panose="02020603050405020304" pitchFamily="18" charset="0"/>
                <a:cs typeface="Times New Roman" panose="02020603050405020304" pitchFamily="18" charset="0"/>
              </a:rPr>
              <a:t>câu</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hỏi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thời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gian</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suy</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nghĩ</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cho</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mỗi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câu</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hỏi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là</a:t>
            </a:r>
            <a:r>
              <a:rPr lang="en-US" sz="3600" dirty="0">
                <a:solidFill>
                  <a:srgbClr val="020301"/>
                </a:solidFill>
                <a:latin typeface="Times New Roman" panose="02020603050405020304" pitchFamily="18" charset="0"/>
                <a:cs typeface="Times New Roman" panose="02020603050405020304" pitchFamily="18" charset="0"/>
              </a:rPr>
              <a:t> 10 </a:t>
            </a:r>
            <a:r>
              <a:rPr lang="en-US" sz="3600" dirty="0" err="1">
                <a:solidFill>
                  <a:srgbClr val="020301"/>
                </a:solidFill>
                <a:latin typeface="Times New Roman" panose="02020603050405020304" pitchFamily="18" charset="0"/>
                <a:cs typeface="Times New Roman" panose="02020603050405020304" pitchFamily="18" charset="0"/>
              </a:rPr>
              <a:t>giây</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Hết</a:t>
            </a:r>
            <a:r>
              <a:rPr lang="en-US" sz="3600" dirty="0">
                <a:solidFill>
                  <a:srgbClr val="020301"/>
                </a:solidFill>
                <a:latin typeface="Times New Roman" panose="02020603050405020304" pitchFamily="18" charset="0"/>
                <a:cs typeface="Times New Roman" panose="02020603050405020304" pitchFamily="18" charset="0"/>
              </a:rPr>
              <a:t> 10 </a:t>
            </a:r>
            <a:r>
              <a:rPr lang="en-US" sz="3600" dirty="0" err="1">
                <a:solidFill>
                  <a:srgbClr val="020301"/>
                </a:solidFill>
                <a:latin typeface="Times New Roman" panose="02020603050405020304" pitchFamily="18" charset="0"/>
                <a:cs typeface="Times New Roman" panose="02020603050405020304" pitchFamily="18" charset="0"/>
              </a:rPr>
              <a:t>giây</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suy</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nghĩ</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cả</a:t>
            </a:r>
            <a:r>
              <a:rPr lang="en-US" sz="3600" dirty="0">
                <a:solidFill>
                  <a:srgbClr val="020301"/>
                </a:solidFill>
                <a:latin typeface="Times New Roman" panose="02020603050405020304" pitchFamily="18" charset="0"/>
                <a:cs typeface="Times New Roman" panose="02020603050405020304" pitchFamily="18" charset="0"/>
              </a:rPr>
              <a:t> 3 </a:t>
            </a:r>
            <a:r>
              <a:rPr lang="en-US" sz="3600" dirty="0" err="1">
                <a:solidFill>
                  <a:srgbClr val="020301"/>
                </a:solidFill>
                <a:latin typeface="Times New Roman" panose="02020603050405020304" pitchFamily="18" charset="0"/>
                <a:cs typeface="Times New Roman" panose="02020603050405020304" pitchFamily="18" charset="0"/>
              </a:rPr>
              <a:t>thí</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sinh</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giơ</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bảng</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đáp</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án</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mỗi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đáp</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án</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đúng</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tương</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đương</a:t>
            </a:r>
            <a:r>
              <a:rPr lang="en-US" sz="3600" dirty="0">
                <a:solidFill>
                  <a:srgbClr val="020301"/>
                </a:solidFill>
                <a:latin typeface="Times New Roman" panose="02020603050405020304" pitchFamily="18" charset="0"/>
                <a:cs typeface="Times New Roman" panose="02020603050405020304" pitchFamily="18" charset="0"/>
              </a:rPr>
              <a:t> 10 </a:t>
            </a:r>
            <a:r>
              <a:rPr lang="en-US" sz="3600" dirty="0" err="1">
                <a:solidFill>
                  <a:srgbClr val="020301"/>
                </a:solidFill>
                <a:latin typeface="Times New Roman" panose="02020603050405020304" pitchFamily="18" charset="0"/>
                <a:cs typeface="Times New Roman" panose="02020603050405020304" pitchFamily="18" charset="0"/>
              </a:rPr>
              <a:t>điểm</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Trả</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lời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sai</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không</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được</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tính</a:t>
            </a:r>
            <a:r>
              <a:rPr lang="en-US" sz="3600" dirty="0">
                <a:solidFill>
                  <a:srgbClr val="020301"/>
                </a:solidFill>
                <a:latin typeface="Times New Roman" panose="02020603050405020304" pitchFamily="18" charset="0"/>
                <a:cs typeface="Times New Roman" panose="02020603050405020304" pitchFamily="18" charset="0"/>
              </a:rPr>
              <a:t> </a:t>
            </a:r>
            <a:r>
              <a:rPr lang="en-US" sz="3600" dirty="0" err="1">
                <a:solidFill>
                  <a:srgbClr val="020301"/>
                </a:solidFill>
                <a:latin typeface="Times New Roman" panose="02020603050405020304" pitchFamily="18" charset="0"/>
                <a:cs typeface="Times New Roman" panose="02020603050405020304" pitchFamily="18" charset="0"/>
              </a:rPr>
              <a:t>điểm</a:t>
            </a:r>
            <a:r>
              <a:rPr lang="en-US" sz="3600" dirty="0">
                <a:solidFill>
                  <a:srgbClr val="020301"/>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0BB3A965-D5CD-2545-A635-CF56762C4DC6}"/>
              </a:ext>
            </a:extLst>
          </p:cNvPr>
          <p:cNvSpPr/>
          <p:nvPr/>
        </p:nvSpPr>
        <p:spPr>
          <a:xfrm>
            <a:off x="100839" y="24384"/>
            <a:ext cx="653980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6570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Sau khi triều đình nhà Nguyễn kí Hiệp ước với Pháp thì nhân dân có thái độ gì ?</a:t>
            </a: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lvl="0">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white"/>
                </a:solidFill>
                <a:latin typeface="Times New Roman" panose="02020603050405020304" pitchFamily="18" charset="0"/>
                <a:cs typeface="Times New Roman" panose="02020603050405020304" pitchFamily="18" charset="0"/>
              </a:rPr>
              <a:t>Phong trào nhanh chóng thất bại.</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white"/>
                </a:solidFill>
                <a:latin typeface="Times New Roman" panose="02020603050405020304" pitchFamily="18" charset="0"/>
                <a:cs typeface="Times New Roman" panose="02020603050405020304" pitchFamily="18" charset="0"/>
              </a:rPr>
              <a:t>Phong trào bị dập tắt</a:t>
            </a:r>
            <a:endParaRPr lang="en-US" sz="2400" dirty="0">
              <a:solidFill>
                <a:prstClr val="white"/>
              </a:solidFill>
              <a:latin typeface="Times New Roman" panose="02020603050405020304" pitchFamily="18" charset="0"/>
              <a:cs typeface="Times New Roman" panose="02020603050405020304" pitchFamily="18" charset="0"/>
            </a:endParaRPr>
          </a:p>
          <a:p>
            <a:pPr lvl="0">
              <a:defRPr/>
            </a:pPr>
            <a:r>
              <a:rPr lang="vi-VN" sz="2400" dirty="0">
                <a:solidFill>
                  <a:prstClr val="white"/>
                </a:solidFill>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Phong trào kháng Pháp của nhân dân Đông Nam Kỳ diễn ra sôi nổi và ngày càng lan rộng</a:t>
            </a:r>
            <a:r>
              <a:rPr lang="en-US" sz="2400" dirty="0">
                <a:solidFill>
                  <a:prstClr val="white"/>
                </a:solidFill>
                <a:latin typeface="Times New Roman" panose="02020603050405020304" pitchFamily="18" charset="0"/>
                <a:cs typeface="Times New Roman" panose="02020603050405020304" pitchFamily="18" charset="0"/>
              </a:rPr>
              <a:t>.</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2400" dirty="0">
                <a:solidFill>
                  <a:prstClr val="white"/>
                </a:solidFill>
                <a:latin typeface="Times New Roman" panose="02020603050405020304" pitchFamily="18" charset="0"/>
                <a:cs typeface="Times New Roman" panose="02020603050405020304" pitchFamily="18" charset="0"/>
              </a:rPr>
              <a:t>Đáp án khác</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8152730" cy="2654675"/>
            <a:chOff x="560434" y="3549113"/>
            <a:chExt cx="8152730"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8152730"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Phong trào kháng Pháp của nhân dân Đông Nam Kỳ diễn ra sôi nổi và ngày càng lan rộng.</a:t>
              </a:r>
              <a:endPar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04630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8B24F-FA89-97A2-708B-A4AF9AFA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Tree>
    <p:extLst>
      <p:ext uri="{BB962C8B-B14F-4D97-AF65-F5344CB8AC3E}">
        <p14:creationId xmlns:p14="http://schemas.microsoft.com/office/powerpoint/2010/main" val="2922033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8C33F36E-9F60-C3CC-2E7D-B44EBE287807}"/>
              </a:ext>
            </a:extLst>
          </p:cNvPr>
          <p:cNvSpPr>
            <a:spLocks noGrp="1"/>
          </p:cNvSpPr>
          <p:nvPr>
            <p:ph type="title"/>
          </p:nvPr>
        </p:nvSpPr>
        <p:spPr>
          <a:xfrm>
            <a:off x="2565815" y="1163434"/>
            <a:ext cx="7060369" cy="4109540"/>
          </a:xfrm>
        </p:spPr>
        <p:txBody>
          <a:bodyPr/>
          <a:lstStyle/>
          <a:p>
            <a:r>
              <a:rPr lang="vi-VN" sz="3200" dirty="0">
                <a:solidFill>
                  <a:srgbClr val="0070C0"/>
                </a:solidFill>
                <a:latin typeface="Times New Roman" panose="02020603050405020304" pitchFamily="18" charset="0"/>
                <a:cs typeface="Times New Roman" panose="02020603050405020304" pitchFamily="18" charset="0"/>
              </a:rPr>
              <a:t>So sánh thái độ, hành động của nhân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dân</a:t>
            </a:r>
            <a:r>
              <a:rPr lang="vi-VN" sz="3200" dirty="0">
                <a:solidFill>
                  <a:srgbClr val="0070C0"/>
                </a:solidFill>
                <a:latin typeface="Times New Roman" panose="02020603050405020304" pitchFamily="18" charset="0"/>
                <a:cs typeface="Times New Roman" panose="02020603050405020304" pitchFamily="18" charset="0"/>
              </a:rPr>
              <a:t> và của triều đình phong kiến trước cuộc xâm lược của thực dân Phá</a:t>
            </a:r>
            <a:r>
              <a:rPr lang="en-US" sz="3200" dirty="0">
                <a:solidFill>
                  <a:srgbClr val="0070C0"/>
                </a:solidFill>
                <a:latin typeface="Times New Roman" panose="02020603050405020304" pitchFamily="18" charset="0"/>
                <a:cs typeface="Times New Roman" panose="02020603050405020304" pitchFamily="18" charset="0"/>
              </a:rPr>
              <a:t>p?</a:t>
            </a:r>
          </a:p>
        </p:txBody>
      </p:sp>
      <p:pic>
        <p:nvPicPr>
          <p:cNvPr id="2" name="Picture 115" descr="ALRMCLOK">
            <a:extLst>
              <a:ext uri="{FF2B5EF4-FFF2-40B4-BE49-F238E27FC236}">
                <a16:creationId xmlns:a16="http://schemas.microsoft.com/office/drawing/2014/main" id="{335EF50F-1C19-8795-7653-83CB7349D3E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41078" y="43483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a:extLst>
              <a:ext uri="{FF2B5EF4-FFF2-40B4-BE49-F238E27FC236}">
                <a16:creationId xmlns:a16="http://schemas.microsoft.com/office/drawing/2014/main" id="{D2BDD78D-ECD3-3E53-1E25-2E1DB1659795}"/>
              </a:ext>
            </a:extLst>
          </p:cNvPr>
          <p:cNvSpPr>
            <a:spLocks noChangeArrowheads="1"/>
          </p:cNvSpPr>
          <p:nvPr/>
        </p:nvSpPr>
        <p:spPr bwMode="auto">
          <a:xfrm>
            <a:off x="1302820" y="73466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5" name="Oval 176">
            <a:extLst>
              <a:ext uri="{FF2B5EF4-FFF2-40B4-BE49-F238E27FC236}">
                <a16:creationId xmlns:a16="http://schemas.microsoft.com/office/drawing/2014/main" id="{B0FE4521-0B81-EF8A-3050-E22F407B2F34}"/>
              </a:ext>
            </a:extLst>
          </p:cNvPr>
          <p:cNvSpPr>
            <a:spLocks noChangeArrowheads="1"/>
          </p:cNvSpPr>
          <p:nvPr/>
        </p:nvSpPr>
        <p:spPr bwMode="auto">
          <a:xfrm>
            <a:off x="1306919" y="70723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6" name="Oval 176">
            <a:extLst>
              <a:ext uri="{FF2B5EF4-FFF2-40B4-BE49-F238E27FC236}">
                <a16:creationId xmlns:a16="http://schemas.microsoft.com/office/drawing/2014/main" id="{5E0A5909-007A-2536-AE51-43891F431492}"/>
              </a:ext>
            </a:extLst>
          </p:cNvPr>
          <p:cNvSpPr>
            <a:spLocks noChangeArrowheads="1"/>
          </p:cNvSpPr>
          <p:nvPr/>
        </p:nvSpPr>
        <p:spPr bwMode="auto">
          <a:xfrm>
            <a:off x="1302492" y="74816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7" name="Oval 176">
            <a:extLst>
              <a:ext uri="{FF2B5EF4-FFF2-40B4-BE49-F238E27FC236}">
                <a16:creationId xmlns:a16="http://schemas.microsoft.com/office/drawing/2014/main" id="{302F3844-59A8-4597-7786-A1BF01085456}"/>
              </a:ext>
            </a:extLst>
          </p:cNvPr>
          <p:cNvSpPr>
            <a:spLocks noChangeArrowheads="1"/>
          </p:cNvSpPr>
          <p:nvPr/>
        </p:nvSpPr>
        <p:spPr bwMode="auto">
          <a:xfrm>
            <a:off x="1319676" y="72407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8" name="Oval 176">
            <a:extLst>
              <a:ext uri="{FF2B5EF4-FFF2-40B4-BE49-F238E27FC236}">
                <a16:creationId xmlns:a16="http://schemas.microsoft.com/office/drawing/2014/main" id="{E7F63CEF-169B-56B4-B128-F1399D8C2ED8}"/>
              </a:ext>
            </a:extLst>
          </p:cNvPr>
          <p:cNvSpPr>
            <a:spLocks noChangeArrowheads="1"/>
          </p:cNvSpPr>
          <p:nvPr/>
        </p:nvSpPr>
        <p:spPr bwMode="auto">
          <a:xfrm>
            <a:off x="1306919" y="73797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9" name="Oval 176">
            <a:extLst>
              <a:ext uri="{FF2B5EF4-FFF2-40B4-BE49-F238E27FC236}">
                <a16:creationId xmlns:a16="http://schemas.microsoft.com/office/drawing/2014/main" id="{DDB29D9A-BED9-1C61-E73E-DAB78B61FD9A}"/>
              </a:ext>
            </a:extLst>
          </p:cNvPr>
          <p:cNvSpPr>
            <a:spLocks noChangeArrowheads="1"/>
          </p:cNvSpPr>
          <p:nvPr/>
        </p:nvSpPr>
        <p:spPr bwMode="auto">
          <a:xfrm>
            <a:off x="1318325" y="73439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0" name="Oval 176">
            <a:extLst>
              <a:ext uri="{FF2B5EF4-FFF2-40B4-BE49-F238E27FC236}">
                <a16:creationId xmlns:a16="http://schemas.microsoft.com/office/drawing/2014/main" id="{8C3541DD-707D-BAB2-A4DC-D1ABC7029333}"/>
              </a:ext>
            </a:extLst>
          </p:cNvPr>
          <p:cNvSpPr>
            <a:spLocks noChangeArrowheads="1"/>
          </p:cNvSpPr>
          <p:nvPr/>
        </p:nvSpPr>
        <p:spPr bwMode="auto">
          <a:xfrm>
            <a:off x="1283161" y="73663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1" name="Oval 176">
            <a:extLst>
              <a:ext uri="{FF2B5EF4-FFF2-40B4-BE49-F238E27FC236}">
                <a16:creationId xmlns:a16="http://schemas.microsoft.com/office/drawing/2014/main" id="{0CC9240D-61AD-A52B-C4F9-6F40730E5400}"/>
              </a:ext>
            </a:extLst>
          </p:cNvPr>
          <p:cNvSpPr>
            <a:spLocks noChangeArrowheads="1"/>
          </p:cNvSpPr>
          <p:nvPr/>
        </p:nvSpPr>
        <p:spPr bwMode="auto">
          <a:xfrm>
            <a:off x="1290063" y="71059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2" name="Oval 176">
            <a:extLst>
              <a:ext uri="{FF2B5EF4-FFF2-40B4-BE49-F238E27FC236}">
                <a16:creationId xmlns:a16="http://schemas.microsoft.com/office/drawing/2014/main" id="{1E903171-AD09-A8D8-8F33-3FA0ECC9FF74}"/>
              </a:ext>
            </a:extLst>
          </p:cNvPr>
          <p:cNvSpPr>
            <a:spLocks noChangeArrowheads="1"/>
          </p:cNvSpPr>
          <p:nvPr/>
        </p:nvSpPr>
        <p:spPr bwMode="auto">
          <a:xfrm>
            <a:off x="1307949" y="728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3" name="Oval 176">
            <a:extLst>
              <a:ext uri="{FF2B5EF4-FFF2-40B4-BE49-F238E27FC236}">
                <a16:creationId xmlns:a16="http://schemas.microsoft.com/office/drawing/2014/main" id="{918AB1A9-7CC7-E20E-560F-3F30465856DE}"/>
              </a:ext>
            </a:extLst>
          </p:cNvPr>
          <p:cNvSpPr>
            <a:spLocks noChangeArrowheads="1"/>
          </p:cNvSpPr>
          <p:nvPr/>
        </p:nvSpPr>
        <p:spPr bwMode="auto">
          <a:xfrm>
            <a:off x="1318325" y="68695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4" name="Oval 176">
            <a:extLst>
              <a:ext uri="{FF2B5EF4-FFF2-40B4-BE49-F238E27FC236}">
                <a16:creationId xmlns:a16="http://schemas.microsoft.com/office/drawing/2014/main" id="{A49E1D50-0D54-097E-78D0-98BA200230D2}"/>
              </a:ext>
            </a:extLst>
          </p:cNvPr>
          <p:cNvSpPr>
            <a:spLocks noChangeArrowheads="1"/>
          </p:cNvSpPr>
          <p:nvPr/>
        </p:nvSpPr>
        <p:spPr bwMode="auto">
          <a:xfrm>
            <a:off x="1276417" y="71628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20925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eep.wav"/>
                                        </p:tgtEl>
                                      </p:cMediaNode>
                                    </p:audio>
                                  </p:subTnLst>
                                </p:cTn>
                              </p:par>
                            </p:childTnLst>
                          </p:cTn>
                        </p:par>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FB5-5249-2C47-5D53-ABE7B51D85BE}"/>
              </a:ext>
            </a:extLst>
          </p:cNvPr>
          <p:cNvSpPr>
            <a:spLocks noGrp="1"/>
          </p:cNvSpPr>
          <p:nvPr>
            <p:ph type="title"/>
          </p:nvPr>
        </p:nvSpPr>
        <p:spPr>
          <a:xfrm>
            <a:off x="3057993" y="989351"/>
            <a:ext cx="5891136" cy="4317168"/>
          </a:xfrm>
        </p:spPr>
        <p:txBody>
          <a:bodyPr/>
          <a:lstStyle/>
          <a:p>
            <a:pPr algn="l"/>
            <a:r>
              <a:rPr lang="en-US" sz="2400" dirty="0" err="1">
                <a:solidFill>
                  <a:srgbClr val="FF0000"/>
                </a:solidFill>
                <a:latin typeface="Times New Roman" panose="02020603050405020304" pitchFamily="18" charset="0"/>
                <a:cs typeface="Times New Roman" panose="02020603050405020304" pitchFamily="18" charset="0"/>
              </a:rPr>
              <a:t>Thái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Không kiên quyết động viên nhân dân chống Pháp.</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Bỏ lỡ thời cơ để hành động.</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Nhu nhược, ươn hèn, ích kỷ, vì quyền lợi của dòng họ bán rẻ dân tộc.</a:t>
            </a:r>
            <a:r>
              <a:rPr lang="en-US" sz="2400" dirty="0">
                <a:solidFill>
                  <a:srgbClr val="0070C0"/>
                </a:solidFill>
                <a:latin typeface="Times New Roman" panose="02020603050405020304" pitchFamily="18" charset="0"/>
                <a:cs typeface="Times New Roman" panose="02020603050405020304" pitchFamily="18" charset="0"/>
              </a:rPr>
              <a:t/>
            </a:r>
            <a:br>
              <a:rPr lang="en-US" sz="2400" dirty="0">
                <a:solidFill>
                  <a:srgbClr val="0070C0"/>
                </a:solidFill>
                <a:latin typeface="Times New Roman" panose="02020603050405020304" pitchFamily="18" charset="0"/>
                <a:cs typeface="Times New Roman" panose="02020603050405020304" pitchFamily="18" charset="0"/>
              </a:rPr>
            </a:br>
            <a:r>
              <a:rPr lang="en-US" sz="2400" dirty="0" err="1">
                <a:solidFill>
                  <a:srgbClr val="FF0000"/>
                </a:solidFill>
                <a:latin typeface="Times New Roman" panose="02020603050405020304" pitchFamily="18" charset="0"/>
                <a:cs typeface="Times New Roman" panose="02020603050405020304" pitchFamily="18" charset="0"/>
              </a:rPr>
              <a:t>Thái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Kiên quyết chống xâm lược ngay từ khi Pháp nổ súng xâm lược nước ta.</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Có thái độ “bất tuân lệnh” triều đình của nhân dân và sĩ phu yêu nước.</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02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91638039-6D12-404E-B4AF-BFF31433B9F8}"/>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Mục đích các nước phương Tây đến Ấn Độ và Đông Nam Á là để?</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48" name="Group 147">
            <a:extLst>
              <a:ext uri="{FF2B5EF4-FFF2-40B4-BE49-F238E27FC236}">
                <a16:creationId xmlns:a16="http://schemas.microsoft.com/office/drawing/2014/main" id="{99A64FE9-2723-DC4D-B647-11D0A281228F}"/>
              </a:ext>
            </a:extLst>
          </p:cNvPr>
          <p:cNvGrpSpPr/>
          <p:nvPr/>
        </p:nvGrpSpPr>
        <p:grpSpPr>
          <a:xfrm>
            <a:off x="3790950" y="-768096"/>
            <a:ext cx="704850" cy="6856413"/>
            <a:chOff x="3790950" y="-768096"/>
            <a:chExt cx="704850" cy="6856413"/>
          </a:xfrm>
        </p:grpSpPr>
        <p:grpSp>
          <p:nvGrpSpPr>
            <p:cNvPr id="149" name="Group 148">
              <a:extLst>
                <a:ext uri="{FF2B5EF4-FFF2-40B4-BE49-F238E27FC236}">
                  <a16:creationId xmlns:a16="http://schemas.microsoft.com/office/drawing/2014/main" id="{A9BBE31D-331F-D047-BBC5-BE838DFAE866}"/>
                </a:ext>
              </a:extLst>
            </p:cNvPr>
            <p:cNvGrpSpPr/>
            <p:nvPr/>
          </p:nvGrpSpPr>
          <p:grpSpPr>
            <a:xfrm>
              <a:off x="4097338" y="-768096"/>
              <a:ext cx="138112" cy="6856413"/>
              <a:chOff x="4097338" y="-768096"/>
              <a:chExt cx="138112" cy="6856413"/>
            </a:xfrm>
          </p:grpSpPr>
          <p:grpSp>
            <p:nvGrpSpPr>
              <p:cNvPr id="160" name="Group 14">
                <a:extLst>
                  <a:ext uri="{FF2B5EF4-FFF2-40B4-BE49-F238E27FC236}">
                    <a16:creationId xmlns:a16="http://schemas.microsoft.com/office/drawing/2014/main" id="{FE232968-1C10-DE41-81BA-579A74DB9B9B}"/>
                  </a:ext>
                </a:extLst>
              </p:cNvPr>
              <p:cNvGrpSpPr>
                <a:grpSpLocks/>
              </p:cNvGrpSpPr>
              <p:nvPr/>
            </p:nvGrpSpPr>
            <p:grpSpPr bwMode="auto">
              <a:xfrm rot="5400000">
                <a:off x="3251994" y="77248"/>
                <a:ext cx="1828800" cy="138112"/>
                <a:chOff x="0" y="1896"/>
                <a:chExt cx="5760" cy="120"/>
              </a:xfrm>
            </p:grpSpPr>
            <p:sp>
              <p:nvSpPr>
                <p:cNvPr id="167" name="Rectangle 15">
                  <a:extLst>
                    <a:ext uri="{FF2B5EF4-FFF2-40B4-BE49-F238E27FC236}">
                      <a16:creationId xmlns:a16="http://schemas.microsoft.com/office/drawing/2014/main" id="{E6C3A421-C916-1348-AD6F-6E2D75CA04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Rectangle 16">
                  <a:extLst>
                    <a:ext uri="{FF2B5EF4-FFF2-40B4-BE49-F238E27FC236}">
                      <a16:creationId xmlns:a16="http://schemas.microsoft.com/office/drawing/2014/main" id="{EFB1CF6C-313A-9440-A2BC-624A401FD61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1" name="Group 17">
                <a:extLst>
                  <a:ext uri="{FF2B5EF4-FFF2-40B4-BE49-F238E27FC236}">
                    <a16:creationId xmlns:a16="http://schemas.microsoft.com/office/drawing/2014/main" id="{64470131-3664-A949-907C-F4562FD36D69}"/>
                  </a:ext>
                </a:extLst>
              </p:cNvPr>
              <p:cNvGrpSpPr>
                <a:grpSpLocks/>
              </p:cNvGrpSpPr>
              <p:nvPr/>
            </p:nvGrpSpPr>
            <p:grpSpPr bwMode="auto">
              <a:xfrm rot="5400000">
                <a:off x="2566987" y="4419855"/>
                <a:ext cx="3198813" cy="138112"/>
                <a:chOff x="0" y="1896"/>
                <a:chExt cx="5760" cy="120"/>
              </a:xfrm>
            </p:grpSpPr>
            <p:sp>
              <p:nvSpPr>
                <p:cNvPr id="165" name="Rectangle 18">
                  <a:extLst>
                    <a:ext uri="{FF2B5EF4-FFF2-40B4-BE49-F238E27FC236}">
                      <a16:creationId xmlns:a16="http://schemas.microsoft.com/office/drawing/2014/main" id="{3AF33A6B-A225-5442-ABA2-F349E5C6DFAF}"/>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Rectangle 19">
                  <a:extLst>
                    <a:ext uri="{FF2B5EF4-FFF2-40B4-BE49-F238E27FC236}">
                      <a16:creationId xmlns:a16="http://schemas.microsoft.com/office/drawing/2014/main" id="{67E47BE6-BB68-0D45-96BF-F09F69552A9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2" name="Group 27">
                <a:extLst>
                  <a:ext uri="{FF2B5EF4-FFF2-40B4-BE49-F238E27FC236}">
                    <a16:creationId xmlns:a16="http://schemas.microsoft.com/office/drawing/2014/main" id="{9D2707D5-A9D4-E447-A2A0-36B79C577235}"/>
                  </a:ext>
                </a:extLst>
              </p:cNvPr>
              <p:cNvGrpSpPr>
                <a:grpSpLocks/>
              </p:cNvGrpSpPr>
              <p:nvPr/>
            </p:nvGrpSpPr>
            <p:grpSpPr bwMode="auto">
              <a:xfrm rot="5400000">
                <a:off x="3023394" y="1921923"/>
                <a:ext cx="2286000" cy="138112"/>
                <a:chOff x="0" y="1896"/>
                <a:chExt cx="5760" cy="120"/>
              </a:xfrm>
            </p:grpSpPr>
            <p:sp>
              <p:nvSpPr>
                <p:cNvPr id="163" name="Rectangle 28">
                  <a:extLst>
                    <a:ext uri="{FF2B5EF4-FFF2-40B4-BE49-F238E27FC236}">
                      <a16:creationId xmlns:a16="http://schemas.microsoft.com/office/drawing/2014/main" id="{415B176B-62F2-8B4D-A9ED-D401CD19A15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4" name="Rectangle 29">
                  <a:extLst>
                    <a:ext uri="{FF2B5EF4-FFF2-40B4-BE49-F238E27FC236}">
                      <a16:creationId xmlns:a16="http://schemas.microsoft.com/office/drawing/2014/main" id="{96C7700B-38C8-7B4B-BE2A-46F5E2D743C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0" name="Group 136">
              <a:extLst>
                <a:ext uri="{FF2B5EF4-FFF2-40B4-BE49-F238E27FC236}">
                  <a16:creationId xmlns:a16="http://schemas.microsoft.com/office/drawing/2014/main" id="{C972D8BF-EEB2-AB47-AA56-6153DF923AA4}"/>
                </a:ext>
              </a:extLst>
            </p:cNvPr>
            <p:cNvGrpSpPr>
              <a:grpSpLocks/>
            </p:cNvGrpSpPr>
            <p:nvPr/>
          </p:nvGrpSpPr>
          <p:grpSpPr bwMode="auto">
            <a:xfrm rot="5400000">
              <a:off x="3795712" y="522542"/>
              <a:ext cx="695325" cy="704850"/>
              <a:chOff x="1872" y="1824"/>
              <a:chExt cx="2014" cy="1821"/>
            </a:xfrm>
          </p:grpSpPr>
          <p:sp>
            <p:nvSpPr>
              <p:cNvPr id="151" name="AutoShape 137">
                <a:extLst>
                  <a:ext uri="{FF2B5EF4-FFF2-40B4-BE49-F238E27FC236}">
                    <a16:creationId xmlns:a16="http://schemas.microsoft.com/office/drawing/2014/main" id="{B39BD473-B800-5E4C-B8C2-5CA9EC97FEB3}"/>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2" name="AutoShape 138">
                <a:extLst>
                  <a:ext uri="{FF2B5EF4-FFF2-40B4-BE49-F238E27FC236}">
                    <a16:creationId xmlns:a16="http://schemas.microsoft.com/office/drawing/2014/main" id="{326CD6ED-6AC5-D144-89FE-EABB32AF309F}"/>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3" name="AutoShape 139">
                <a:extLst>
                  <a:ext uri="{FF2B5EF4-FFF2-40B4-BE49-F238E27FC236}">
                    <a16:creationId xmlns:a16="http://schemas.microsoft.com/office/drawing/2014/main" id="{8A0BAC2C-A63A-F645-B414-0410CE3E948D}"/>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Oval 140">
                <a:extLst>
                  <a:ext uri="{FF2B5EF4-FFF2-40B4-BE49-F238E27FC236}">
                    <a16:creationId xmlns:a16="http://schemas.microsoft.com/office/drawing/2014/main" id="{E739A7A1-5A54-B249-AC5F-990CCC3ACF5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Oval 141">
                <a:extLst>
                  <a:ext uri="{FF2B5EF4-FFF2-40B4-BE49-F238E27FC236}">
                    <a16:creationId xmlns:a16="http://schemas.microsoft.com/office/drawing/2014/main" id="{192F1EEE-C453-084D-832E-92485A57601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142">
                <a:extLst>
                  <a:ext uri="{FF2B5EF4-FFF2-40B4-BE49-F238E27FC236}">
                    <a16:creationId xmlns:a16="http://schemas.microsoft.com/office/drawing/2014/main" id="{F38639F0-D65C-FB40-BEAB-13051333DC7A}"/>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143">
                <a:extLst>
                  <a:ext uri="{FF2B5EF4-FFF2-40B4-BE49-F238E27FC236}">
                    <a16:creationId xmlns:a16="http://schemas.microsoft.com/office/drawing/2014/main" id="{B31E5844-6473-2B43-A9E3-516BD554615A}"/>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144">
                <a:extLst>
                  <a:ext uri="{FF2B5EF4-FFF2-40B4-BE49-F238E27FC236}">
                    <a16:creationId xmlns:a16="http://schemas.microsoft.com/office/drawing/2014/main" id="{194A153E-B1C8-DB43-89E4-E37580B9153A}"/>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145">
                <a:extLst>
                  <a:ext uri="{FF2B5EF4-FFF2-40B4-BE49-F238E27FC236}">
                    <a16:creationId xmlns:a16="http://schemas.microsoft.com/office/drawing/2014/main" id="{8EC1C638-ABEB-E340-B588-A0C8977BA5B4}"/>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90950" y="5404845"/>
            <a:ext cx="8385176"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Cả</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3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án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trên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đều</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đúng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A">
            <a:extLst>
              <a:ext uri="{FF2B5EF4-FFF2-40B4-BE49-F238E27FC236}">
                <a16:creationId xmlns:a16="http://schemas.microsoft.com/office/drawing/2014/main" id="{A8986002-45DA-8E42-BF43-C9683915081E}"/>
              </a:ext>
            </a:extLst>
          </p:cNvPr>
          <p:cNvGrpSpPr>
            <a:grpSpLocks/>
          </p:cNvGrpSpPr>
          <p:nvPr/>
        </p:nvGrpSpPr>
        <p:grpSpPr bwMode="auto">
          <a:xfrm>
            <a:off x="3790949" y="1949083"/>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Xâm</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lược</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B">
            <a:extLst>
              <a:ext uri="{FF2B5EF4-FFF2-40B4-BE49-F238E27FC236}">
                <a16:creationId xmlns:a16="http://schemas.microsoft.com/office/drawing/2014/main" id="{9A7221D9-2F23-8040-B850-88F07DAF5AFC}"/>
              </a:ext>
            </a:extLst>
          </p:cNvPr>
          <p:cNvGrpSpPr>
            <a:grpSpLocks/>
          </p:cNvGrpSpPr>
          <p:nvPr/>
        </p:nvGrpSpPr>
        <p:grpSpPr bwMode="auto">
          <a:xfrm>
            <a:off x="3790949" y="3067810"/>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Xâm</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chiếm</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thị</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trường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C">
            <a:extLst>
              <a:ext uri="{FF2B5EF4-FFF2-40B4-BE49-F238E27FC236}">
                <a16:creationId xmlns:a16="http://schemas.microsoft.com/office/drawing/2014/main" id="{82B7DE9E-52C8-3F4A-9F63-1B58F70D7AA0}"/>
              </a:ext>
            </a:extLst>
          </p:cNvPr>
          <p:cNvGrpSpPr>
            <a:grpSpLocks/>
          </p:cNvGrpSpPr>
          <p:nvPr/>
        </p:nvGrpSpPr>
        <p:grpSpPr bwMode="auto">
          <a:xfrm>
            <a:off x="3790949" y="4173347"/>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Vơ</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vét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tài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nguyên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và</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bóc</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lột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nhân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công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69" name="Rectangle 168">
            <a:extLst>
              <a:ext uri="{FF2B5EF4-FFF2-40B4-BE49-F238E27FC236}">
                <a16:creationId xmlns:a16="http://schemas.microsoft.com/office/drawing/2014/main" id="{39B8B372-98B5-C54C-92D8-9D9F0C1F9B2D}"/>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70" name="Picture 169">
            <a:extLst>
              <a:ext uri="{FF2B5EF4-FFF2-40B4-BE49-F238E27FC236}">
                <a16:creationId xmlns:a16="http://schemas.microsoft.com/office/drawing/2014/main" id="{81D04E9D-168E-BD4C-8DA6-85AE91615598}"/>
              </a:ext>
            </a:extLst>
          </p:cNvPr>
          <p:cNvPicPr>
            <a:picLocks noChangeAspect="1"/>
          </p:cNvPicPr>
          <p:nvPr/>
        </p:nvPicPr>
        <p:blipFill>
          <a:blip r:embed="rId9"/>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EB21099C-0C3B-8540-9A1B-A2D7F2C772D8}"/>
              </a:ext>
            </a:extLst>
          </p:cNvPr>
          <p:cNvPicPr>
            <a:picLocks noChangeAspect="1"/>
          </p:cNvPicPr>
          <p:nvPr>
            <a:audioFile r:link="rId1"/>
            <p:extLst>
              <p:ext uri="{DAA4B4D4-6D71-4841-9C94-3DE7FCFB9230}">
                <p14:media xmlns:p14="http://schemas.microsoft.com/office/powerpoint/2010/main" r:embed="rId2">
                  <p14:trim end="24323.2426"/>
                </p14:media>
              </p:ext>
            </p:extLst>
          </p:nvPr>
        </p:nvPicPr>
        <p:blipFill>
          <a:blip r:embed="rId10"/>
          <a:stretch>
            <a:fillRect/>
          </a:stretch>
        </p:blipFill>
        <p:spPr>
          <a:xfrm>
            <a:off x="1544242" y="-1860296"/>
            <a:ext cx="812800" cy="812800"/>
          </a:xfrm>
          <a:prstGeom prst="rect">
            <a:avLst/>
          </a:prstGeom>
        </p:spPr>
      </p:pic>
      <p:pic>
        <p:nvPicPr>
          <p:cNvPr id="2" name="Picture 115" descr="ALRMCLOK">
            <a:extLst>
              <a:ext uri="{FF2B5EF4-FFF2-40B4-BE49-F238E27FC236}">
                <a16:creationId xmlns:a16="http://schemas.microsoft.com/office/drawing/2014/main" id="{546F1C73-C0B5-1756-E2DB-825E54A1758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012114" y="47379"/>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176">
            <a:extLst>
              <a:ext uri="{FF2B5EF4-FFF2-40B4-BE49-F238E27FC236}">
                <a16:creationId xmlns:a16="http://schemas.microsoft.com/office/drawing/2014/main" id="{D772E944-5289-D4E3-81FE-41F79FA37CCF}"/>
              </a:ext>
            </a:extLst>
          </p:cNvPr>
          <p:cNvSpPr>
            <a:spLocks noChangeArrowheads="1"/>
          </p:cNvSpPr>
          <p:nvPr/>
        </p:nvSpPr>
        <p:spPr bwMode="auto">
          <a:xfrm>
            <a:off x="3173856" y="34721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 name="Oval 176">
            <a:extLst>
              <a:ext uri="{FF2B5EF4-FFF2-40B4-BE49-F238E27FC236}">
                <a16:creationId xmlns:a16="http://schemas.microsoft.com/office/drawing/2014/main" id="{CCAC998B-4741-4743-0209-8C780CD2239C}"/>
              </a:ext>
            </a:extLst>
          </p:cNvPr>
          <p:cNvSpPr>
            <a:spLocks noChangeArrowheads="1"/>
          </p:cNvSpPr>
          <p:nvPr/>
        </p:nvSpPr>
        <p:spPr bwMode="auto">
          <a:xfrm>
            <a:off x="3177955" y="31978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5" name="Oval 176">
            <a:extLst>
              <a:ext uri="{FF2B5EF4-FFF2-40B4-BE49-F238E27FC236}">
                <a16:creationId xmlns:a16="http://schemas.microsoft.com/office/drawing/2014/main" id="{828DA791-64F0-B773-9A9E-17F6F6AF6BC7}"/>
              </a:ext>
            </a:extLst>
          </p:cNvPr>
          <p:cNvSpPr>
            <a:spLocks noChangeArrowheads="1"/>
          </p:cNvSpPr>
          <p:nvPr/>
        </p:nvSpPr>
        <p:spPr bwMode="auto">
          <a:xfrm>
            <a:off x="3173528" y="3607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6" name="Oval 176">
            <a:extLst>
              <a:ext uri="{FF2B5EF4-FFF2-40B4-BE49-F238E27FC236}">
                <a16:creationId xmlns:a16="http://schemas.microsoft.com/office/drawing/2014/main" id="{A08F85A5-6BBA-4A9F-7D32-39631C1454AC}"/>
              </a:ext>
            </a:extLst>
          </p:cNvPr>
          <p:cNvSpPr>
            <a:spLocks noChangeArrowheads="1"/>
          </p:cNvSpPr>
          <p:nvPr/>
        </p:nvSpPr>
        <p:spPr bwMode="auto">
          <a:xfrm>
            <a:off x="3190712" y="33662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7" name="Oval 176">
            <a:extLst>
              <a:ext uri="{FF2B5EF4-FFF2-40B4-BE49-F238E27FC236}">
                <a16:creationId xmlns:a16="http://schemas.microsoft.com/office/drawing/2014/main" id="{CC748A59-556B-6DFD-75B4-71B46F7B9596}"/>
              </a:ext>
            </a:extLst>
          </p:cNvPr>
          <p:cNvSpPr>
            <a:spLocks noChangeArrowheads="1"/>
          </p:cNvSpPr>
          <p:nvPr/>
        </p:nvSpPr>
        <p:spPr bwMode="auto">
          <a:xfrm>
            <a:off x="3177955" y="35051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12" name="Oval 176">
            <a:extLst>
              <a:ext uri="{FF2B5EF4-FFF2-40B4-BE49-F238E27FC236}">
                <a16:creationId xmlns:a16="http://schemas.microsoft.com/office/drawing/2014/main" id="{A9366A57-C535-CCEA-68A0-25D2213006A3}"/>
              </a:ext>
            </a:extLst>
          </p:cNvPr>
          <p:cNvSpPr>
            <a:spLocks noChangeArrowheads="1"/>
          </p:cNvSpPr>
          <p:nvPr/>
        </p:nvSpPr>
        <p:spPr bwMode="auto">
          <a:xfrm>
            <a:off x="3189361" y="34694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3" name="Oval 176">
            <a:extLst>
              <a:ext uri="{FF2B5EF4-FFF2-40B4-BE49-F238E27FC236}">
                <a16:creationId xmlns:a16="http://schemas.microsoft.com/office/drawing/2014/main" id="{9F5522BF-A5FC-08C1-0F5D-477FEEE729C3}"/>
              </a:ext>
            </a:extLst>
          </p:cNvPr>
          <p:cNvSpPr>
            <a:spLocks noChangeArrowheads="1"/>
          </p:cNvSpPr>
          <p:nvPr/>
        </p:nvSpPr>
        <p:spPr bwMode="auto">
          <a:xfrm>
            <a:off x="3154197" y="34917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4" name="Oval 176">
            <a:extLst>
              <a:ext uri="{FF2B5EF4-FFF2-40B4-BE49-F238E27FC236}">
                <a16:creationId xmlns:a16="http://schemas.microsoft.com/office/drawing/2014/main" id="{DB5EF389-0384-A41B-70B5-69C08966B81A}"/>
              </a:ext>
            </a:extLst>
          </p:cNvPr>
          <p:cNvSpPr>
            <a:spLocks noChangeArrowheads="1"/>
          </p:cNvSpPr>
          <p:nvPr/>
        </p:nvSpPr>
        <p:spPr bwMode="auto">
          <a:xfrm>
            <a:off x="3161099" y="32314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16" name="Oval 176">
            <a:extLst>
              <a:ext uri="{FF2B5EF4-FFF2-40B4-BE49-F238E27FC236}">
                <a16:creationId xmlns:a16="http://schemas.microsoft.com/office/drawing/2014/main" id="{9590089C-A992-6DBC-D4AF-882FD8D76539}"/>
              </a:ext>
            </a:extLst>
          </p:cNvPr>
          <p:cNvSpPr>
            <a:spLocks noChangeArrowheads="1"/>
          </p:cNvSpPr>
          <p:nvPr/>
        </p:nvSpPr>
        <p:spPr bwMode="auto">
          <a:xfrm>
            <a:off x="3178985" y="34125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17" name="Oval 176">
            <a:extLst>
              <a:ext uri="{FF2B5EF4-FFF2-40B4-BE49-F238E27FC236}">
                <a16:creationId xmlns:a16="http://schemas.microsoft.com/office/drawing/2014/main" id="{351F0274-57E5-99EC-05F3-14B4C98AE147}"/>
              </a:ext>
            </a:extLst>
          </p:cNvPr>
          <p:cNvSpPr>
            <a:spLocks noChangeArrowheads="1"/>
          </p:cNvSpPr>
          <p:nvPr/>
        </p:nvSpPr>
        <p:spPr bwMode="auto">
          <a:xfrm>
            <a:off x="3189361" y="29949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18" name="Oval 176">
            <a:extLst>
              <a:ext uri="{FF2B5EF4-FFF2-40B4-BE49-F238E27FC236}">
                <a16:creationId xmlns:a16="http://schemas.microsoft.com/office/drawing/2014/main" id="{0BC5FFC4-CFC2-45D8-5F1D-08A914C7AF76}"/>
              </a:ext>
            </a:extLst>
          </p:cNvPr>
          <p:cNvSpPr>
            <a:spLocks noChangeArrowheads="1"/>
          </p:cNvSpPr>
          <p:nvPr/>
        </p:nvSpPr>
        <p:spPr bwMode="auto">
          <a:xfrm>
            <a:off x="3147453" y="32882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38816683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69"/>
                                        </p:tgtEl>
                                      </p:cBhvr>
                                    </p:animEffect>
                                    <p:animScale>
                                      <p:cBhvr>
                                        <p:cTn id="7" dur="250" autoRev="1" fill="hold"/>
                                        <p:tgtEl>
                                          <p:spTgt spid="169"/>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wipe(up)">
                                      <p:cBhvr>
                                        <p:cTn id="10" dur="500"/>
                                        <p:tgtEl>
                                          <p:spTgt spid="14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7"/>
                                        </p:tgtEl>
                                        <p:attrNameLst>
                                          <p:attrName>style.visibility</p:attrName>
                                        </p:attrNameLst>
                                      </p:cBhvr>
                                      <p:to>
                                        <p:strVal val="visible"/>
                                      </p:to>
                                    </p:set>
                                    <p:animEffect transition="in" filter="wipe(left)">
                                      <p:cBhvr>
                                        <p:cTn id="14" dur="500"/>
                                        <p:tgtEl>
                                          <p:spTgt spid="147"/>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wipe(left)">
                                      <p:cBhvr>
                                        <p:cTn id="26" dur="500"/>
                                        <p:tgtEl>
                                          <p:spTgt spid="91"/>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21" fill="hold"/>
                                        <p:tgtEl>
                                          <p:spTgt spid="132"/>
                                        </p:tgtEl>
                                      </p:cBhvr>
                                    </p:cmd>
                                  </p:childTnLst>
                                </p:cTn>
                              </p:par>
                            </p:childTnLst>
                          </p:cTn>
                        </p:par>
                        <p:par>
                          <p:cTn id="33" fill="hold">
                            <p:stCondLst>
                              <p:cond delay="13521"/>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0"/>
                            </p:stCondLst>
                            <p:childTnLst>
                              <p:par>
                                <p:cTn id="42" presetID="1" presetClass="entr" presetSubtype="0" fill="hold" grpId="0" nodeType="afterEffect">
                                  <p:stCondLst>
                                    <p:cond delay="1000"/>
                                  </p:stCondLst>
                                  <p:childTnLst>
                                    <p:set>
                                      <p:cBhvr>
                                        <p:cTn id="4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1000"/>
                            </p:stCondLst>
                            <p:childTnLst>
                              <p:par>
                                <p:cTn id="45" presetID="1" presetClass="entr" presetSubtype="0" fill="hold" grpId="0" nodeType="afterEffect">
                                  <p:stCondLst>
                                    <p:cond delay="100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2000"/>
                            </p:stCondLst>
                            <p:childTnLst>
                              <p:par>
                                <p:cTn id="48" presetID="1" presetClass="entr" presetSubtype="0" fill="hold" grpId="0" nodeType="afterEffect">
                                  <p:stCondLst>
                                    <p:cond delay="1000"/>
                                  </p:stCondLst>
                                  <p:childTnLst>
                                    <p:set>
                                      <p:cBhvr>
                                        <p:cTn id="4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3000"/>
                            </p:stCondLst>
                            <p:childTnLst>
                              <p:par>
                                <p:cTn id="51" presetID="1" presetClass="entr" presetSubtype="0" fill="hold" grpId="0" nodeType="afterEffect">
                                  <p:stCondLst>
                                    <p:cond delay="1000"/>
                                  </p:stCondLst>
                                  <p:childTnLst>
                                    <p:set>
                                      <p:cBhvr>
                                        <p:cTn id="5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4000"/>
                            </p:stCondLst>
                            <p:childTnLst>
                              <p:par>
                                <p:cTn id="54" presetID="1" presetClass="entr" presetSubtype="0" fill="hold" grpId="0" nodeType="afterEffect">
                                  <p:stCondLst>
                                    <p:cond delay="1000"/>
                                  </p:stCondLst>
                                  <p:childTnLst>
                                    <p:set>
                                      <p:cBhvr>
                                        <p:cTn id="5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5000"/>
                            </p:stCondLst>
                            <p:childTnLst>
                              <p:par>
                                <p:cTn id="57" presetID="1" presetClass="entr" presetSubtype="0" fill="hold" grpId="0" nodeType="afterEffect">
                                  <p:stCondLst>
                                    <p:cond delay="1000"/>
                                  </p:stCondLst>
                                  <p:childTnLst>
                                    <p:set>
                                      <p:cBhvr>
                                        <p:cTn id="5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6000"/>
                            </p:stCondLst>
                            <p:childTnLst>
                              <p:par>
                                <p:cTn id="60" presetID="1" presetClass="entr" presetSubtype="0" fill="hold" grpId="0" nodeType="afterEffect">
                                  <p:stCondLst>
                                    <p:cond delay="1000"/>
                                  </p:stCondLst>
                                  <p:childTnLst>
                                    <p:set>
                                      <p:cBhvr>
                                        <p:cTn id="6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7000"/>
                            </p:stCondLst>
                            <p:childTnLst>
                              <p:par>
                                <p:cTn id="63" presetID="1" presetClass="entr" presetSubtype="0" fill="hold" grpId="0" nodeType="afterEffect">
                                  <p:stCondLst>
                                    <p:cond delay="1000"/>
                                  </p:stCondLst>
                                  <p:childTnLst>
                                    <p:set>
                                      <p:cBhvr>
                                        <p:cTn id="64"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8000"/>
                            </p:stCondLst>
                            <p:childTnLst>
                              <p:par>
                                <p:cTn id="66" presetID="1" presetClass="entr" presetSubtype="0" fill="hold" grpId="0" nodeType="afterEffect">
                                  <p:stCondLst>
                                    <p:cond delay="1000"/>
                                  </p:stCondLst>
                                  <p:childTnLst>
                                    <p:set>
                                      <p:cBhvr>
                                        <p:cTn id="67"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9000"/>
                            </p:stCondLst>
                            <p:childTnLst>
                              <p:par>
                                <p:cTn id="69" presetID="1" presetClass="entr" presetSubtype="0" fill="hold" grpId="0" nodeType="afterEffect">
                                  <p:stCondLst>
                                    <p:cond delay="1000"/>
                                  </p:stCondLst>
                                  <p:childTnLst>
                                    <p:set>
                                      <p:cBhvr>
                                        <p:cTn id="70"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40"/>
                                        </p:tgtEl>
                                      </p:cBhvr>
                                    </p:animEffect>
                                    <p:animScale>
                                      <p:cBhvr>
                                        <p:cTn id="76" dur="250" autoRev="1" fill="hold"/>
                                        <p:tgtEl>
                                          <p:spTgt spid="40"/>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40"/>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66"/>
                                        </p:tgtEl>
                                      </p:cBhvr>
                                    </p:animEffect>
                                    <p:animScale>
                                      <p:cBhvr>
                                        <p:cTn id="82" dur="250" autoRev="1" fill="hold"/>
                                        <p:tgtEl>
                                          <p:spTgt spid="66"/>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91"/>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91"/>
                                        </p:tgtEl>
                                      </p:cBhvr>
                                    </p:animEffect>
                                    <p:animScale>
                                      <p:cBhvr>
                                        <p:cTn id="88" dur="250" autoRev="1" fill="hold"/>
                                        <p:tgtEl>
                                          <p:spTgt spid="91"/>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91"/>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5"/>
                                        </p:tgtEl>
                                      </p:cBhvr>
                                    </p:animEffect>
                                    <p:animScale>
                                      <p:cBhvr>
                                        <p:cTn id="94" dur="250" autoRev="1" fill="hold"/>
                                        <p:tgtEl>
                                          <p:spTgt spid="15"/>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8" name="%C4%91u%CC%81ng (1).wav"/>
                                        </p:tgtEl>
                                      </p:cMediaNode>
                                    </p:audio>
                                  </p:subTnLst>
                                </p:cTn>
                              </p:par>
                              <p:par>
                                <p:cTn id="95" presetID="5" presetClass="exit" presetSubtype="10" fill="hold" nodeType="withEffect">
                                  <p:stCondLst>
                                    <p:cond delay="0"/>
                                  </p:stCondLst>
                                  <p:childTnLst>
                                    <p:animEffect transition="out" filter="checkerboard(across)">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par>
                                <p:cTn id="98" presetID="5" presetClass="exit" presetSubtype="10" fill="hold" nodeType="withEffect">
                                  <p:stCondLst>
                                    <p:cond delay="0"/>
                                  </p:stCondLst>
                                  <p:childTnLst>
                                    <p:animEffect transition="out" filter="checkerboard(across)">
                                      <p:cBhvr>
                                        <p:cTn id="99" dur="500"/>
                                        <p:tgtEl>
                                          <p:spTgt spid="91"/>
                                        </p:tgtEl>
                                      </p:cBhvr>
                                    </p:animEffect>
                                    <p:set>
                                      <p:cBhvr>
                                        <p:cTn id="100" dur="1" fill="hold">
                                          <p:stCondLst>
                                            <p:cond delay="499"/>
                                          </p:stCondLst>
                                        </p:cTn>
                                        <p:tgtEl>
                                          <p:spTgt spid="91"/>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4" fill="hold" display="0">
                  <p:stCondLst>
                    <p:cond delay="indefinite"/>
                  </p:stCondLst>
                  <p:endCondLst>
                    <p:cond evt="onStopAudio" delay="0">
                      <p:tgtEl>
                        <p:sldTgt/>
                      </p:tgtEl>
                    </p:cond>
                  </p:endCondLst>
                </p:cTn>
                <p:tgtEl>
                  <p:spTgt spid="132"/>
                </p:tgtEl>
              </p:cMediaNode>
            </p:audio>
          </p:childTnLst>
        </p:cTn>
      </p:par>
    </p:tnLst>
    <p:bldLst>
      <p:bldP spid="169" grpId="0"/>
      <p:bldP spid="3" grpId="0" animBg="1"/>
      <p:bldP spid="4" grpId="0" animBg="1"/>
      <p:bldP spid="5" grpId="0" animBg="1"/>
      <p:bldP spid="6" grpId="0" animBg="1"/>
      <p:bldP spid="7" grpId="0" animBg="1"/>
      <p:bldP spid="12" grpId="0" animBg="1"/>
      <p:bldP spid="13" grpId="0" animBg="1"/>
      <p:bldP spid="14"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grpSp>
        <p:nvGrpSpPr>
          <p:cNvPr id="120" name="a">
            <a:extLst>
              <a:ext uri="{FF2B5EF4-FFF2-40B4-BE49-F238E27FC236}">
                <a16:creationId xmlns:a16="http://schemas.microsoft.com/office/drawing/2014/main" id="{0086A4C8-83BB-B048-86B1-8274FBBDCB5C}"/>
              </a:ext>
            </a:extLst>
          </p:cNvPr>
          <p:cNvGrpSpPr>
            <a:grpSpLocks/>
          </p:cNvGrpSpPr>
          <p:nvPr/>
        </p:nvGrpSpPr>
        <p:grpSpPr bwMode="auto">
          <a:xfrm>
            <a:off x="3569081" y="2025460"/>
            <a:ext cx="8385175" cy="814388"/>
            <a:chOff x="94" y="1825"/>
            <a:chExt cx="5282" cy="513"/>
          </a:xfrm>
        </p:grpSpPr>
        <p:grpSp>
          <p:nvGrpSpPr>
            <p:cNvPr id="121" name="Group 32">
              <a:extLst>
                <a:ext uri="{FF2B5EF4-FFF2-40B4-BE49-F238E27FC236}">
                  <a16:creationId xmlns:a16="http://schemas.microsoft.com/office/drawing/2014/main" id="{AD9CA601-BC4A-D040-94C0-F1CB6685C46F}"/>
                </a:ext>
              </a:extLst>
            </p:cNvPr>
            <p:cNvGrpSpPr>
              <a:grpSpLocks/>
            </p:cNvGrpSpPr>
            <p:nvPr/>
          </p:nvGrpSpPr>
          <p:grpSpPr bwMode="auto">
            <a:xfrm rot="5400000">
              <a:off x="231" y="1960"/>
              <a:ext cx="173" cy="328"/>
              <a:chOff x="1872" y="900"/>
              <a:chExt cx="2015" cy="3460"/>
            </a:xfrm>
          </p:grpSpPr>
          <p:sp>
            <p:nvSpPr>
              <p:cNvPr id="136" name="AutoShape 33">
                <a:extLst>
                  <a:ext uri="{FF2B5EF4-FFF2-40B4-BE49-F238E27FC236}">
                    <a16:creationId xmlns:a16="http://schemas.microsoft.com/office/drawing/2014/main" id="{438938C9-CF38-FC41-937A-59DE7F9A24B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7" name="AutoShape 34">
                <a:extLst>
                  <a:ext uri="{FF2B5EF4-FFF2-40B4-BE49-F238E27FC236}">
                    <a16:creationId xmlns:a16="http://schemas.microsoft.com/office/drawing/2014/main" id="{41E0D733-68F3-F74B-90C1-BA8960194F41}"/>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8" name="AutoShape 35">
                <a:extLst>
                  <a:ext uri="{FF2B5EF4-FFF2-40B4-BE49-F238E27FC236}">
                    <a16:creationId xmlns:a16="http://schemas.microsoft.com/office/drawing/2014/main" id="{BA3F132C-7461-B448-874A-D22BF18927C3}"/>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9" name="Oval 36">
                <a:extLst>
                  <a:ext uri="{FF2B5EF4-FFF2-40B4-BE49-F238E27FC236}">
                    <a16:creationId xmlns:a16="http://schemas.microsoft.com/office/drawing/2014/main" id="{4BCBD3D6-19C4-C34F-8436-5A9469534B7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0" name="Oval 37">
                <a:extLst>
                  <a:ext uri="{FF2B5EF4-FFF2-40B4-BE49-F238E27FC236}">
                    <a16:creationId xmlns:a16="http://schemas.microsoft.com/office/drawing/2014/main" id="{A08C1F41-6301-3746-9F63-EBABB5B6068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1" name="Oval 38">
                <a:extLst>
                  <a:ext uri="{FF2B5EF4-FFF2-40B4-BE49-F238E27FC236}">
                    <a16:creationId xmlns:a16="http://schemas.microsoft.com/office/drawing/2014/main" id="{04FA0250-38C9-F449-9BBF-22F726A1AA5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2" name="Oval 39">
                <a:extLst>
                  <a:ext uri="{FF2B5EF4-FFF2-40B4-BE49-F238E27FC236}">
                    <a16:creationId xmlns:a16="http://schemas.microsoft.com/office/drawing/2014/main" id="{9FB036F8-1BC4-384C-A6FD-1C3EA4F38DD3}"/>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3" name="Oval 40">
                <a:extLst>
                  <a:ext uri="{FF2B5EF4-FFF2-40B4-BE49-F238E27FC236}">
                    <a16:creationId xmlns:a16="http://schemas.microsoft.com/office/drawing/2014/main" id="{C4124636-5CC9-6746-BF84-076D28BD30CC}"/>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4" name="Oval 41">
                <a:extLst>
                  <a:ext uri="{FF2B5EF4-FFF2-40B4-BE49-F238E27FC236}">
                    <a16:creationId xmlns:a16="http://schemas.microsoft.com/office/drawing/2014/main" id="{DA212495-F721-9B40-9D17-104A990806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22" name="AutoShape 42">
              <a:extLst>
                <a:ext uri="{FF2B5EF4-FFF2-40B4-BE49-F238E27FC236}">
                  <a16:creationId xmlns:a16="http://schemas.microsoft.com/office/drawing/2014/main" id="{C9145477-CE46-CB45-B588-93328FA125FC}"/>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Mở</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rộng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thổ</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23" name="AutoShape 43">
              <a:extLst>
                <a:ext uri="{FF2B5EF4-FFF2-40B4-BE49-F238E27FC236}">
                  <a16:creationId xmlns:a16="http://schemas.microsoft.com/office/drawing/2014/main" id="{3D470BC9-C553-F34F-94D9-9E31E1B1D12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4" name="Freeform 44">
              <a:extLst>
                <a:ext uri="{FF2B5EF4-FFF2-40B4-BE49-F238E27FC236}">
                  <a16:creationId xmlns:a16="http://schemas.microsoft.com/office/drawing/2014/main" id="{5B13AE12-7437-8342-848E-A15C6C4FF919}"/>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5" name="Text Box 45">
              <a:extLst>
                <a:ext uri="{FF2B5EF4-FFF2-40B4-BE49-F238E27FC236}">
                  <a16:creationId xmlns:a16="http://schemas.microsoft.com/office/drawing/2014/main" id="{B20FFC05-9630-DF48-8C7F-35661944B6D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126" name="Group 46">
              <a:extLst>
                <a:ext uri="{FF2B5EF4-FFF2-40B4-BE49-F238E27FC236}">
                  <a16:creationId xmlns:a16="http://schemas.microsoft.com/office/drawing/2014/main" id="{A81CDC00-6A2F-BF45-B4E3-AD1A4277DEEE}"/>
                </a:ext>
              </a:extLst>
            </p:cNvPr>
            <p:cNvGrpSpPr>
              <a:grpSpLocks/>
            </p:cNvGrpSpPr>
            <p:nvPr/>
          </p:nvGrpSpPr>
          <p:grpSpPr bwMode="auto">
            <a:xfrm rot="5400000">
              <a:off x="82" y="1837"/>
              <a:ext cx="513" cy="489"/>
              <a:chOff x="1870" y="1824"/>
              <a:chExt cx="2014" cy="1823"/>
            </a:xfrm>
          </p:grpSpPr>
          <p:sp>
            <p:nvSpPr>
              <p:cNvPr id="127" name="AutoShape 47">
                <a:extLst>
                  <a:ext uri="{FF2B5EF4-FFF2-40B4-BE49-F238E27FC236}">
                    <a16:creationId xmlns:a16="http://schemas.microsoft.com/office/drawing/2014/main" id="{1624FF6B-C1E8-4D4E-A23D-9E2E16A0EF9C}"/>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8" name="AutoShape 48">
                <a:extLst>
                  <a:ext uri="{FF2B5EF4-FFF2-40B4-BE49-F238E27FC236}">
                    <a16:creationId xmlns:a16="http://schemas.microsoft.com/office/drawing/2014/main" id="{885ECE37-4E46-534F-8A97-D7D2034E3B25}"/>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9" name="AutoShape 49">
                <a:extLst>
                  <a:ext uri="{FF2B5EF4-FFF2-40B4-BE49-F238E27FC236}">
                    <a16:creationId xmlns:a16="http://schemas.microsoft.com/office/drawing/2014/main" id="{4C847FD4-2DAF-6D44-A9E5-48ED1BB50321}"/>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0" name="Oval 50">
                <a:extLst>
                  <a:ext uri="{FF2B5EF4-FFF2-40B4-BE49-F238E27FC236}">
                    <a16:creationId xmlns:a16="http://schemas.microsoft.com/office/drawing/2014/main" id="{393FD192-A762-D348-B5C5-AAFB3E7032F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1" name="Oval 51">
                <a:extLst>
                  <a:ext uri="{FF2B5EF4-FFF2-40B4-BE49-F238E27FC236}">
                    <a16:creationId xmlns:a16="http://schemas.microsoft.com/office/drawing/2014/main" id="{B3DB6E3E-EAD0-4B45-8C97-FE757EA8F454}"/>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2" name="Oval 52">
                <a:extLst>
                  <a:ext uri="{FF2B5EF4-FFF2-40B4-BE49-F238E27FC236}">
                    <a16:creationId xmlns:a16="http://schemas.microsoft.com/office/drawing/2014/main" id="{A5B181C7-5770-3D45-897B-FB2ED9C0534C}"/>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3" name="Oval 53">
                <a:extLst>
                  <a:ext uri="{FF2B5EF4-FFF2-40B4-BE49-F238E27FC236}">
                    <a16:creationId xmlns:a16="http://schemas.microsoft.com/office/drawing/2014/main" id="{B9715451-344C-B045-AEE1-FD64B6D2F16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4" name="Oval 54">
                <a:extLst>
                  <a:ext uri="{FF2B5EF4-FFF2-40B4-BE49-F238E27FC236}">
                    <a16:creationId xmlns:a16="http://schemas.microsoft.com/office/drawing/2014/main" id="{2E78CDCB-8581-8C4F-A982-06D715CF61BE}"/>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5" name="Oval 55">
                <a:extLst>
                  <a:ext uri="{FF2B5EF4-FFF2-40B4-BE49-F238E27FC236}">
                    <a16:creationId xmlns:a16="http://schemas.microsoft.com/office/drawing/2014/main" id="{44E745D6-E96A-9146-9CFC-DE86C625631D}"/>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45" name="b">
            <a:extLst>
              <a:ext uri="{FF2B5EF4-FFF2-40B4-BE49-F238E27FC236}">
                <a16:creationId xmlns:a16="http://schemas.microsoft.com/office/drawing/2014/main" id="{347D2C49-3C30-4C48-B338-432F571645F4}"/>
              </a:ext>
            </a:extLst>
          </p:cNvPr>
          <p:cNvGrpSpPr>
            <a:grpSpLocks/>
          </p:cNvGrpSpPr>
          <p:nvPr/>
        </p:nvGrpSpPr>
        <p:grpSpPr bwMode="auto">
          <a:xfrm>
            <a:off x="3569081" y="3016060"/>
            <a:ext cx="8385175" cy="814388"/>
            <a:chOff x="94" y="1825"/>
            <a:chExt cx="5282" cy="513"/>
          </a:xfrm>
        </p:grpSpPr>
        <p:grpSp>
          <p:nvGrpSpPr>
            <p:cNvPr id="146" name="Group 57">
              <a:extLst>
                <a:ext uri="{FF2B5EF4-FFF2-40B4-BE49-F238E27FC236}">
                  <a16:creationId xmlns:a16="http://schemas.microsoft.com/office/drawing/2014/main" id="{FCA87E87-C951-914C-A7BB-85B26FA38031}"/>
                </a:ext>
              </a:extLst>
            </p:cNvPr>
            <p:cNvGrpSpPr>
              <a:grpSpLocks/>
            </p:cNvGrpSpPr>
            <p:nvPr/>
          </p:nvGrpSpPr>
          <p:grpSpPr bwMode="auto">
            <a:xfrm rot="5400000">
              <a:off x="231" y="1960"/>
              <a:ext cx="173" cy="328"/>
              <a:chOff x="1872" y="900"/>
              <a:chExt cx="2015" cy="3460"/>
            </a:xfrm>
          </p:grpSpPr>
          <p:sp>
            <p:nvSpPr>
              <p:cNvPr id="161" name="AutoShape 58">
                <a:extLst>
                  <a:ext uri="{FF2B5EF4-FFF2-40B4-BE49-F238E27FC236}">
                    <a16:creationId xmlns:a16="http://schemas.microsoft.com/office/drawing/2014/main" id="{8DD01B76-4C1B-574E-9FCE-2FA5ADB64AB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2" name="AutoShape 59">
                <a:extLst>
                  <a:ext uri="{FF2B5EF4-FFF2-40B4-BE49-F238E27FC236}">
                    <a16:creationId xmlns:a16="http://schemas.microsoft.com/office/drawing/2014/main" id="{0F87E6AF-F06A-F741-A428-2954C79DE126}"/>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3" name="AutoShape 60">
                <a:extLst>
                  <a:ext uri="{FF2B5EF4-FFF2-40B4-BE49-F238E27FC236}">
                    <a16:creationId xmlns:a16="http://schemas.microsoft.com/office/drawing/2014/main" id="{A81F3A0C-9C30-2349-B46D-00ED065318D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4" name="Oval 61">
                <a:extLst>
                  <a:ext uri="{FF2B5EF4-FFF2-40B4-BE49-F238E27FC236}">
                    <a16:creationId xmlns:a16="http://schemas.microsoft.com/office/drawing/2014/main" id="{21F7AFF3-19C8-774A-9A8B-3EFCB73D283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5" name="Oval 62">
                <a:extLst>
                  <a:ext uri="{FF2B5EF4-FFF2-40B4-BE49-F238E27FC236}">
                    <a16:creationId xmlns:a16="http://schemas.microsoft.com/office/drawing/2014/main" id="{FF5214FE-6A4E-8740-9237-3E240B55D09F}"/>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Oval 63">
                <a:extLst>
                  <a:ext uri="{FF2B5EF4-FFF2-40B4-BE49-F238E27FC236}">
                    <a16:creationId xmlns:a16="http://schemas.microsoft.com/office/drawing/2014/main" id="{6225B918-6012-D246-A7CE-43ABB5648BF4}"/>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7" name="Oval 64">
                <a:extLst>
                  <a:ext uri="{FF2B5EF4-FFF2-40B4-BE49-F238E27FC236}">
                    <a16:creationId xmlns:a16="http://schemas.microsoft.com/office/drawing/2014/main" id="{7E9DB243-1BAD-4C4A-8B89-F6991CF60178}"/>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Oval 65">
                <a:extLst>
                  <a:ext uri="{FF2B5EF4-FFF2-40B4-BE49-F238E27FC236}">
                    <a16:creationId xmlns:a16="http://schemas.microsoft.com/office/drawing/2014/main" id="{77A05DA1-84B2-2749-A082-01ADC5AB68D8}"/>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9" name="Oval 66">
                <a:extLst>
                  <a:ext uri="{FF2B5EF4-FFF2-40B4-BE49-F238E27FC236}">
                    <a16:creationId xmlns:a16="http://schemas.microsoft.com/office/drawing/2014/main" id="{1293F07A-1DF6-0444-8D84-700AB66C9E11}"/>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47" name="AutoShape 67">
              <a:extLst>
                <a:ext uri="{FF2B5EF4-FFF2-40B4-BE49-F238E27FC236}">
                  <a16:creationId xmlns:a16="http://schemas.microsoft.com/office/drawing/2014/main" id="{040B78B9-B03B-3741-A1F7-9C2B83950949}"/>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Lập</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đồn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điền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48" name="AutoShape 68">
              <a:extLst>
                <a:ext uri="{FF2B5EF4-FFF2-40B4-BE49-F238E27FC236}">
                  <a16:creationId xmlns:a16="http://schemas.microsoft.com/office/drawing/2014/main" id="{7796A702-254B-694A-BC83-EAE8BAAB0FE7}"/>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9" name="Freeform 69">
              <a:extLst>
                <a:ext uri="{FF2B5EF4-FFF2-40B4-BE49-F238E27FC236}">
                  <a16:creationId xmlns:a16="http://schemas.microsoft.com/office/drawing/2014/main" id="{340BEAC4-9836-114B-9B7C-149680D5553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0" name="Text Box 70">
              <a:extLst>
                <a:ext uri="{FF2B5EF4-FFF2-40B4-BE49-F238E27FC236}">
                  <a16:creationId xmlns:a16="http://schemas.microsoft.com/office/drawing/2014/main" id="{AADC4A62-5398-9944-9B4A-031495A7087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151" name="Group 71">
              <a:extLst>
                <a:ext uri="{FF2B5EF4-FFF2-40B4-BE49-F238E27FC236}">
                  <a16:creationId xmlns:a16="http://schemas.microsoft.com/office/drawing/2014/main" id="{FF160F2F-EE40-624C-8815-6DB340111300}"/>
                </a:ext>
              </a:extLst>
            </p:cNvPr>
            <p:cNvGrpSpPr>
              <a:grpSpLocks/>
            </p:cNvGrpSpPr>
            <p:nvPr/>
          </p:nvGrpSpPr>
          <p:grpSpPr bwMode="auto">
            <a:xfrm rot="5400000">
              <a:off x="82" y="1837"/>
              <a:ext cx="513" cy="489"/>
              <a:chOff x="1870" y="1824"/>
              <a:chExt cx="2014" cy="1823"/>
            </a:xfrm>
          </p:grpSpPr>
          <p:sp>
            <p:nvSpPr>
              <p:cNvPr id="152" name="AutoShape 72">
                <a:extLst>
                  <a:ext uri="{FF2B5EF4-FFF2-40B4-BE49-F238E27FC236}">
                    <a16:creationId xmlns:a16="http://schemas.microsoft.com/office/drawing/2014/main" id="{EAE44BAD-12A0-CA43-AE75-556AD451183B}"/>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3" name="AutoShape 73">
                <a:extLst>
                  <a:ext uri="{FF2B5EF4-FFF2-40B4-BE49-F238E27FC236}">
                    <a16:creationId xmlns:a16="http://schemas.microsoft.com/office/drawing/2014/main" id="{020D0BF1-F73F-0E4C-B1D9-19AE21B4BF19}"/>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AutoShape 74">
                <a:extLst>
                  <a:ext uri="{FF2B5EF4-FFF2-40B4-BE49-F238E27FC236}">
                    <a16:creationId xmlns:a16="http://schemas.microsoft.com/office/drawing/2014/main" id="{FEF2DF40-8621-B048-ADAD-8FFD729BA869}"/>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Oval 75">
                <a:extLst>
                  <a:ext uri="{FF2B5EF4-FFF2-40B4-BE49-F238E27FC236}">
                    <a16:creationId xmlns:a16="http://schemas.microsoft.com/office/drawing/2014/main" id="{4119453D-B881-C247-96C2-AC8039AB189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76">
                <a:extLst>
                  <a:ext uri="{FF2B5EF4-FFF2-40B4-BE49-F238E27FC236}">
                    <a16:creationId xmlns:a16="http://schemas.microsoft.com/office/drawing/2014/main" id="{46D89F64-69AA-0847-AE50-865833D445F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77">
                <a:extLst>
                  <a:ext uri="{FF2B5EF4-FFF2-40B4-BE49-F238E27FC236}">
                    <a16:creationId xmlns:a16="http://schemas.microsoft.com/office/drawing/2014/main" id="{60806CAA-1213-504A-8D63-52A7A53A7D8E}"/>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78">
                <a:extLst>
                  <a:ext uri="{FF2B5EF4-FFF2-40B4-BE49-F238E27FC236}">
                    <a16:creationId xmlns:a16="http://schemas.microsoft.com/office/drawing/2014/main" id="{3166CC23-1BE3-0944-8ABC-68B63863852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79">
                <a:extLst>
                  <a:ext uri="{FF2B5EF4-FFF2-40B4-BE49-F238E27FC236}">
                    <a16:creationId xmlns:a16="http://schemas.microsoft.com/office/drawing/2014/main" id="{A25E5E27-343D-2A48-8BB9-57F1D600C0B8}"/>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0" name="Oval 80">
                <a:extLst>
                  <a:ext uri="{FF2B5EF4-FFF2-40B4-BE49-F238E27FC236}">
                    <a16:creationId xmlns:a16="http://schemas.microsoft.com/office/drawing/2014/main" id="{49FBE209-94FA-9348-BEB1-97316C7C3973}"/>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70" name="c">
            <a:extLst>
              <a:ext uri="{FF2B5EF4-FFF2-40B4-BE49-F238E27FC236}">
                <a16:creationId xmlns:a16="http://schemas.microsoft.com/office/drawing/2014/main" id="{B111ACFA-C6D7-144F-9878-548AB1109900}"/>
              </a:ext>
            </a:extLst>
          </p:cNvPr>
          <p:cNvGrpSpPr>
            <a:grpSpLocks/>
          </p:cNvGrpSpPr>
          <p:nvPr/>
        </p:nvGrpSpPr>
        <p:grpSpPr bwMode="auto">
          <a:xfrm>
            <a:off x="3569081" y="4006660"/>
            <a:ext cx="8385175" cy="814388"/>
            <a:chOff x="94" y="1825"/>
            <a:chExt cx="5282" cy="513"/>
          </a:xfrm>
        </p:grpSpPr>
        <p:grpSp>
          <p:nvGrpSpPr>
            <p:cNvPr id="171" name="Group 85">
              <a:extLst>
                <a:ext uri="{FF2B5EF4-FFF2-40B4-BE49-F238E27FC236}">
                  <a16:creationId xmlns:a16="http://schemas.microsoft.com/office/drawing/2014/main" id="{341EFF6D-7AFC-B64D-99A0-339916ABD208}"/>
                </a:ext>
              </a:extLst>
            </p:cNvPr>
            <p:cNvGrpSpPr>
              <a:grpSpLocks/>
            </p:cNvGrpSpPr>
            <p:nvPr/>
          </p:nvGrpSpPr>
          <p:grpSpPr bwMode="auto">
            <a:xfrm rot="5400000">
              <a:off x="231" y="1960"/>
              <a:ext cx="173" cy="328"/>
              <a:chOff x="1872" y="900"/>
              <a:chExt cx="2015" cy="3460"/>
            </a:xfrm>
          </p:grpSpPr>
          <p:sp>
            <p:nvSpPr>
              <p:cNvPr id="186" name="AutoShape 86">
                <a:extLst>
                  <a:ext uri="{FF2B5EF4-FFF2-40B4-BE49-F238E27FC236}">
                    <a16:creationId xmlns:a16="http://schemas.microsoft.com/office/drawing/2014/main" id="{D690F7BA-9714-4C47-8FAE-AB3F65A19E46}"/>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7" name="AutoShape 87">
                <a:extLst>
                  <a:ext uri="{FF2B5EF4-FFF2-40B4-BE49-F238E27FC236}">
                    <a16:creationId xmlns:a16="http://schemas.microsoft.com/office/drawing/2014/main" id="{13F31A48-8E01-174A-9854-E81B6278672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8" name="AutoShape 88">
                <a:extLst>
                  <a:ext uri="{FF2B5EF4-FFF2-40B4-BE49-F238E27FC236}">
                    <a16:creationId xmlns:a16="http://schemas.microsoft.com/office/drawing/2014/main" id="{4C460E2F-DFBF-9445-94F2-0BE13CAA03FD}"/>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9" name="Oval 89">
                <a:extLst>
                  <a:ext uri="{FF2B5EF4-FFF2-40B4-BE49-F238E27FC236}">
                    <a16:creationId xmlns:a16="http://schemas.microsoft.com/office/drawing/2014/main" id="{8A91E777-0973-E943-9875-2F3C1CF75ED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0" name="Oval 90">
                <a:extLst>
                  <a:ext uri="{FF2B5EF4-FFF2-40B4-BE49-F238E27FC236}">
                    <a16:creationId xmlns:a16="http://schemas.microsoft.com/office/drawing/2014/main" id="{870FCC35-132A-114A-9AE4-8ADBCA273D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1" name="Oval 91">
                <a:extLst>
                  <a:ext uri="{FF2B5EF4-FFF2-40B4-BE49-F238E27FC236}">
                    <a16:creationId xmlns:a16="http://schemas.microsoft.com/office/drawing/2014/main" id="{44B2D0FE-083B-0E49-B7D0-63F89048E6A3}"/>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2" name="Oval 92">
                <a:extLst>
                  <a:ext uri="{FF2B5EF4-FFF2-40B4-BE49-F238E27FC236}">
                    <a16:creationId xmlns:a16="http://schemas.microsoft.com/office/drawing/2014/main" id="{E03D2E77-329F-9844-A7CE-6AF0D2C223A5}"/>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3" name="Oval 93">
                <a:extLst>
                  <a:ext uri="{FF2B5EF4-FFF2-40B4-BE49-F238E27FC236}">
                    <a16:creationId xmlns:a16="http://schemas.microsoft.com/office/drawing/2014/main" id="{5F796F66-1CBA-DB4C-881E-D38A6FB59780}"/>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4" name="Oval 94">
                <a:extLst>
                  <a:ext uri="{FF2B5EF4-FFF2-40B4-BE49-F238E27FC236}">
                    <a16:creationId xmlns:a16="http://schemas.microsoft.com/office/drawing/2014/main" id="{0AB25A78-BA9C-E14F-9A5A-00158B906A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2" name="AutoShape 95">
              <a:extLst>
                <a:ext uri="{FF2B5EF4-FFF2-40B4-BE49-F238E27FC236}">
                  <a16:creationId xmlns:a16="http://schemas.microsoft.com/office/drawing/2014/main" id="{94454224-3C2F-3D48-A81E-1EAAEF7234E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Để</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vơ</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vét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tài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sản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73" name="AutoShape 96">
              <a:extLst>
                <a:ext uri="{FF2B5EF4-FFF2-40B4-BE49-F238E27FC236}">
                  <a16:creationId xmlns:a16="http://schemas.microsoft.com/office/drawing/2014/main" id="{9F7BB1E3-FED2-9140-AD6C-F7A656C8F429}"/>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4" name="Freeform 97">
              <a:extLst>
                <a:ext uri="{FF2B5EF4-FFF2-40B4-BE49-F238E27FC236}">
                  <a16:creationId xmlns:a16="http://schemas.microsoft.com/office/drawing/2014/main" id="{25525C48-D31D-6B44-B60F-3D46BC2A459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5" name="Text Box 98">
              <a:extLst>
                <a:ext uri="{FF2B5EF4-FFF2-40B4-BE49-F238E27FC236}">
                  <a16:creationId xmlns:a16="http://schemas.microsoft.com/office/drawing/2014/main" id="{DC2848B6-2527-6C41-AB87-EC403EFDB3A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176" name="Group 99">
              <a:extLst>
                <a:ext uri="{FF2B5EF4-FFF2-40B4-BE49-F238E27FC236}">
                  <a16:creationId xmlns:a16="http://schemas.microsoft.com/office/drawing/2014/main" id="{9AE88363-5647-5B48-A8D4-BA0BA7D23883}"/>
                </a:ext>
              </a:extLst>
            </p:cNvPr>
            <p:cNvGrpSpPr>
              <a:grpSpLocks/>
            </p:cNvGrpSpPr>
            <p:nvPr/>
          </p:nvGrpSpPr>
          <p:grpSpPr bwMode="auto">
            <a:xfrm rot="5400000">
              <a:off x="82" y="1837"/>
              <a:ext cx="513" cy="489"/>
              <a:chOff x="1870" y="1824"/>
              <a:chExt cx="2014" cy="1823"/>
            </a:xfrm>
          </p:grpSpPr>
          <p:sp>
            <p:nvSpPr>
              <p:cNvPr id="177" name="AutoShape 100">
                <a:extLst>
                  <a:ext uri="{FF2B5EF4-FFF2-40B4-BE49-F238E27FC236}">
                    <a16:creationId xmlns:a16="http://schemas.microsoft.com/office/drawing/2014/main" id="{98ACD953-E561-2247-8A14-A05EBC26B34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8" name="AutoShape 101">
                <a:extLst>
                  <a:ext uri="{FF2B5EF4-FFF2-40B4-BE49-F238E27FC236}">
                    <a16:creationId xmlns:a16="http://schemas.microsoft.com/office/drawing/2014/main" id="{42D80AA5-B6C7-1F4D-9219-B2057DC866D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9" name="AutoShape 102">
                <a:extLst>
                  <a:ext uri="{FF2B5EF4-FFF2-40B4-BE49-F238E27FC236}">
                    <a16:creationId xmlns:a16="http://schemas.microsoft.com/office/drawing/2014/main" id="{763CA401-30EA-BA4A-9726-354A62090293}"/>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0" name="Oval 103">
                <a:extLst>
                  <a:ext uri="{FF2B5EF4-FFF2-40B4-BE49-F238E27FC236}">
                    <a16:creationId xmlns:a16="http://schemas.microsoft.com/office/drawing/2014/main" id="{97DE8593-B9A9-C041-A50E-C9205948C8D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1" name="Oval 104">
                <a:extLst>
                  <a:ext uri="{FF2B5EF4-FFF2-40B4-BE49-F238E27FC236}">
                    <a16:creationId xmlns:a16="http://schemas.microsoft.com/office/drawing/2014/main" id="{9669E563-992C-2F41-B751-92C149D53DA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2" name="Oval 105">
                <a:extLst>
                  <a:ext uri="{FF2B5EF4-FFF2-40B4-BE49-F238E27FC236}">
                    <a16:creationId xmlns:a16="http://schemas.microsoft.com/office/drawing/2014/main" id="{A9C93DAA-4DE9-6840-860B-DCBEA28DFEEA}"/>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3" name="Oval 106">
                <a:extLst>
                  <a:ext uri="{FF2B5EF4-FFF2-40B4-BE49-F238E27FC236}">
                    <a16:creationId xmlns:a16="http://schemas.microsoft.com/office/drawing/2014/main" id="{124F60C6-40F5-B146-8219-F322EDAE4550}"/>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4" name="Oval 107">
                <a:extLst>
                  <a:ext uri="{FF2B5EF4-FFF2-40B4-BE49-F238E27FC236}">
                    <a16:creationId xmlns:a16="http://schemas.microsoft.com/office/drawing/2014/main" id="{69592A46-39F8-2246-B5D0-BD9DFEA9A07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5" name="Oval 108">
                <a:extLst>
                  <a:ext uri="{FF2B5EF4-FFF2-40B4-BE49-F238E27FC236}">
                    <a16:creationId xmlns:a16="http://schemas.microsoft.com/office/drawing/2014/main" id="{7BA84757-C67B-8D4B-B602-AE07D3A048DA}"/>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95" name="d">
            <a:extLst>
              <a:ext uri="{FF2B5EF4-FFF2-40B4-BE49-F238E27FC236}">
                <a16:creationId xmlns:a16="http://schemas.microsoft.com/office/drawing/2014/main" id="{8A32F30B-B9F3-824D-8014-18A57DD2730C}"/>
              </a:ext>
            </a:extLst>
          </p:cNvPr>
          <p:cNvGrpSpPr>
            <a:grpSpLocks/>
          </p:cNvGrpSpPr>
          <p:nvPr/>
        </p:nvGrpSpPr>
        <p:grpSpPr bwMode="auto">
          <a:xfrm>
            <a:off x="3569081" y="4944872"/>
            <a:ext cx="8385176" cy="814387"/>
            <a:chOff x="94" y="1825"/>
            <a:chExt cx="5282" cy="513"/>
          </a:xfrm>
        </p:grpSpPr>
        <p:grpSp>
          <p:nvGrpSpPr>
            <p:cNvPr id="196" name="Group 110">
              <a:extLst>
                <a:ext uri="{FF2B5EF4-FFF2-40B4-BE49-F238E27FC236}">
                  <a16:creationId xmlns:a16="http://schemas.microsoft.com/office/drawing/2014/main" id="{DCFBF455-37B7-2C48-B324-1893B1EE0E59}"/>
                </a:ext>
              </a:extLst>
            </p:cNvPr>
            <p:cNvGrpSpPr>
              <a:grpSpLocks/>
            </p:cNvGrpSpPr>
            <p:nvPr/>
          </p:nvGrpSpPr>
          <p:grpSpPr bwMode="auto">
            <a:xfrm rot="5400000">
              <a:off x="231" y="1960"/>
              <a:ext cx="173" cy="328"/>
              <a:chOff x="1872" y="900"/>
              <a:chExt cx="2015" cy="3460"/>
            </a:xfrm>
          </p:grpSpPr>
          <p:sp>
            <p:nvSpPr>
              <p:cNvPr id="211" name="AutoShape 111">
                <a:extLst>
                  <a:ext uri="{FF2B5EF4-FFF2-40B4-BE49-F238E27FC236}">
                    <a16:creationId xmlns:a16="http://schemas.microsoft.com/office/drawing/2014/main" id="{FDC16E44-9A15-1B4E-9E69-592448033BD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2" name="AutoShape 112">
                <a:extLst>
                  <a:ext uri="{FF2B5EF4-FFF2-40B4-BE49-F238E27FC236}">
                    <a16:creationId xmlns:a16="http://schemas.microsoft.com/office/drawing/2014/main" id="{E04C52DD-BF98-1448-AD8C-59FD9157731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3" name="AutoShape 113">
                <a:extLst>
                  <a:ext uri="{FF2B5EF4-FFF2-40B4-BE49-F238E27FC236}">
                    <a16:creationId xmlns:a16="http://schemas.microsoft.com/office/drawing/2014/main" id="{E5B7A1CA-0894-0142-802A-CF651C6C19CB}"/>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4" name="Oval 114">
                <a:extLst>
                  <a:ext uri="{FF2B5EF4-FFF2-40B4-BE49-F238E27FC236}">
                    <a16:creationId xmlns:a16="http://schemas.microsoft.com/office/drawing/2014/main" id="{9E48B2D2-AB90-9E43-8A06-8C445187509A}"/>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5" name="Oval 115">
                <a:extLst>
                  <a:ext uri="{FF2B5EF4-FFF2-40B4-BE49-F238E27FC236}">
                    <a16:creationId xmlns:a16="http://schemas.microsoft.com/office/drawing/2014/main" id="{C29F7083-8DFE-034E-930E-3C7577901F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6" name="Oval 116">
                <a:extLst>
                  <a:ext uri="{FF2B5EF4-FFF2-40B4-BE49-F238E27FC236}">
                    <a16:creationId xmlns:a16="http://schemas.microsoft.com/office/drawing/2014/main" id="{BBE916A4-BC32-0641-BC6F-25B557946AC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7" name="Oval 117">
                <a:extLst>
                  <a:ext uri="{FF2B5EF4-FFF2-40B4-BE49-F238E27FC236}">
                    <a16:creationId xmlns:a16="http://schemas.microsoft.com/office/drawing/2014/main" id="{BA767EB1-1BC5-E846-8BCC-C974B384CD4C}"/>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8" name="Oval 118">
                <a:extLst>
                  <a:ext uri="{FF2B5EF4-FFF2-40B4-BE49-F238E27FC236}">
                    <a16:creationId xmlns:a16="http://schemas.microsoft.com/office/drawing/2014/main" id="{9CD8D5FC-EAE1-D54A-8FA2-1C61C9F59934}"/>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9" name="Oval 119">
                <a:extLst>
                  <a:ext uri="{FF2B5EF4-FFF2-40B4-BE49-F238E27FC236}">
                    <a16:creationId xmlns:a16="http://schemas.microsoft.com/office/drawing/2014/main" id="{446D52AD-2F54-6C43-87DF-7CB7B4AB460D}"/>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97" name="AutoShape 120">
              <a:extLst>
                <a:ext uri="{FF2B5EF4-FFF2-40B4-BE49-F238E27FC236}">
                  <a16:creationId xmlns:a16="http://schemas.microsoft.com/office/drawing/2014/main" id="{D2AC7140-9057-D045-9391-7E1EA6AD520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án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khác</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98" name="AutoShape 121">
              <a:extLst>
                <a:ext uri="{FF2B5EF4-FFF2-40B4-BE49-F238E27FC236}">
                  <a16:creationId xmlns:a16="http://schemas.microsoft.com/office/drawing/2014/main" id="{525EE98C-7A82-754F-8112-652EC2881E5C}"/>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9" name="Freeform 122">
              <a:extLst>
                <a:ext uri="{FF2B5EF4-FFF2-40B4-BE49-F238E27FC236}">
                  <a16:creationId xmlns:a16="http://schemas.microsoft.com/office/drawing/2014/main" id="{5CBBC936-F241-3A46-9D61-13FC3D2FE868}"/>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0" name="Text Box 123">
              <a:extLst>
                <a:ext uri="{FF2B5EF4-FFF2-40B4-BE49-F238E27FC236}">
                  <a16:creationId xmlns:a16="http://schemas.microsoft.com/office/drawing/2014/main" id="{608E690E-7228-4449-8F04-DC61B0E3E842}"/>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01" name="Group 124">
              <a:extLst>
                <a:ext uri="{FF2B5EF4-FFF2-40B4-BE49-F238E27FC236}">
                  <a16:creationId xmlns:a16="http://schemas.microsoft.com/office/drawing/2014/main" id="{BE492B4D-D277-6448-8ECF-0BEE04E653EF}"/>
                </a:ext>
              </a:extLst>
            </p:cNvPr>
            <p:cNvGrpSpPr>
              <a:grpSpLocks/>
            </p:cNvGrpSpPr>
            <p:nvPr/>
          </p:nvGrpSpPr>
          <p:grpSpPr bwMode="auto">
            <a:xfrm rot="5400000">
              <a:off x="82" y="1837"/>
              <a:ext cx="513" cy="489"/>
              <a:chOff x="1870" y="1824"/>
              <a:chExt cx="2014" cy="1823"/>
            </a:xfrm>
          </p:grpSpPr>
          <p:sp>
            <p:nvSpPr>
              <p:cNvPr id="202" name="AutoShape 125">
                <a:extLst>
                  <a:ext uri="{FF2B5EF4-FFF2-40B4-BE49-F238E27FC236}">
                    <a16:creationId xmlns:a16="http://schemas.microsoft.com/office/drawing/2014/main" id="{7E8497F5-EF85-944B-AE7C-D171A2050AC4}"/>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3" name="AutoShape 126">
                <a:extLst>
                  <a:ext uri="{FF2B5EF4-FFF2-40B4-BE49-F238E27FC236}">
                    <a16:creationId xmlns:a16="http://schemas.microsoft.com/office/drawing/2014/main" id="{1C021689-A82B-8D42-8347-79F4ECEDA4DB}"/>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4" name="AutoShape 127">
                <a:extLst>
                  <a:ext uri="{FF2B5EF4-FFF2-40B4-BE49-F238E27FC236}">
                    <a16:creationId xmlns:a16="http://schemas.microsoft.com/office/drawing/2014/main" id="{194209C3-F188-C84C-88B7-491B2F61D6FB}"/>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5" name="Oval 128">
                <a:extLst>
                  <a:ext uri="{FF2B5EF4-FFF2-40B4-BE49-F238E27FC236}">
                    <a16:creationId xmlns:a16="http://schemas.microsoft.com/office/drawing/2014/main" id="{A31C9C4C-84BB-0645-85CF-FE5B28472C8D}"/>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6" name="Oval 129">
                <a:extLst>
                  <a:ext uri="{FF2B5EF4-FFF2-40B4-BE49-F238E27FC236}">
                    <a16:creationId xmlns:a16="http://schemas.microsoft.com/office/drawing/2014/main" id="{C054EF91-F4CD-E14F-9FFC-BD30FDD121B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7" name="Oval 130">
                <a:extLst>
                  <a:ext uri="{FF2B5EF4-FFF2-40B4-BE49-F238E27FC236}">
                    <a16:creationId xmlns:a16="http://schemas.microsoft.com/office/drawing/2014/main" id="{D3DF7E83-4892-C743-9928-EE16FE1448C3}"/>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8" name="Oval 131">
                <a:extLst>
                  <a:ext uri="{FF2B5EF4-FFF2-40B4-BE49-F238E27FC236}">
                    <a16:creationId xmlns:a16="http://schemas.microsoft.com/office/drawing/2014/main" id="{F2A35741-3A7A-514D-9204-89505F6601AF}"/>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9" name="Oval 132">
                <a:extLst>
                  <a:ext uri="{FF2B5EF4-FFF2-40B4-BE49-F238E27FC236}">
                    <a16:creationId xmlns:a16="http://schemas.microsoft.com/office/drawing/2014/main" id="{2B57E336-118E-BD40-A053-6B387C82C8B3}"/>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0" name="Oval 133">
                <a:extLst>
                  <a:ext uri="{FF2B5EF4-FFF2-40B4-BE49-F238E27FC236}">
                    <a16:creationId xmlns:a16="http://schemas.microsoft.com/office/drawing/2014/main" id="{E081FF56-59FE-7A40-B7EA-5723975E94CC}"/>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773307" y="494675"/>
                <a:ext cx="71809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quyền thực dân tăng cường chiếm đoạt ruộng đất để?</a:t>
                </a:r>
              </a:p>
            </p:txBody>
          </p:sp>
        </p:grpSp>
      </p:grpSp>
      <p:pic>
        <p:nvPicPr>
          <p:cNvPr id="4102" name="Picture 4101">
            <a:extLst>
              <a:ext uri="{FF2B5EF4-FFF2-40B4-BE49-F238E27FC236}">
                <a16:creationId xmlns:a16="http://schemas.microsoft.com/office/drawing/2014/main" id="{9C5C9F27-85B3-0C49-ACCD-BCE7472E3A52}"/>
              </a:ext>
            </a:extLst>
          </p:cNvPr>
          <p:cNvPicPr>
            <a:picLocks noChangeAspect="1"/>
          </p:cNvPicPr>
          <p:nvPr/>
        </p:nvPicPr>
        <p:blipFill>
          <a:blip r:embed="rId9"/>
          <a:stretch>
            <a:fillRect/>
          </a:stretch>
        </p:blipFill>
        <p:spPr>
          <a:xfrm>
            <a:off x="-18298" y="2671001"/>
            <a:ext cx="3149591" cy="2913933"/>
          </a:xfrm>
          <a:prstGeom prst="rect">
            <a:avLst/>
          </a:prstGeom>
        </p:spPr>
      </p:pic>
      <p:pic>
        <p:nvPicPr>
          <p:cNvPr id="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361AB613-5033-7E41-98BB-321CC8D7545F}"/>
              </a:ext>
            </a:extLst>
          </p:cNvPr>
          <p:cNvPicPr>
            <a:picLocks noChangeAspect="1"/>
          </p:cNvPicPr>
          <p:nvPr>
            <a:audioFile r:link="rId1"/>
            <p:extLst>
              <p:ext uri="{DAA4B4D4-6D71-4841-9C94-3DE7FCFB9230}">
                <p14:media xmlns:p14="http://schemas.microsoft.com/office/powerpoint/2010/main" r:embed="rId2">
                  <p14:trim end="24242.5756"/>
                </p14:media>
              </p:ext>
            </p:extLst>
          </p:nvPr>
        </p:nvPicPr>
        <p:blipFill>
          <a:blip r:embed="rId10"/>
          <a:stretch>
            <a:fillRect/>
          </a:stretch>
        </p:blipFill>
        <p:spPr>
          <a:xfrm>
            <a:off x="1544242" y="-1860296"/>
            <a:ext cx="812800" cy="812800"/>
          </a:xfrm>
          <a:prstGeom prst="rect">
            <a:avLst/>
          </a:prstGeom>
        </p:spPr>
      </p:pic>
      <p:pic>
        <p:nvPicPr>
          <p:cNvPr id="4" name="Picture 115" descr="ALRMCLOK">
            <a:extLst>
              <a:ext uri="{FF2B5EF4-FFF2-40B4-BE49-F238E27FC236}">
                <a16:creationId xmlns:a16="http://schemas.microsoft.com/office/drawing/2014/main" id="{CB03ACF7-F45D-0592-65E2-2BE10D5FBBC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890238" y="77704"/>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76">
            <a:extLst>
              <a:ext uri="{FF2B5EF4-FFF2-40B4-BE49-F238E27FC236}">
                <a16:creationId xmlns:a16="http://schemas.microsoft.com/office/drawing/2014/main" id="{73EBC132-7EBA-302E-B0B0-9BDEEE6FAD8C}"/>
              </a:ext>
            </a:extLst>
          </p:cNvPr>
          <p:cNvSpPr>
            <a:spLocks noChangeArrowheads="1"/>
          </p:cNvSpPr>
          <p:nvPr/>
        </p:nvSpPr>
        <p:spPr bwMode="auto">
          <a:xfrm>
            <a:off x="3051980" y="3775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6" name="Oval 176">
            <a:extLst>
              <a:ext uri="{FF2B5EF4-FFF2-40B4-BE49-F238E27FC236}">
                <a16:creationId xmlns:a16="http://schemas.microsoft.com/office/drawing/2014/main" id="{BF71B595-2B96-8635-7F01-BC871F56C3F7}"/>
              </a:ext>
            </a:extLst>
          </p:cNvPr>
          <p:cNvSpPr>
            <a:spLocks noChangeArrowheads="1"/>
          </p:cNvSpPr>
          <p:nvPr/>
        </p:nvSpPr>
        <p:spPr bwMode="auto">
          <a:xfrm>
            <a:off x="3056079" y="3501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7" name="Oval 176">
            <a:extLst>
              <a:ext uri="{FF2B5EF4-FFF2-40B4-BE49-F238E27FC236}">
                <a16:creationId xmlns:a16="http://schemas.microsoft.com/office/drawing/2014/main" id="{69ED5424-A267-787D-CC34-CDCBBFCDE0EC}"/>
              </a:ext>
            </a:extLst>
          </p:cNvPr>
          <p:cNvSpPr>
            <a:spLocks noChangeArrowheads="1"/>
          </p:cNvSpPr>
          <p:nvPr/>
        </p:nvSpPr>
        <p:spPr bwMode="auto">
          <a:xfrm>
            <a:off x="3051652" y="39103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8" name="Oval 176">
            <a:extLst>
              <a:ext uri="{FF2B5EF4-FFF2-40B4-BE49-F238E27FC236}">
                <a16:creationId xmlns:a16="http://schemas.microsoft.com/office/drawing/2014/main" id="{0412DC7E-457B-0F64-6C32-810FBAD8863E}"/>
              </a:ext>
            </a:extLst>
          </p:cNvPr>
          <p:cNvSpPr>
            <a:spLocks noChangeArrowheads="1"/>
          </p:cNvSpPr>
          <p:nvPr/>
        </p:nvSpPr>
        <p:spPr bwMode="auto">
          <a:xfrm>
            <a:off x="3068836" y="36694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9" name="Oval 176">
            <a:extLst>
              <a:ext uri="{FF2B5EF4-FFF2-40B4-BE49-F238E27FC236}">
                <a16:creationId xmlns:a16="http://schemas.microsoft.com/office/drawing/2014/main" id="{7D3F8400-76F8-4DCD-E89C-8105B9BA3144}"/>
              </a:ext>
            </a:extLst>
          </p:cNvPr>
          <p:cNvSpPr>
            <a:spLocks noChangeArrowheads="1"/>
          </p:cNvSpPr>
          <p:nvPr/>
        </p:nvSpPr>
        <p:spPr bwMode="auto">
          <a:xfrm>
            <a:off x="3056079" y="38084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10" name="Oval 176">
            <a:extLst>
              <a:ext uri="{FF2B5EF4-FFF2-40B4-BE49-F238E27FC236}">
                <a16:creationId xmlns:a16="http://schemas.microsoft.com/office/drawing/2014/main" id="{CDBF524B-091D-BBD6-8D3D-40B3CC6D0F4C}"/>
              </a:ext>
            </a:extLst>
          </p:cNvPr>
          <p:cNvSpPr>
            <a:spLocks noChangeArrowheads="1"/>
          </p:cNvSpPr>
          <p:nvPr/>
        </p:nvSpPr>
        <p:spPr bwMode="auto">
          <a:xfrm>
            <a:off x="3067485" y="37726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1" name="Oval 176">
            <a:extLst>
              <a:ext uri="{FF2B5EF4-FFF2-40B4-BE49-F238E27FC236}">
                <a16:creationId xmlns:a16="http://schemas.microsoft.com/office/drawing/2014/main" id="{0A085374-52C8-D865-5A04-CAB931DA25CB}"/>
              </a:ext>
            </a:extLst>
          </p:cNvPr>
          <p:cNvSpPr>
            <a:spLocks noChangeArrowheads="1"/>
          </p:cNvSpPr>
          <p:nvPr/>
        </p:nvSpPr>
        <p:spPr bwMode="auto">
          <a:xfrm>
            <a:off x="3032321" y="37950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2" name="Oval 176">
            <a:extLst>
              <a:ext uri="{FF2B5EF4-FFF2-40B4-BE49-F238E27FC236}">
                <a16:creationId xmlns:a16="http://schemas.microsoft.com/office/drawing/2014/main" id="{6A0878AC-8D16-BCE0-6C02-30A93BE1851C}"/>
              </a:ext>
            </a:extLst>
          </p:cNvPr>
          <p:cNvSpPr>
            <a:spLocks noChangeArrowheads="1"/>
          </p:cNvSpPr>
          <p:nvPr/>
        </p:nvSpPr>
        <p:spPr bwMode="auto">
          <a:xfrm>
            <a:off x="3039223" y="35346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3" name="Oval 176">
            <a:extLst>
              <a:ext uri="{FF2B5EF4-FFF2-40B4-BE49-F238E27FC236}">
                <a16:creationId xmlns:a16="http://schemas.microsoft.com/office/drawing/2014/main" id="{EDE4A943-A4F9-255D-DE15-B6EA6417D4D0}"/>
              </a:ext>
            </a:extLst>
          </p:cNvPr>
          <p:cNvSpPr>
            <a:spLocks noChangeArrowheads="1"/>
          </p:cNvSpPr>
          <p:nvPr/>
        </p:nvSpPr>
        <p:spPr bwMode="auto">
          <a:xfrm>
            <a:off x="3057109" y="3715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4" name="Oval 176">
            <a:extLst>
              <a:ext uri="{FF2B5EF4-FFF2-40B4-BE49-F238E27FC236}">
                <a16:creationId xmlns:a16="http://schemas.microsoft.com/office/drawing/2014/main" id="{1CE92577-A6AF-CCE8-DE86-1936DCBD2674}"/>
              </a:ext>
            </a:extLst>
          </p:cNvPr>
          <p:cNvSpPr>
            <a:spLocks noChangeArrowheads="1"/>
          </p:cNvSpPr>
          <p:nvPr/>
        </p:nvSpPr>
        <p:spPr bwMode="auto">
          <a:xfrm>
            <a:off x="3067485" y="32982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5" name="Oval 176">
            <a:extLst>
              <a:ext uri="{FF2B5EF4-FFF2-40B4-BE49-F238E27FC236}">
                <a16:creationId xmlns:a16="http://schemas.microsoft.com/office/drawing/2014/main" id="{20F9D254-3B43-2CF4-78F5-EFC4DC9728DB}"/>
              </a:ext>
            </a:extLst>
          </p:cNvPr>
          <p:cNvSpPr>
            <a:spLocks noChangeArrowheads="1"/>
          </p:cNvSpPr>
          <p:nvPr/>
        </p:nvSpPr>
        <p:spPr bwMode="auto">
          <a:xfrm>
            <a:off x="3025577" y="35915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9630260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wipe(up)">
                                      <p:cBhvr>
                                        <p:cTn id="10" dur="500"/>
                                        <p:tgtEl>
                                          <p:spTgt spid="409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03"/>
                                        </p:tgtEl>
                                        <p:attrNameLst>
                                          <p:attrName>style.visibility</p:attrName>
                                        </p:attrNameLst>
                                      </p:cBhvr>
                                      <p:to>
                                        <p:strVal val="visible"/>
                                      </p:to>
                                    </p:set>
                                    <p:animEffect transition="in" filter="wipe(left)">
                                      <p:cBhvr>
                                        <p:cTn id="14" dur="500"/>
                                        <p:tgtEl>
                                          <p:spTgt spid="4103"/>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left)">
                                      <p:cBhvr>
                                        <p:cTn id="18" dur="500"/>
                                        <p:tgtEl>
                                          <p:spTgt spid="12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left)">
                                      <p:cBhvr>
                                        <p:cTn id="22" dur="500"/>
                                        <p:tgtEl>
                                          <p:spTgt spid="145"/>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wipe(left)">
                                      <p:cBhvr>
                                        <p:cTn id="26" dur="500"/>
                                        <p:tgtEl>
                                          <p:spTgt spid="170"/>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ipe(left)">
                                      <p:cBhvr>
                                        <p:cTn id="30" dur="500"/>
                                        <p:tgtEl>
                                          <p:spTgt spid="19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102" fill="hold"/>
                                        <p:tgtEl>
                                          <p:spTgt spid="3"/>
                                        </p:tgtEl>
                                      </p:cBhvr>
                                    </p:cmd>
                                  </p:childTnLst>
                                </p:cTn>
                              </p:par>
                            </p:childTnLst>
                          </p:cTn>
                        </p:par>
                        <p:par>
                          <p:cTn id="33" fill="hold">
                            <p:stCondLst>
                              <p:cond delay="13602"/>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0"/>
                            </p:stCondLst>
                            <p:childTnLst>
                              <p:par>
                                <p:cTn id="42" presetID="1" presetClass="entr" presetSubtype="0" fill="hold" grpId="0" nodeType="afterEffect">
                                  <p:stCondLst>
                                    <p:cond delay="1000"/>
                                  </p:stCondLst>
                                  <p:childTnLst>
                                    <p:set>
                                      <p:cBhvr>
                                        <p:cTn id="4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1000"/>
                            </p:stCondLst>
                            <p:childTnLst>
                              <p:par>
                                <p:cTn id="45" presetID="1" presetClass="entr" presetSubtype="0" fill="hold" grpId="0" nodeType="afterEffect">
                                  <p:stCondLst>
                                    <p:cond delay="100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2000"/>
                            </p:stCondLst>
                            <p:childTnLst>
                              <p:par>
                                <p:cTn id="48" presetID="1" presetClass="entr" presetSubtype="0" fill="hold" grpId="0" nodeType="afterEffect">
                                  <p:stCondLst>
                                    <p:cond delay="1000"/>
                                  </p:stCondLst>
                                  <p:childTnLst>
                                    <p:set>
                                      <p:cBhvr>
                                        <p:cTn id="4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3000"/>
                            </p:stCondLst>
                            <p:childTnLst>
                              <p:par>
                                <p:cTn id="51" presetID="1" presetClass="entr" presetSubtype="0" fill="hold" grpId="0" nodeType="afterEffect">
                                  <p:stCondLst>
                                    <p:cond delay="1000"/>
                                  </p:stCondLst>
                                  <p:childTnLst>
                                    <p:set>
                                      <p:cBhvr>
                                        <p:cTn id="5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4000"/>
                            </p:stCondLst>
                            <p:childTnLst>
                              <p:par>
                                <p:cTn id="54" presetID="1" presetClass="entr" presetSubtype="0" fill="hold" grpId="0" nodeType="afterEffect">
                                  <p:stCondLst>
                                    <p:cond delay="1000"/>
                                  </p:stCondLst>
                                  <p:childTnLst>
                                    <p:set>
                                      <p:cBhvr>
                                        <p:cTn id="5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5000"/>
                            </p:stCondLst>
                            <p:childTnLst>
                              <p:par>
                                <p:cTn id="57" presetID="1" presetClass="entr" presetSubtype="0" fill="hold" grpId="0" nodeType="afterEffect">
                                  <p:stCondLst>
                                    <p:cond delay="1000"/>
                                  </p:stCondLst>
                                  <p:childTnLst>
                                    <p:set>
                                      <p:cBhvr>
                                        <p:cTn id="5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6000"/>
                            </p:stCondLst>
                            <p:childTnLst>
                              <p:par>
                                <p:cTn id="60" presetID="1" presetClass="entr" presetSubtype="0" fill="hold" grpId="0" nodeType="afterEffect">
                                  <p:stCondLst>
                                    <p:cond delay="1000"/>
                                  </p:stCondLst>
                                  <p:childTnLst>
                                    <p:set>
                                      <p:cBhvr>
                                        <p:cTn id="6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7000"/>
                            </p:stCondLst>
                            <p:childTnLst>
                              <p:par>
                                <p:cTn id="63" presetID="1" presetClass="entr" presetSubtype="0" fill="hold" grpId="0" nodeType="afterEffect">
                                  <p:stCondLst>
                                    <p:cond delay="1000"/>
                                  </p:stCondLst>
                                  <p:childTnLst>
                                    <p:set>
                                      <p:cBhvr>
                                        <p:cTn id="6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8000"/>
                            </p:stCondLst>
                            <p:childTnLst>
                              <p:par>
                                <p:cTn id="66" presetID="1" presetClass="entr" presetSubtype="0" fill="hold" grpId="0" nodeType="afterEffect">
                                  <p:stCondLst>
                                    <p:cond delay="1000"/>
                                  </p:stCondLst>
                                  <p:childTnLst>
                                    <p:set>
                                      <p:cBhvr>
                                        <p:cTn id="6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9000"/>
                            </p:stCondLst>
                            <p:childTnLst>
                              <p:par>
                                <p:cTn id="69" presetID="1" presetClass="entr" presetSubtype="0" fill="hold" grpId="0" nodeType="afterEffect">
                                  <p:stCondLst>
                                    <p:cond delay="1000"/>
                                  </p:stCondLst>
                                  <p:childTnLst>
                                    <p:set>
                                      <p:cBhvr>
                                        <p:cTn id="7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20"/>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20"/>
                                        </p:tgtEl>
                                      </p:cBhvr>
                                    </p:animEffect>
                                    <p:animScale>
                                      <p:cBhvr>
                                        <p:cTn id="76" dur="250" autoRev="1" fill="hold"/>
                                        <p:tgtEl>
                                          <p:spTgt spid="120"/>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120"/>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45"/>
                                        </p:tgtEl>
                                      </p:cBhvr>
                                    </p:animEffect>
                                    <p:animScale>
                                      <p:cBhvr>
                                        <p:cTn id="82" dur="250" autoRev="1" fill="hold"/>
                                        <p:tgtEl>
                                          <p:spTgt spid="145"/>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C4%91u%CC%81ng (1).wav"/>
                                        </p:tgtEl>
                                      </p:cMediaNode>
                                    </p:audio>
                                  </p:subTnLst>
                                </p:cTn>
                              </p:par>
                              <p:par>
                                <p:cTn id="83" presetID="3" presetClass="exit" presetSubtype="10" fill="hold" nodeType="withEffect">
                                  <p:stCondLst>
                                    <p:cond delay="0"/>
                                  </p:stCondLst>
                                  <p:childTnLst>
                                    <p:animEffect transition="out" filter="blinds(horizontal)">
                                      <p:cBhvr>
                                        <p:cTn id="84" dur="500"/>
                                        <p:tgtEl>
                                          <p:spTgt spid="120"/>
                                        </p:tgtEl>
                                      </p:cBhvr>
                                    </p:animEffect>
                                    <p:set>
                                      <p:cBhvr>
                                        <p:cTn id="85" dur="1" fill="hold">
                                          <p:stCondLst>
                                            <p:cond delay="499"/>
                                          </p:stCondLst>
                                        </p:cTn>
                                        <p:tgtEl>
                                          <p:spTgt spid="120"/>
                                        </p:tgtEl>
                                        <p:attrNameLst>
                                          <p:attrName>style.visibility</p:attrName>
                                        </p:attrNameLst>
                                      </p:cBhvr>
                                      <p:to>
                                        <p:strVal val="hidden"/>
                                      </p:to>
                                    </p:set>
                                  </p:childTnLst>
                                </p:cTn>
                              </p:par>
                              <p:par>
                                <p:cTn id="86" presetID="3" presetClass="exit" presetSubtype="10" fill="hold" nodeType="withEffect">
                                  <p:stCondLst>
                                    <p:cond delay="0"/>
                                  </p:stCondLst>
                                  <p:childTnLst>
                                    <p:animEffect transition="out" filter="blinds(horizontal)">
                                      <p:cBhvr>
                                        <p:cTn id="87" dur="500"/>
                                        <p:tgtEl>
                                          <p:spTgt spid="170"/>
                                        </p:tgtEl>
                                      </p:cBhvr>
                                    </p:animEffect>
                                    <p:set>
                                      <p:cBhvr>
                                        <p:cTn id="88" dur="1" fill="hold">
                                          <p:stCondLst>
                                            <p:cond delay="499"/>
                                          </p:stCondLst>
                                        </p:cTn>
                                        <p:tgtEl>
                                          <p:spTgt spid="170"/>
                                        </p:tgtEl>
                                        <p:attrNameLst>
                                          <p:attrName>style.visibility</p:attrName>
                                        </p:attrNameLst>
                                      </p:cBhvr>
                                      <p:to>
                                        <p:strVal val="hidden"/>
                                      </p:to>
                                    </p:set>
                                  </p:childTnLst>
                                </p:cTn>
                              </p:par>
                              <p:par>
                                <p:cTn id="89" presetID="3" presetClass="exit" presetSubtype="10" fill="hold" nodeType="withEffect">
                                  <p:stCondLst>
                                    <p:cond delay="0"/>
                                  </p:stCondLst>
                                  <p:childTnLst>
                                    <p:animEffect transition="out" filter="blinds(horizontal)">
                                      <p:cBhvr>
                                        <p:cTn id="90" dur="500"/>
                                        <p:tgtEl>
                                          <p:spTgt spid="195"/>
                                        </p:tgtEl>
                                      </p:cBhvr>
                                    </p:animEffect>
                                    <p:set>
                                      <p:cBhvr>
                                        <p:cTn id="91"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92" restart="whenNotActive" fill="hold" evtFilter="cancelBubble" nodeType="interactiveSeq">
                <p:stCondLst>
                  <p:cond evt="onClick" delay="0">
                    <p:tgtEl>
                      <p:spTgt spid="170"/>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170"/>
                                        </p:tgtEl>
                                      </p:cBhvr>
                                    </p:animEffect>
                                    <p:animScale>
                                      <p:cBhvr>
                                        <p:cTn id="97" dur="250" autoRev="1" fill="hold"/>
                                        <p:tgtEl>
                                          <p:spTgt spid="170"/>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170"/>
                  </p:tgtEl>
                </p:cond>
              </p:nextCondLst>
            </p:seq>
            <p:seq concurrent="1" nextAc="seek">
              <p:cTn id="98" restart="whenNotActive" fill="hold" evtFilter="cancelBubble" nodeType="interactiveSeq">
                <p:stCondLst>
                  <p:cond evt="onClick" delay="0">
                    <p:tgtEl>
                      <p:spTgt spid="195"/>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95"/>
                                        </p:tgtEl>
                                      </p:cBhvr>
                                    </p:animEffect>
                                    <p:animScale>
                                      <p:cBhvr>
                                        <p:cTn id="103" dur="250" autoRev="1" fill="hold"/>
                                        <p:tgtEl>
                                          <p:spTgt spid="195"/>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195"/>
                  </p:tgtEl>
                </p:cond>
              </p:nextCondLst>
            </p:seq>
            <p:audio>
              <p:cMediaNode vol="80000">
                <p:cTn id="104" fill="hold" display="0">
                  <p:stCondLst>
                    <p:cond delay="indefinite"/>
                  </p:stCondLst>
                  <p:endCondLst>
                    <p:cond evt="onStopAudio" delay="0">
                      <p:tgtEl>
                        <p:sldTgt/>
                      </p:tgtEl>
                    </p:cond>
                  </p:endCondLst>
                </p:cTn>
                <p:tgtEl>
                  <p:spTgt spid="3"/>
                </p:tgtEl>
              </p:cMediaNode>
            </p:audio>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3887B4D3-DE3F-894C-88C3-A9D3DE7FC003}"/>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4891257" y="331872"/>
              <a:ext cx="701899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Từ năm 1802 đến năm 1862, ở Việt Nam có khoảng 405 cuộc nổi dậy của nhân dân chống triều đình, số lượng các cuộc khởi nghĩa lớn như vậy đã cho thấy điều gì?</a:t>
              </a:r>
            </a:p>
          </p:txBody>
        </p:sp>
      </p:grpSp>
      <p:grpSp>
        <p:nvGrpSpPr>
          <p:cNvPr id="127" name="Group 126">
            <a:extLst>
              <a:ext uri="{FF2B5EF4-FFF2-40B4-BE49-F238E27FC236}">
                <a16:creationId xmlns:a16="http://schemas.microsoft.com/office/drawing/2014/main" id="{6306E037-D01F-8E43-B7AC-C85851301395}"/>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75635952-1B5E-9545-BCA6-CC7E5DED586E}"/>
                </a:ext>
              </a:extLst>
            </p:cNvPr>
            <p:cNvGrpSpPr/>
            <p:nvPr/>
          </p:nvGrpSpPr>
          <p:grpSpPr>
            <a:xfrm>
              <a:off x="4097338" y="-768096"/>
              <a:ext cx="138112" cy="6856413"/>
              <a:chOff x="4097338" y="-768096"/>
              <a:chExt cx="138112" cy="6856413"/>
            </a:xfrm>
          </p:grpSpPr>
          <p:grpSp>
            <p:nvGrpSpPr>
              <p:cNvPr id="139" name="Group 14">
                <a:extLst>
                  <a:ext uri="{FF2B5EF4-FFF2-40B4-BE49-F238E27FC236}">
                    <a16:creationId xmlns:a16="http://schemas.microsoft.com/office/drawing/2014/main" id="{8F845F1B-C90D-F04F-B754-99CDDBA0770E}"/>
                  </a:ext>
                </a:extLst>
              </p:cNvPr>
              <p:cNvGrpSpPr>
                <a:grpSpLocks/>
              </p:cNvGrpSpPr>
              <p:nvPr/>
            </p:nvGrpSpPr>
            <p:grpSpPr bwMode="auto">
              <a:xfrm rot="5400000">
                <a:off x="3251994" y="77248"/>
                <a:ext cx="1828800" cy="138112"/>
                <a:chOff x="0" y="1896"/>
                <a:chExt cx="5760" cy="120"/>
              </a:xfrm>
            </p:grpSpPr>
            <p:sp>
              <p:nvSpPr>
                <p:cNvPr id="146" name="Rectangle 15">
                  <a:extLst>
                    <a:ext uri="{FF2B5EF4-FFF2-40B4-BE49-F238E27FC236}">
                      <a16:creationId xmlns:a16="http://schemas.microsoft.com/office/drawing/2014/main" id="{4001CEDE-EF99-5D4B-9486-A6B8A32FCF7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7" name="Rectangle 16">
                  <a:extLst>
                    <a:ext uri="{FF2B5EF4-FFF2-40B4-BE49-F238E27FC236}">
                      <a16:creationId xmlns:a16="http://schemas.microsoft.com/office/drawing/2014/main" id="{3B3A1E19-D856-5147-8E31-C02332FA6808}"/>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0" name="Group 17">
                <a:extLst>
                  <a:ext uri="{FF2B5EF4-FFF2-40B4-BE49-F238E27FC236}">
                    <a16:creationId xmlns:a16="http://schemas.microsoft.com/office/drawing/2014/main" id="{000052F7-983B-0146-8EE6-AFDBB2549025}"/>
                  </a:ext>
                </a:extLst>
              </p:cNvPr>
              <p:cNvGrpSpPr>
                <a:grpSpLocks/>
              </p:cNvGrpSpPr>
              <p:nvPr/>
            </p:nvGrpSpPr>
            <p:grpSpPr bwMode="auto">
              <a:xfrm rot="5400000">
                <a:off x="2566987" y="4419855"/>
                <a:ext cx="3198813" cy="138112"/>
                <a:chOff x="0" y="1896"/>
                <a:chExt cx="5760" cy="120"/>
              </a:xfrm>
            </p:grpSpPr>
            <p:sp>
              <p:nvSpPr>
                <p:cNvPr id="144" name="Rectangle 18">
                  <a:extLst>
                    <a:ext uri="{FF2B5EF4-FFF2-40B4-BE49-F238E27FC236}">
                      <a16:creationId xmlns:a16="http://schemas.microsoft.com/office/drawing/2014/main" id="{EC9D12F9-B2BA-9543-B9B7-2D411FD1C69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5" name="Rectangle 19">
                  <a:extLst>
                    <a:ext uri="{FF2B5EF4-FFF2-40B4-BE49-F238E27FC236}">
                      <a16:creationId xmlns:a16="http://schemas.microsoft.com/office/drawing/2014/main" id="{B00A089B-3D03-3C4B-B7C0-B41F89FC3A2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1" name="Group 27">
                <a:extLst>
                  <a:ext uri="{FF2B5EF4-FFF2-40B4-BE49-F238E27FC236}">
                    <a16:creationId xmlns:a16="http://schemas.microsoft.com/office/drawing/2014/main" id="{0CC0CB55-0FC5-034E-9816-2B4565573B8D}"/>
                  </a:ext>
                </a:extLst>
              </p:cNvPr>
              <p:cNvGrpSpPr>
                <a:grpSpLocks/>
              </p:cNvGrpSpPr>
              <p:nvPr/>
            </p:nvGrpSpPr>
            <p:grpSpPr bwMode="auto">
              <a:xfrm rot="5400000">
                <a:off x="3023394" y="1921923"/>
                <a:ext cx="2286000" cy="138112"/>
                <a:chOff x="0" y="1896"/>
                <a:chExt cx="5760" cy="120"/>
              </a:xfrm>
            </p:grpSpPr>
            <p:sp>
              <p:nvSpPr>
                <p:cNvPr id="142" name="Rectangle 28">
                  <a:extLst>
                    <a:ext uri="{FF2B5EF4-FFF2-40B4-BE49-F238E27FC236}">
                      <a16:creationId xmlns:a16="http://schemas.microsoft.com/office/drawing/2014/main" id="{2BFC2592-A3EB-9441-958A-1987C3999DF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3" name="Rectangle 29">
                  <a:extLst>
                    <a:ext uri="{FF2B5EF4-FFF2-40B4-BE49-F238E27FC236}">
                      <a16:creationId xmlns:a16="http://schemas.microsoft.com/office/drawing/2014/main" id="{6E09A37B-8A8D-0544-B1D0-46AFD1F8D505}"/>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29" name="Group 136">
              <a:extLst>
                <a:ext uri="{FF2B5EF4-FFF2-40B4-BE49-F238E27FC236}">
                  <a16:creationId xmlns:a16="http://schemas.microsoft.com/office/drawing/2014/main" id="{37BC9D29-C52A-8B4C-BBE7-E7881C5FB201}"/>
                </a:ext>
              </a:extLst>
            </p:cNvPr>
            <p:cNvGrpSpPr>
              <a:grpSpLocks/>
            </p:cNvGrpSpPr>
            <p:nvPr/>
          </p:nvGrpSpPr>
          <p:grpSpPr bwMode="auto">
            <a:xfrm rot="5400000">
              <a:off x="3795712" y="522542"/>
              <a:ext cx="695325" cy="704850"/>
              <a:chOff x="1872" y="1824"/>
              <a:chExt cx="2014" cy="1821"/>
            </a:xfrm>
          </p:grpSpPr>
          <p:sp>
            <p:nvSpPr>
              <p:cNvPr id="130" name="AutoShape 137">
                <a:extLst>
                  <a:ext uri="{FF2B5EF4-FFF2-40B4-BE49-F238E27FC236}">
                    <a16:creationId xmlns:a16="http://schemas.microsoft.com/office/drawing/2014/main" id="{DC90CA3E-FA64-DB46-A401-0D74BAB9637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1" name="AutoShape 138">
                <a:extLst>
                  <a:ext uri="{FF2B5EF4-FFF2-40B4-BE49-F238E27FC236}">
                    <a16:creationId xmlns:a16="http://schemas.microsoft.com/office/drawing/2014/main" id="{4A34A840-84A2-0A45-BC34-6ABBFDE692CD}"/>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2" name="AutoShape 139">
                <a:extLst>
                  <a:ext uri="{FF2B5EF4-FFF2-40B4-BE49-F238E27FC236}">
                    <a16:creationId xmlns:a16="http://schemas.microsoft.com/office/drawing/2014/main" id="{443A4B58-EE58-9E47-8D67-5D8ABADEB4A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3" name="Oval 140">
                <a:extLst>
                  <a:ext uri="{FF2B5EF4-FFF2-40B4-BE49-F238E27FC236}">
                    <a16:creationId xmlns:a16="http://schemas.microsoft.com/office/drawing/2014/main" id="{1C555641-C319-AE40-9C95-DEED4C22F09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4" name="Oval 141">
                <a:extLst>
                  <a:ext uri="{FF2B5EF4-FFF2-40B4-BE49-F238E27FC236}">
                    <a16:creationId xmlns:a16="http://schemas.microsoft.com/office/drawing/2014/main" id="{EDF9A987-765B-BD42-87D8-6BF777AC4BF1}"/>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5" name="Oval 142">
                <a:extLst>
                  <a:ext uri="{FF2B5EF4-FFF2-40B4-BE49-F238E27FC236}">
                    <a16:creationId xmlns:a16="http://schemas.microsoft.com/office/drawing/2014/main" id="{06DD6623-8004-ED4E-A18A-B28F70251D7C}"/>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6" name="Oval 143">
                <a:extLst>
                  <a:ext uri="{FF2B5EF4-FFF2-40B4-BE49-F238E27FC236}">
                    <a16:creationId xmlns:a16="http://schemas.microsoft.com/office/drawing/2014/main" id="{B26F4ADB-1688-B243-B3E6-23C5F57B9813}"/>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7" name="Oval 144">
                <a:extLst>
                  <a:ext uri="{FF2B5EF4-FFF2-40B4-BE49-F238E27FC236}">
                    <a16:creationId xmlns:a16="http://schemas.microsoft.com/office/drawing/2014/main" id="{BAC56A63-3369-8145-8143-56859BC30287}"/>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8" name="Oval 145">
                <a:extLst>
                  <a:ext uri="{FF2B5EF4-FFF2-40B4-BE49-F238E27FC236}">
                    <a16:creationId xmlns:a16="http://schemas.microsoft.com/office/drawing/2014/main" id="{A394F2F9-D022-D746-A50F-478A2449E08F}"/>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48" name="Rectangle 147">
            <a:extLst>
              <a:ext uri="{FF2B5EF4-FFF2-40B4-BE49-F238E27FC236}">
                <a16:creationId xmlns:a16="http://schemas.microsoft.com/office/drawing/2014/main" id="{6C746627-088C-EE40-A7AA-64DA66E3A230}"/>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49" name="Picture 148">
            <a:extLst>
              <a:ext uri="{FF2B5EF4-FFF2-40B4-BE49-F238E27FC236}">
                <a16:creationId xmlns:a16="http://schemas.microsoft.com/office/drawing/2014/main" id="{7E6D5224-B7F1-4F45-A4EB-C18850D1A624}"/>
              </a:ext>
            </a:extLst>
          </p:cNvPr>
          <p:cNvPicPr>
            <a:picLocks noChangeAspect="1"/>
          </p:cNvPicPr>
          <p:nvPr/>
        </p:nvPicPr>
        <p:blipFill>
          <a:blip r:embed="rId9"/>
          <a:stretch>
            <a:fillRect/>
          </a:stretch>
        </p:blipFill>
        <p:spPr>
          <a:xfrm>
            <a:off x="64257" y="2689546"/>
            <a:ext cx="3149591" cy="2913933"/>
          </a:xfrm>
          <a:prstGeom prst="rect">
            <a:avLst/>
          </a:prstGeom>
        </p:spPr>
      </p:pic>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73154" y="5308555"/>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Cả</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án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trên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đềi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đúng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6"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252" y="1869"/>
              <a:ext cx="5124"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Đời sống của người dân khổ cực</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017819"/>
            <a:ext cx="8367649" cy="1308101"/>
            <a:chOff x="94" y="1718"/>
            <a:chExt cx="5364" cy="824"/>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8" y="1718"/>
              <a:ext cx="5070" cy="824"/>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Mâu</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thuẫn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giữa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nhân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quyền</a:t>
              </a:r>
              <a:endParaRPr lang="en-US" altLang="en-VN" sz="2800" b="1" dirty="0">
                <a:solidFill>
                  <a:srgbClr val="0033CC"/>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phong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kiến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ngày</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càng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sâu</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sắc</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khó</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có</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thể</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hòa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giải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36" y="1813"/>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08" y="18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A">
            <a:extLst>
              <a:ext uri="{FF2B5EF4-FFF2-40B4-BE49-F238E27FC236}">
                <a16:creationId xmlns:a16="http://schemas.microsoft.com/office/drawing/2014/main" id="{82B7DE9E-52C8-3F4A-9F63-1B58F70D7AA0}"/>
              </a:ext>
            </a:extLst>
          </p:cNvPr>
          <p:cNvGrpSpPr>
            <a:grpSpLocks/>
          </p:cNvGrpSpPr>
          <p:nvPr/>
        </p:nvGrpSpPr>
        <p:grpSpPr bwMode="auto">
          <a:xfrm>
            <a:off x="3730625" y="199534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vi-VN"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Tình hình xã hội bất ổn dưới triều Nguyễn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pic>
        <p:nvPicPr>
          <p:cNvPr id="151"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00033D56-FF4D-5549-9A9D-F8E18D3D29FE}"/>
              </a:ext>
            </a:extLst>
          </p:cNvPr>
          <p:cNvPicPr>
            <a:picLocks noChangeAspect="1"/>
          </p:cNvPicPr>
          <p:nvPr>
            <a:audioFile r:link="rId1"/>
            <p:extLst>
              <p:ext uri="{DAA4B4D4-6D71-4841-9C94-3DE7FCFB9230}">
                <p14:media xmlns:p14="http://schemas.microsoft.com/office/powerpoint/2010/main" r:embed="rId2">
                  <p14:trim end="24071.4393"/>
                </p14:media>
              </p:ext>
            </p:extLst>
          </p:nvPr>
        </p:nvPicPr>
        <p:blipFill>
          <a:blip r:embed="rId10"/>
          <a:stretch>
            <a:fillRect/>
          </a:stretch>
        </p:blipFill>
        <p:spPr>
          <a:xfrm>
            <a:off x="1544242" y="-1860296"/>
            <a:ext cx="812800" cy="812800"/>
          </a:xfrm>
          <a:prstGeom prst="rect">
            <a:avLst/>
          </a:prstGeom>
        </p:spPr>
      </p:pic>
      <p:pic>
        <p:nvPicPr>
          <p:cNvPr id="2" name="Picture 115" descr="ALRMCLOK">
            <a:extLst>
              <a:ext uri="{FF2B5EF4-FFF2-40B4-BE49-F238E27FC236}">
                <a16:creationId xmlns:a16="http://schemas.microsoft.com/office/drawing/2014/main" id="{830425CA-5F26-1D87-82A2-157409082D3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983168" y="32542"/>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176">
            <a:extLst>
              <a:ext uri="{FF2B5EF4-FFF2-40B4-BE49-F238E27FC236}">
                <a16:creationId xmlns:a16="http://schemas.microsoft.com/office/drawing/2014/main" id="{F0FC4DAE-9EDE-7009-A2D0-800C4E8056F1}"/>
              </a:ext>
            </a:extLst>
          </p:cNvPr>
          <p:cNvSpPr>
            <a:spLocks noChangeArrowheads="1"/>
          </p:cNvSpPr>
          <p:nvPr/>
        </p:nvSpPr>
        <p:spPr bwMode="auto">
          <a:xfrm>
            <a:off x="3144910" y="3323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 name="Oval 176">
            <a:extLst>
              <a:ext uri="{FF2B5EF4-FFF2-40B4-BE49-F238E27FC236}">
                <a16:creationId xmlns:a16="http://schemas.microsoft.com/office/drawing/2014/main" id="{746AE893-D60F-56AE-2F0E-98CE68539EB2}"/>
              </a:ext>
            </a:extLst>
          </p:cNvPr>
          <p:cNvSpPr>
            <a:spLocks noChangeArrowheads="1"/>
          </p:cNvSpPr>
          <p:nvPr/>
        </p:nvSpPr>
        <p:spPr bwMode="auto">
          <a:xfrm>
            <a:off x="3149009" y="30494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5" name="Oval 176">
            <a:extLst>
              <a:ext uri="{FF2B5EF4-FFF2-40B4-BE49-F238E27FC236}">
                <a16:creationId xmlns:a16="http://schemas.microsoft.com/office/drawing/2014/main" id="{E170739B-0D58-9CD8-4168-E7CEDF6F2F3E}"/>
              </a:ext>
            </a:extLst>
          </p:cNvPr>
          <p:cNvSpPr>
            <a:spLocks noChangeArrowheads="1"/>
          </p:cNvSpPr>
          <p:nvPr/>
        </p:nvSpPr>
        <p:spPr bwMode="auto">
          <a:xfrm>
            <a:off x="3144582" y="34587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6" name="Oval 176">
            <a:extLst>
              <a:ext uri="{FF2B5EF4-FFF2-40B4-BE49-F238E27FC236}">
                <a16:creationId xmlns:a16="http://schemas.microsoft.com/office/drawing/2014/main" id="{ACAB4692-70A4-C8E5-BEF2-01AB06F31A8F}"/>
              </a:ext>
            </a:extLst>
          </p:cNvPr>
          <p:cNvSpPr>
            <a:spLocks noChangeArrowheads="1"/>
          </p:cNvSpPr>
          <p:nvPr/>
        </p:nvSpPr>
        <p:spPr bwMode="auto">
          <a:xfrm>
            <a:off x="3161766" y="32178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7" name="Oval 176">
            <a:extLst>
              <a:ext uri="{FF2B5EF4-FFF2-40B4-BE49-F238E27FC236}">
                <a16:creationId xmlns:a16="http://schemas.microsoft.com/office/drawing/2014/main" id="{191F69E2-0EE9-0B32-D78D-D9385959B790}"/>
              </a:ext>
            </a:extLst>
          </p:cNvPr>
          <p:cNvSpPr>
            <a:spLocks noChangeArrowheads="1"/>
          </p:cNvSpPr>
          <p:nvPr/>
        </p:nvSpPr>
        <p:spPr bwMode="auto">
          <a:xfrm>
            <a:off x="3149009" y="3356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12" name="Oval 176">
            <a:extLst>
              <a:ext uri="{FF2B5EF4-FFF2-40B4-BE49-F238E27FC236}">
                <a16:creationId xmlns:a16="http://schemas.microsoft.com/office/drawing/2014/main" id="{F86186DB-7F99-12C6-B2CF-9FDFE9ADADB9}"/>
              </a:ext>
            </a:extLst>
          </p:cNvPr>
          <p:cNvSpPr>
            <a:spLocks noChangeArrowheads="1"/>
          </p:cNvSpPr>
          <p:nvPr/>
        </p:nvSpPr>
        <p:spPr bwMode="auto">
          <a:xfrm>
            <a:off x="3160415" y="3321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3" name="Oval 176">
            <a:extLst>
              <a:ext uri="{FF2B5EF4-FFF2-40B4-BE49-F238E27FC236}">
                <a16:creationId xmlns:a16="http://schemas.microsoft.com/office/drawing/2014/main" id="{6318E3FF-9801-A6C5-D6F3-A3624656B077}"/>
              </a:ext>
            </a:extLst>
          </p:cNvPr>
          <p:cNvSpPr>
            <a:spLocks noChangeArrowheads="1"/>
          </p:cNvSpPr>
          <p:nvPr/>
        </p:nvSpPr>
        <p:spPr bwMode="auto">
          <a:xfrm>
            <a:off x="3125251" y="33434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4" name="Oval 176">
            <a:extLst>
              <a:ext uri="{FF2B5EF4-FFF2-40B4-BE49-F238E27FC236}">
                <a16:creationId xmlns:a16="http://schemas.microsoft.com/office/drawing/2014/main" id="{0E3BA63F-A0A4-5D65-63E5-545A0AEA5094}"/>
              </a:ext>
            </a:extLst>
          </p:cNvPr>
          <p:cNvSpPr>
            <a:spLocks noChangeArrowheads="1"/>
          </p:cNvSpPr>
          <p:nvPr/>
        </p:nvSpPr>
        <p:spPr bwMode="auto">
          <a:xfrm>
            <a:off x="3132153" y="3083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16" name="Oval 176">
            <a:extLst>
              <a:ext uri="{FF2B5EF4-FFF2-40B4-BE49-F238E27FC236}">
                <a16:creationId xmlns:a16="http://schemas.microsoft.com/office/drawing/2014/main" id="{905A1EAA-0131-71B9-9FBD-FCEB665BD4FD}"/>
              </a:ext>
            </a:extLst>
          </p:cNvPr>
          <p:cNvSpPr>
            <a:spLocks noChangeArrowheads="1"/>
          </p:cNvSpPr>
          <p:nvPr/>
        </p:nvSpPr>
        <p:spPr bwMode="auto">
          <a:xfrm>
            <a:off x="3150039" y="32642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17" name="Oval 176">
            <a:extLst>
              <a:ext uri="{FF2B5EF4-FFF2-40B4-BE49-F238E27FC236}">
                <a16:creationId xmlns:a16="http://schemas.microsoft.com/office/drawing/2014/main" id="{412CA483-EF92-9AE5-D0C1-695AB5057B80}"/>
              </a:ext>
            </a:extLst>
          </p:cNvPr>
          <p:cNvSpPr>
            <a:spLocks noChangeArrowheads="1"/>
          </p:cNvSpPr>
          <p:nvPr/>
        </p:nvSpPr>
        <p:spPr bwMode="auto">
          <a:xfrm>
            <a:off x="3160415" y="28466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18" name="Oval 176">
            <a:extLst>
              <a:ext uri="{FF2B5EF4-FFF2-40B4-BE49-F238E27FC236}">
                <a16:creationId xmlns:a16="http://schemas.microsoft.com/office/drawing/2014/main" id="{AC1D69B4-7BD8-8172-11C2-96C655DDF2E4}"/>
              </a:ext>
            </a:extLst>
          </p:cNvPr>
          <p:cNvSpPr>
            <a:spLocks noChangeArrowheads="1"/>
          </p:cNvSpPr>
          <p:nvPr/>
        </p:nvSpPr>
        <p:spPr bwMode="auto">
          <a:xfrm>
            <a:off x="3118507" y="31399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9087820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8"/>
                                        </p:tgtEl>
                                      </p:cBhvr>
                                    </p:animEffect>
                                    <p:animScale>
                                      <p:cBhvr>
                                        <p:cTn id="7" dur="250" autoRev="1" fill="hold"/>
                                        <p:tgtEl>
                                          <p:spTgt spid="148"/>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500"/>
                                        <p:tgtEl>
                                          <p:spTgt spid="1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left)">
                                      <p:cBhvr>
                                        <p:cTn id="18" dur="500"/>
                                        <p:tgtEl>
                                          <p:spTgt spid="91"/>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273" fill="hold"/>
                                        <p:tgtEl>
                                          <p:spTgt spid="151"/>
                                        </p:tgtEl>
                                      </p:cBhvr>
                                    </p:cmd>
                                  </p:childTnLst>
                                </p:cTn>
                              </p:par>
                            </p:childTnLst>
                          </p:cTn>
                        </p:par>
                        <p:par>
                          <p:cTn id="33" fill="hold">
                            <p:stCondLst>
                              <p:cond delay="13773"/>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0"/>
                            </p:stCondLst>
                            <p:childTnLst>
                              <p:par>
                                <p:cTn id="42" presetID="1" presetClass="entr" presetSubtype="0" fill="hold" grpId="0" nodeType="afterEffect">
                                  <p:stCondLst>
                                    <p:cond delay="1000"/>
                                  </p:stCondLst>
                                  <p:childTnLst>
                                    <p:set>
                                      <p:cBhvr>
                                        <p:cTn id="4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1000"/>
                            </p:stCondLst>
                            <p:childTnLst>
                              <p:par>
                                <p:cTn id="45" presetID="1" presetClass="entr" presetSubtype="0" fill="hold" grpId="0" nodeType="afterEffect">
                                  <p:stCondLst>
                                    <p:cond delay="100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2000"/>
                            </p:stCondLst>
                            <p:childTnLst>
                              <p:par>
                                <p:cTn id="48" presetID="1" presetClass="entr" presetSubtype="0" fill="hold" grpId="0" nodeType="afterEffect">
                                  <p:stCondLst>
                                    <p:cond delay="1000"/>
                                  </p:stCondLst>
                                  <p:childTnLst>
                                    <p:set>
                                      <p:cBhvr>
                                        <p:cTn id="4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3000"/>
                            </p:stCondLst>
                            <p:childTnLst>
                              <p:par>
                                <p:cTn id="51" presetID="1" presetClass="entr" presetSubtype="0" fill="hold" grpId="0" nodeType="afterEffect">
                                  <p:stCondLst>
                                    <p:cond delay="1000"/>
                                  </p:stCondLst>
                                  <p:childTnLst>
                                    <p:set>
                                      <p:cBhvr>
                                        <p:cTn id="5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4000"/>
                            </p:stCondLst>
                            <p:childTnLst>
                              <p:par>
                                <p:cTn id="54" presetID="1" presetClass="entr" presetSubtype="0" fill="hold" grpId="0" nodeType="afterEffect">
                                  <p:stCondLst>
                                    <p:cond delay="1000"/>
                                  </p:stCondLst>
                                  <p:childTnLst>
                                    <p:set>
                                      <p:cBhvr>
                                        <p:cTn id="5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5000"/>
                            </p:stCondLst>
                            <p:childTnLst>
                              <p:par>
                                <p:cTn id="57" presetID="1" presetClass="entr" presetSubtype="0" fill="hold" grpId="0" nodeType="afterEffect">
                                  <p:stCondLst>
                                    <p:cond delay="1000"/>
                                  </p:stCondLst>
                                  <p:childTnLst>
                                    <p:set>
                                      <p:cBhvr>
                                        <p:cTn id="5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6000"/>
                            </p:stCondLst>
                            <p:childTnLst>
                              <p:par>
                                <p:cTn id="60" presetID="1" presetClass="entr" presetSubtype="0" fill="hold" grpId="0" nodeType="afterEffect">
                                  <p:stCondLst>
                                    <p:cond delay="1000"/>
                                  </p:stCondLst>
                                  <p:childTnLst>
                                    <p:set>
                                      <p:cBhvr>
                                        <p:cTn id="6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7000"/>
                            </p:stCondLst>
                            <p:childTnLst>
                              <p:par>
                                <p:cTn id="63" presetID="1" presetClass="entr" presetSubtype="0" fill="hold" grpId="0" nodeType="afterEffect">
                                  <p:stCondLst>
                                    <p:cond delay="1000"/>
                                  </p:stCondLst>
                                  <p:childTnLst>
                                    <p:set>
                                      <p:cBhvr>
                                        <p:cTn id="64"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8000"/>
                            </p:stCondLst>
                            <p:childTnLst>
                              <p:par>
                                <p:cTn id="66" presetID="1" presetClass="entr" presetSubtype="0" fill="hold" grpId="0" nodeType="afterEffect">
                                  <p:stCondLst>
                                    <p:cond delay="1000"/>
                                  </p:stCondLst>
                                  <p:childTnLst>
                                    <p:set>
                                      <p:cBhvr>
                                        <p:cTn id="67"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9000"/>
                            </p:stCondLst>
                            <p:childTnLst>
                              <p:par>
                                <p:cTn id="69" presetID="1" presetClass="entr" presetSubtype="0" fill="hold" grpId="0" nodeType="afterEffect">
                                  <p:stCondLst>
                                    <p:cond delay="1000"/>
                                  </p:stCondLst>
                                  <p:childTnLst>
                                    <p:set>
                                      <p:cBhvr>
                                        <p:cTn id="70"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91"/>
                                        </p:tgtEl>
                                      </p:cBhvr>
                                    </p:animEffect>
                                    <p:animScale>
                                      <p:cBhvr>
                                        <p:cTn id="76" dur="250" autoRev="1" fill="hold"/>
                                        <p:tgtEl>
                                          <p:spTgt spid="91"/>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91"/>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40"/>
                                        </p:tgtEl>
                                      </p:cBhvr>
                                    </p:animEffect>
                                    <p:animScale>
                                      <p:cBhvr>
                                        <p:cTn id="82" dur="250" autoRev="1" fill="hold"/>
                                        <p:tgtEl>
                                          <p:spTgt spid="4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66"/>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66"/>
                                        </p:tgtEl>
                                      </p:cBhvr>
                                    </p:animEffect>
                                    <p:animScale>
                                      <p:cBhvr>
                                        <p:cTn id="88" dur="250" autoRev="1" fill="hold"/>
                                        <p:tgtEl>
                                          <p:spTgt spid="66"/>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66"/>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5"/>
                                        </p:tgtEl>
                                      </p:cBhvr>
                                    </p:animEffect>
                                    <p:animScale>
                                      <p:cBhvr>
                                        <p:cTn id="94" dur="250" autoRev="1" fill="hold"/>
                                        <p:tgtEl>
                                          <p:spTgt spid="15"/>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8" name="%C4%91u%CC%81ng (1).wav"/>
                                        </p:tgtEl>
                                      </p:cMediaNode>
                                    </p:audio>
                                  </p:subTnLst>
                                </p:cTn>
                              </p:par>
                              <p:par>
                                <p:cTn id="95" presetID="5" presetClass="exit" presetSubtype="10" fill="hold" nodeType="withEffect">
                                  <p:stCondLst>
                                    <p:cond delay="0"/>
                                  </p:stCondLst>
                                  <p:childTnLst>
                                    <p:animEffect transition="out" filter="checkerboard(across)">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par>
                                <p:cTn id="98" presetID="5" presetClass="exit" presetSubtype="10" fill="hold" nodeType="withEffect">
                                  <p:stCondLst>
                                    <p:cond delay="0"/>
                                  </p:stCondLst>
                                  <p:childTnLst>
                                    <p:animEffect transition="out" filter="checkerboard(across)">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91"/>
                                        </p:tgtEl>
                                      </p:cBhvr>
                                    </p:animEffect>
                                    <p:set>
                                      <p:cBhvr>
                                        <p:cTn id="103"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4" fill="hold" display="0">
                  <p:stCondLst>
                    <p:cond delay="indefinite"/>
                  </p:stCondLst>
                  <p:endCondLst>
                    <p:cond evt="onStopAudio" delay="0">
                      <p:tgtEl>
                        <p:sldTgt/>
                      </p:tgtEl>
                    </p:cond>
                  </p:endCondLst>
                </p:cTn>
                <p:tgtEl>
                  <p:spTgt spid="151"/>
                </p:tgtEl>
              </p:cMediaNode>
            </p:audio>
          </p:childTnLst>
        </p:cTn>
      </p:par>
    </p:tnLst>
    <p:bldLst>
      <p:bldP spid="148" grpId="0"/>
      <p:bldP spid="3" grpId="0" animBg="1"/>
      <p:bldP spid="4" grpId="0" animBg="1"/>
      <p:bldP spid="5" grpId="0" animBg="1"/>
      <p:bldP spid="6" grpId="0" animBg="1"/>
      <p:bldP spid="7" grpId="0" animBg="1"/>
      <p:bldP spid="12" grpId="0" animBg="1"/>
      <p:bldP spid="13" grpId="0" animBg="1"/>
      <p:bldP spid="14" grpId="0" animBg="1"/>
      <p:bldP spid="116" grpId="0" animBg="1"/>
      <p:bldP spid="117" grpId="0" animBg="1"/>
      <p:bldP spid="1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56E945CD-189E-374C-A5DB-CAAA0DB2ADED}"/>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ban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luật</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quyền</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uy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tuyệt</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s-UY"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s-UY"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VN" sz="32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50" name="Group 149">
            <a:extLst>
              <a:ext uri="{FF2B5EF4-FFF2-40B4-BE49-F238E27FC236}">
                <a16:creationId xmlns:a16="http://schemas.microsoft.com/office/drawing/2014/main" id="{088AA6EB-87B2-A945-A983-5521C12E5068}"/>
              </a:ext>
            </a:extLst>
          </p:cNvPr>
          <p:cNvGrpSpPr/>
          <p:nvPr/>
        </p:nvGrpSpPr>
        <p:grpSpPr>
          <a:xfrm>
            <a:off x="3790950" y="-768096"/>
            <a:ext cx="704850" cy="6856413"/>
            <a:chOff x="3790950" y="-768096"/>
            <a:chExt cx="704850" cy="6856413"/>
          </a:xfrm>
        </p:grpSpPr>
        <p:grpSp>
          <p:nvGrpSpPr>
            <p:cNvPr id="151" name="Group 150">
              <a:extLst>
                <a:ext uri="{FF2B5EF4-FFF2-40B4-BE49-F238E27FC236}">
                  <a16:creationId xmlns:a16="http://schemas.microsoft.com/office/drawing/2014/main" id="{EB6A4388-88AD-F74C-A00A-4DDB840218C9}"/>
                </a:ext>
              </a:extLst>
            </p:cNvPr>
            <p:cNvGrpSpPr/>
            <p:nvPr/>
          </p:nvGrpSpPr>
          <p:grpSpPr>
            <a:xfrm>
              <a:off x="4097338" y="-768096"/>
              <a:ext cx="138112" cy="6856413"/>
              <a:chOff x="4097338" y="-768096"/>
              <a:chExt cx="138112" cy="6856413"/>
            </a:xfrm>
          </p:grpSpPr>
          <p:grpSp>
            <p:nvGrpSpPr>
              <p:cNvPr id="162" name="Group 14">
                <a:extLst>
                  <a:ext uri="{FF2B5EF4-FFF2-40B4-BE49-F238E27FC236}">
                    <a16:creationId xmlns:a16="http://schemas.microsoft.com/office/drawing/2014/main" id="{87F4EC43-F61D-F747-9557-EB1D34DF90CE}"/>
                  </a:ext>
                </a:extLst>
              </p:cNvPr>
              <p:cNvGrpSpPr>
                <a:grpSpLocks/>
              </p:cNvGrpSpPr>
              <p:nvPr/>
            </p:nvGrpSpPr>
            <p:grpSpPr bwMode="auto">
              <a:xfrm rot="5400000">
                <a:off x="3251994" y="77248"/>
                <a:ext cx="1828800" cy="138112"/>
                <a:chOff x="0" y="1896"/>
                <a:chExt cx="5760" cy="120"/>
              </a:xfrm>
            </p:grpSpPr>
            <p:sp>
              <p:nvSpPr>
                <p:cNvPr id="169" name="Rectangle 15">
                  <a:extLst>
                    <a:ext uri="{FF2B5EF4-FFF2-40B4-BE49-F238E27FC236}">
                      <a16:creationId xmlns:a16="http://schemas.microsoft.com/office/drawing/2014/main" id="{1F70B695-664A-CF44-B251-C2A07DB2C06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0" name="Rectangle 16">
                  <a:extLst>
                    <a:ext uri="{FF2B5EF4-FFF2-40B4-BE49-F238E27FC236}">
                      <a16:creationId xmlns:a16="http://schemas.microsoft.com/office/drawing/2014/main" id="{FEFEB391-C0BF-7A42-AEEF-51DFA19A16D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3" name="Group 17">
                <a:extLst>
                  <a:ext uri="{FF2B5EF4-FFF2-40B4-BE49-F238E27FC236}">
                    <a16:creationId xmlns:a16="http://schemas.microsoft.com/office/drawing/2014/main" id="{43256741-23D9-0949-93E6-A7806F71232A}"/>
                  </a:ext>
                </a:extLst>
              </p:cNvPr>
              <p:cNvGrpSpPr>
                <a:grpSpLocks/>
              </p:cNvGrpSpPr>
              <p:nvPr/>
            </p:nvGrpSpPr>
            <p:grpSpPr bwMode="auto">
              <a:xfrm rot="5400000">
                <a:off x="2566987" y="4419855"/>
                <a:ext cx="3198813" cy="138112"/>
                <a:chOff x="0" y="1896"/>
                <a:chExt cx="5760" cy="120"/>
              </a:xfrm>
            </p:grpSpPr>
            <p:sp>
              <p:nvSpPr>
                <p:cNvPr id="167" name="Rectangle 18">
                  <a:extLst>
                    <a:ext uri="{FF2B5EF4-FFF2-40B4-BE49-F238E27FC236}">
                      <a16:creationId xmlns:a16="http://schemas.microsoft.com/office/drawing/2014/main" id="{DDF0F0F9-B05C-1D40-B191-789E247D67B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Rectangle 19">
                  <a:extLst>
                    <a:ext uri="{FF2B5EF4-FFF2-40B4-BE49-F238E27FC236}">
                      <a16:creationId xmlns:a16="http://schemas.microsoft.com/office/drawing/2014/main" id="{4DA2E564-0D7D-0744-ABA4-3BED1295139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4" name="Group 27">
                <a:extLst>
                  <a:ext uri="{FF2B5EF4-FFF2-40B4-BE49-F238E27FC236}">
                    <a16:creationId xmlns:a16="http://schemas.microsoft.com/office/drawing/2014/main" id="{E7A40B3C-06A9-FB40-B142-7C04BDCFCE84}"/>
                  </a:ext>
                </a:extLst>
              </p:cNvPr>
              <p:cNvGrpSpPr>
                <a:grpSpLocks/>
              </p:cNvGrpSpPr>
              <p:nvPr/>
            </p:nvGrpSpPr>
            <p:grpSpPr bwMode="auto">
              <a:xfrm rot="5400000">
                <a:off x="3023394" y="1921923"/>
                <a:ext cx="2286000" cy="138112"/>
                <a:chOff x="0" y="1896"/>
                <a:chExt cx="5760" cy="120"/>
              </a:xfrm>
            </p:grpSpPr>
            <p:sp>
              <p:nvSpPr>
                <p:cNvPr id="165" name="Rectangle 28">
                  <a:extLst>
                    <a:ext uri="{FF2B5EF4-FFF2-40B4-BE49-F238E27FC236}">
                      <a16:creationId xmlns:a16="http://schemas.microsoft.com/office/drawing/2014/main" id="{25226D0C-DC67-1C4E-B1C5-C0D0234AF7B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Rectangle 29">
                  <a:extLst>
                    <a:ext uri="{FF2B5EF4-FFF2-40B4-BE49-F238E27FC236}">
                      <a16:creationId xmlns:a16="http://schemas.microsoft.com/office/drawing/2014/main" id="{B127C09E-C34D-0B4D-A680-559FBF4A82B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2" name="Group 136">
              <a:extLst>
                <a:ext uri="{FF2B5EF4-FFF2-40B4-BE49-F238E27FC236}">
                  <a16:creationId xmlns:a16="http://schemas.microsoft.com/office/drawing/2014/main" id="{9B957040-E13D-5C42-AEF6-200AE5B321CC}"/>
                </a:ext>
              </a:extLst>
            </p:cNvPr>
            <p:cNvGrpSpPr>
              <a:grpSpLocks/>
            </p:cNvGrpSpPr>
            <p:nvPr/>
          </p:nvGrpSpPr>
          <p:grpSpPr bwMode="auto">
            <a:xfrm rot="5400000">
              <a:off x="3795712" y="522542"/>
              <a:ext cx="695325" cy="704850"/>
              <a:chOff x="1872" y="1824"/>
              <a:chExt cx="2014" cy="1821"/>
            </a:xfrm>
          </p:grpSpPr>
          <p:sp>
            <p:nvSpPr>
              <p:cNvPr id="153" name="AutoShape 137">
                <a:extLst>
                  <a:ext uri="{FF2B5EF4-FFF2-40B4-BE49-F238E27FC236}">
                    <a16:creationId xmlns:a16="http://schemas.microsoft.com/office/drawing/2014/main" id="{82BA53DF-0C9E-734C-B615-F4F5530060E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AutoShape 138">
                <a:extLst>
                  <a:ext uri="{FF2B5EF4-FFF2-40B4-BE49-F238E27FC236}">
                    <a16:creationId xmlns:a16="http://schemas.microsoft.com/office/drawing/2014/main" id="{A3426F20-F13F-7D40-8752-5C5465128FC5}"/>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AutoShape 139">
                <a:extLst>
                  <a:ext uri="{FF2B5EF4-FFF2-40B4-BE49-F238E27FC236}">
                    <a16:creationId xmlns:a16="http://schemas.microsoft.com/office/drawing/2014/main" id="{FA2389FA-5080-6944-8C02-9E475639524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140">
                <a:extLst>
                  <a:ext uri="{FF2B5EF4-FFF2-40B4-BE49-F238E27FC236}">
                    <a16:creationId xmlns:a16="http://schemas.microsoft.com/office/drawing/2014/main" id="{D8BF50AC-BB74-024B-AD94-1119C00C7B7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141">
                <a:extLst>
                  <a:ext uri="{FF2B5EF4-FFF2-40B4-BE49-F238E27FC236}">
                    <a16:creationId xmlns:a16="http://schemas.microsoft.com/office/drawing/2014/main" id="{3B9259FD-197F-F34D-AF18-EB0FD22D982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142">
                <a:extLst>
                  <a:ext uri="{FF2B5EF4-FFF2-40B4-BE49-F238E27FC236}">
                    <a16:creationId xmlns:a16="http://schemas.microsoft.com/office/drawing/2014/main" id="{92FBA6C2-50FE-8C46-A4AD-DB8D92A06AD1}"/>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143">
                <a:extLst>
                  <a:ext uri="{FF2B5EF4-FFF2-40B4-BE49-F238E27FC236}">
                    <a16:creationId xmlns:a16="http://schemas.microsoft.com/office/drawing/2014/main" id="{B992B267-46D1-B24F-8F86-3FD7E884385C}"/>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0" name="Oval 144">
                <a:extLst>
                  <a:ext uri="{FF2B5EF4-FFF2-40B4-BE49-F238E27FC236}">
                    <a16:creationId xmlns:a16="http://schemas.microsoft.com/office/drawing/2014/main" id="{07EFFB98-9F72-EF4C-AE13-04ECDAFD5300}"/>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1" name="Oval 145">
                <a:extLst>
                  <a:ext uri="{FF2B5EF4-FFF2-40B4-BE49-F238E27FC236}">
                    <a16:creationId xmlns:a16="http://schemas.microsoft.com/office/drawing/2014/main" id="{BF41CD6D-8D13-A741-A00A-86EB9F33560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71" name="Rectangle 170">
            <a:extLst>
              <a:ext uri="{FF2B5EF4-FFF2-40B4-BE49-F238E27FC236}">
                <a16:creationId xmlns:a16="http://schemas.microsoft.com/office/drawing/2014/main" id="{0DE571F4-453D-544A-9161-23C8CA76E39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72" name="Picture 171">
            <a:extLst>
              <a:ext uri="{FF2B5EF4-FFF2-40B4-BE49-F238E27FC236}">
                <a16:creationId xmlns:a16="http://schemas.microsoft.com/office/drawing/2014/main" id="{A4414583-FB5B-FB49-BD86-AC5D8C89C837}"/>
              </a:ext>
            </a:extLst>
          </p:cNvPr>
          <p:cNvPicPr>
            <a:picLocks noChangeAspect="1"/>
          </p:cNvPicPr>
          <p:nvPr/>
        </p:nvPicPr>
        <p:blipFill>
          <a:blip r:embed="rId9"/>
          <a:stretch>
            <a:fillRect/>
          </a:stretch>
        </p:blipFill>
        <p:spPr>
          <a:xfrm>
            <a:off x="64257" y="2689546"/>
            <a:ext cx="3149591" cy="2913933"/>
          </a:xfrm>
          <a:prstGeom prst="rect">
            <a:avLst/>
          </a:prstGeom>
        </p:spPr>
      </p:pic>
      <p:grpSp>
        <p:nvGrpSpPr>
          <p:cNvPr id="15" name="C">
            <a:extLst>
              <a:ext uri="{FF2B5EF4-FFF2-40B4-BE49-F238E27FC236}">
                <a16:creationId xmlns:a16="http://schemas.microsoft.com/office/drawing/2014/main" id="{F8BA9E45-BBCE-3F4A-954B-60AAF0ED40F1}"/>
              </a:ext>
            </a:extLst>
          </p:cNvPr>
          <p:cNvGrpSpPr>
            <a:grpSpLocks/>
          </p:cNvGrpSpPr>
          <p:nvPr/>
        </p:nvGrpSpPr>
        <p:grpSpPr bwMode="auto">
          <a:xfrm>
            <a:off x="3730627" y="4116970"/>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Bộ</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Hoàng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Việt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luật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lệ</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Luật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Gia Long)</a:t>
              </a: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Quốc</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triều</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hình</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luật</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A">
            <a:extLst>
              <a:ext uri="{FF2B5EF4-FFF2-40B4-BE49-F238E27FC236}">
                <a16:creationId xmlns:a16="http://schemas.microsoft.com/office/drawing/2014/main" id="{9A7221D9-2F23-8040-B850-88F07DAF5AFC}"/>
              </a:ext>
            </a:extLst>
          </p:cNvPr>
          <p:cNvGrpSpPr>
            <a:grpSpLocks/>
          </p:cNvGrpSpPr>
          <p:nvPr/>
        </p:nvGrpSpPr>
        <p:grpSpPr bwMode="auto">
          <a:xfrm>
            <a:off x="3774273" y="1845112"/>
            <a:ext cx="8385176"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Bộ</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luật</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Hình</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thư</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Bộ</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luật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Hồng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Đức</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pic>
        <p:nvPicPr>
          <p:cNvPr id="13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B997966C-B4A7-614D-A5B5-47F608BEEA8D}"/>
              </a:ext>
            </a:extLst>
          </p:cNvPr>
          <p:cNvPicPr>
            <a:picLocks noChangeAspect="1"/>
          </p:cNvPicPr>
          <p:nvPr>
            <a:audioFile r:link="rId1"/>
            <p:extLst>
              <p:ext uri="{DAA4B4D4-6D71-4841-9C94-3DE7FCFB9230}">
                <p14:media xmlns:p14="http://schemas.microsoft.com/office/powerpoint/2010/main" r:embed="rId2">
                  <p14:trim end="23464.0773"/>
                </p14:media>
              </p:ext>
            </p:extLst>
          </p:nvPr>
        </p:nvPicPr>
        <p:blipFill>
          <a:blip r:embed="rId10"/>
          <a:stretch>
            <a:fillRect/>
          </a:stretch>
        </p:blipFill>
        <p:spPr>
          <a:xfrm>
            <a:off x="1544242" y="-1860296"/>
            <a:ext cx="812800" cy="812800"/>
          </a:xfrm>
          <a:prstGeom prst="rect">
            <a:avLst/>
          </a:prstGeom>
        </p:spPr>
      </p:pic>
      <p:pic>
        <p:nvPicPr>
          <p:cNvPr id="2" name="Picture 115" descr="ALRMCLOK">
            <a:extLst>
              <a:ext uri="{FF2B5EF4-FFF2-40B4-BE49-F238E27FC236}">
                <a16:creationId xmlns:a16="http://schemas.microsoft.com/office/drawing/2014/main" id="{848D8AF9-042D-8E23-B23F-752F864E933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936155" y="78280"/>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176">
            <a:extLst>
              <a:ext uri="{FF2B5EF4-FFF2-40B4-BE49-F238E27FC236}">
                <a16:creationId xmlns:a16="http://schemas.microsoft.com/office/drawing/2014/main" id="{7B7ABB8F-5C97-46A5-8D5F-9CB668AEAD0F}"/>
              </a:ext>
            </a:extLst>
          </p:cNvPr>
          <p:cNvSpPr>
            <a:spLocks noChangeArrowheads="1"/>
          </p:cNvSpPr>
          <p:nvPr/>
        </p:nvSpPr>
        <p:spPr bwMode="auto">
          <a:xfrm>
            <a:off x="3097897" y="3781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 name="Oval 176">
            <a:extLst>
              <a:ext uri="{FF2B5EF4-FFF2-40B4-BE49-F238E27FC236}">
                <a16:creationId xmlns:a16="http://schemas.microsoft.com/office/drawing/2014/main" id="{5FE15845-C18A-48FC-5473-324CF1BFBD8F}"/>
              </a:ext>
            </a:extLst>
          </p:cNvPr>
          <p:cNvSpPr>
            <a:spLocks noChangeArrowheads="1"/>
          </p:cNvSpPr>
          <p:nvPr/>
        </p:nvSpPr>
        <p:spPr bwMode="auto">
          <a:xfrm>
            <a:off x="3101996" y="3506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5" name="Oval 176">
            <a:extLst>
              <a:ext uri="{FF2B5EF4-FFF2-40B4-BE49-F238E27FC236}">
                <a16:creationId xmlns:a16="http://schemas.microsoft.com/office/drawing/2014/main" id="{3C4B591B-F191-3935-CB5B-4C66FB1F0BB1}"/>
              </a:ext>
            </a:extLst>
          </p:cNvPr>
          <p:cNvSpPr>
            <a:spLocks noChangeArrowheads="1"/>
          </p:cNvSpPr>
          <p:nvPr/>
        </p:nvSpPr>
        <p:spPr bwMode="auto">
          <a:xfrm>
            <a:off x="3097569" y="39161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6" name="Oval 176">
            <a:extLst>
              <a:ext uri="{FF2B5EF4-FFF2-40B4-BE49-F238E27FC236}">
                <a16:creationId xmlns:a16="http://schemas.microsoft.com/office/drawing/2014/main" id="{707BBE00-777A-F66F-8DC0-E00DACD660CF}"/>
              </a:ext>
            </a:extLst>
          </p:cNvPr>
          <p:cNvSpPr>
            <a:spLocks noChangeArrowheads="1"/>
          </p:cNvSpPr>
          <p:nvPr/>
        </p:nvSpPr>
        <p:spPr bwMode="auto">
          <a:xfrm>
            <a:off x="3114753" y="36752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7" name="Oval 176">
            <a:extLst>
              <a:ext uri="{FF2B5EF4-FFF2-40B4-BE49-F238E27FC236}">
                <a16:creationId xmlns:a16="http://schemas.microsoft.com/office/drawing/2014/main" id="{54F9E3C9-6CAA-D969-1E5B-4644CD20C0A5}"/>
              </a:ext>
            </a:extLst>
          </p:cNvPr>
          <p:cNvSpPr>
            <a:spLocks noChangeArrowheads="1"/>
          </p:cNvSpPr>
          <p:nvPr/>
        </p:nvSpPr>
        <p:spPr bwMode="auto">
          <a:xfrm>
            <a:off x="3101996" y="38142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12" name="Oval 176">
            <a:extLst>
              <a:ext uri="{FF2B5EF4-FFF2-40B4-BE49-F238E27FC236}">
                <a16:creationId xmlns:a16="http://schemas.microsoft.com/office/drawing/2014/main" id="{EBA8C6C0-E893-B076-914B-1E8CF4243D99}"/>
              </a:ext>
            </a:extLst>
          </p:cNvPr>
          <p:cNvSpPr>
            <a:spLocks noChangeArrowheads="1"/>
          </p:cNvSpPr>
          <p:nvPr/>
        </p:nvSpPr>
        <p:spPr bwMode="auto">
          <a:xfrm>
            <a:off x="3113402" y="37784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3" name="Oval 176">
            <a:extLst>
              <a:ext uri="{FF2B5EF4-FFF2-40B4-BE49-F238E27FC236}">
                <a16:creationId xmlns:a16="http://schemas.microsoft.com/office/drawing/2014/main" id="{AE1507C3-6AB5-E9FF-7371-C7020BE6BFD8}"/>
              </a:ext>
            </a:extLst>
          </p:cNvPr>
          <p:cNvSpPr>
            <a:spLocks noChangeArrowheads="1"/>
          </p:cNvSpPr>
          <p:nvPr/>
        </p:nvSpPr>
        <p:spPr bwMode="auto">
          <a:xfrm>
            <a:off x="3078238" y="38007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4" name="Oval 176">
            <a:extLst>
              <a:ext uri="{FF2B5EF4-FFF2-40B4-BE49-F238E27FC236}">
                <a16:creationId xmlns:a16="http://schemas.microsoft.com/office/drawing/2014/main" id="{72F3D417-00D6-8CAA-E658-C001C442168C}"/>
              </a:ext>
            </a:extLst>
          </p:cNvPr>
          <p:cNvSpPr>
            <a:spLocks noChangeArrowheads="1"/>
          </p:cNvSpPr>
          <p:nvPr/>
        </p:nvSpPr>
        <p:spPr bwMode="auto">
          <a:xfrm>
            <a:off x="3085140" y="35404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16" name="Oval 176">
            <a:extLst>
              <a:ext uri="{FF2B5EF4-FFF2-40B4-BE49-F238E27FC236}">
                <a16:creationId xmlns:a16="http://schemas.microsoft.com/office/drawing/2014/main" id="{198D4025-203E-DA51-9160-0431EC1B1D66}"/>
              </a:ext>
            </a:extLst>
          </p:cNvPr>
          <p:cNvSpPr>
            <a:spLocks noChangeArrowheads="1"/>
          </p:cNvSpPr>
          <p:nvPr/>
        </p:nvSpPr>
        <p:spPr bwMode="auto">
          <a:xfrm>
            <a:off x="3103026" y="37215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17" name="Oval 176">
            <a:extLst>
              <a:ext uri="{FF2B5EF4-FFF2-40B4-BE49-F238E27FC236}">
                <a16:creationId xmlns:a16="http://schemas.microsoft.com/office/drawing/2014/main" id="{974D668B-97CB-1A71-76CD-6A5A8053DCB3}"/>
              </a:ext>
            </a:extLst>
          </p:cNvPr>
          <p:cNvSpPr>
            <a:spLocks noChangeArrowheads="1"/>
          </p:cNvSpPr>
          <p:nvPr/>
        </p:nvSpPr>
        <p:spPr bwMode="auto">
          <a:xfrm>
            <a:off x="3113402" y="330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18" name="Oval 176">
            <a:extLst>
              <a:ext uri="{FF2B5EF4-FFF2-40B4-BE49-F238E27FC236}">
                <a16:creationId xmlns:a16="http://schemas.microsoft.com/office/drawing/2014/main" id="{87D83BF9-1C77-BCEA-C20D-9FFEA5465B69}"/>
              </a:ext>
            </a:extLst>
          </p:cNvPr>
          <p:cNvSpPr>
            <a:spLocks noChangeArrowheads="1"/>
          </p:cNvSpPr>
          <p:nvPr/>
        </p:nvSpPr>
        <p:spPr bwMode="auto">
          <a:xfrm>
            <a:off x="3071494" y="3597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5043681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71"/>
                                        </p:tgtEl>
                                      </p:cBhvr>
                                    </p:animEffect>
                                    <p:animScale>
                                      <p:cBhvr>
                                        <p:cTn id="7" dur="250" autoRev="1" fill="hold"/>
                                        <p:tgtEl>
                                          <p:spTgt spid="171"/>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wipe(up)">
                                      <p:cBhvr>
                                        <p:cTn id="10" dur="500"/>
                                        <p:tgtEl>
                                          <p:spTgt spid="15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500"/>
                                        <p:tgtEl>
                                          <p:spTgt spid="66"/>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880" fill="hold"/>
                                        <p:tgtEl>
                                          <p:spTgt spid="133"/>
                                        </p:tgtEl>
                                      </p:cBhvr>
                                    </p:cmd>
                                  </p:childTnLst>
                                </p:cTn>
                              </p:par>
                            </p:childTnLst>
                          </p:cTn>
                        </p:par>
                        <p:par>
                          <p:cTn id="33" fill="hold">
                            <p:stCondLst>
                              <p:cond delay="1438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0"/>
                            </p:stCondLst>
                            <p:childTnLst>
                              <p:par>
                                <p:cTn id="42" presetID="1" presetClass="entr" presetSubtype="0" fill="hold" grpId="0" nodeType="afterEffect">
                                  <p:stCondLst>
                                    <p:cond delay="1000"/>
                                  </p:stCondLst>
                                  <p:childTnLst>
                                    <p:set>
                                      <p:cBhvr>
                                        <p:cTn id="4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1000"/>
                            </p:stCondLst>
                            <p:childTnLst>
                              <p:par>
                                <p:cTn id="45" presetID="1" presetClass="entr" presetSubtype="0" fill="hold" grpId="0" nodeType="afterEffect">
                                  <p:stCondLst>
                                    <p:cond delay="100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2000"/>
                            </p:stCondLst>
                            <p:childTnLst>
                              <p:par>
                                <p:cTn id="48" presetID="1" presetClass="entr" presetSubtype="0" fill="hold" grpId="0" nodeType="afterEffect">
                                  <p:stCondLst>
                                    <p:cond delay="1000"/>
                                  </p:stCondLst>
                                  <p:childTnLst>
                                    <p:set>
                                      <p:cBhvr>
                                        <p:cTn id="4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3000"/>
                            </p:stCondLst>
                            <p:childTnLst>
                              <p:par>
                                <p:cTn id="51" presetID="1" presetClass="entr" presetSubtype="0" fill="hold" grpId="0" nodeType="afterEffect">
                                  <p:stCondLst>
                                    <p:cond delay="1000"/>
                                  </p:stCondLst>
                                  <p:childTnLst>
                                    <p:set>
                                      <p:cBhvr>
                                        <p:cTn id="5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4000"/>
                            </p:stCondLst>
                            <p:childTnLst>
                              <p:par>
                                <p:cTn id="54" presetID="1" presetClass="entr" presetSubtype="0" fill="hold" grpId="0" nodeType="afterEffect">
                                  <p:stCondLst>
                                    <p:cond delay="1000"/>
                                  </p:stCondLst>
                                  <p:childTnLst>
                                    <p:set>
                                      <p:cBhvr>
                                        <p:cTn id="5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5000"/>
                            </p:stCondLst>
                            <p:childTnLst>
                              <p:par>
                                <p:cTn id="57" presetID="1" presetClass="entr" presetSubtype="0" fill="hold" grpId="0" nodeType="afterEffect">
                                  <p:stCondLst>
                                    <p:cond delay="1000"/>
                                  </p:stCondLst>
                                  <p:childTnLst>
                                    <p:set>
                                      <p:cBhvr>
                                        <p:cTn id="5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6000"/>
                            </p:stCondLst>
                            <p:childTnLst>
                              <p:par>
                                <p:cTn id="60" presetID="1" presetClass="entr" presetSubtype="0" fill="hold" grpId="0" nodeType="afterEffect">
                                  <p:stCondLst>
                                    <p:cond delay="1000"/>
                                  </p:stCondLst>
                                  <p:childTnLst>
                                    <p:set>
                                      <p:cBhvr>
                                        <p:cTn id="6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7000"/>
                            </p:stCondLst>
                            <p:childTnLst>
                              <p:par>
                                <p:cTn id="63" presetID="1" presetClass="entr" presetSubtype="0" fill="hold" grpId="0" nodeType="afterEffect">
                                  <p:stCondLst>
                                    <p:cond delay="1000"/>
                                  </p:stCondLst>
                                  <p:childTnLst>
                                    <p:set>
                                      <p:cBhvr>
                                        <p:cTn id="64"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8000"/>
                            </p:stCondLst>
                            <p:childTnLst>
                              <p:par>
                                <p:cTn id="66" presetID="1" presetClass="entr" presetSubtype="0" fill="hold" grpId="0" nodeType="afterEffect">
                                  <p:stCondLst>
                                    <p:cond delay="1000"/>
                                  </p:stCondLst>
                                  <p:childTnLst>
                                    <p:set>
                                      <p:cBhvr>
                                        <p:cTn id="67"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9000"/>
                            </p:stCondLst>
                            <p:childTnLst>
                              <p:par>
                                <p:cTn id="69" presetID="1" presetClass="entr" presetSubtype="0" fill="hold" grpId="0" nodeType="afterEffect">
                                  <p:stCondLst>
                                    <p:cond delay="1000"/>
                                  </p:stCondLst>
                                  <p:childTnLst>
                                    <p:set>
                                      <p:cBhvr>
                                        <p:cTn id="70"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6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66"/>
                                        </p:tgtEl>
                                      </p:cBhvr>
                                    </p:animEffect>
                                    <p:animScale>
                                      <p:cBhvr>
                                        <p:cTn id="76" dur="250" autoRev="1" fill="hold"/>
                                        <p:tgtEl>
                                          <p:spTgt spid="6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66"/>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40"/>
                                        </p:tgtEl>
                                      </p:cBhvr>
                                    </p:animEffect>
                                    <p:animScale>
                                      <p:cBhvr>
                                        <p:cTn id="82" dur="250" autoRev="1" fill="hold"/>
                                        <p:tgtEl>
                                          <p:spTgt spid="4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15"/>
                                        </p:tgtEl>
                                      </p:cBhvr>
                                    </p:animEffect>
                                    <p:animScale>
                                      <p:cBhvr>
                                        <p:cTn id="88" dur="250" autoRev="1" fill="hold"/>
                                        <p:tgtEl>
                                          <p:spTgt spid="15"/>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C4%91u%CC%81ng (1).wav"/>
                                        </p:tgtEl>
                                      </p:cMediaNode>
                                    </p:audio>
                                  </p:subTnLst>
                                </p:cTn>
                              </p:par>
                              <p:par>
                                <p:cTn id="89" presetID="5" presetClass="exit" presetSubtype="10" fill="hold" nodeType="withEffect">
                                  <p:stCondLst>
                                    <p:cond delay="0"/>
                                  </p:stCondLst>
                                  <p:childTnLst>
                                    <p:animEffect transition="out" filter="checkerboard(across)">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par>
                                <p:cTn id="92" presetID="5" presetClass="exit" presetSubtype="10" fill="hold" nodeType="withEffect">
                                  <p:stCondLst>
                                    <p:cond delay="0"/>
                                  </p:stCondLst>
                                  <p:childTnLst>
                                    <p:animEffect transition="out" filter="checkerboard(across)">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5" presetClass="exit" presetSubtype="10" fill="hold" nodeType="withEffect">
                                  <p:stCondLst>
                                    <p:cond delay="0"/>
                                  </p:stCondLst>
                                  <p:childTnLst>
                                    <p:animEffect transition="out" filter="checkerboard(across)">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91"/>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91"/>
                                        </p:tgtEl>
                                      </p:cBhvr>
                                    </p:animEffect>
                                    <p:animScale>
                                      <p:cBhvr>
                                        <p:cTn id="103" dur="250" autoRev="1" fill="hold"/>
                                        <p:tgtEl>
                                          <p:spTgt spid="91"/>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7" name="sai (1).wav"/>
                                        </p:tgtEl>
                                      </p:cMediaNode>
                                    </p:audio>
                                  </p:subTnLst>
                                </p:cTn>
                              </p:par>
                            </p:childTnLst>
                          </p:cTn>
                        </p:par>
                      </p:childTnLst>
                    </p:cTn>
                  </p:par>
                </p:childTnLst>
              </p:cTn>
              <p:nextCondLst>
                <p:cond evt="onClick" delay="0">
                  <p:tgtEl>
                    <p:spTgt spid="91"/>
                  </p:tgtEl>
                </p:cond>
              </p:nextCondLst>
            </p:seq>
            <p:audio>
              <p:cMediaNode vol="80000">
                <p:cTn id="104" fill="hold" display="0">
                  <p:stCondLst>
                    <p:cond delay="indefinite"/>
                  </p:stCondLst>
                  <p:endCondLst>
                    <p:cond evt="onStopAudio" delay="0">
                      <p:tgtEl>
                        <p:sldTgt/>
                      </p:tgtEl>
                    </p:cond>
                  </p:endCondLst>
                </p:cTn>
                <p:tgtEl>
                  <p:spTgt spid="133"/>
                </p:tgtEl>
              </p:cMediaNode>
            </p:audio>
          </p:childTnLst>
        </p:cTn>
      </p:par>
    </p:tnLst>
    <p:bldLst>
      <p:bldP spid="171" grpId="0"/>
      <p:bldP spid="3" grpId="0" animBg="1"/>
      <p:bldP spid="4" grpId="0" animBg="1"/>
      <p:bldP spid="5" grpId="0" animBg="1"/>
      <p:bldP spid="6" grpId="0" animBg="1"/>
      <p:bldP spid="7" grpId="0" animBg="1"/>
      <p:bldP spid="12" grpId="0" animBg="1"/>
      <p:bldP spid="13" grpId="0" animBg="1"/>
      <p:bldP spid="14" grpId="0" animBg="1"/>
      <p:bldP spid="116" grpId="0" animBg="1"/>
      <p:bldP spid="117" grpId="0" animBg="1"/>
      <p:bldP spid="1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0339BFBB-A52C-FE4C-8803-B57F3774A4FA}"/>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4838508" y="320796"/>
              <a:ext cx="725265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Đâu là 1 trong những nguyên nhân khiến Việt Nam trở thành thuộc địa của thực dân Pháp?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VN" sz="2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30" name="Group 129">
            <a:extLst>
              <a:ext uri="{FF2B5EF4-FFF2-40B4-BE49-F238E27FC236}">
                <a16:creationId xmlns:a16="http://schemas.microsoft.com/office/drawing/2014/main" id="{5281E11D-53D4-5142-93A7-CF0620B37A7D}"/>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437621AE-1A9B-7A4A-BC18-F7A8F9AAB196}"/>
                </a:ext>
              </a:extLst>
            </p:cNvPr>
            <p:cNvGrpSpPr/>
            <p:nvPr/>
          </p:nvGrpSpPr>
          <p:grpSpPr>
            <a:xfrm>
              <a:off x="4097338" y="-768096"/>
              <a:ext cx="138112" cy="6856413"/>
              <a:chOff x="4097338" y="-768096"/>
              <a:chExt cx="138112" cy="6856413"/>
            </a:xfrm>
          </p:grpSpPr>
          <p:grpSp>
            <p:nvGrpSpPr>
              <p:cNvPr id="2" name="Group 14">
                <a:extLst>
                  <a:ext uri="{FF2B5EF4-FFF2-40B4-BE49-F238E27FC236}">
                    <a16:creationId xmlns:a16="http://schemas.microsoft.com/office/drawing/2014/main" id="{EBDD57F2-376F-F640-A9BD-4EE8C333292D}"/>
                  </a:ext>
                </a:extLst>
              </p:cNvPr>
              <p:cNvGrpSpPr>
                <a:grpSpLocks/>
              </p:cNvGrpSpPr>
              <p:nvPr/>
            </p:nvGrpSpPr>
            <p:grpSpPr bwMode="auto">
              <a:xfrm rot="5400000">
                <a:off x="3251994" y="77248"/>
                <a:ext cx="1828800" cy="138112"/>
                <a:chOff x="0" y="1896"/>
                <a:chExt cx="5760" cy="120"/>
              </a:xfrm>
            </p:grpSpPr>
            <p:sp>
              <p:nvSpPr>
                <p:cNvPr id="3" name="Rectangle 15">
                  <a:extLst>
                    <a:ext uri="{FF2B5EF4-FFF2-40B4-BE49-F238E27FC236}">
                      <a16:creationId xmlns:a16="http://schemas.microsoft.com/office/drawing/2014/main" id="{8D8CC658-45D7-1E48-806D-87C879A4753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 name="Rectangle 16">
                  <a:extLst>
                    <a:ext uri="{FF2B5EF4-FFF2-40B4-BE49-F238E27FC236}">
                      <a16:creationId xmlns:a16="http://schemas.microsoft.com/office/drawing/2014/main" id="{65489617-CE84-6647-8BFB-041371448AB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17">
                <a:extLst>
                  <a:ext uri="{FF2B5EF4-FFF2-40B4-BE49-F238E27FC236}">
                    <a16:creationId xmlns:a16="http://schemas.microsoft.com/office/drawing/2014/main" id="{4A453B61-2BFF-B74B-A57F-10CA1F12951D}"/>
                  </a:ext>
                </a:extLst>
              </p:cNvPr>
              <p:cNvGrpSpPr>
                <a:grpSpLocks/>
              </p:cNvGrpSpPr>
              <p:nvPr/>
            </p:nvGrpSpPr>
            <p:grpSpPr bwMode="auto">
              <a:xfrm rot="5400000">
                <a:off x="2566987" y="4419855"/>
                <a:ext cx="3198813" cy="138112"/>
                <a:chOff x="0" y="1896"/>
                <a:chExt cx="5760" cy="120"/>
              </a:xfrm>
            </p:grpSpPr>
            <p:sp>
              <p:nvSpPr>
                <p:cNvPr id="6" name="Rectangle 18">
                  <a:extLst>
                    <a:ext uri="{FF2B5EF4-FFF2-40B4-BE49-F238E27FC236}">
                      <a16:creationId xmlns:a16="http://schemas.microsoft.com/office/drawing/2014/main" id="{DBBA5602-8A81-8F4C-ABF4-044BB8ADC67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 name="Rectangle 19">
                  <a:extLst>
                    <a:ext uri="{FF2B5EF4-FFF2-40B4-BE49-F238E27FC236}">
                      <a16:creationId xmlns:a16="http://schemas.microsoft.com/office/drawing/2014/main" id="{0BBBD060-14F9-CA4A-BC8F-06A36107139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7">
                <a:extLst>
                  <a:ext uri="{FF2B5EF4-FFF2-40B4-BE49-F238E27FC236}">
                    <a16:creationId xmlns:a16="http://schemas.microsoft.com/office/drawing/2014/main" id="{0EE3FCFB-C484-524D-813A-6C61D3E63749}"/>
                  </a:ext>
                </a:extLst>
              </p:cNvPr>
              <p:cNvGrpSpPr>
                <a:grpSpLocks/>
              </p:cNvGrpSpPr>
              <p:nvPr/>
            </p:nvGrpSpPr>
            <p:grpSpPr bwMode="auto">
              <a:xfrm rot="5400000">
                <a:off x="3023394" y="1921923"/>
                <a:ext cx="2286000" cy="138112"/>
                <a:chOff x="0" y="1896"/>
                <a:chExt cx="5760" cy="120"/>
              </a:xfrm>
            </p:grpSpPr>
            <p:sp>
              <p:nvSpPr>
                <p:cNvPr id="13" name="Rectangle 28">
                  <a:extLst>
                    <a:ext uri="{FF2B5EF4-FFF2-40B4-BE49-F238E27FC236}">
                      <a16:creationId xmlns:a16="http://schemas.microsoft.com/office/drawing/2014/main" id="{84FB3173-FDF3-854C-ABB6-1A069FEC3921}"/>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29">
                  <a:extLst>
                    <a:ext uri="{FF2B5EF4-FFF2-40B4-BE49-F238E27FC236}">
                      <a16:creationId xmlns:a16="http://schemas.microsoft.com/office/drawing/2014/main" id="{689DC172-CFFC-624F-A960-B2A9BD62C85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6" name="Group 136">
              <a:extLst>
                <a:ext uri="{FF2B5EF4-FFF2-40B4-BE49-F238E27FC236}">
                  <a16:creationId xmlns:a16="http://schemas.microsoft.com/office/drawing/2014/main" id="{64A24677-54E0-8848-A5BC-5F7BFD3A25D7}"/>
                </a:ext>
              </a:extLst>
            </p:cNvPr>
            <p:cNvGrpSpPr>
              <a:grpSpLocks/>
            </p:cNvGrpSpPr>
            <p:nvPr/>
          </p:nvGrpSpPr>
          <p:grpSpPr bwMode="auto">
            <a:xfrm rot="5400000">
              <a:off x="3795712" y="522542"/>
              <a:ext cx="695325" cy="704850"/>
              <a:chOff x="1872" y="1824"/>
              <a:chExt cx="2014" cy="1821"/>
            </a:xfrm>
          </p:grpSpPr>
          <p:sp>
            <p:nvSpPr>
              <p:cNvPr id="117" name="AutoShape 137">
                <a:extLst>
                  <a:ext uri="{FF2B5EF4-FFF2-40B4-BE49-F238E27FC236}">
                    <a16:creationId xmlns:a16="http://schemas.microsoft.com/office/drawing/2014/main" id="{348262F8-00DA-0C49-B4A6-31FD89679EE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8" name="AutoShape 138">
                <a:extLst>
                  <a:ext uri="{FF2B5EF4-FFF2-40B4-BE49-F238E27FC236}">
                    <a16:creationId xmlns:a16="http://schemas.microsoft.com/office/drawing/2014/main" id="{94A9BB97-CF51-184F-A1EA-3E0F7EF7648C}"/>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9" name="AutoShape 139">
                <a:extLst>
                  <a:ext uri="{FF2B5EF4-FFF2-40B4-BE49-F238E27FC236}">
                    <a16:creationId xmlns:a16="http://schemas.microsoft.com/office/drawing/2014/main" id="{B335C875-3D0B-8943-BBA0-A280AF4B4693}"/>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0" name="Oval 140">
                <a:extLst>
                  <a:ext uri="{FF2B5EF4-FFF2-40B4-BE49-F238E27FC236}">
                    <a16:creationId xmlns:a16="http://schemas.microsoft.com/office/drawing/2014/main" id="{E9630741-675E-F445-91FA-D855BEBB93E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1" name="Oval 141">
                <a:extLst>
                  <a:ext uri="{FF2B5EF4-FFF2-40B4-BE49-F238E27FC236}">
                    <a16:creationId xmlns:a16="http://schemas.microsoft.com/office/drawing/2014/main" id="{1F05804B-9FEB-684E-91A4-DEFB874CF3D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2" name="Oval 142">
                <a:extLst>
                  <a:ext uri="{FF2B5EF4-FFF2-40B4-BE49-F238E27FC236}">
                    <a16:creationId xmlns:a16="http://schemas.microsoft.com/office/drawing/2014/main" id="{3E99C006-F1DD-9942-BF51-E0755E86D035}"/>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3" name="Oval 143">
                <a:extLst>
                  <a:ext uri="{FF2B5EF4-FFF2-40B4-BE49-F238E27FC236}">
                    <a16:creationId xmlns:a16="http://schemas.microsoft.com/office/drawing/2014/main" id="{B3E04FDD-6BDE-3C4A-88E9-BE6BFC8506A4}"/>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4" name="Oval 144">
                <a:extLst>
                  <a:ext uri="{FF2B5EF4-FFF2-40B4-BE49-F238E27FC236}">
                    <a16:creationId xmlns:a16="http://schemas.microsoft.com/office/drawing/2014/main" id="{4F90F6BE-5493-F84F-8BD1-A157E429C60D}"/>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5" name="Oval 145">
                <a:extLst>
                  <a:ext uri="{FF2B5EF4-FFF2-40B4-BE49-F238E27FC236}">
                    <a16:creationId xmlns:a16="http://schemas.microsoft.com/office/drawing/2014/main" id="{C01A1C77-26EA-B64E-8C4D-2D600F7DD43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 name="a">
            <a:extLst>
              <a:ext uri="{FF2B5EF4-FFF2-40B4-BE49-F238E27FC236}">
                <a16:creationId xmlns:a16="http://schemas.microsoft.com/office/drawing/2014/main" id="{F8BA9E45-BBCE-3F4A-954B-60AAF0ED40F1}"/>
              </a:ext>
            </a:extLst>
          </p:cNvPr>
          <p:cNvGrpSpPr>
            <a:grpSpLocks/>
          </p:cNvGrpSpPr>
          <p:nvPr/>
        </p:nvGrpSpPr>
        <p:grpSpPr bwMode="auto">
          <a:xfrm>
            <a:off x="3748152" y="1951681"/>
            <a:ext cx="8644431" cy="814388"/>
            <a:chOff x="94" y="1825"/>
            <a:chExt cx="5113"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220" y="1888"/>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vi-VN" altLang="en-VN"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Thái độ thiếu quyết tâm kháng chiến của nhà Nguyễn</a:t>
              </a:r>
              <a:endParaRPr kumimoji="0" lang="en-US" altLang="en-VN"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7"/>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5" y="2024"/>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466138" cy="814388"/>
            <a:chOff x="94" y="1824"/>
            <a:chExt cx="5333"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440"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Tinh thần yêu nước bất khuất của dân tộc</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Sự</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đầu</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nhân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Thiếu</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quyết</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tâm</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kháng</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chiến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nhân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26" name="Rectangle 125">
            <a:extLst>
              <a:ext uri="{FF2B5EF4-FFF2-40B4-BE49-F238E27FC236}">
                <a16:creationId xmlns:a16="http://schemas.microsoft.com/office/drawing/2014/main" id="{627BF875-A8FF-7C47-9913-8F4249DD5BA7}"/>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27" name="Picture 126">
            <a:extLst>
              <a:ext uri="{FF2B5EF4-FFF2-40B4-BE49-F238E27FC236}">
                <a16:creationId xmlns:a16="http://schemas.microsoft.com/office/drawing/2014/main" id="{0CD276AD-EA57-BB46-8795-D95C65926C11}"/>
              </a:ext>
            </a:extLst>
          </p:cNvPr>
          <p:cNvPicPr>
            <a:picLocks noChangeAspect="1"/>
          </p:cNvPicPr>
          <p:nvPr/>
        </p:nvPicPr>
        <p:blipFill>
          <a:blip r:embed="rId9"/>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5ECA4DA0-EEA2-B749-85E9-5BE146ACC449}"/>
              </a:ext>
            </a:extLst>
          </p:cNvPr>
          <p:cNvPicPr>
            <a:picLocks noChangeAspect="1"/>
          </p:cNvPicPr>
          <p:nvPr>
            <a:audioFile r:link="rId1"/>
            <p:extLst>
              <p:ext uri="{DAA4B4D4-6D71-4841-9C94-3DE7FCFB9230}">
                <p14:media xmlns:p14="http://schemas.microsoft.com/office/powerpoint/2010/main" r:embed="rId2">
                  <p14:trim end="24344.1914"/>
                </p14:media>
              </p:ext>
            </p:extLst>
          </p:nvPr>
        </p:nvPicPr>
        <p:blipFill>
          <a:blip r:embed="rId10"/>
          <a:stretch>
            <a:fillRect/>
          </a:stretch>
        </p:blipFill>
        <p:spPr>
          <a:xfrm>
            <a:off x="1544242" y="-1860296"/>
            <a:ext cx="812800" cy="812800"/>
          </a:xfrm>
          <a:prstGeom prst="rect">
            <a:avLst/>
          </a:prstGeom>
        </p:spPr>
      </p:pic>
      <p:pic>
        <p:nvPicPr>
          <p:cNvPr id="131" name="Picture 115" descr="ALRMCLOK">
            <a:extLst>
              <a:ext uri="{FF2B5EF4-FFF2-40B4-BE49-F238E27FC236}">
                <a16:creationId xmlns:a16="http://schemas.microsoft.com/office/drawing/2014/main" id="{D3A61094-0327-7B42-D112-A41A90DF9B0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935657" y="7642"/>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176">
            <a:extLst>
              <a:ext uri="{FF2B5EF4-FFF2-40B4-BE49-F238E27FC236}">
                <a16:creationId xmlns:a16="http://schemas.microsoft.com/office/drawing/2014/main" id="{FF7491BF-6C1B-3CFF-3227-01A09DF9AFCE}"/>
              </a:ext>
            </a:extLst>
          </p:cNvPr>
          <p:cNvSpPr>
            <a:spLocks noChangeArrowheads="1"/>
          </p:cNvSpPr>
          <p:nvPr/>
        </p:nvSpPr>
        <p:spPr bwMode="auto">
          <a:xfrm>
            <a:off x="3097399" y="3074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34" name="Oval 176">
            <a:extLst>
              <a:ext uri="{FF2B5EF4-FFF2-40B4-BE49-F238E27FC236}">
                <a16:creationId xmlns:a16="http://schemas.microsoft.com/office/drawing/2014/main" id="{F12AB44C-39DF-4C0D-9F9F-0ED48E153B2D}"/>
              </a:ext>
            </a:extLst>
          </p:cNvPr>
          <p:cNvSpPr>
            <a:spLocks noChangeArrowheads="1"/>
          </p:cNvSpPr>
          <p:nvPr/>
        </p:nvSpPr>
        <p:spPr bwMode="auto">
          <a:xfrm>
            <a:off x="3101498" y="28004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135" name="Oval 176">
            <a:extLst>
              <a:ext uri="{FF2B5EF4-FFF2-40B4-BE49-F238E27FC236}">
                <a16:creationId xmlns:a16="http://schemas.microsoft.com/office/drawing/2014/main" id="{19FA3E18-5CE2-DB9D-84AA-4AACBD4779E4}"/>
              </a:ext>
            </a:extLst>
          </p:cNvPr>
          <p:cNvSpPr>
            <a:spLocks noChangeArrowheads="1"/>
          </p:cNvSpPr>
          <p:nvPr/>
        </p:nvSpPr>
        <p:spPr bwMode="auto">
          <a:xfrm>
            <a:off x="3097071" y="32097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136" name="Oval 176">
            <a:extLst>
              <a:ext uri="{FF2B5EF4-FFF2-40B4-BE49-F238E27FC236}">
                <a16:creationId xmlns:a16="http://schemas.microsoft.com/office/drawing/2014/main" id="{3C2CF034-321D-3233-5DFD-3893CEA68982}"/>
              </a:ext>
            </a:extLst>
          </p:cNvPr>
          <p:cNvSpPr>
            <a:spLocks noChangeArrowheads="1"/>
          </p:cNvSpPr>
          <p:nvPr/>
        </p:nvSpPr>
        <p:spPr bwMode="auto">
          <a:xfrm>
            <a:off x="3114255" y="29688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137" name="Oval 176">
            <a:extLst>
              <a:ext uri="{FF2B5EF4-FFF2-40B4-BE49-F238E27FC236}">
                <a16:creationId xmlns:a16="http://schemas.microsoft.com/office/drawing/2014/main" id="{45769161-3C11-CFD5-0CCD-8DA74B4DDDB2}"/>
              </a:ext>
            </a:extLst>
          </p:cNvPr>
          <p:cNvSpPr>
            <a:spLocks noChangeArrowheads="1"/>
          </p:cNvSpPr>
          <p:nvPr/>
        </p:nvSpPr>
        <p:spPr bwMode="auto">
          <a:xfrm>
            <a:off x="3101498" y="3107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138" name="Oval 176">
            <a:extLst>
              <a:ext uri="{FF2B5EF4-FFF2-40B4-BE49-F238E27FC236}">
                <a16:creationId xmlns:a16="http://schemas.microsoft.com/office/drawing/2014/main" id="{F1BE8766-27FD-C49F-2EEE-51736385D8D1}"/>
              </a:ext>
            </a:extLst>
          </p:cNvPr>
          <p:cNvSpPr>
            <a:spLocks noChangeArrowheads="1"/>
          </p:cNvSpPr>
          <p:nvPr/>
        </p:nvSpPr>
        <p:spPr bwMode="auto">
          <a:xfrm>
            <a:off x="3112904" y="3072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139" name="Oval 176">
            <a:extLst>
              <a:ext uri="{FF2B5EF4-FFF2-40B4-BE49-F238E27FC236}">
                <a16:creationId xmlns:a16="http://schemas.microsoft.com/office/drawing/2014/main" id="{9C562411-D2D3-9ABE-9600-CB04D3B31ECA}"/>
              </a:ext>
            </a:extLst>
          </p:cNvPr>
          <p:cNvSpPr>
            <a:spLocks noChangeArrowheads="1"/>
          </p:cNvSpPr>
          <p:nvPr/>
        </p:nvSpPr>
        <p:spPr bwMode="auto">
          <a:xfrm>
            <a:off x="3077740" y="30944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140" name="Oval 176">
            <a:extLst>
              <a:ext uri="{FF2B5EF4-FFF2-40B4-BE49-F238E27FC236}">
                <a16:creationId xmlns:a16="http://schemas.microsoft.com/office/drawing/2014/main" id="{54C7CBE9-7C64-6E5B-7A21-92D2832FAF19}"/>
              </a:ext>
            </a:extLst>
          </p:cNvPr>
          <p:cNvSpPr>
            <a:spLocks noChangeArrowheads="1"/>
          </p:cNvSpPr>
          <p:nvPr/>
        </p:nvSpPr>
        <p:spPr bwMode="auto">
          <a:xfrm>
            <a:off x="3084642" y="2834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141" name="Oval 176">
            <a:extLst>
              <a:ext uri="{FF2B5EF4-FFF2-40B4-BE49-F238E27FC236}">
                <a16:creationId xmlns:a16="http://schemas.microsoft.com/office/drawing/2014/main" id="{933F50D1-0CE4-C002-981F-2A05F30196AC}"/>
              </a:ext>
            </a:extLst>
          </p:cNvPr>
          <p:cNvSpPr>
            <a:spLocks noChangeArrowheads="1"/>
          </p:cNvSpPr>
          <p:nvPr/>
        </p:nvSpPr>
        <p:spPr bwMode="auto">
          <a:xfrm>
            <a:off x="3102528" y="30152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142" name="Oval 176">
            <a:extLst>
              <a:ext uri="{FF2B5EF4-FFF2-40B4-BE49-F238E27FC236}">
                <a16:creationId xmlns:a16="http://schemas.microsoft.com/office/drawing/2014/main" id="{FD78938B-3211-660F-EE24-207B70FB12F3}"/>
              </a:ext>
            </a:extLst>
          </p:cNvPr>
          <p:cNvSpPr>
            <a:spLocks noChangeArrowheads="1"/>
          </p:cNvSpPr>
          <p:nvPr/>
        </p:nvSpPr>
        <p:spPr bwMode="auto">
          <a:xfrm>
            <a:off x="3112904" y="25976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143" name="Oval 176">
            <a:extLst>
              <a:ext uri="{FF2B5EF4-FFF2-40B4-BE49-F238E27FC236}">
                <a16:creationId xmlns:a16="http://schemas.microsoft.com/office/drawing/2014/main" id="{6B1F36C2-A20A-937B-86E6-00842BD716D9}"/>
              </a:ext>
            </a:extLst>
          </p:cNvPr>
          <p:cNvSpPr>
            <a:spLocks noChangeArrowheads="1"/>
          </p:cNvSpPr>
          <p:nvPr/>
        </p:nvSpPr>
        <p:spPr bwMode="auto">
          <a:xfrm>
            <a:off x="3070996" y="28909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3793574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26"/>
                                        </p:tgtEl>
                                      </p:cBhvr>
                                    </p:animEffect>
                                    <p:animScale>
                                      <p:cBhvr>
                                        <p:cTn id="7" dur="250" autoRev="1" fill="hold"/>
                                        <p:tgtEl>
                                          <p:spTgt spid="126"/>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up)">
                                      <p:cBhvr>
                                        <p:cTn id="10" dur="500"/>
                                        <p:tgtEl>
                                          <p:spTgt spid="13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wipe(left)">
                                      <p:cBhvr>
                                        <p:cTn id="14" dur="500"/>
                                        <p:tgtEl>
                                          <p:spTgt spid="129"/>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00" fill="hold"/>
                                        <p:tgtEl>
                                          <p:spTgt spid="132"/>
                                        </p:tgtEl>
                                      </p:cBhvr>
                                    </p:cmd>
                                  </p:childTnLst>
                                </p:cTn>
                              </p:par>
                            </p:childTnLst>
                          </p:cTn>
                        </p:par>
                        <p:par>
                          <p:cTn id="33" fill="hold">
                            <p:stCondLst>
                              <p:cond delay="13500"/>
                            </p:stCondLst>
                            <p:childTnLst>
                              <p:par>
                                <p:cTn id="34" presetID="10" presetClass="entr" presetSubtype="0" fill="hold" nodeType="after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fade">
                                      <p:cBhvr>
                                        <p:cTn id="36" dur="500"/>
                                        <p:tgtEl>
                                          <p:spTgt spid="13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0"/>
                            </p:stCondLst>
                            <p:childTnLst>
                              <p:par>
                                <p:cTn id="42" presetID="1" presetClass="entr" presetSubtype="0" fill="hold" grpId="0" nodeType="afterEffect">
                                  <p:stCondLst>
                                    <p:cond delay="1000"/>
                                  </p:stCondLst>
                                  <p:childTnLst>
                                    <p:set>
                                      <p:cBhvr>
                                        <p:cTn id="43"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1000"/>
                            </p:stCondLst>
                            <p:childTnLst>
                              <p:par>
                                <p:cTn id="45" presetID="1" presetClass="entr" presetSubtype="0" fill="hold" grpId="0" nodeType="afterEffect">
                                  <p:stCondLst>
                                    <p:cond delay="1000"/>
                                  </p:stCondLst>
                                  <p:childTnLst>
                                    <p:set>
                                      <p:cBhvr>
                                        <p:cTn id="46"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2000"/>
                            </p:stCondLst>
                            <p:childTnLst>
                              <p:par>
                                <p:cTn id="48" presetID="1" presetClass="entr" presetSubtype="0" fill="hold" grpId="0" nodeType="afterEffect">
                                  <p:stCondLst>
                                    <p:cond delay="1000"/>
                                  </p:stCondLst>
                                  <p:childTnLst>
                                    <p:set>
                                      <p:cBhvr>
                                        <p:cTn id="49"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3000"/>
                            </p:stCondLst>
                            <p:childTnLst>
                              <p:par>
                                <p:cTn id="51" presetID="1" presetClass="entr" presetSubtype="0" fill="hold" grpId="0" nodeType="afterEffect">
                                  <p:stCondLst>
                                    <p:cond delay="1000"/>
                                  </p:stCondLst>
                                  <p:childTnLst>
                                    <p:set>
                                      <p:cBhvr>
                                        <p:cTn id="52"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4000"/>
                            </p:stCondLst>
                            <p:childTnLst>
                              <p:par>
                                <p:cTn id="54" presetID="1" presetClass="entr" presetSubtype="0" fill="hold" grpId="0" nodeType="afterEffect">
                                  <p:stCondLst>
                                    <p:cond delay="1000"/>
                                  </p:stCondLst>
                                  <p:childTnLst>
                                    <p:set>
                                      <p:cBhvr>
                                        <p:cTn id="55"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5000"/>
                            </p:stCondLst>
                            <p:childTnLst>
                              <p:par>
                                <p:cTn id="57" presetID="1" presetClass="entr" presetSubtype="0" fill="hold" grpId="0" nodeType="afterEffect">
                                  <p:stCondLst>
                                    <p:cond delay="1000"/>
                                  </p:stCondLst>
                                  <p:childTnLst>
                                    <p:set>
                                      <p:cBhvr>
                                        <p:cTn id="58"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6000"/>
                            </p:stCondLst>
                            <p:childTnLst>
                              <p:par>
                                <p:cTn id="60" presetID="1" presetClass="entr" presetSubtype="0" fill="hold" grpId="0" nodeType="afterEffect">
                                  <p:stCondLst>
                                    <p:cond delay="1000"/>
                                  </p:stCondLst>
                                  <p:childTnLst>
                                    <p:set>
                                      <p:cBhvr>
                                        <p:cTn id="61"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7000"/>
                            </p:stCondLst>
                            <p:childTnLst>
                              <p:par>
                                <p:cTn id="63" presetID="1" presetClass="entr" presetSubtype="0" fill="hold" grpId="0" nodeType="afterEffect">
                                  <p:stCondLst>
                                    <p:cond delay="1000"/>
                                  </p:stCondLst>
                                  <p:childTnLst>
                                    <p:set>
                                      <p:cBhvr>
                                        <p:cTn id="64"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8000"/>
                            </p:stCondLst>
                            <p:childTnLst>
                              <p:par>
                                <p:cTn id="66" presetID="1" presetClass="entr" presetSubtype="0" fill="hold" grpId="0" nodeType="afterEffect">
                                  <p:stCondLst>
                                    <p:cond delay="1000"/>
                                  </p:stCondLst>
                                  <p:childTnLst>
                                    <p:set>
                                      <p:cBhvr>
                                        <p:cTn id="67"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9000"/>
                            </p:stCondLst>
                            <p:childTnLst>
                              <p:par>
                                <p:cTn id="69" presetID="1" presetClass="entr" presetSubtype="0" fill="hold" grpId="0" nodeType="afterEffect">
                                  <p:stCondLst>
                                    <p:cond delay="1000"/>
                                  </p:stCondLst>
                                  <p:childTnLst>
                                    <p:set>
                                      <p:cBhvr>
                                        <p:cTn id="70" dur="1" fill="hold">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C4%91u%CC%81ng (1).wav"/>
                                        </p:tgtEl>
                                      </p:cMediaNode>
                                    </p:audio>
                                  </p:subTnLst>
                                </p:cTn>
                              </p:par>
                              <p:par>
                                <p:cTn id="77" presetID="5" presetClass="exit" presetSubtype="10" fill="hold" nodeType="withEffect">
                                  <p:stCondLst>
                                    <p:cond delay="0"/>
                                  </p:stCondLst>
                                  <p:childTnLst>
                                    <p:animEffect transition="out" filter="checkerboard(across)">
                                      <p:cBhvr>
                                        <p:cTn id="78" dur="500"/>
                                        <p:tgtEl>
                                          <p:spTgt spid="91"/>
                                        </p:tgtEl>
                                      </p:cBhvr>
                                    </p:animEffect>
                                    <p:set>
                                      <p:cBhvr>
                                        <p:cTn id="79" dur="1" fill="hold">
                                          <p:stCondLst>
                                            <p:cond delay="499"/>
                                          </p:stCondLst>
                                        </p:cTn>
                                        <p:tgtEl>
                                          <p:spTgt spid="91"/>
                                        </p:tgtEl>
                                        <p:attrNameLst>
                                          <p:attrName>style.visibility</p:attrName>
                                        </p:attrNameLst>
                                      </p:cBhvr>
                                      <p:to>
                                        <p:strVal val="hidden"/>
                                      </p:to>
                                    </p:set>
                                  </p:childTnLst>
                                </p:cTn>
                              </p:par>
                              <p:par>
                                <p:cTn id="80" presetID="5" presetClass="exit" presetSubtype="10" fill="hold" nodeType="withEffect">
                                  <p:stCondLst>
                                    <p:cond delay="0"/>
                                  </p:stCondLst>
                                  <p:childTnLst>
                                    <p:animEffect transition="out" filter="checkerboard(across)">
                                      <p:cBhvr>
                                        <p:cTn id="81" dur="500"/>
                                        <p:tgtEl>
                                          <p:spTgt spid="66"/>
                                        </p:tgtEl>
                                      </p:cBhvr>
                                    </p:animEffect>
                                    <p:set>
                                      <p:cBhvr>
                                        <p:cTn id="82" dur="1" fill="hold">
                                          <p:stCondLst>
                                            <p:cond delay="499"/>
                                          </p:stCondLst>
                                        </p:cTn>
                                        <p:tgtEl>
                                          <p:spTgt spid="66"/>
                                        </p:tgtEl>
                                        <p:attrNameLst>
                                          <p:attrName>style.visibility</p:attrName>
                                        </p:attrNameLst>
                                      </p:cBhvr>
                                      <p:to>
                                        <p:strVal val="hidden"/>
                                      </p:to>
                                    </p:set>
                                  </p:childTnLst>
                                </p:cTn>
                              </p:par>
                              <p:par>
                                <p:cTn id="83" presetID="5" presetClass="exit" presetSubtype="10" fill="hold" nodeType="withEffect">
                                  <p:stCondLst>
                                    <p:cond delay="0"/>
                                  </p:stCondLst>
                                  <p:childTnLst>
                                    <p:animEffect transition="out" filter="checkerboard(across)">
                                      <p:cBhvr>
                                        <p:cTn id="84" dur="500"/>
                                        <p:tgtEl>
                                          <p:spTgt spid="40"/>
                                        </p:tgtEl>
                                      </p:cBhvr>
                                    </p:animEffect>
                                    <p:set>
                                      <p:cBhvr>
                                        <p:cTn id="8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6" restart="whenNotActive" fill="hold" evtFilter="cancelBubble" nodeType="interactiveSeq">
                <p:stCondLst>
                  <p:cond evt="onClick" delay="0">
                    <p:tgtEl>
                      <p:spTgt spid="4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40"/>
                                        </p:tgtEl>
                                      </p:cBhvr>
                                    </p:animEffect>
                                    <p:animScale>
                                      <p:cBhvr>
                                        <p:cTn id="91" dur="250" autoRev="1" fill="hold"/>
                                        <p:tgtEl>
                                          <p:spTgt spid="40"/>
                                        </p:tgtEl>
                                      </p:cBhvr>
                                      <p:by x="105000" y="105000"/>
                                    </p:animScale>
                                  </p:childTnLst>
                                  <p:subTnLst>
                                    <p:audio>
                                      <p:cMediaNode>
                                        <p:cTn display="0" masterRel="sameClick">
                                          <p:stCondLst>
                                            <p:cond evt="begin" delay="0">
                                              <p:tn val="89"/>
                                            </p:cond>
                                          </p:stCondLst>
                                          <p:endCondLst>
                                            <p:cond evt="onStopAudio" delay="0">
                                              <p:tgtEl>
                                                <p:sldTgt/>
                                              </p:tgtEl>
                                            </p:cond>
                                          </p:endCondLst>
                                        </p:cTn>
                                        <p:tgtEl>
                                          <p:sndTgt r:embed="rId8" name="sai (1).wav"/>
                                        </p:tgtEl>
                                      </p:cMediaNode>
                                    </p:audio>
                                  </p:sub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66"/>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66"/>
                                        </p:tgtEl>
                                      </p:cBhvr>
                                    </p:animEffect>
                                    <p:animScale>
                                      <p:cBhvr>
                                        <p:cTn id="97" dur="250" autoRev="1" fill="hold"/>
                                        <p:tgtEl>
                                          <p:spTgt spid="66"/>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8" name="sai (1).wav"/>
                                        </p:tgtEl>
                                      </p:cMediaNode>
                                    </p:audio>
                                  </p:subTnLst>
                                </p:cTn>
                              </p:par>
                            </p:childTnLst>
                          </p:cTn>
                        </p:par>
                      </p:childTnLst>
                    </p:cTn>
                  </p:par>
                </p:childTnLst>
              </p:cTn>
              <p:nextCondLst>
                <p:cond evt="onClick" delay="0">
                  <p:tgtEl>
                    <p:spTgt spid="66"/>
                  </p:tgtEl>
                </p:cond>
              </p:nextCondLst>
            </p:seq>
            <p:seq concurrent="1" nextAc="seek">
              <p:cTn id="98" restart="whenNotActive" fill="hold" evtFilter="cancelBubble" nodeType="interactiveSeq">
                <p:stCondLst>
                  <p:cond evt="onClick" delay="0">
                    <p:tgtEl>
                      <p:spTgt spid="91"/>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91"/>
                                        </p:tgtEl>
                                      </p:cBhvr>
                                    </p:animEffect>
                                    <p:animScale>
                                      <p:cBhvr>
                                        <p:cTn id="103" dur="250" autoRev="1" fill="hold"/>
                                        <p:tgtEl>
                                          <p:spTgt spid="91"/>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8" name="sai (1).wav"/>
                                        </p:tgtEl>
                                      </p:cMediaNode>
                                    </p:audio>
                                  </p:subTnLst>
                                </p:cTn>
                              </p:par>
                            </p:childTnLst>
                          </p:cTn>
                        </p:par>
                      </p:childTnLst>
                    </p:cTn>
                  </p:par>
                </p:childTnLst>
              </p:cTn>
              <p:nextCondLst>
                <p:cond evt="onClick" delay="0">
                  <p:tgtEl>
                    <p:spTgt spid="91"/>
                  </p:tgtEl>
                </p:cond>
              </p:nextCondLst>
            </p:seq>
            <p:audio>
              <p:cMediaNode vol="80000">
                <p:cTn id="104" fill="hold" display="0">
                  <p:stCondLst>
                    <p:cond delay="indefinite"/>
                  </p:stCondLst>
                  <p:endCondLst>
                    <p:cond evt="onStopAudio" delay="0">
                      <p:tgtEl>
                        <p:sldTgt/>
                      </p:tgtEl>
                    </p:cond>
                  </p:endCondLst>
                </p:cTn>
                <p:tgtEl>
                  <p:spTgt spid="132"/>
                </p:tgtEl>
              </p:cMediaNode>
            </p:audio>
          </p:childTnLst>
        </p:cTn>
      </p:par>
    </p:tnLst>
    <p:bldLst>
      <p:bldP spid="126" grpId="0"/>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2491</Words>
  <Application>Microsoft Office PowerPoint</Application>
  <PresentationFormat>Widescreen</PresentationFormat>
  <Paragraphs>381</Paragraphs>
  <Slides>43</Slides>
  <Notes>14</Notes>
  <HiddenSlides>0</HiddenSlides>
  <MMClips>6</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43</vt:i4>
      </vt:variant>
    </vt:vector>
  </HeadingPairs>
  <TitlesOfParts>
    <vt:vector size="66" baseType="lpstr">
      <vt:lpstr>微软雅黑</vt:lpstr>
      <vt:lpstr>.VnBlack</vt:lpstr>
      <vt:lpstr>Advent Pro</vt:lpstr>
      <vt:lpstr>Antic</vt:lpstr>
      <vt:lpstr>Arial</vt:lpstr>
      <vt:lpstr>Calibri</vt:lpstr>
      <vt:lpstr>Calibri Light</vt:lpstr>
      <vt:lpstr>Comfortaa</vt:lpstr>
      <vt:lpstr>等线</vt:lpstr>
      <vt:lpstr>Livvic</vt:lpstr>
      <vt:lpstr>Neucha</vt:lpstr>
      <vt:lpstr>Patrick Hand SC</vt:lpstr>
      <vt:lpstr>Quicksand</vt:lpstr>
      <vt:lpstr>Roboto Condensed Light</vt:lpstr>
      <vt:lpstr>Tahoma</vt:lpstr>
      <vt:lpstr>Times New Roman</vt:lpstr>
      <vt:lpstr>小白</vt:lpstr>
      <vt:lpstr>2_Office Theme</vt:lpstr>
      <vt:lpstr>Lawn and Garden Month by Slidesgo</vt:lpstr>
      <vt:lpstr>1_Lawn and Garden Month by Slidesgo</vt:lpstr>
      <vt:lpstr>Reading Skills Task Cards by Slidesgo</vt:lpstr>
      <vt:lpstr>War Background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thái độ, hành động của nhân dân và của triều đình phong kiến trước cuộc xâm lược của thực dân Pháp?</vt:lpstr>
      <vt:lpstr>Thái độ, hành động của triều đình: Không kiên quyết động viên nhân dân chống Pháp. Bỏ lỡ thời cơ để hành động. Nhu nhược, ươn hèn, ích kỷ, vì quyền lợi của dòng họ bán rẻ dân tộc. Thái độ, hành động của nhân dân: Kiên quyết chống xâm lược ngay từ khi Pháp nổ súng xâm lược nước ta. Có thái độ “bất tuân lệnh” triều đình của nhân dân và sĩ phu yêu nước.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Dell</cp:lastModifiedBy>
  <cp:revision>21</cp:revision>
  <dcterms:created xsi:type="dcterms:W3CDTF">2023-05-02T07:43:44Z</dcterms:created>
  <dcterms:modified xsi:type="dcterms:W3CDTF">2025-05-17T07:04:04Z</dcterms:modified>
</cp:coreProperties>
</file>