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315" r:id="rId2"/>
    <p:sldId id="258" r:id="rId3"/>
    <p:sldId id="291" r:id="rId4"/>
    <p:sldId id="325" r:id="rId5"/>
    <p:sldId id="319" r:id="rId6"/>
    <p:sldId id="321" r:id="rId7"/>
    <p:sldId id="318" r:id="rId8"/>
    <p:sldId id="326" r:id="rId9"/>
    <p:sldId id="327" r:id="rId10"/>
    <p:sldId id="320" r:id="rId11"/>
    <p:sldId id="322" r:id="rId12"/>
    <p:sldId id="323" r:id="rId13"/>
    <p:sldId id="324" r:id="rId14"/>
    <p:sldId id="273" r:id="rId15"/>
    <p:sldId id="277" r:id="rId16"/>
    <p:sldId id="314" r:id="rId17"/>
    <p:sldId id="290" r:id="rId18"/>
  </p:sldIdLst>
  <p:sldSz cx="18288000" cy="10287000"/>
  <p:notesSz cx="6858000" cy="9144000"/>
  <p:embeddedFontLst>
    <p:embeddedFont>
      <p:font typeface="Jokerman" panose="04090605060D06020702" pitchFamily="8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46" autoAdjust="0"/>
    <p:restoredTop sz="95332" autoAdjust="0"/>
  </p:normalViewPr>
  <p:slideViewPr>
    <p:cSldViewPr>
      <p:cViewPr varScale="1">
        <p:scale>
          <a:sx n="59" d="100"/>
          <a:sy n="59" d="100"/>
        </p:scale>
        <p:origin x="10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602AF-4FC1-4F7B-BE9B-F9C2F873A153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ED1F8-C115-4592-9F66-239880C1E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12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0FA99C5-DD42-4C36-87F0-C115DD7C1A7F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0FA99C5-DD42-4C36-87F0-C115DD7C1A7F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0FA99C5-DD42-4C36-87F0-C115DD7C1A7F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0FA99C5-DD42-4C36-87F0-C115DD7C1A7F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Relationship Id="rId9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svg"/><Relationship Id="rId3" Type="http://schemas.openxmlformats.org/officeDocument/2006/relationships/image" Target="../media/image57.svg"/><Relationship Id="rId7" Type="http://schemas.openxmlformats.org/officeDocument/2006/relationships/image" Target="../media/image59.svg"/><Relationship Id="rId12" Type="http://schemas.openxmlformats.org/officeDocument/2006/relationships/image" Target="../media/image6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svg"/><Relationship Id="rId5" Type="http://schemas.openxmlformats.org/officeDocument/2006/relationships/image" Target="../media/image7.svg"/><Relationship Id="rId10" Type="http://schemas.openxmlformats.org/officeDocument/2006/relationships/image" Target="../media/image62.png"/><Relationship Id="rId4" Type="http://schemas.openxmlformats.org/officeDocument/2006/relationships/image" Target="../media/image6.png"/><Relationship Id="rId9" Type="http://schemas.openxmlformats.org/officeDocument/2006/relationships/image" Target="../media/image6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13" Type="http://schemas.openxmlformats.org/officeDocument/2006/relationships/image" Target="../media/image77.jpe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jpeg"/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sv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sv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2.wdp"/><Relationship Id="rId18" Type="http://schemas.openxmlformats.org/officeDocument/2006/relationships/image" Target="../media/image17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3.png"/><Relationship Id="rId17" Type="http://schemas.openxmlformats.org/officeDocument/2006/relationships/image" Target="../media/image16.jpeg"/><Relationship Id="rId2" Type="http://schemas.openxmlformats.org/officeDocument/2006/relationships/image" Target="../media/image4.png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openxmlformats.org/officeDocument/2006/relationships/image" Target="../media/image7.svg"/><Relationship Id="rId15" Type="http://schemas.openxmlformats.org/officeDocument/2006/relationships/image" Target="../media/image15.svg"/><Relationship Id="rId10" Type="http://schemas.openxmlformats.org/officeDocument/2006/relationships/image" Target="../media/image12.png"/><Relationship Id="rId19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6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9.jpeg"/><Relationship Id="rId5" Type="http://schemas.openxmlformats.org/officeDocument/2006/relationships/image" Target="../media/image25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8" descr="J00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00" y="-93822"/>
            <a:ext cx="486156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J00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258300"/>
            <a:ext cx="5638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J00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66850" y="6991350"/>
            <a:ext cx="3848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2" descr="J00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155709" y="1593890"/>
            <a:ext cx="3136821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761" y="4327405"/>
            <a:ext cx="2290786" cy="221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t="3003" r="7938" b="3706"/>
          <a:stretch>
            <a:fillRect/>
          </a:stretch>
        </p:blipFill>
        <p:spPr bwMode="auto">
          <a:xfrm>
            <a:off x="5279732" y="1750676"/>
            <a:ext cx="7543801" cy="75076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Rectangle 13"/>
          <p:cNvSpPr/>
          <p:nvPr/>
        </p:nvSpPr>
        <p:spPr>
          <a:xfrm>
            <a:off x="430171" y="2552700"/>
            <a:ext cx="17392262" cy="3831818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2000" b="1" spc="75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</a:t>
            </a:r>
          </a:p>
          <a:p>
            <a:pPr algn="ctr">
              <a:defRPr/>
            </a:pPr>
            <a:r>
              <a:rPr lang="en-US" sz="12000" b="1" spc="75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 VỚI TIẾT HỌC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27906" y="7215485"/>
            <a:ext cx="959679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MÔN MĨ THUẬT LỚP 7</a:t>
            </a:r>
          </a:p>
        </p:txBody>
      </p:sp>
    </p:spTree>
    <p:extLst>
      <p:ext uri="{BB962C8B-B14F-4D97-AF65-F5344CB8AC3E}">
        <p14:creationId xmlns:p14="http://schemas.microsoft.com/office/powerpoint/2010/main" val="425298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12192" y="415150"/>
            <a:ext cx="4951215" cy="1042042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5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5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altLang="en-US" sz="5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ý </a:t>
            </a:r>
            <a:r>
              <a:rPr lang="en-US" altLang="en-US" sz="5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tưởng</a:t>
            </a:r>
            <a:endParaRPr lang="en-US" altLang="en-US" sz="43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5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/>
          <p:nvPr/>
        </p:nvSpPr>
        <p:spPr>
          <a:xfrm>
            <a:off x="381000" y="190500"/>
            <a:ext cx="6007363" cy="1217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84"/>
              </a:lnSpc>
            </a:pPr>
            <a:r>
              <a:rPr lang="vi-VN" sz="6000" b="1" dirty="0">
                <a:solidFill>
                  <a:srgbClr val="FF0000"/>
                </a:solidFill>
                <a:latin typeface="Jokerman" panose="04090605060D06020702" pitchFamily="82" charset="0"/>
              </a:rPr>
              <a:t>II</a:t>
            </a:r>
            <a:r>
              <a:rPr lang="en-US" sz="6000" b="1" dirty="0">
                <a:solidFill>
                  <a:srgbClr val="FF0000"/>
                </a:solidFill>
                <a:latin typeface="Jokerman" panose="04090605060D06020702" pitchFamily="82" charset="0"/>
              </a:rPr>
              <a:t>. SÁNG TẠO</a:t>
            </a:r>
            <a:endParaRPr lang="en-US" sz="6000" b="1" dirty="0">
              <a:solidFill>
                <a:srgbClr val="FF0000"/>
              </a:solidFill>
              <a:latin typeface="iCiel Brush Up 1 Bold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4191000" y="2063833"/>
            <a:ext cx="9753600" cy="4419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EM HÃY NÊU CÁC BƯỚC TÌM Ý TƯỞNG 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43" y="3619500"/>
            <a:ext cx="574694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19500"/>
            <a:ext cx="5791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8200" y="3559629"/>
            <a:ext cx="5715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14274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5331" y="303373"/>
            <a:ext cx="4291996" cy="1042042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5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5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5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43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5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3183570" y="1734120"/>
            <a:ext cx="11586458" cy="60321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/>
              <a:t>Cách</a:t>
            </a:r>
            <a:r>
              <a:rPr lang="en-US" sz="7200" b="1" dirty="0"/>
              <a:t> </a:t>
            </a:r>
            <a:r>
              <a:rPr lang="en-US" sz="7200" b="1" dirty="0" err="1"/>
              <a:t>vẽ</a:t>
            </a:r>
            <a:r>
              <a:rPr lang="en-US" sz="7200" b="1" dirty="0"/>
              <a:t> </a:t>
            </a:r>
            <a:r>
              <a:rPr lang="en-US" sz="7200" b="1" dirty="0" err="1"/>
              <a:t>thực</a:t>
            </a:r>
            <a:r>
              <a:rPr lang="en-US" sz="7200" b="1" dirty="0"/>
              <a:t> </a:t>
            </a:r>
            <a:r>
              <a:rPr lang="en-US" sz="7200" b="1" dirty="0" err="1"/>
              <a:t>hiện</a:t>
            </a:r>
            <a:r>
              <a:rPr lang="en-US" sz="7200" b="1" dirty="0"/>
              <a:t> </a:t>
            </a:r>
            <a:r>
              <a:rPr lang="en-US" sz="7200" b="1" dirty="0" err="1"/>
              <a:t>theo</a:t>
            </a:r>
            <a:r>
              <a:rPr lang="en-US" sz="7200" b="1" dirty="0"/>
              <a:t> </a:t>
            </a:r>
            <a:r>
              <a:rPr lang="en-US" sz="7200" b="1" dirty="0" err="1"/>
              <a:t>mấy</a:t>
            </a:r>
            <a:r>
              <a:rPr lang="en-US" sz="7200" b="1" dirty="0"/>
              <a:t> </a:t>
            </a:r>
            <a:r>
              <a:rPr lang="en-US" sz="7200" b="1" dirty="0" err="1"/>
              <a:t>cách</a:t>
            </a:r>
            <a:r>
              <a:rPr lang="en-US" sz="7200" b="1" dirty="0"/>
              <a:t>? </a:t>
            </a:r>
          </a:p>
        </p:txBody>
      </p:sp>
      <p:sp>
        <p:nvSpPr>
          <p:cNvPr id="9" name="Rectangle 8"/>
          <p:cNvSpPr/>
          <p:nvPr/>
        </p:nvSpPr>
        <p:spPr>
          <a:xfrm>
            <a:off x="11734800" y="282315"/>
            <a:ext cx="4679922" cy="1042042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5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5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5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5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altLang="en-US" sz="43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3099" y="8286778"/>
            <a:ext cx="443354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1: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bô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́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cục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70645" y="8150707"/>
            <a:ext cx="4433542" cy="1722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2: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phác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chi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tiết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26837" y="8115300"/>
            <a:ext cx="5956363" cy="1722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3: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thiện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197968" y="127709"/>
            <a:ext cx="6007363" cy="1217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84"/>
              </a:lnSpc>
            </a:pPr>
            <a:r>
              <a:rPr lang="vi-VN" sz="6000" b="1" dirty="0">
                <a:solidFill>
                  <a:srgbClr val="FF0000"/>
                </a:solidFill>
                <a:latin typeface="Jokerman" panose="04090605060D06020702" pitchFamily="82" charset="0"/>
              </a:rPr>
              <a:t>II</a:t>
            </a:r>
            <a:r>
              <a:rPr lang="en-US" sz="6000" b="1" dirty="0">
                <a:solidFill>
                  <a:srgbClr val="FF0000"/>
                </a:solidFill>
                <a:latin typeface="Jokerman" panose="04090605060D06020702" pitchFamily="82" charset="0"/>
              </a:rPr>
              <a:t>. SÁNG TẠO</a:t>
            </a:r>
            <a:endParaRPr lang="en-US" sz="6000" b="1" dirty="0">
              <a:solidFill>
                <a:srgbClr val="FF0000"/>
              </a:solidFill>
              <a:latin typeface="iCiel Brush Up 1 Bold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2985961" y="1734120"/>
            <a:ext cx="11586458" cy="60321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EM HÃY NÊU CÁCH VẼ 1 VẼ NÉT?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32" y="1964213"/>
            <a:ext cx="4433543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45" y="1926112"/>
            <a:ext cx="5082404" cy="579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0679" y="1975098"/>
            <a:ext cx="5201920" cy="579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47923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9" grpId="0"/>
      <p:bldP spid="13" grpId="0"/>
      <p:bldP spid="14" grpId="0"/>
      <p:bldP spid="15" grpId="0"/>
      <p:bldP spid="16" grpId="0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90408" y="319998"/>
            <a:ext cx="4498078" cy="1088208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5" name="Audio 2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3956" y="946436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125200" y="346499"/>
            <a:ext cx="7017101" cy="1042042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5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5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5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5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altLang="en-US" sz="57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7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43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505" y="7958994"/>
            <a:ext cx="3810000" cy="1826872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mảng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alt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10886" y="255249"/>
            <a:ext cx="6007363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84"/>
              </a:lnSpc>
            </a:pPr>
            <a:r>
              <a:rPr lang="vi-VN" sz="6000" b="1" dirty="0">
                <a:solidFill>
                  <a:srgbClr val="FF0000"/>
                </a:solidFill>
                <a:latin typeface="Jokerman" panose="04090605060D06020702" pitchFamily="82" charset="0"/>
              </a:rPr>
              <a:t>II</a:t>
            </a:r>
            <a:r>
              <a:rPr lang="en-US" sz="6000" b="1" dirty="0">
                <a:solidFill>
                  <a:srgbClr val="FF0000"/>
                </a:solidFill>
                <a:latin typeface="Jokerman" panose="04090605060D06020702" pitchFamily="82" charset="0"/>
              </a:rPr>
              <a:t>. SÁNG TẠO</a:t>
            </a:r>
            <a:endParaRPr lang="en-US" sz="6000" b="1" dirty="0">
              <a:solidFill>
                <a:srgbClr val="FF0000"/>
              </a:solidFill>
              <a:latin typeface="iCiel Brush Up 1 Bold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3047292" y="1926815"/>
            <a:ext cx="11586458" cy="60321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EM HÃY NÊU CÁCH VẼ 2 VẼ MẢNG MÀU 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2" y="2264228"/>
            <a:ext cx="4670748" cy="547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24" y="2231570"/>
            <a:ext cx="4706976" cy="550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1050" y="2247900"/>
            <a:ext cx="5105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429110" y="7958994"/>
            <a:ext cx="4276057" cy="1826872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alt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355880" y="7734300"/>
            <a:ext cx="4555740" cy="1826872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alt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171382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2" grpId="0"/>
      <p:bldP spid="16" grpId="0"/>
      <p:bldP spid="17" grpId="0" animBg="1"/>
      <p:bldP spid="17" grpId="1" animBg="1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30433" y="453259"/>
            <a:ext cx="1231489" cy="115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9570" y="129188"/>
            <a:ext cx="2817864" cy="5459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18499" y="9622529"/>
            <a:ext cx="1526079" cy="3246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600" y="0"/>
            <a:ext cx="5048998" cy="1272874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7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7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7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8499" y="1604141"/>
            <a:ext cx="15470902" cy="10869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hãy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vẽ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bức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chủ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đề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biển</a:t>
            </a:r>
            <a:r>
              <a:rPr lang="en-US" sz="60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đảo</a:t>
            </a:r>
            <a:endParaRPr lang="en-US" sz="60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162299"/>
            <a:ext cx="990600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6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Yêu</a:t>
            </a:r>
            <a:r>
              <a:rPr lang="en-US" sz="6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cầu</a:t>
            </a:r>
            <a:r>
              <a:rPr lang="en-US" sz="6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: </a:t>
            </a: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chân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trời</a:t>
            </a:r>
            <a:endParaRPr lang="en-US" sz="6000" b="1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200"/>
              </a:spcAft>
            </a:pP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ảnh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đặc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trưng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biển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đảo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Việt</a:t>
            </a:r>
            <a:r>
              <a:rPr lang="en-US" sz="6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Nam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8513" y="3543300"/>
            <a:ext cx="5201920" cy="579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7912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47712" y="99708"/>
            <a:ext cx="1231489" cy="115088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9570" y="129188"/>
            <a:ext cx="2817864" cy="5459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18499" y="9622529"/>
            <a:ext cx="1526079" cy="3246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589" y="1329328"/>
            <a:ext cx="173578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spcAft>
                <a:spcPts val="1200"/>
              </a:spcAft>
              <a:buFontTx/>
              <a:buChar char="-"/>
            </a:pP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khuôn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mặt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mắt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ở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ngang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chia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đôi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độ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dài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khuôn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mặt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từ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cằm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đến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đỉnh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đầu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khoảng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cách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giữa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hai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mắt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bằng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chiều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dài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con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mắt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hai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đầu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mắt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kéo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xuống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sẽ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trùng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cánh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mũi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tai ở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vị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trí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ngang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mắ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5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mũi</a:t>
            </a:r>
            <a:endParaRPr lang="en-US" sz="5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68038" y="44521"/>
            <a:ext cx="2351926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GỢI Ý</a:t>
            </a:r>
          </a:p>
          <a:p>
            <a:pPr algn="ctr"/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703" y="4805519"/>
            <a:ext cx="173578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spcAft>
                <a:spcPts val="1200"/>
              </a:spcAft>
              <a:buFontTx/>
              <a:buChar char="-"/>
            </a:pPr>
            <a:r>
              <a:rPr lang="en-US" sz="54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5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nét</a:t>
            </a:r>
            <a:r>
              <a:rPr lang="en-US" sz="5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có</a:t>
            </a:r>
            <a:r>
              <a:rPr lang="en-US" sz="5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5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dùng</a:t>
            </a:r>
            <a:r>
              <a:rPr lang="en-US" sz="5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để</a:t>
            </a:r>
            <a:r>
              <a:rPr lang="en-US" sz="5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diễn</a:t>
            </a:r>
            <a:r>
              <a:rPr lang="en-US" sz="5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tả</a:t>
            </a:r>
            <a:r>
              <a:rPr lang="en-US" sz="5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en-US" sz="5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5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vẽ</a:t>
            </a:r>
            <a:r>
              <a:rPr lang="en-US" sz="5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5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chi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tiết</a:t>
            </a:r>
            <a:r>
              <a:rPr lang="en-US" sz="5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5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chân</a:t>
            </a:r>
            <a:r>
              <a:rPr lang="en-US" sz="5400" b="1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dung</a:t>
            </a:r>
            <a:endParaRPr lang="en-US" sz="5400" b="1" dirty="0">
              <a:solidFill>
                <a:srgbClr val="0070C0"/>
              </a:solidFill>
              <a:ea typeface="Calibri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9703" y="6373971"/>
            <a:ext cx="1085903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spcAft>
                <a:spcPts val="1200"/>
              </a:spcAft>
              <a:buFontTx/>
              <a:buChar char="-"/>
            </a:pP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Sử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màu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phù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hợp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trang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phục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cô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chú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bộ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đội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Chú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ý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tỉ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lệ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biểu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khuôn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mặt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hện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xúc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nhân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vật</a:t>
            </a:r>
            <a:endParaRPr lang="en-US" sz="5400" b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157" y="5883216"/>
            <a:ext cx="3205843" cy="439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5883215"/>
            <a:ext cx="3163001" cy="440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854" r="30887" b="55189"/>
          <a:stretch>
            <a:fillRect/>
          </a:stretch>
        </p:blipFill>
        <p:spPr>
          <a:xfrm rot="5400000">
            <a:off x="295211" y="6822354"/>
            <a:ext cx="3169435" cy="375985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202572">
            <a:off x="-179498" y="188337"/>
            <a:ext cx="3390938" cy="23798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338283" y="6387201"/>
            <a:ext cx="4369717" cy="4630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312320" y="0"/>
            <a:ext cx="5653527" cy="10953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r="25334"/>
          <a:stretch>
            <a:fillRect/>
          </a:stretch>
        </p:blipFill>
        <p:spPr>
          <a:xfrm rot="-7052678">
            <a:off x="13116741" y="-1545794"/>
            <a:ext cx="5465719" cy="528232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59762" y="859682"/>
            <a:ext cx="15330300" cy="1099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21417" lvl="1" algn="ctr">
              <a:lnSpc>
                <a:spcPts val="9356"/>
              </a:lnSpc>
            </a:pPr>
            <a:r>
              <a:rPr lang="en-US" sz="6682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Ciel Brush Up 2 Bold"/>
              </a:rPr>
              <a:t>HƯỚNG DẪN HỌC SINH TỰ HỌC: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15972" y="2365621"/>
            <a:ext cx="13447938" cy="1060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39"/>
              </a:lnSpc>
              <a:spcBef>
                <a:spcPct val="0"/>
              </a:spcBef>
            </a:pP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-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Đối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với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bài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học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ở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tiết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học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này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iCiel Baliho Scrip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18951" y="3610264"/>
            <a:ext cx="17440267" cy="1008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79"/>
              </a:lnSpc>
              <a:spcBef>
                <a:spcPct val="0"/>
              </a:spcBef>
            </a:pP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+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Hoàn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thành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bài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ở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nhà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nếu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ở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lớp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chưa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xong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830590" y="5851712"/>
            <a:ext cx="12167956" cy="1008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  <a:spcBef>
                <a:spcPct val="0"/>
              </a:spcBef>
            </a:pP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+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Chuẩn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bị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dụng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cụ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học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tập</a:t>
            </a:r>
            <a:endParaRPr lang="en-US" sz="5900" b="1" dirty="0">
              <a:solidFill>
                <a:srgbClr val="E44650"/>
              </a:solidFill>
              <a:latin typeface="iCiel Baliho Scrip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21698" y="4787952"/>
            <a:ext cx="14333628" cy="1040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-</a:t>
            </a:r>
            <a:r>
              <a:rPr lang="en-US" sz="6000" b="1" dirty="0">
                <a:solidFill>
                  <a:srgbClr val="C04E0D"/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Đối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với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bài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học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ở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tiết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học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tiếp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 </a:t>
            </a:r>
            <a:r>
              <a:rPr lang="en-US" sz="6000" b="1" dirty="0" err="1">
                <a:solidFill>
                  <a:schemeClr val="accent1">
                    <a:lumMod val="75000"/>
                  </a:schemeClr>
                </a:solidFill>
                <a:latin typeface="iCiel Baliho Script"/>
              </a:rPr>
              <a:t>theo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iCiel Baliho Scrip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944313" y="7197547"/>
            <a:ext cx="14389541" cy="1008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80"/>
              </a:lnSpc>
              <a:spcBef>
                <a:spcPct val="0"/>
              </a:spcBef>
            </a:pP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+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Xem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nội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dung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tiết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2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sách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giáo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  <a:r>
              <a:rPr lang="en-US" sz="5900" b="1" dirty="0" err="1">
                <a:solidFill>
                  <a:srgbClr val="E44650"/>
                </a:solidFill>
                <a:latin typeface="iCiel Baliho Script"/>
              </a:rPr>
              <a:t>khoa</a:t>
            </a:r>
            <a:r>
              <a:rPr lang="en-US" sz="5900" b="1" dirty="0">
                <a:solidFill>
                  <a:srgbClr val="E44650"/>
                </a:solidFill>
                <a:latin typeface="iCiel Baliho Script"/>
              </a:rPr>
              <a:t>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39000" y="8016945"/>
            <a:ext cx="1224422" cy="206574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755326" y="2177001"/>
            <a:ext cx="811106" cy="1368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J00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56410" y="7355209"/>
            <a:ext cx="3848100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J00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6" y="9237876"/>
            <a:ext cx="4981033" cy="104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J00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0"/>
            <a:ext cx="4724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J0099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792450" y="1812115"/>
            <a:ext cx="3848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t="3003" r="7938" b="3706"/>
          <a:stretch>
            <a:fillRect/>
          </a:stretch>
        </p:blipFill>
        <p:spPr bwMode="auto">
          <a:xfrm>
            <a:off x="5181599" y="1485900"/>
            <a:ext cx="7543801" cy="75076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097415" y="2680855"/>
            <a:ext cx="120931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9600" b="1" dirty="0">
                <a:solidFill>
                  <a:srgbClr val="0000FF"/>
                </a:solidFill>
                <a:latin typeface=".VnArial"/>
                <a:cs typeface="Arial" panose="020B0604020202020204" pitchFamily="34" charset="0"/>
              </a:rPr>
              <a:t>BÀI HỌC KẾT THÚC</a:t>
            </a:r>
            <a:endParaRPr lang="en-US" altLang="en-US" sz="9600" b="1" dirty="0">
              <a:solidFill>
                <a:srgbClr val="006666"/>
              </a:solidFill>
              <a:latin typeface=".VnArial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65222" y="4646197"/>
            <a:ext cx="1515594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GOOD BYE NO SEE YOU AGIN</a:t>
            </a:r>
            <a:endParaRPr lang="en-US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737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57201"/>
            <a:ext cx="14020800" cy="342093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685800" algn="just" defTabSz="137160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5400" b="1" kern="0" dirty="0">
                <a:solidFill>
                  <a:sysClr val="windowText" lastClr="000000"/>
                </a:solidFill>
                <a:latin typeface="Times New Roman"/>
                <a:ea typeface="Calibri"/>
                <a:cs typeface="Times New Roman"/>
              </a:rPr>
              <a:t>CHUẨN BỊ</a:t>
            </a:r>
          </a:p>
          <a:p>
            <a:pPr marL="514350" indent="-514350"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FontTx/>
              <a:buChar char="-"/>
              <a:defRPr/>
            </a:pP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ảnh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s</a:t>
            </a:r>
            <a:r>
              <a:rPr lang="vi-VN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ư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u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tầm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Bộ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đội</a:t>
            </a:r>
            <a:endParaRPr lang="en-US" sz="5400" b="1" kern="0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marL="514350" indent="-514350"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FontTx/>
              <a:buChar char="-"/>
              <a:defRPr/>
            </a:pP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Sách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vở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ghi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giấy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vẽ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chì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tẩy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màu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pic>
        <p:nvPicPr>
          <p:cNvPr id="5" name="Picture 11" descr="crayon_drawing_h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4136" y="3928293"/>
            <a:ext cx="4249715" cy="303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25334"/>
          <a:stretch>
            <a:fillRect/>
          </a:stretch>
        </p:blipFill>
        <p:spPr>
          <a:xfrm rot="-6318739">
            <a:off x="-3620567" y="3404469"/>
            <a:ext cx="9831934" cy="9502045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823767">
            <a:off x="15625466" y="409483"/>
            <a:ext cx="3289307" cy="1094784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2392950">
            <a:off x="10512666" y="72461"/>
            <a:ext cx="1260217" cy="1317717"/>
          </a:xfrm>
          <a:prstGeom prst="rect">
            <a:avLst/>
          </a:prstGeom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4369797"/>
            <a:ext cx="2923139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99" y="7015695"/>
            <a:ext cx="292314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251" y="6750806"/>
            <a:ext cx="3089064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Quy Hoi\Desktop\tải xuống (3)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33" y="4578073"/>
            <a:ext cx="4572000" cy="237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Quy Hoi\Desktop\images (2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7033" y="7132599"/>
            <a:ext cx="4489219" cy="23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27" y="4369797"/>
            <a:ext cx="3581400" cy="5269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92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94086" y="-445498"/>
            <a:ext cx="3126893" cy="29822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94513">
            <a:off x="8958313" y="-1733965"/>
            <a:ext cx="4941351" cy="34679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112195">
            <a:off x="13309260" y="-1123353"/>
            <a:ext cx="11252333" cy="81196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337270" y="4474823"/>
            <a:ext cx="1782993" cy="16662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5334"/>
          <a:stretch>
            <a:fillRect/>
          </a:stretch>
        </p:blipFill>
        <p:spPr>
          <a:xfrm rot="-7064246">
            <a:off x="-3487390" y="5999433"/>
            <a:ext cx="8444208" cy="81608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620230">
            <a:off x="-43914" y="2265507"/>
            <a:ext cx="1739630" cy="29349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-252168">
            <a:off x="11968460" y="9829230"/>
            <a:ext cx="4706051" cy="915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566968">
            <a:off x="-1524397" y="350618"/>
            <a:ext cx="4706051" cy="915541"/>
          </a:xfrm>
          <a:prstGeom prst="rect">
            <a:avLst/>
          </a:prstGeom>
        </p:spPr>
      </p:pic>
      <p:pic>
        <p:nvPicPr>
          <p:cNvPr id="17" name="Picture 10" descr="Firewrk8"/>
          <p:cNvPicPr>
            <a:picLocks noChangeAspect="1" noChangeArrowheads="1"/>
          </p:cNvPicPr>
          <p:nvPr/>
        </p:nvPicPr>
        <p:blipFill>
          <a:blip r:embed="rId1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15" y="5687568"/>
            <a:ext cx="2290786" cy="221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372" y="4060570"/>
            <a:ext cx="9219188" cy="6117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725924" y="-61046"/>
            <a:ext cx="12851596" cy="1485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2259"/>
              </a:lnSpc>
            </a:pPr>
            <a:r>
              <a:rPr lang="en-US" sz="7200" b="1" dirty="0">
                <a:solidFill>
                  <a:srgbClr val="7030A0"/>
                </a:solidFill>
                <a:latin typeface="iCiel Brush Up 1"/>
              </a:rPr>
              <a:t>CHỦ ĐỀ : TỰ HÀO VIỆT NAM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24492" y="1740062"/>
            <a:ext cx="124123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cap="none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1: </a:t>
            </a:r>
            <a:r>
              <a:rPr lang="en-US" sz="7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DejaVu Serif Bold" panose="020B0604020202020204" charset="0"/>
                <a:cs typeface="Times New Roman" pitchFamily="18" charset="0"/>
              </a:rPr>
              <a:t>CHÂN DUNG BỘ ĐỘI</a:t>
            </a:r>
            <a:endParaRPr lang="en-US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10" descr="Firewrk8"/>
          <p:cNvPicPr>
            <a:picLocks noChangeAspect="1" noChangeArrowheads="1"/>
          </p:cNvPicPr>
          <p:nvPr/>
        </p:nvPicPr>
        <p:blipFill>
          <a:blip r:embed="rId1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8693" y="5687568"/>
            <a:ext cx="2290786" cy="221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7031619" y="2809656"/>
            <a:ext cx="399811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TIẾT 1</a:t>
            </a:r>
            <a:endParaRPr lang="en-US" sz="5400" b="1" dirty="0">
              <a:solidFill>
                <a:srgbClr val="006666"/>
              </a:solidFill>
              <a:latin typeface="VNI-Times" pitchFamily="2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765" y="3925366"/>
            <a:ext cx="4923958" cy="626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4" descr="Mẹ ơi! Các chú bộ đội dễ thương cực k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Mẹ ơi! Các chú bộ đội dễ thương cực k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Quy Hoi\Desktop\images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84" y="3842321"/>
            <a:ext cx="9234816" cy="626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11" name="Rectangle 10"/>
          <p:cNvSpPr/>
          <p:nvPr/>
        </p:nvSpPr>
        <p:spPr>
          <a:xfrm>
            <a:off x="434919" y="1342843"/>
            <a:ext cx="11113278" cy="115416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60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sát</a:t>
            </a:r>
            <a:r>
              <a:rPr lang="en-US" sz="60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en-US" sz="60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ảnh</a:t>
            </a:r>
            <a:r>
              <a:rPr lang="en-US" sz="60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theo</a:t>
            </a:r>
            <a:r>
              <a:rPr lang="en-US" sz="60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gợi</a:t>
            </a:r>
            <a:r>
              <a:rPr lang="en-US" sz="60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ý: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6641" y="2609890"/>
            <a:ext cx="1196628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60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Màu</a:t>
            </a:r>
            <a:r>
              <a:rPr lang="en-US" sz="60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sắc</a:t>
            </a:r>
            <a:r>
              <a:rPr lang="en-US" sz="60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60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60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nét</a:t>
            </a:r>
            <a:r>
              <a:rPr lang="en-US" sz="60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đựo</a:t>
            </a:r>
            <a:r>
              <a:rPr lang="en-US" sz="60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60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60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60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60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?</a:t>
            </a:r>
          </a:p>
        </p:txBody>
      </p:sp>
      <p:sp>
        <p:nvSpPr>
          <p:cNvPr id="21" name="TextBox 8"/>
          <p:cNvSpPr txBox="1"/>
          <p:nvPr/>
        </p:nvSpPr>
        <p:spPr>
          <a:xfrm>
            <a:off x="156641" y="-3679"/>
            <a:ext cx="5702563" cy="13465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84"/>
              </a:lnSpc>
            </a:pPr>
            <a:r>
              <a:rPr lang="vi-VN" sz="6000" b="1" dirty="0">
                <a:solidFill>
                  <a:srgbClr val="FF0000"/>
                </a:solidFill>
                <a:latin typeface="Jokerman" panose="04090605060D06020702" pitchFamily="82" charset="0"/>
              </a:rPr>
              <a:t>I.</a:t>
            </a:r>
            <a:r>
              <a:rPr lang="en-US" sz="6000" b="1" dirty="0">
                <a:solidFill>
                  <a:srgbClr val="FF0000"/>
                </a:solidFill>
                <a:latin typeface="Jokerman" panose="04090605060D06020702" pitchFamily="82" charset="0"/>
              </a:rPr>
              <a:t> KHÁM PHÁ</a:t>
            </a:r>
            <a:endParaRPr lang="en-US" sz="6000" b="1" dirty="0">
              <a:solidFill>
                <a:srgbClr val="FF0000"/>
              </a:solidFill>
              <a:latin typeface="iCiel Brush Up 1 Bol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3032" y="7886700"/>
            <a:ext cx="5686172" cy="22775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Chân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dung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cô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bộ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đội</a:t>
            </a:r>
            <a:endParaRPr lang="en-US" sz="3600" b="1" kern="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chì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màu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sinh</a:t>
            </a:r>
            <a:endParaRPr lang="en-US" sz="3600" b="1" kern="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Nguyễn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Tuấn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Anh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Hà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	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Nội</a:t>
            </a:r>
            <a:r>
              <a:rPr lang="en-US" sz="40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26" y="4656231"/>
            <a:ext cx="4953000" cy="564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291182" y="2609890"/>
            <a:ext cx="1196628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60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60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en-US" sz="60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nhận</a:t>
            </a:r>
            <a:r>
              <a:rPr lang="en-US" sz="60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60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60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60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nét</a:t>
            </a:r>
            <a:r>
              <a:rPr lang="en-US" sz="60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60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60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60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808" y="1207946"/>
            <a:ext cx="4700607" cy="627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0933926" y="7476811"/>
            <a:ext cx="735329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Chân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dung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Nguyễn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Trãi</a:t>
            </a:r>
            <a:endParaRPr lang="en-US" sz="3600" b="1" kern="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Thuộc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Lê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Trung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Hưng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</a:p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Nguồn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: 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Bảo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tàng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mĩ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thuật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Việt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nam</a:t>
            </a:r>
            <a:endParaRPr lang="en-US" sz="3600" b="1" kern="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51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6" grpId="1"/>
      <p:bldP spid="21" grpId="0"/>
      <p:bldP spid="14" grpId="0"/>
      <p:bldP spid="26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11" name="Rectangle 10"/>
          <p:cNvSpPr/>
          <p:nvPr/>
        </p:nvSpPr>
        <p:spPr>
          <a:xfrm>
            <a:off x="434919" y="1036251"/>
            <a:ext cx="11113278" cy="200362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54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54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sát</a:t>
            </a:r>
            <a:r>
              <a:rPr lang="en-US" sz="54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54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bức</a:t>
            </a:r>
            <a:r>
              <a:rPr lang="en-US" sz="54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54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về</a:t>
            </a:r>
            <a:r>
              <a:rPr lang="en-US" sz="54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bộ</a:t>
            </a:r>
            <a:r>
              <a:rPr lang="en-US" sz="54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đội</a:t>
            </a:r>
            <a:r>
              <a:rPr lang="en-US" sz="54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54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cho</a:t>
            </a:r>
            <a:r>
              <a:rPr lang="en-US" sz="54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biết</a:t>
            </a:r>
            <a:r>
              <a:rPr lang="en-US" sz="54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9220" y="2925945"/>
            <a:ext cx="11966283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48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48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Màu</a:t>
            </a:r>
            <a:r>
              <a:rPr lang="en-US" sz="48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sắc</a:t>
            </a:r>
            <a:r>
              <a:rPr lang="en-US" sz="48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48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48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nét</a:t>
            </a:r>
            <a:r>
              <a:rPr lang="en-US" sz="48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đựơc</a:t>
            </a:r>
            <a:r>
              <a:rPr lang="en-US" sz="48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thể</a:t>
            </a:r>
            <a:r>
              <a:rPr lang="en-US" sz="48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hiện</a:t>
            </a:r>
            <a:r>
              <a:rPr lang="en-US" sz="48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48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48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?</a:t>
            </a:r>
          </a:p>
        </p:txBody>
      </p:sp>
      <p:sp>
        <p:nvSpPr>
          <p:cNvPr id="21" name="TextBox 8"/>
          <p:cNvSpPr txBox="1"/>
          <p:nvPr/>
        </p:nvSpPr>
        <p:spPr>
          <a:xfrm>
            <a:off x="145755" y="-3679"/>
            <a:ext cx="5702563" cy="1217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84"/>
              </a:lnSpc>
            </a:pPr>
            <a:r>
              <a:rPr lang="vi-VN" sz="6000" b="1" dirty="0">
                <a:solidFill>
                  <a:srgbClr val="FF0000"/>
                </a:solidFill>
                <a:latin typeface="Jokerman" panose="04090605060D06020702" pitchFamily="82" charset="0"/>
              </a:rPr>
              <a:t>I.</a:t>
            </a:r>
            <a:r>
              <a:rPr lang="en-US" sz="6000" b="1" dirty="0">
                <a:solidFill>
                  <a:srgbClr val="FF0000"/>
                </a:solidFill>
                <a:latin typeface="Jokerman" panose="04090605060D06020702" pitchFamily="82" charset="0"/>
              </a:rPr>
              <a:t>KHÁM PHÁ</a:t>
            </a:r>
            <a:endParaRPr lang="en-US" sz="6000" b="1" dirty="0">
              <a:solidFill>
                <a:srgbClr val="FF0000"/>
              </a:solidFill>
              <a:latin typeface="iCiel Brush Up 1 Bold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6641" y="7410450"/>
            <a:ext cx="613945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Chân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dung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cô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bộ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đội</a:t>
            </a:r>
            <a:endParaRPr lang="en-US" sz="3600" b="1" kern="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sáp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màu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sinh</a:t>
            </a:r>
            <a:endParaRPr lang="en-US" sz="3600" b="1" kern="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Nguyễn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Tường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Vy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Hà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	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Nội</a:t>
            </a:r>
            <a:r>
              <a:rPr lang="en-US" sz="40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67299"/>
            <a:ext cx="4312607" cy="5113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5504" y="1036251"/>
            <a:ext cx="5022056" cy="644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1230485" y="7481426"/>
            <a:ext cx="671209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Chân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dung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chú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bộ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đội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Hải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quân</a:t>
            </a:r>
            <a:endParaRPr lang="en-US" sz="3600" b="1" kern="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Tranh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sáp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màu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sinh</a:t>
            </a:r>
            <a:endParaRPr lang="en-US" sz="3600" b="1" kern="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Nguyễn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Thùy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Linh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Thái</a:t>
            </a:r>
            <a:r>
              <a:rPr lang="en-US" sz="36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Nguyên</a:t>
            </a:r>
            <a:endParaRPr lang="en-US" sz="3600" b="1" kern="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221" y="2887041"/>
            <a:ext cx="11966283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+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Đặc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dáng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biểu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khuôn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mặt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5400" b="1" kern="0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tranh</a:t>
            </a:r>
            <a:endParaRPr lang="en-US" sz="5400" b="1" kern="0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598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/>
      <p:bldP spid="16" grpId="1"/>
      <p:bldP spid="21" grpId="0"/>
      <p:bldP spid="14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2286001" y="-276998"/>
            <a:ext cx="27706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700"/>
          </a:p>
        </p:txBody>
      </p:sp>
      <p:sp>
        <p:nvSpPr>
          <p:cNvPr id="7" name="TextBox 8"/>
          <p:cNvSpPr txBox="1"/>
          <p:nvPr/>
        </p:nvSpPr>
        <p:spPr>
          <a:xfrm>
            <a:off x="164837" y="183357"/>
            <a:ext cx="6007363" cy="1217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84"/>
              </a:lnSpc>
            </a:pPr>
            <a:r>
              <a:rPr lang="vi-VN" sz="6000" b="1" dirty="0">
                <a:solidFill>
                  <a:srgbClr val="FF0000"/>
                </a:solidFill>
                <a:latin typeface="Jokerman" panose="04090605060D06020702" pitchFamily="82" charset="0"/>
              </a:rPr>
              <a:t>I.</a:t>
            </a:r>
            <a:r>
              <a:rPr lang="en-US" sz="6000" b="1" dirty="0">
                <a:solidFill>
                  <a:srgbClr val="FF0000"/>
                </a:solidFill>
                <a:latin typeface="Jokerman" panose="04090605060D06020702" pitchFamily="82" charset="0"/>
              </a:rPr>
              <a:t> KHÁM PHÁ</a:t>
            </a:r>
            <a:endParaRPr lang="en-US" sz="6000" b="1" dirty="0">
              <a:solidFill>
                <a:srgbClr val="FF0000"/>
              </a:solidFill>
              <a:latin typeface="iCiel Brush Up 1 Bold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884374" y="1436914"/>
            <a:ext cx="16737274" cy="9713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just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54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54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sát</a:t>
            </a:r>
            <a:r>
              <a:rPr lang="en-US" sz="54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tỉ</a:t>
            </a:r>
            <a:r>
              <a:rPr lang="en-US" sz="54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lệ</a:t>
            </a:r>
            <a:r>
              <a:rPr lang="en-US" sz="54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54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đường</a:t>
            </a:r>
            <a:r>
              <a:rPr lang="en-US" sz="54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nét</a:t>
            </a:r>
            <a:r>
              <a:rPr lang="en-US" sz="54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biểu</a:t>
            </a:r>
            <a:r>
              <a:rPr lang="en-US" sz="54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en-US" sz="54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54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khuôn</a:t>
            </a:r>
            <a:r>
              <a:rPr lang="en-US" sz="5400" b="1" kern="0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5400" b="1" kern="0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mặt</a:t>
            </a:r>
            <a:endParaRPr lang="en-US" sz="5400" b="1" kern="0" dirty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7494" y="6819899"/>
            <a:ext cx="8140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Tỉ</a:t>
            </a:r>
            <a:r>
              <a:rPr lang="en-US" sz="48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lệ</a:t>
            </a:r>
            <a:r>
              <a:rPr lang="en-US" sz="48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mắt</a:t>
            </a:r>
            <a:r>
              <a:rPr lang="en-US" sz="48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48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mũi</a:t>
            </a:r>
            <a:r>
              <a:rPr lang="en-US" sz="48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48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khuôn</a:t>
            </a:r>
            <a:r>
              <a:rPr lang="en-US" sz="48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mặt</a:t>
            </a:r>
            <a:endParaRPr lang="en-US" sz="4800" b="1" kern="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80714" y="8370024"/>
            <a:ext cx="8770350" cy="8737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48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48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biểu</a:t>
            </a:r>
            <a:r>
              <a:rPr lang="en-US" sz="48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cảm</a:t>
            </a:r>
            <a:r>
              <a:rPr lang="en-US" sz="48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48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khuôn</a:t>
            </a:r>
            <a:r>
              <a:rPr lang="en-US" sz="4800" b="1" kern="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800" b="1" kern="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mặt</a:t>
            </a:r>
            <a:endParaRPr lang="en-US" sz="4800" b="1" kern="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6" y="3102429"/>
            <a:ext cx="785562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486" y="3086100"/>
            <a:ext cx="9098921" cy="502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09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93927" y="261257"/>
            <a:ext cx="6829426" cy="5715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vi-VN" sz="7200" b="1" kern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7200" b="1" kern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KHÁM PHÁ</a:t>
            </a:r>
          </a:p>
        </p:txBody>
      </p:sp>
      <p:pic>
        <p:nvPicPr>
          <p:cNvPr id="12299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Audio 5">
            <a:hlinkClick r:id="" action="ppaction://media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9900"/>
            <a:ext cx="12420600" cy="343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62100"/>
            <a:ext cx="54102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33500"/>
            <a:ext cx="124968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12907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6503" y="5372100"/>
            <a:ext cx="7336971" cy="3868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999367" y="4278089"/>
            <a:ext cx="4531314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H1. 	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gác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biển</a:t>
            </a:r>
            <a:r>
              <a:rPr lang="en-US" altLang="en-US" sz="40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1736432" y="4378424"/>
            <a:ext cx="4345940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H2.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703560" y="9350200"/>
            <a:ext cx="6411685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H4.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Hải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tuần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biển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850505" y="9347813"/>
            <a:ext cx="4658405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H3.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40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2299" name="Audio 3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Audio 5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0" y="91440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Quy Hoi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4" y="393646"/>
            <a:ext cx="7010400" cy="391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Quy Hoi\Desktop\images (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6503" y="393645"/>
            <a:ext cx="7336971" cy="391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4" y="5372101"/>
            <a:ext cx="7010400" cy="390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54444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133600" y="4465297"/>
            <a:ext cx="2514600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0744200" y="4454169"/>
            <a:ext cx="6180545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3054690" y="9326284"/>
            <a:ext cx="2673712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Quy Hoi\Desktop\tải xuống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77928"/>
            <a:ext cx="6885214" cy="342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402" y="1039828"/>
            <a:ext cx="4178398" cy="342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600" y="1039828"/>
            <a:ext cx="4743802" cy="349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33600" y="9316027"/>
            <a:ext cx="36487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95526" y="0"/>
            <a:ext cx="39629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kern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BINH CHỦNG</a:t>
            </a:r>
            <a:endParaRPr lang="en-US" sz="5400" b="1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76901"/>
            <a:ext cx="47244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C:\Users\Quy Hoi\Desktop\images (9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29" y="5676900"/>
            <a:ext cx="4365171" cy="34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Quy Hoi\Desktop\tải xuống (8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501" y="5676901"/>
            <a:ext cx="5834743" cy="34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21124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628900" y="9182502"/>
            <a:ext cx="3733800" cy="78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3284" tIns="81642" rIns="163284" bIns="8164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83619" y="-48490"/>
            <a:ext cx="39629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kern="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BINH CHỦNG</a:t>
            </a:r>
            <a:endParaRPr lang="en-US" sz="5400" b="1" dirty="0"/>
          </a:p>
        </p:txBody>
      </p:sp>
      <p:pic>
        <p:nvPicPr>
          <p:cNvPr id="9218" name="Picture 2" descr="C:\Users\Quy Hoi\Desktop\tải xuống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27930"/>
            <a:ext cx="62103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Quy Hoi\Desktop\tải xuống (10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09" y="6263027"/>
            <a:ext cx="6224587" cy="372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43403" y="5170557"/>
            <a:ext cx="19094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binh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Quy Hoi\Desktop\tải xuống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670" y="874840"/>
            <a:ext cx="6705600" cy="401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156873" y="4000500"/>
            <a:ext cx="2023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endParaRPr lang="en-US" altLang="en-US" sz="40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93351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5.7|2|1.3|1|0.8|0.7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5.7|2|1.3|1|0.8|0.7|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5.7|2|1.3|1|0.8|0.7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5.7|2|1.3|1|0.8|0.7|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2|2.9|4.8|3.1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2|2.9|4.8|3.1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8.2|2.9|4.8|3.1|4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600</Words>
  <Application>Microsoft Office PowerPoint</Application>
  <PresentationFormat>Custom</PresentationFormat>
  <Paragraphs>88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Times New Roman</vt:lpstr>
      <vt:lpstr>Jokerman</vt:lpstr>
      <vt:lpstr>VNI-Times</vt:lpstr>
      <vt:lpstr>iCiel Baliho Script</vt:lpstr>
      <vt:lpstr>iCiel Brush Up 1</vt:lpstr>
      <vt:lpstr>iCiel Brush Up 2 Bold</vt:lpstr>
      <vt:lpstr>iCiel Brush Up 1 Bold</vt:lpstr>
      <vt:lpstr>.VnArial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KHÁM PHÁ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GAL7 CĐ 2 : TIẾT 1 TẠO HÌNH CĂN PHÒNG</dc:title>
  <cp:lastModifiedBy>OS</cp:lastModifiedBy>
  <cp:revision>159</cp:revision>
  <dcterms:created xsi:type="dcterms:W3CDTF">2006-08-16T00:00:00Z</dcterms:created>
  <dcterms:modified xsi:type="dcterms:W3CDTF">2025-05-18T15:28:53Z</dcterms:modified>
  <dc:identifier>DAEoScA7gYc</dc:identifier>
</cp:coreProperties>
</file>