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3" r:id="rId7"/>
    <p:sldId id="264" r:id="rId8"/>
    <p:sldId id="265" r:id="rId9"/>
    <p:sldId id="273" r:id="rId10"/>
    <p:sldId id="266" r:id="rId11"/>
    <p:sldId id="272" r:id="rId12"/>
    <p:sldId id="268" r:id="rId13"/>
    <p:sldId id="270" r:id="rId14"/>
    <p:sldId id="271"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64C34B51-77E1-4EF6-8F87-2702EDC2588D}" type="datetimeFigureOut">
              <a:rPr lang="vi-VN" smtClean="0"/>
              <a:t>19/01/2022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F2C6D18-0599-4C3E-99A4-53F548AE7D61}" type="slidenum">
              <a:rPr lang="vi-VN" smtClean="0"/>
              <a:t>‹#›</a:t>
            </a:fld>
            <a:endParaRPr lang="vi-VN"/>
          </a:p>
        </p:txBody>
      </p:sp>
    </p:spTree>
    <p:extLst>
      <p:ext uri="{BB962C8B-B14F-4D97-AF65-F5344CB8AC3E}">
        <p14:creationId xmlns:p14="http://schemas.microsoft.com/office/powerpoint/2010/main" val="409240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4C34B51-77E1-4EF6-8F87-2702EDC2588D}" type="datetimeFigureOut">
              <a:rPr lang="vi-VN" smtClean="0"/>
              <a:t>19/01/2022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F2C6D18-0599-4C3E-99A4-53F548AE7D61}" type="slidenum">
              <a:rPr lang="vi-VN" smtClean="0"/>
              <a:t>‹#›</a:t>
            </a:fld>
            <a:endParaRPr lang="vi-VN"/>
          </a:p>
        </p:txBody>
      </p:sp>
    </p:spTree>
    <p:extLst>
      <p:ext uri="{BB962C8B-B14F-4D97-AF65-F5344CB8AC3E}">
        <p14:creationId xmlns:p14="http://schemas.microsoft.com/office/powerpoint/2010/main" val="205740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4C34B51-77E1-4EF6-8F87-2702EDC2588D}" type="datetimeFigureOut">
              <a:rPr lang="vi-VN" smtClean="0"/>
              <a:t>19/01/2022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F2C6D18-0599-4C3E-99A4-53F548AE7D61}" type="slidenum">
              <a:rPr lang="vi-VN" smtClean="0"/>
              <a:t>‹#›</a:t>
            </a:fld>
            <a:endParaRPr lang="vi-VN"/>
          </a:p>
        </p:txBody>
      </p:sp>
    </p:spTree>
    <p:extLst>
      <p:ext uri="{BB962C8B-B14F-4D97-AF65-F5344CB8AC3E}">
        <p14:creationId xmlns:p14="http://schemas.microsoft.com/office/powerpoint/2010/main" val="228973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64C34B51-77E1-4EF6-8F87-2702EDC2588D}" type="datetimeFigureOut">
              <a:rPr lang="vi-VN" smtClean="0"/>
              <a:t>19/01/2022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F2C6D18-0599-4C3E-99A4-53F548AE7D61}" type="slidenum">
              <a:rPr lang="vi-VN" smtClean="0"/>
              <a:t>‹#›</a:t>
            </a:fld>
            <a:endParaRPr lang="vi-VN"/>
          </a:p>
        </p:txBody>
      </p:sp>
    </p:spTree>
    <p:extLst>
      <p:ext uri="{BB962C8B-B14F-4D97-AF65-F5344CB8AC3E}">
        <p14:creationId xmlns:p14="http://schemas.microsoft.com/office/powerpoint/2010/main" val="112280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C34B51-77E1-4EF6-8F87-2702EDC2588D}" type="datetimeFigureOut">
              <a:rPr lang="vi-VN" smtClean="0"/>
              <a:t>19/01/2022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F2C6D18-0599-4C3E-99A4-53F548AE7D61}" type="slidenum">
              <a:rPr lang="vi-VN" smtClean="0"/>
              <a:t>‹#›</a:t>
            </a:fld>
            <a:endParaRPr lang="vi-VN"/>
          </a:p>
        </p:txBody>
      </p:sp>
    </p:spTree>
    <p:extLst>
      <p:ext uri="{BB962C8B-B14F-4D97-AF65-F5344CB8AC3E}">
        <p14:creationId xmlns:p14="http://schemas.microsoft.com/office/powerpoint/2010/main" val="685057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64C34B51-77E1-4EF6-8F87-2702EDC2588D}" type="datetimeFigureOut">
              <a:rPr lang="vi-VN" smtClean="0"/>
              <a:t>19/01/2022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F2C6D18-0599-4C3E-99A4-53F548AE7D61}" type="slidenum">
              <a:rPr lang="vi-VN" smtClean="0"/>
              <a:t>‹#›</a:t>
            </a:fld>
            <a:endParaRPr lang="vi-VN"/>
          </a:p>
        </p:txBody>
      </p:sp>
    </p:spTree>
    <p:extLst>
      <p:ext uri="{BB962C8B-B14F-4D97-AF65-F5344CB8AC3E}">
        <p14:creationId xmlns:p14="http://schemas.microsoft.com/office/powerpoint/2010/main" val="54420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64C34B51-77E1-4EF6-8F87-2702EDC2588D}" type="datetimeFigureOut">
              <a:rPr lang="vi-VN" smtClean="0"/>
              <a:t>19/01/2022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F2C6D18-0599-4C3E-99A4-53F548AE7D61}" type="slidenum">
              <a:rPr lang="vi-VN" smtClean="0"/>
              <a:t>‹#›</a:t>
            </a:fld>
            <a:endParaRPr lang="vi-VN"/>
          </a:p>
        </p:txBody>
      </p:sp>
    </p:spTree>
    <p:extLst>
      <p:ext uri="{BB962C8B-B14F-4D97-AF65-F5344CB8AC3E}">
        <p14:creationId xmlns:p14="http://schemas.microsoft.com/office/powerpoint/2010/main" val="4146350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64C34B51-77E1-4EF6-8F87-2702EDC2588D}" type="datetimeFigureOut">
              <a:rPr lang="vi-VN" smtClean="0"/>
              <a:t>19/01/2022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F2C6D18-0599-4C3E-99A4-53F548AE7D61}" type="slidenum">
              <a:rPr lang="vi-VN" smtClean="0"/>
              <a:t>‹#›</a:t>
            </a:fld>
            <a:endParaRPr lang="vi-VN"/>
          </a:p>
        </p:txBody>
      </p:sp>
    </p:spTree>
    <p:extLst>
      <p:ext uri="{BB962C8B-B14F-4D97-AF65-F5344CB8AC3E}">
        <p14:creationId xmlns:p14="http://schemas.microsoft.com/office/powerpoint/2010/main" val="1830712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34B51-77E1-4EF6-8F87-2702EDC2588D}" type="datetimeFigureOut">
              <a:rPr lang="vi-VN" smtClean="0"/>
              <a:t>19/01/2022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F2C6D18-0599-4C3E-99A4-53F548AE7D61}" type="slidenum">
              <a:rPr lang="vi-VN" smtClean="0"/>
              <a:t>‹#›</a:t>
            </a:fld>
            <a:endParaRPr lang="vi-VN"/>
          </a:p>
        </p:txBody>
      </p:sp>
    </p:spTree>
    <p:extLst>
      <p:ext uri="{BB962C8B-B14F-4D97-AF65-F5344CB8AC3E}">
        <p14:creationId xmlns:p14="http://schemas.microsoft.com/office/powerpoint/2010/main" val="144659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C34B51-77E1-4EF6-8F87-2702EDC2588D}" type="datetimeFigureOut">
              <a:rPr lang="vi-VN" smtClean="0"/>
              <a:t>19/01/2022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F2C6D18-0599-4C3E-99A4-53F548AE7D61}" type="slidenum">
              <a:rPr lang="vi-VN" smtClean="0"/>
              <a:t>‹#›</a:t>
            </a:fld>
            <a:endParaRPr lang="vi-VN"/>
          </a:p>
        </p:txBody>
      </p:sp>
    </p:spTree>
    <p:extLst>
      <p:ext uri="{BB962C8B-B14F-4D97-AF65-F5344CB8AC3E}">
        <p14:creationId xmlns:p14="http://schemas.microsoft.com/office/powerpoint/2010/main" val="335493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C34B51-77E1-4EF6-8F87-2702EDC2588D}" type="datetimeFigureOut">
              <a:rPr lang="vi-VN" smtClean="0"/>
              <a:t>19/01/2022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F2C6D18-0599-4C3E-99A4-53F548AE7D61}" type="slidenum">
              <a:rPr lang="vi-VN" smtClean="0"/>
              <a:t>‹#›</a:t>
            </a:fld>
            <a:endParaRPr lang="vi-VN"/>
          </a:p>
        </p:txBody>
      </p:sp>
    </p:spTree>
    <p:extLst>
      <p:ext uri="{BB962C8B-B14F-4D97-AF65-F5344CB8AC3E}">
        <p14:creationId xmlns:p14="http://schemas.microsoft.com/office/powerpoint/2010/main" val="265543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34B51-77E1-4EF6-8F87-2702EDC2588D}" type="datetimeFigureOut">
              <a:rPr lang="vi-VN" smtClean="0"/>
              <a:t>19/01/2022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C6D18-0599-4C3E-99A4-53F548AE7D61}" type="slidenum">
              <a:rPr lang="vi-VN" smtClean="0"/>
              <a:t>‹#›</a:t>
            </a:fld>
            <a:endParaRPr lang="vi-VN"/>
          </a:p>
        </p:txBody>
      </p:sp>
    </p:spTree>
    <p:extLst>
      <p:ext uri="{BB962C8B-B14F-4D97-AF65-F5344CB8AC3E}">
        <p14:creationId xmlns:p14="http://schemas.microsoft.com/office/powerpoint/2010/main" val="318147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9+ Hình Nền Bản Đồ Việt Nam Khổ Lớn Mẫu 4, Bản Đồ Việt Nam Các Loại -  Lovablemessage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03636" y="104018"/>
            <a:ext cx="6096000" cy="175432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130810" marR="233680" algn="ctr">
              <a:spcBef>
                <a:spcPts val="240"/>
              </a:spcBef>
              <a:spcAft>
                <a:spcPts val="240"/>
              </a:spcAft>
            </a:pPr>
            <a:r>
              <a:rPr lang="en-US" sz="3600" b="1" dirty="0">
                <a:latin typeface="Times New Roman" panose="02020603050405020304" pitchFamily="18" charset="0"/>
                <a:ea typeface="Times New Roman" panose="02020603050405020304" pitchFamily="18" charset="0"/>
              </a:rPr>
              <a:t>BÀI 7. VỊ TRÍ ĐỊA LÍ, PHẠM VI LÃNH THỔ TỈNH QUẢNG NINH</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4976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2146" y="0"/>
            <a:ext cx="1628972" cy="523220"/>
          </a:xfrm>
          <a:prstGeom prst="rect">
            <a:avLst/>
          </a:prstGeom>
          <a:noFill/>
        </p:spPr>
        <p:txBody>
          <a:bodyPr wrap="none" rtlCol="0">
            <a:spAutoFit/>
          </a:bodyPr>
          <a:lstStyle/>
          <a:p>
            <a:r>
              <a:rPr lang="vi-VN" sz="2800" dirty="0" smtClean="0">
                <a:latin typeface="Times New Roman" panose="02020603050405020304" pitchFamily="18" charset="0"/>
                <a:cs typeface="Times New Roman" panose="02020603050405020304" pitchFamily="18" charset="0"/>
              </a:rPr>
              <a:t>Luyện tập</a:t>
            </a:r>
            <a:endParaRPr lang="vi-VN" sz="28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69065818"/>
              </p:ext>
            </p:extLst>
          </p:nvPr>
        </p:nvGraphicFramePr>
        <p:xfrm>
          <a:off x="-1" y="858520"/>
          <a:ext cx="12108873" cy="5120640"/>
        </p:xfrm>
        <a:graphic>
          <a:graphicData uri="http://schemas.openxmlformats.org/drawingml/2006/table">
            <a:tbl>
              <a:tblPr firstRow="1" firstCol="1" bandRow="1">
                <a:tableStyleId>{5C22544A-7EE6-4342-B048-85BDC9FD1C3A}</a:tableStyleId>
              </a:tblPr>
              <a:tblGrid>
                <a:gridCol w="1326926">
                  <a:extLst>
                    <a:ext uri="{9D8B030D-6E8A-4147-A177-3AD203B41FA5}">
                      <a16:colId xmlns:a16="http://schemas.microsoft.com/office/drawing/2014/main" val="3457965699"/>
                    </a:ext>
                  </a:extLst>
                </a:gridCol>
                <a:gridCol w="8565927">
                  <a:extLst>
                    <a:ext uri="{9D8B030D-6E8A-4147-A177-3AD203B41FA5}">
                      <a16:colId xmlns:a16="http://schemas.microsoft.com/office/drawing/2014/main" val="3879919680"/>
                    </a:ext>
                  </a:extLst>
                </a:gridCol>
                <a:gridCol w="2216020">
                  <a:extLst>
                    <a:ext uri="{9D8B030D-6E8A-4147-A177-3AD203B41FA5}">
                      <a16:colId xmlns:a16="http://schemas.microsoft.com/office/drawing/2014/main" val="3994158739"/>
                    </a:ext>
                  </a:extLst>
                </a:gridCol>
              </a:tblGrid>
              <a:tr h="0">
                <a:tc>
                  <a:txBody>
                    <a:bodyPr/>
                    <a:lstStyle/>
                    <a:p>
                      <a:pPr algn="ctr">
                        <a:spcBef>
                          <a:spcPts val="100"/>
                        </a:spcBef>
                        <a:spcAft>
                          <a:spcPts val="100"/>
                        </a:spcAft>
                      </a:pPr>
                      <a:r>
                        <a:rPr lang="vi-VN" sz="2800">
                          <a:effectLst/>
                          <a:latin typeface="Times New Roman" panose="02020603050405020304" pitchFamily="18" charset="0"/>
                          <a:cs typeface="Times New Roman" panose="02020603050405020304" pitchFamily="18" charset="0"/>
                        </a:rPr>
                        <a:t>STT</a:t>
                      </a:r>
                    </a:p>
                  </a:txBody>
                  <a:tcPr marL="68580" marR="68580" marT="0" marB="0"/>
                </a:tc>
                <a:tc>
                  <a:txBody>
                    <a:bodyPr/>
                    <a:lstStyle/>
                    <a:p>
                      <a:pPr algn="ctr">
                        <a:spcBef>
                          <a:spcPts val="100"/>
                        </a:spcBef>
                        <a:spcAft>
                          <a:spcPts val="100"/>
                        </a:spcAft>
                      </a:pPr>
                      <a:r>
                        <a:rPr lang="vi-VN" sz="2800" dirty="0">
                          <a:effectLst/>
                          <a:latin typeface="Times New Roman" panose="02020603050405020304" pitchFamily="18" charset="0"/>
                          <a:cs typeface="Times New Roman" panose="02020603050405020304" pitchFamily="18" charset="0"/>
                        </a:rPr>
                        <a:t>Nội dung</a:t>
                      </a:r>
                    </a:p>
                  </a:txBody>
                  <a:tcPr marL="68580" marR="68580" marT="0" marB="0"/>
                </a:tc>
                <a:tc>
                  <a:txBody>
                    <a:bodyPr/>
                    <a:lstStyle/>
                    <a:p>
                      <a:pPr algn="ctr">
                        <a:spcBef>
                          <a:spcPts val="100"/>
                        </a:spcBef>
                        <a:spcAft>
                          <a:spcPts val="100"/>
                        </a:spcAft>
                      </a:pPr>
                      <a:r>
                        <a:rPr lang="vi-VN" sz="2800">
                          <a:effectLst/>
                          <a:latin typeface="Times New Roman" panose="02020603050405020304" pitchFamily="18" charset="0"/>
                          <a:cs typeface="Times New Roman" panose="02020603050405020304" pitchFamily="18" charset="0"/>
                        </a:rPr>
                        <a:t>Trả lời (đúng/sai)</a:t>
                      </a:r>
                    </a:p>
                  </a:txBody>
                  <a:tcPr marL="68580" marR="68580" marT="0" marB="0"/>
                </a:tc>
                <a:extLst>
                  <a:ext uri="{0D108BD9-81ED-4DB2-BD59-A6C34878D82A}">
                    <a16:rowId xmlns:a16="http://schemas.microsoft.com/office/drawing/2014/main" val="2883118442"/>
                  </a:ext>
                </a:extLst>
              </a:tr>
              <a:tr h="0">
                <a:tc>
                  <a:txBody>
                    <a:bodyPr/>
                    <a:lstStyle/>
                    <a:p>
                      <a:pPr algn="ctr">
                        <a:spcBef>
                          <a:spcPts val="100"/>
                        </a:spcBef>
                        <a:spcAft>
                          <a:spcPts val="100"/>
                        </a:spcAft>
                      </a:pPr>
                      <a:r>
                        <a:rPr lang="vi-VN" sz="2800">
                          <a:effectLst/>
                          <a:latin typeface="Times New Roman" panose="02020603050405020304" pitchFamily="18" charset="0"/>
                          <a:cs typeface="Times New Roman" panose="02020603050405020304" pitchFamily="18" charset="0"/>
                        </a:rPr>
                        <a:t>1</a:t>
                      </a:r>
                    </a:p>
                  </a:txBody>
                  <a:tcPr marL="68580" marR="68580" marT="0" marB="0"/>
                </a:tc>
                <a:tc>
                  <a:txBody>
                    <a:bodyPr/>
                    <a:lstStyle/>
                    <a:p>
                      <a:pPr algn="just">
                        <a:spcBef>
                          <a:spcPts val="100"/>
                        </a:spcBef>
                        <a:spcAft>
                          <a:spcPts val="100"/>
                        </a:spcAft>
                      </a:pPr>
                      <a:r>
                        <a:rPr lang="vi-VN" sz="2800" dirty="0">
                          <a:effectLst/>
                          <a:latin typeface="Times New Roman" panose="02020603050405020304" pitchFamily="18" charset="0"/>
                          <a:cs typeface="Times New Roman" panose="02020603050405020304" pitchFamily="18" charset="0"/>
                        </a:rPr>
                        <a:t>Quảng Ninh là tỉnh có nhiều thành phố nhất nước ta. </a:t>
                      </a:r>
                    </a:p>
                  </a:txBody>
                  <a:tcPr marL="68580" marR="68580" marT="0" marB="0"/>
                </a:tc>
                <a:tc>
                  <a:txBody>
                    <a:bodyPr/>
                    <a:lstStyle/>
                    <a:p>
                      <a:pPr algn="just">
                        <a:spcBef>
                          <a:spcPts val="100"/>
                        </a:spcBef>
                        <a:spcAft>
                          <a:spcPts val="100"/>
                        </a:spcAft>
                      </a:pPr>
                      <a:r>
                        <a:rPr lang="vi-VN" sz="2800" dirty="0">
                          <a:effectLst/>
                          <a:latin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816347086"/>
                  </a:ext>
                </a:extLst>
              </a:tr>
              <a:tr h="0">
                <a:tc>
                  <a:txBody>
                    <a:bodyPr/>
                    <a:lstStyle/>
                    <a:p>
                      <a:pPr algn="ctr">
                        <a:spcBef>
                          <a:spcPts val="100"/>
                        </a:spcBef>
                        <a:spcAft>
                          <a:spcPts val="100"/>
                        </a:spcAft>
                      </a:pPr>
                      <a:r>
                        <a:rPr lang="vi-VN" sz="2800">
                          <a:effectLst/>
                          <a:latin typeface="Times New Roman" panose="02020603050405020304" pitchFamily="18" charset="0"/>
                          <a:cs typeface="Times New Roman" panose="02020603050405020304" pitchFamily="18" charset="0"/>
                        </a:rPr>
                        <a:t>2</a:t>
                      </a:r>
                    </a:p>
                  </a:txBody>
                  <a:tcPr marL="68580" marR="68580" marT="0" marB="0"/>
                </a:tc>
                <a:tc>
                  <a:txBody>
                    <a:bodyPr/>
                    <a:lstStyle/>
                    <a:p>
                      <a:pPr algn="just">
                        <a:spcBef>
                          <a:spcPts val="100"/>
                        </a:spcBef>
                        <a:spcAft>
                          <a:spcPts val="100"/>
                        </a:spcAft>
                      </a:pPr>
                      <a:r>
                        <a:rPr lang="vi-VN" sz="2800" dirty="0">
                          <a:effectLst/>
                          <a:latin typeface="Times New Roman" panose="02020603050405020304" pitchFamily="18" charset="0"/>
                          <a:cs typeface="Times New Roman" panose="02020603050405020304" pitchFamily="18" charset="0"/>
                        </a:rPr>
                        <a:t>Thị xã Đông Triều và thị xã Quảng Yên đều có đường bờ biển.</a:t>
                      </a:r>
                    </a:p>
                  </a:txBody>
                  <a:tcPr marL="68580" marR="68580" marT="0" marB="0"/>
                </a:tc>
                <a:tc>
                  <a:txBody>
                    <a:bodyPr/>
                    <a:lstStyle/>
                    <a:p>
                      <a:pPr algn="just">
                        <a:spcBef>
                          <a:spcPts val="100"/>
                        </a:spcBef>
                        <a:spcAft>
                          <a:spcPts val="100"/>
                        </a:spcAft>
                      </a:pPr>
                      <a:r>
                        <a:rPr lang="vi-VN" sz="2800">
                          <a:effectLst/>
                          <a:latin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3586474183"/>
                  </a:ext>
                </a:extLst>
              </a:tr>
              <a:tr h="0">
                <a:tc>
                  <a:txBody>
                    <a:bodyPr/>
                    <a:lstStyle/>
                    <a:p>
                      <a:pPr algn="ctr">
                        <a:spcBef>
                          <a:spcPts val="100"/>
                        </a:spcBef>
                        <a:spcAft>
                          <a:spcPts val="100"/>
                        </a:spcAft>
                      </a:pPr>
                      <a:r>
                        <a:rPr lang="vi-VN" sz="2800">
                          <a:effectLst/>
                          <a:latin typeface="Times New Roman" panose="02020603050405020304" pitchFamily="18" charset="0"/>
                          <a:cs typeface="Times New Roman" panose="02020603050405020304" pitchFamily="18" charset="0"/>
                        </a:rPr>
                        <a:t>3</a:t>
                      </a:r>
                    </a:p>
                  </a:txBody>
                  <a:tcPr marL="68580" marR="68580" marT="0" marB="0"/>
                </a:tc>
                <a:tc>
                  <a:txBody>
                    <a:bodyPr/>
                    <a:lstStyle/>
                    <a:p>
                      <a:pPr algn="just">
                        <a:spcBef>
                          <a:spcPts val="100"/>
                        </a:spcBef>
                        <a:spcAft>
                          <a:spcPts val="100"/>
                        </a:spcAft>
                      </a:pPr>
                      <a:r>
                        <a:rPr lang="vi-VN" sz="2800">
                          <a:effectLst/>
                          <a:latin typeface="Times New Roman" panose="02020603050405020304" pitchFamily="18" charset="0"/>
                          <a:cs typeface="Times New Roman" panose="02020603050405020304" pitchFamily="18" charset="0"/>
                        </a:rPr>
                        <a:t>Quảng Ninh có cửa khẩu quốc tế Hoành Mô và Móng Cái.</a:t>
                      </a:r>
                    </a:p>
                  </a:txBody>
                  <a:tcPr marL="68580" marR="68580" marT="0" marB="0"/>
                </a:tc>
                <a:tc>
                  <a:txBody>
                    <a:bodyPr/>
                    <a:lstStyle/>
                    <a:p>
                      <a:pPr algn="just">
                        <a:spcBef>
                          <a:spcPts val="100"/>
                        </a:spcBef>
                        <a:spcAft>
                          <a:spcPts val="100"/>
                        </a:spcAft>
                      </a:pPr>
                      <a:r>
                        <a:rPr lang="vi-VN" sz="2800" dirty="0">
                          <a:effectLst/>
                          <a:latin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3181345359"/>
                  </a:ext>
                </a:extLst>
              </a:tr>
              <a:tr h="0">
                <a:tc>
                  <a:txBody>
                    <a:bodyPr/>
                    <a:lstStyle/>
                    <a:p>
                      <a:pPr algn="ctr">
                        <a:spcBef>
                          <a:spcPts val="100"/>
                        </a:spcBef>
                        <a:spcAft>
                          <a:spcPts val="100"/>
                        </a:spcAft>
                      </a:pPr>
                      <a:r>
                        <a:rPr lang="vi-VN" sz="2800">
                          <a:effectLst/>
                          <a:latin typeface="Times New Roman" panose="02020603050405020304" pitchFamily="18" charset="0"/>
                          <a:cs typeface="Times New Roman" panose="02020603050405020304" pitchFamily="18" charset="0"/>
                        </a:rPr>
                        <a:t>4</a:t>
                      </a:r>
                    </a:p>
                  </a:txBody>
                  <a:tcPr marL="68580" marR="68580" marT="0" marB="0"/>
                </a:tc>
                <a:tc>
                  <a:txBody>
                    <a:bodyPr/>
                    <a:lstStyle/>
                    <a:p>
                      <a:pPr algn="just">
                        <a:spcBef>
                          <a:spcPts val="100"/>
                        </a:spcBef>
                        <a:spcAft>
                          <a:spcPts val="100"/>
                        </a:spcAft>
                      </a:pPr>
                      <a:r>
                        <a:rPr lang="vi-VN" sz="2800">
                          <a:effectLst/>
                          <a:latin typeface="Times New Roman" panose="02020603050405020304" pitchFamily="18" charset="0"/>
                          <a:cs typeface="Times New Roman" panose="02020603050405020304" pitchFamily="18" charset="0"/>
                        </a:rPr>
                        <a:t>Quảng Ninh giáp vịnh Bắc Bộ ở phía đông.</a:t>
                      </a:r>
                    </a:p>
                  </a:txBody>
                  <a:tcPr marL="68580" marR="68580" marT="0" marB="0"/>
                </a:tc>
                <a:tc>
                  <a:txBody>
                    <a:bodyPr/>
                    <a:lstStyle/>
                    <a:p>
                      <a:pPr algn="just">
                        <a:spcBef>
                          <a:spcPts val="100"/>
                        </a:spcBef>
                        <a:spcAft>
                          <a:spcPts val="100"/>
                        </a:spcAft>
                      </a:pPr>
                      <a:r>
                        <a:rPr lang="vi-VN" sz="2800" dirty="0">
                          <a:effectLst/>
                          <a:latin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457741567"/>
                  </a:ext>
                </a:extLst>
              </a:tr>
              <a:tr h="0">
                <a:tc>
                  <a:txBody>
                    <a:bodyPr/>
                    <a:lstStyle/>
                    <a:p>
                      <a:pPr algn="ctr">
                        <a:spcBef>
                          <a:spcPts val="100"/>
                        </a:spcBef>
                        <a:spcAft>
                          <a:spcPts val="100"/>
                        </a:spcAft>
                      </a:pPr>
                      <a:r>
                        <a:rPr lang="vi-VN" sz="2800">
                          <a:effectLst/>
                          <a:latin typeface="Times New Roman" panose="02020603050405020304" pitchFamily="18" charset="0"/>
                          <a:cs typeface="Times New Roman" panose="02020603050405020304" pitchFamily="18" charset="0"/>
                        </a:rPr>
                        <a:t>5</a:t>
                      </a:r>
                    </a:p>
                  </a:txBody>
                  <a:tcPr marL="68580" marR="68580" marT="0" marB="0"/>
                </a:tc>
                <a:tc>
                  <a:txBody>
                    <a:bodyPr/>
                    <a:lstStyle/>
                    <a:p>
                      <a:pPr algn="just">
                        <a:spcBef>
                          <a:spcPts val="100"/>
                        </a:spcBef>
                        <a:spcAft>
                          <a:spcPts val="100"/>
                        </a:spcAft>
                      </a:pPr>
                      <a:r>
                        <a:rPr lang="vi-VN" sz="2800">
                          <a:effectLst/>
                          <a:latin typeface="Times New Roman" panose="02020603050405020304" pitchFamily="18" charset="0"/>
                          <a:cs typeface="Times New Roman" panose="02020603050405020304" pitchFamily="18" charset="0"/>
                        </a:rPr>
                        <a:t>Quảng Ninh giáp cả tỉnh Hưng Yên và Hải Dương.</a:t>
                      </a:r>
                    </a:p>
                  </a:txBody>
                  <a:tcPr marL="68580" marR="68580" marT="0" marB="0"/>
                </a:tc>
                <a:tc>
                  <a:txBody>
                    <a:bodyPr/>
                    <a:lstStyle/>
                    <a:p>
                      <a:pPr algn="just">
                        <a:spcBef>
                          <a:spcPts val="100"/>
                        </a:spcBef>
                        <a:spcAft>
                          <a:spcPts val="100"/>
                        </a:spcAft>
                      </a:pPr>
                      <a:r>
                        <a:rPr lang="vi-VN" sz="2800">
                          <a:effectLst/>
                          <a:latin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2147905154"/>
                  </a:ext>
                </a:extLst>
              </a:tr>
              <a:tr h="0">
                <a:tc>
                  <a:txBody>
                    <a:bodyPr/>
                    <a:lstStyle/>
                    <a:p>
                      <a:pPr algn="ctr">
                        <a:spcBef>
                          <a:spcPts val="100"/>
                        </a:spcBef>
                        <a:spcAft>
                          <a:spcPts val="100"/>
                        </a:spcAft>
                      </a:pPr>
                      <a:r>
                        <a:rPr lang="vi-VN" sz="2800" dirty="0">
                          <a:effectLst/>
                          <a:latin typeface="Times New Roman" panose="02020603050405020304" pitchFamily="18" charset="0"/>
                          <a:cs typeface="Times New Roman" panose="02020603050405020304" pitchFamily="18" charset="0"/>
                        </a:rPr>
                        <a:t>6</a:t>
                      </a:r>
                    </a:p>
                  </a:txBody>
                  <a:tcPr marL="68580" marR="68580" marT="0" marB="0"/>
                </a:tc>
                <a:tc>
                  <a:txBody>
                    <a:bodyPr/>
                    <a:lstStyle/>
                    <a:p>
                      <a:pPr algn="just">
                        <a:spcBef>
                          <a:spcPts val="100"/>
                        </a:spcBef>
                        <a:spcAft>
                          <a:spcPts val="100"/>
                        </a:spcAft>
                      </a:pPr>
                      <a:r>
                        <a:rPr lang="vi-VN" sz="2800">
                          <a:effectLst/>
                          <a:latin typeface="Times New Roman" panose="02020603050405020304" pitchFamily="18" charset="0"/>
                          <a:cs typeface="Times New Roman" panose="02020603050405020304" pitchFamily="18" charset="0"/>
                        </a:rPr>
                        <a:t>Quảng Ninh có nhiều đảo nhất Việt Nam.</a:t>
                      </a:r>
                    </a:p>
                  </a:txBody>
                  <a:tcPr marL="68580" marR="68580" marT="0" marB="0"/>
                </a:tc>
                <a:tc>
                  <a:txBody>
                    <a:bodyPr/>
                    <a:lstStyle/>
                    <a:p>
                      <a:pPr algn="just">
                        <a:spcBef>
                          <a:spcPts val="100"/>
                        </a:spcBef>
                        <a:spcAft>
                          <a:spcPts val="100"/>
                        </a:spcAft>
                      </a:pPr>
                      <a:r>
                        <a:rPr lang="vi-VN" sz="2800">
                          <a:effectLst/>
                          <a:latin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2101638554"/>
                  </a:ext>
                </a:extLst>
              </a:tr>
              <a:tr h="0">
                <a:tc>
                  <a:txBody>
                    <a:bodyPr/>
                    <a:lstStyle/>
                    <a:p>
                      <a:pPr algn="ctr">
                        <a:spcBef>
                          <a:spcPts val="100"/>
                        </a:spcBef>
                        <a:spcAft>
                          <a:spcPts val="100"/>
                        </a:spcAft>
                      </a:pPr>
                      <a:r>
                        <a:rPr lang="vi-VN" sz="2800">
                          <a:effectLst/>
                          <a:latin typeface="Times New Roman" panose="02020603050405020304" pitchFamily="18" charset="0"/>
                          <a:cs typeface="Times New Roman" panose="02020603050405020304" pitchFamily="18" charset="0"/>
                        </a:rPr>
                        <a:t>7</a:t>
                      </a:r>
                    </a:p>
                  </a:txBody>
                  <a:tcPr marL="68580" marR="68580" marT="0" marB="0"/>
                </a:tc>
                <a:tc>
                  <a:txBody>
                    <a:bodyPr/>
                    <a:lstStyle/>
                    <a:p>
                      <a:pPr algn="just">
                        <a:spcBef>
                          <a:spcPts val="100"/>
                        </a:spcBef>
                        <a:spcAft>
                          <a:spcPts val="100"/>
                        </a:spcAft>
                      </a:pPr>
                      <a:r>
                        <a:rPr lang="vi-VN" sz="2800">
                          <a:effectLst/>
                          <a:latin typeface="Times New Roman" panose="02020603050405020304" pitchFamily="18" charset="0"/>
                          <a:cs typeface="Times New Roman" panose="02020603050405020304" pitchFamily="18" charset="0"/>
                        </a:rPr>
                        <a:t> Quảng Ninh có 2 huyện đảo là Cô Tô và Vân Đồn.</a:t>
                      </a:r>
                    </a:p>
                  </a:txBody>
                  <a:tcPr marL="68580" marR="68580" marT="0" marB="0"/>
                </a:tc>
                <a:tc>
                  <a:txBody>
                    <a:bodyPr/>
                    <a:lstStyle/>
                    <a:p>
                      <a:pPr algn="just">
                        <a:spcBef>
                          <a:spcPts val="100"/>
                        </a:spcBef>
                        <a:spcAft>
                          <a:spcPts val="100"/>
                        </a:spcAft>
                      </a:pPr>
                      <a:r>
                        <a:rPr lang="vi-VN" sz="2800">
                          <a:effectLst/>
                          <a:latin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3752516013"/>
                  </a:ext>
                </a:extLst>
              </a:tr>
              <a:tr h="0">
                <a:tc>
                  <a:txBody>
                    <a:bodyPr/>
                    <a:lstStyle/>
                    <a:p>
                      <a:pPr algn="ctr">
                        <a:spcBef>
                          <a:spcPts val="100"/>
                        </a:spcBef>
                        <a:spcAft>
                          <a:spcPts val="100"/>
                        </a:spcAft>
                      </a:pPr>
                      <a:r>
                        <a:rPr lang="vi-VN" sz="2800">
                          <a:effectLst/>
                          <a:latin typeface="Times New Roman" panose="02020603050405020304" pitchFamily="18" charset="0"/>
                          <a:cs typeface="Times New Roman" panose="02020603050405020304" pitchFamily="18" charset="0"/>
                        </a:rPr>
                        <a:t>8</a:t>
                      </a:r>
                    </a:p>
                  </a:txBody>
                  <a:tcPr marL="68580" marR="68580" marT="0" marB="0"/>
                </a:tc>
                <a:tc>
                  <a:txBody>
                    <a:bodyPr/>
                    <a:lstStyle/>
                    <a:p>
                      <a:pPr algn="just">
                        <a:spcBef>
                          <a:spcPts val="100"/>
                        </a:spcBef>
                        <a:spcAft>
                          <a:spcPts val="100"/>
                        </a:spcAft>
                      </a:pPr>
                      <a:r>
                        <a:rPr lang="vi-VN" sz="2800" dirty="0">
                          <a:effectLst/>
                          <a:latin typeface="Times New Roman" panose="02020603050405020304" pitchFamily="18" charset="0"/>
                          <a:cs typeface="Times New Roman" panose="02020603050405020304" pitchFamily="18" charset="0"/>
                        </a:rPr>
                        <a:t>Thành phố Móng Cái, huyện Đầm Hà, huyện Bình Liêu giáp </a:t>
                      </a:r>
                      <a:r>
                        <a:rPr lang="vi-VN" sz="2800" dirty="0" smtClean="0">
                          <a:effectLst/>
                          <a:latin typeface="Times New Roman" panose="02020603050405020304" pitchFamily="18" charset="0"/>
                          <a:cs typeface="Times New Roman" panose="02020603050405020304" pitchFamily="18" charset="0"/>
                        </a:rPr>
                        <a:t>Trung </a:t>
                      </a:r>
                      <a:r>
                        <a:rPr lang="vi-VN" sz="2800" dirty="0">
                          <a:effectLst/>
                          <a:latin typeface="Times New Roman" panose="02020603050405020304" pitchFamily="18" charset="0"/>
                          <a:cs typeface="Times New Roman" panose="02020603050405020304" pitchFamily="18" charset="0"/>
                        </a:rPr>
                        <a:t>Quốc.</a:t>
                      </a:r>
                    </a:p>
                  </a:txBody>
                  <a:tcPr marL="68580" marR="68580" marT="0" marB="0"/>
                </a:tc>
                <a:tc>
                  <a:txBody>
                    <a:bodyPr/>
                    <a:lstStyle/>
                    <a:p>
                      <a:pPr algn="just">
                        <a:spcBef>
                          <a:spcPts val="100"/>
                        </a:spcBef>
                        <a:spcAft>
                          <a:spcPts val="100"/>
                        </a:spcAft>
                      </a:pPr>
                      <a:r>
                        <a:rPr lang="vi-VN" sz="2800" dirty="0">
                          <a:effectLst/>
                          <a:latin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3419694030"/>
                  </a:ext>
                </a:extLst>
              </a:tr>
            </a:tbl>
          </a:graphicData>
        </a:graphic>
      </p:graphicFrame>
      <p:sp>
        <p:nvSpPr>
          <p:cNvPr id="4" name="TextBox 3"/>
          <p:cNvSpPr txBox="1"/>
          <p:nvPr/>
        </p:nvSpPr>
        <p:spPr>
          <a:xfrm>
            <a:off x="10613985" y="1645136"/>
            <a:ext cx="1024639" cy="523220"/>
          </a:xfrm>
          <a:prstGeom prst="rect">
            <a:avLst/>
          </a:prstGeom>
          <a:noFill/>
        </p:spPr>
        <p:txBody>
          <a:bodyPr wrap="none" rtlCol="0">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Đúng</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562735" y="2936667"/>
            <a:ext cx="1024639" cy="523220"/>
          </a:xfrm>
          <a:prstGeom prst="rect">
            <a:avLst/>
          </a:prstGeom>
          <a:noFill/>
        </p:spPr>
        <p:txBody>
          <a:bodyPr wrap="non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Đúng</a:t>
            </a:r>
          </a:p>
        </p:txBody>
      </p:sp>
      <p:sp>
        <p:nvSpPr>
          <p:cNvPr id="6" name="Rectangle 5"/>
          <p:cNvSpPr/>
          <p:nvPr/>
        </p:nvSpPr>
        <p:spPr>
          <a:xfrm>
            <a:off x="10562735" y="3396485"/>
            <a:ext cx="1024639" cy="523220"/>
          </a:xfrm>
          <a:prstGeom prst="rect">
            <a:avLst/>
          </a:prstGeom>
        </p:spPr>
        <p:txBody>
          <a:bodyPr wrap="none">
            <a:spAutoFit/>
          </a:bodyPr>
          <a:lstStyle/>
          <a:p>
            <a:r>
              <a:rPr lang="vi-VN" sz="2800" b="1" dirty="0">
                <a:solidFill>
                  <a:srgbClr val="FF0000"/>
                </a:solidFill>
                <a:latin typeface="Times New Roman" panose="02020603050405020304" pitchFamily="18" charset="0"/>
                <a:cs typeface="Times New Roman" panose="02020603050405020304" pitchFamily="18" charset="0"/>
              </a:rPr>
              <a:t>Đúng</a:t>
            </a:r>
          </a:p>
        </p:txBody>
      </p:sp>
      <p:sp>
        <p:nvSpPr>
          <p:cNvPr id="7" name="Rectangle 6"/>
          <p:cNvSpPr/>
          <p:nvPr/>
        </p:nvSpPr>
        <p:spPr>
          <a:xfrm>
            <a:off x="10613984" y="4674333"/>
            <a:ext cx="1024639" cy="523220"/>
          </a:xfrm>
          <a:prstGeom prst="rect">
            <a:avLst/>
          </a:prstGeom>
        </p:spPr>
        <p:txBody>
          <a:bodyPr wrap="none">
            <a:spAutoFit/>
          </a:bodyPr>
          <a:lstStyle/>
          <a:p>
            <a:r>
              <a:rPr lang="vi-VN" sz="2800" b="1" dirty="0">
                <a:solidFill>
                  <a:srgbClr val="FF0000"/>
                </a:solidFill>
                <a:latin typeface="Times New Roman" panose="02020603050405020304" pitchFamily="18" charset="0"/>
                <a:cs typeface="Times New Roman" panose="02020603050405020304" pitchFamily="18" charset="0"/>
              </a:rPr>
              <a:t>Đúng</a:t>
            </a:r>
          </a:p>
        </p:txBody>
      </p:sp>
      <p:sp>
        <p:nvSpPr>
          <p:cNvPr id="10" name="Rectangle 9"/>
          <p:cNvSpPr/>
          <p:nvPr/>
        </p:nvSpPr>
        <p:spPr>
          <a:xfrm>
            <a:off x="10613985" y="4214515"/>
            <a:ext cx="1024639" cy="523220"/>
          </a:xfrm>
          <a:prstGeom prst="rect">
            <a:avLst/>
          </a:prstGeom>
        </p:spPr>
        <p:txBody>
          <a:bodyPr wrap="none">
            <a:spAutoFit/>
          </a:bodyPr>
          <a:lstStyle/>
          <a:p>
            <a:r>
              <a:rPr lang="vi-VN" sz="2800" b="1" dirty="0">
                <a:solidFill>
                  <a:srgbClr val="FF0000"/>
                </a:solidFill>
                <a:latin typeface="Times New Roman" panose="02020603050405020304" pitchFamily="18" charset="0"/>
                <a:cs typeface="Times New Roman" panose="02020603050405020304" pitchFamily="18" charset="0"/>
              </a:rPr>
              <a:t>Đúng</a:t>
            </a:r>
          </a:p>
        </p:txBody>
      </p:sp>
      <p:sp>
        <p:nvSpPr>
          <p:cNvPr id="11" name="TextBox 10"/>
          <p:cNvSpPr txBox="1"/>
          <p:nvPr/>
        </p:nvSpPr>
        <p:spPr>
          <a:xfrm>
            <a:off x="10736010" y="2322075"/>
            <a:ext cx="643125" cy="523220"/>
          </a:xfrm>
          <a:prstGeom prst="rect">
            <a:avLst/>
          </a:prstGeom>
          <a:noFill/>
        </p:spPr>
        <p:txBody>
          <a:bodyPr wrap="none" rtlCol="0">
            <a:spAutoFit/>
          </a:bodyPr>
          <a:lstStyle/>
          <a:p>
            <a:r>
              <a:rPr lang="vi-VN" sz="2800" dirty="0">
                <a:latin typeface="Times New Roman" panose="02020603050405020304" pitchFamily="18" charset="0"/>
                <a:cs typeface="Times New Roman" panose="02020603050405020304" pitchFamily="18" charset="0"/>
              </a:rPr>
              <a:t>Sai</a:t>
            </a:r>
          </a:p>
        </p:txBody>
      </p:sp>
      <p:sp>
        <p:nvSpPr>
          <p:cNvPr id="12" name="Rectangle 11"/>
          <p:cNvSpPr/>
          <p:nvPr/>
        </p:nvSpPr>
        <p:spPr>
          <a:xfrm>
            <a:off x="10831994" y="3830340"/>
            <a:ext cx="643125" cy="523220"/>
          </a:xfrm>
          <a:prstGeom prst="rect">
            <a:avLst/>
          </a:prstGeom>
        </p:spPr>
        <p:txBody>
          <a:bodyPr wrap="none">
            <a:spAutoFit/>
          </a:bodyPr>
          <a:lstStyle/>
          <a:p>
            <a:r>
              <a:rPr lang="vi-VN" sz="2800" dirty="0">
                <a:latin typeface="Times New Roman" panose="02020603050405020304" pitchFamily="18" charset="0"/>
                <a:cs typeface="Times New Roman" panose="02020603050405020304" pitchFamily="18" charset="0"/>
              </a:rPr>
              <a:t>Sai</a:t>
            </a:r>
          </a:p>
        </p:txBody>
      </p:sp>
      <p:sp>
        <p:nvSpPr>
          <p:cNvPr id="13" name="Rectangle 12"/>
          <p:cNvSpPr/>
          <p:nvPr/>
        </p:nvSpPr>
        <p:spPr>
          <a:xfrm>
            <a:off x="10732654" y="5349844"/>
            <a:ext cx="643125" cy="523220"/>
          </a:xfrm>
          <a:prstGeom prst="rect">
            <a:avLst/>
          </a:prstGeom>
        </p:spPr>
        <p:txBody>
          <a:bodyPr wrap="none">
            <a:spAutoFit/>
          </a:bodyPr>
          <a:lstStyle/>
          <a:p>
            <a:r>
              <a:rPr lang="vi-VN" sz="2800" dirty="0">
                <a:latin typeface="Times New Roman" panose="02020603050405020304" pitchFamily="18" charset="0"/>
                <a:cs typeface="Times New Roman" panose="02020603050405020304" pitchFamily="18" charset="0"/>
              </a:rPr>
              <a:t>Sai</a:t>
            </a:r>
          </a:p>
        </p:txBody>
      </p:sp>
      <p:sp>
        <p:nvSpPr>
          <p:cNvPr id="14" name="5-Point Star 13">
            <a:hlinkClick r:id="rId2" action="ppaction://hlinksldjump"/>
          </p:cNvPr>
          <p:cNvSpPr/>
          <p:nvPr/>
        </p:nvSpPr>
        <p:spPr>
          <a:xfrm>
            <a:off x="0" y="6092787"/>
            <a:ext cx="692727" cy="4433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8624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additive="base">
                                        <p:cTn id="3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 calcmode="lin" valueType="num">
                                      <p:cBhvr additive="base">
                                        <p:cTn id="4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anim calcmode="lin" valueType="num">
                                      <p:cBhvr additive="base">
                                        <p:cTn id="5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quangninh.gov.vn/Style%20Library/SP.QNP/app/img/QuangNinh_Map_1000_111_222.png?v=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5-Point Star 2">
            <a:hlinkClick r:id="rId3" action="ppaction://hlinksldjump"/>
          </p:cNvPr>
          <p:cNvSpPr/>
          <p:nvPr/>
        </p:nvSpPr>
        <p:spPr>
          <a:xfrm>
            <a:off x="314036" y="6308436"/>
            <a:ext cx="988291" cy="54956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84196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5272" y="341746"/>
            <a:ext cx="2198038" cy="646331"/>
          </a:xfrm>
          <a:prstGeom prst="rect">
            <a:avLst/>
          </a:prstGeom>
          <a:noFill/>
        </p:spPr>
        <p:txBody>
          <a:bodyPr wrap="none" rtlCol="0">
            <a:spAutoFit/>
          </a:bodyPr>
          <a:lstStyle/>
          <a:p>
            <a:r>
              <a:rPr lang="vi-VN" sz="3600" dirty="0" smtClean="0">
                <a:latin typeface="Times New Roman" panose="02020603050405020304" pitchFamily="18" charset="0"/>
                <a:cs typeface="Times New Roman" panose="02020603050405020304" pitchFamily="18" charset="0"/>
              </a:rPr>
              <a:t>Bài tập 4,5</a:t>
            </a:r>
            <a:endParaRPr lang="vi-VN"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369453" y="1183468"/>
            <a:ext cx="11822545" cy="3467616"/>
          </a:xfrm>
          <a:prstGeom prst="rect">
            <a:avLst/>
          </a:prstGeom>
        </p:spPr>
        <p:txBody>
          <a:bodyPr wrap="square">
            <a:spAutoFit/>
          </a:bodyPr>
          <a:lstStyle/>
          <a:p>
            <a:pPr algn="just">
              <a:spcBef>
                <a:spcPts val="100"/>
              </a:spcBef>
              <a:spcAft>
                <a:spcPts val="100"/>
              </a:spcAft>
            </a:pPr>
            <a:r>
              <a:rPr lang="vi-VN" sz="3600" dirty="0" smtClean="0">
                <a:latin typeface="Times New Roman" panose="02020603050405020304" pitchFamily="18" charset="0"/>
                <a:cs typeface="Times New Roman" panose="02020603050405020304" pitchFamily="18" charset="0"/>
              </a:rPr>
              <a:t> NV 1: Tìm </a:t>
            </a:r>
            <a:r>
              <a:rPr lang="vi-VN" sz="3600" dirty="0">
                <a:latin typeface="Times New Roman" panose="02020603050405020304" pitchFamily="18" charset="0"/>
                <a:cs typeface="Times New Roman" panose="02020603050405020304" pitchFamily="18" charset="0"/>
              </a:rPr>
              <a:t>đường đi. Xác định các huyện/thị xã/thành phố cần đi qua khi di chuyển từ địa phương nơi hs sống đến thành phố Móng Cái/Thị xã Đông Triều. </a:t>
            </a:r>
          </a:p>
          <a:p>
            <a:pPr algn="just">
              <a:spcBef>
                <a:spcPts val="100"/>
              </a:spcBef>
              <a:spcAft>
                <a:spcPts val="100"/>
              </a:spcAft>
            </a:pPr>
            <a:r>
              <a:rPr lang="vi-VN" sz="3600" dirty="0" smtClean="0">
                <a:latin typeface="Times New Roman" panose="02020603050405020304" pitchFamily="18" charset="0"/>
                <a:cs typeface="Times New Roman" panose="02020603050405020304" pitchFamily="18" charset="0"/>
              </a:rPr>
              <a:t>(BT4)</a:t>
            </a:r>
            <a:endParaRPr lang="vi-VN" sz="3600" dirty="0">
              <a:latin typeface="Times New Roman" panose="02020603050405020304" pitchFamily="18" charset="0"/>
              <a:cs typeface="Times New Roman" panose="02020603050405020304" pitchFamily="18" charset="0"/>
            </a:endParaRPr>
          </a:p>
          <a:p>
            <a:pPr algn="just">
              <a:spcBef>
                <a:spcPts val="100"/>
              </a:spcBef>
              <a:spcAft>
                <a:spcPts val="100"/>
              </a:spcAft>
            </a:pPr>
            <a:r>
              <a:rPr lang="vi-VN" sz="3600" smtClean="0">
                <a:latin typeface="Times New Roman" panose="02020603050405020304" pitchFamily="18" charset="0"/>
                <a:cs typeface="Times New Roman" panose="02020603050405020304" pitchFamily="18" charset="0"/>
              </a:rPr>
              <a:t>NV 2: Tính </a:t>
            </a:r>
            <a:r>
              <a:rPr lang="vi-VN" sz="3600" dirty="0">
                <a:latin typeface="Times New Roman" panose="02020603050405020304" pitchFamily="18" charset="0"/>
                <a:cs typeface="Times New Roman" panose="02020603050405020304" pitchFamily="18" charset="0"/>
              </a:rPr>
              <a:t>khoảng cách thực tế giữa hai địa điểm trên bản </a:t>
            </a:r>
            <a:r>
              <a:rPr lang="vi-VN" sz="3600" dirty="0" smtClean="0">
                <a:latin typeface="Times New Roman" panose="02020603050405020304" pitchFamily="18" charset="0"/>
                <a:cs typeface="Times New Roman" panose="02020603050405020304" pitchFamily="18" charset="0"/>
              </a:rPr>
              <a:t>đồ (BT5)</a:t>
            </a:r>
            <a:endParaRPr lang="vi-VN"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369453" y="4846475"/>
            <a:ext cx="11739419" cy="1815882"/>
          </a:xfrm>
          <a:prstGeom prst="rect">
            <a:avLst/>
          </a:prstGeom>
          <a:solidFill>
            <a:schemeClr val="accent2">
              <a:lumMod val="40000"/>
              <a:lumOff val="60000"/>
            </a:schemeClr>
          </a:solidFill>
        </p:spPr>
        <p:txBody>
          <a:bodyPr wrap="square">
            <a:spAutoFit/>
          </a:bodyPr>
          <a:lstStyle/>
          <a:p>
            <a:pPr>
              <a:spcBef>
                <a:spcPts val="100"/>
              </a:spcBef>
              <a:spcAft>
                <a:spcPts val="100"/>
              </a:spcAft>
            </a:pPr>
            <a:r>
              <a:rPr lang="en-US" sz="2800" dirty="0" err="1">
                <a:latin typeface="Times New Roman" panose="02020603050405020304" pitchFamily="18" charset="0"/>
              </a:rPr>
              <a:t>Cách</a:t>
            </a:r>
            <a:r>
              <a:rPr lang="en-US" sz="2800" dirty="0">
                <a:latin typeface="Times New Roman" panose="02020603050405020304" pitchFamily="18" charset="0"/>
              </a:rPr>
              <a:t> </a:t>
            </a:r>
            <a:r>
              <a:rPr lang="en-US" sz="2800" dirty="0" err="1">
                <a:latin typeface="Times New Roman" panose="02020603050405020304" pitchFamily="18" charset="0"/>
              </a:rPr>
              <a:t>tính</a:t>
            </a:r>
            <a:r>
              <a:rPr lang="en-US" sz="2800" dirty="0">
                <a:latin typeface="Times New Roman" panose="02020603050405020304" pitchFamily="18" charset="0"/>
              </a:rPr>
              <a:t> </a:t>
            </a:r>
            <a:r>
              <a:rPr lang="en-US" sz="2800" dirty="0" err="1">
                <a:latin typeface="Times New Roman" panose="02020603050405020304" pitchFamily="18" charset="0"/>
              </a:rPr>
              <a:t>khoảng</a:t>
            </a:r>
            <a:r>
              <a:rPr lang="en-US" sz="2800" dirty="0">
                <a:latin typeface="Times New Roman" panose="02020603050405020304" pitchFamily="18" charset="0"/>
              </a:rPr>
              <a:t> </a:t>
            </a:r>
            <a:r>
              <a:rPr lang="en-US" sz="2800" dirty="0" err="1">
                <a:latin typeface="Times New Roman" panose="02020603050405020304" pitchFamily="18" charset="0"/>
              </a:rPr>
              <a:t>cách</a:t>
            </a:r>
            <a:r>
              <a:rPr lang="en-US" sz="2800" dirty="0">
                <a:latin typeface="Times New Roman" panose="02020603050405020304" pitchFamily="18" charset="0"/>
              </a:rPr>
              <a:t>: </a:t>
            </a:r>
            <a:r>
              <a:rPr lang="en-US" sz="2800" dirty="0" err="1">
                <a:latin typeface="Times New Roman" panose="02020603050405020304" pitchFamily="18" charset="0"/>
              </a:rPr>
              <a:t>tỉ</a:t>
            </a:r>
            <a:r>
              <a:rPr lang="en-US" sz="2800" dirty="0">
                <a:latin typeface="Times New Roman" panose="02020603050405020304" pitchFamily="18" charset="0"/>
              </a:rPr>
              <a:t> </a:t>
            </a:r>
            <a:r>
              <a:rPr lang="en-US" sz="2800" dirty="0" err="1">
                <a:latin typeface="Times New Roman" panose="02020603050405020304" pitchFamily="18" charset="0"/>
              </a:rPr>
              <a:t>lệ</a:t>
            </a:r>
            <a:r>
              <a:rPr lang="en-US" sz="2800" dirty="0">
                <a:latin typeface="Times New Roman" panose="02020603050405020304" pitchFamily="18" charset="0"/>
              </a:rPr>
              <a:t> </a:t>
            </a:r>
            <a:r>
              <a:rPr lang="en-US" sz="2800" dirty="0" err="1">
                <a:latin typeface="Times New Roman" panose="02020603050405020304" pitchFamily="18" charset="0"/>
              </a:rPr>
              <a:t>bản</a:t>
            </a:r>
            <a:r>
              <a:rPr lang="en-US" sz="2800" dirty="0">
                <a:latin typeface="Times New Roman" panose="02020603050405020304" pitchFamily="18" charset="0"/>
              </a:rPr>
              <a:t> </a:t>
            </a:r>
            <a:r>
              <a:rPr lang="en-US" sz="2800" dirty="0" err="1">
                <a:latin typeface="Times New Roman" panose="02020603050405020304" pitchFamily="18" charset="0"/>
              </a:rPr>
              <a:t>đồ</a:t>
            </a:r>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1: 650.000. </a:t>
            </a:r>
            <a:r>
              <a:rPr lang="en-US" sz="2800" dirty="0" err="1">
                <a:latin typeface="Times New Roman" panose="02020603050405020304" pitchFamily="18" charset="0"/>
              </a:rPr>
              <a:t>Có</a:t>
            </a:r>
            <a:r>
              <a:rPr lang="en-US" sz="2800" dirty="0">
                <a:latin typeface="Times New Roman" panose="02020603050405020304" pitchFamily="18" charset="0"/>
              </a:rPr>
              <a:t> </a:t>
            </a:r>
            <a:r>
              <a:rPr lang="en-US" sz="2800" dirty="0" err="1">
                <a:latin typeface="Times New Roman" panose="02020603050405020304" pitchFamily="18" charset="0"/>
              </a:rPr>
              <a:t>nghĩa</a:t>
            </a:r>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1 cm </a:t>
            </a:r>
            <a:r>
              <a:rPr lang="en-US" sz="2800" dirty="0" err="1">
                <a:latin typeface="Times New Roman" panose="02020603050405020304" pitchFamily="18" charset="0"/>
              </a:rPr>
              <a:t>trên</a:t>
            </a:r>
            <a:r>
              <a:rPr lang="en-US" sz="2800" dirty="0">
                <a:latin typeface="Times New Roman" panose="02020603050405020304" pitchFamily="18" charset="0"/>
              </a:rPr>
              <a:t> </a:t>
            </a:r>
            <a:r>
              <a:rPr lang="en-US" sz="2800" dirty="0" err="1">
                <a:latin typeface="Times New Roman" panose="02020603050405020304" pitchFamily="18" charset="0"/>
              </a:rPr>
              <a:t>bản</a:t>
            </a:r>
            <a:r>
              <a:rPr lang="en-US" sz="2800" dirty="0">
                <a:latin typeface="Times New Roman" panose="02020603050405020304" pitchFamily="18" charset="0"/>
              </a:rPr>
              <a:t> </a:t>
            </a:r>
            <a:r>
              <a:rPr lang="en-US" sz="2800" dirty="0" err="1">
                <a:latin typeface="Times New Roman" panose="02020603050405020304" pitchFamily="18" charset="0"/>
              </a:rPr>
              <a:t>đồ</a:t>
            </a:r>
            <a:r>
              <a:rPr lang="en-US" sz="2800" dirty="0">
                <a:latin typeface="Times New Roman" panose="02020603050405020304" pitchFamily="18" charset="0"/>
              </a:rPr>
              <a:t> </a:t>
            </a:r>
            <a:r>
              <a:rPr lang="en-US" sz="2800" dirty="0" err="1">
                <a:latin typeface="Times New Roman" panose="02020603050405020304" pitchFamily="18" charset="0"/>
              </a:rPr>
              <a:t>tương</a:t>
            </a:r>
            <a:r>
              <a:rPr lang="en-US" sz="2800" dirty="0">
                <a:latin typeface="Times New Roman" panose="02020603050405020304" pitchFamily="18" charset="0"/>
              </a:rPr>
              <a:t> </a:t>
            </a:r>
            <a:r>
              <a:rPr lang="en-US" sz="2800" dirty="0" err="1">
                <a:latin typeface="Times New Roman" panose="02020603050405020304" pitchFamily="18" charset="0"/>
              </a:rPr>
              <a:t>ứng</a:t>
            </a:r>
            <a:r>
              <a:rPr lang="en-US" sz="2800" dirty="0">
                <a:latin typeface="Times New Roman" panose="02020603050405020304" pitchFamily="18" charset="0"/>
              </a:rPr>
              <a:t> </a:t>
            </a:r>
            <a:r>
              <a:rPr lang="en-US" sz="2800" dirty="0" err="1">
                <a:latin typeface="Times New Roman" panose="02020603050405020304" pitchFamily="18" charset="0"/>
              </a:rPr>
              <a:t>với</a:t>
            </a:r>
            <a:r>
              <a:rPr lang="en-US" sz="2800" dirty="0">
                <a:latin typeface="Times New Roman" panose="02020603050405020304" pitchFamily="18" charset="0"/>
              </a:rPr>
              <a:t> 650.000 cm </a:t>
            </a:r>
            <a:r>
              <a:rPr lang="en-US" sz="2800" dirty="0" err="1">
                <a:latin typeface="Times New Roman" panose="02020603050405020304" pitchFamily="18" charset="0"/>
              </a:rPr>
              <a:t>ngoài</a:t>
            </a:r>
            <a:r>
              <a:rPr lang="en-US" sz="2800" dirty="0">
                <a:latin typeface="Times New Roman" panose="02020603050405020304" pitchFamily="18" charset="0"/>
              </a:rPr>
              <a:t> </a:t>
            </a:r>
            <a:r>
              <a:rPr lang="en-US" sz="2800" dirty="0" err="1">
                <a:latin typeface="Times New Roman" panose="02020603050405020304" pitchFamily="18" charset="0"/>
              </a:rPr>
              <a:t>thực</a:t>
            </a:r>
            <a:r>
              <a:rPr lang="en-US" sz="2800" dirty="0">
                <a:latin typeface="Times New Roman" panose="02020603050405020304" pitchFamily="18" charset="0"/>
              </a:rPr>
              <a:t> </a:t>
            </a:r>
            <a:r>
              <a:rPr lang="en-US" sz="2800" dirty="0" err="1">
                <a:latin typeface="Times New Roman" panose="02020603050405020304" pitchFamily="18" charset="0"/>
              </a:rPr>
              <a:t>địa</a:t>
            </a:r>
            <a:r>
              <a:rPr lang="en-US" sz="2800" dirty="0">
                <a:latin typeface="Times New Roman" panose="02020603050405020304" pitchFamily="18" charset="0"/>
              </a:rPr>
              <a:t> (</a:t>
            </a:r>
            <a:r>
              <a:rPr lang="en-US" sz="2800" dirty="0" err="1">
                <a:latin typeface="Times New Roman" panose="02020603050405020304" pitchFamily="18" charset="0"/>
              </a:rPr>
              <a:t>bằng</a:t>
            </a:r>
            <a:r>
              <a:rPr lang="en-US" sz="2800" dirty="0">
                <a:latin typeface="Times New Roman" panose="02020603050405020304" pitchFamily="18" charset="0"/>
              </a:rPr>
              <a:t> 6,5 km). </a:t>
            </a:r>
            <a:r>
              <a:rPr lang="en-US" sz="2800" dirty="0" err="1">
                <a:latin typeface="Times New Roman" panose="02020603050405020304" pitchFamily="18" charset="0"/>
              </a:rPr>
              <a:t>Khoảng</a:t>
            </a:r>
            <a:r>
              <a:rPr lang="en-US" sz="2800" dirty="0">
                <a:latin typeface="Times New Roman" panose="02020603050405020304" pitchFamily="18" charset="0"/>
              </a:rPr>
              <a:t> </a:t>
            </a:r>
            <a:r>
              <a:rPr lang="en-US" sz="2800" dirty="0" err="1">
                <a:latin typeface="Times New Roman" panose="02020603050405020304" pitchFamily="18" charset="0"/>
              </a:rPr>
              <a:t>cách</a:t>
            </a:r>
            <a:r>
              <a:rPr lang="en-US" sz="2800" dirty="0">
                <a:latin typeface="Times New Roman" panose="02020603050405020304" pitchFamily="18" charset="0"/>
              </a:rPr>
              <a:t> </a:t>
            </a:r>
            <a:r>
              <a:rPr lang="en-US" sz="2800" dirty="0" err="1">
                <a:latin typeface="Times New Roman" panose="02020603050405020304" pitchFamily="18" charset="0"/>
              </a:rPr>
              <a:t>giữa</a:t>
            </a:r>
            <a:r>
              <a:rPr lang="en-US" sz="2800" dirty="0">
                <a:latin typeface="Times New Roman" panose="02020603050405020304" pitchFamily="18" charset="0"/>
              </a:rPr>
              <a:t> </a:t>
            </a:r>
            <a:r>
              <a:rPr lang="en-US" sz="2800" dirty="0" err="1">
                <a:latin typeface="Times New Roman" panose="02020603050405020304" pitchFamily="18" charset="0"/>
              </a:rPr>
              <a:t>điểm</a:t>
            </a:r>
            <a:r>
              <a:rPr lang="en-US" sz="2800" dirty="0">
                <a:latin typeface="Times New Roman" panose="02020603050405020304" pitchFamily="18" charset="0"/>
              </a:rPr>
              <a:t> A </a:t>
            </a:r>
            <a:r>
              <a:rPr lang="en-US" sz="2800" dirty="0" err="1">
                <a:latin typeface="Times New Roman" panose="02020603050405020304" pitchFamily="18" charset="0"/>
              </a:rPr>
              <a:t>và</a:t>
            </a:r>
            <a:r>
              <a:rPr lang="en-US" sz="2800" dirty="0">
                <a:latin typeface="Times New Roman" panose="02020603050405020304" pitchFamily="18" charset="0"/>
              </a:rPr>
              <a:t> B </a:t>
            </a:r>
            <a:r>
              <a:rPr lang="en-US" sz="2800" dirty="0" err="1">
                <a:latin typeface="Times New Roman" panose="02020603050405020304" pitchFamily="18" charset="0"/>
              </a:rPr>
              <a:t>đo</a:t>
            </a:r>
            <a:r>
              <a:rPr lang="en-US" sz="2800" dirty="0">
                <a:latin typeface="Times New Roman" panose="02020603050405020304" pitchFamily="18" charset="0"/>
              </a:rPr>
              <a:t> </a:t>
            </a:r>
            <a:r>
              <a:rPr lang="en-US" sz="2800" dirty="0" err="1">
                <a:latin typeface="Times New Roman" panose="02020603050405020304" pitchFamily="18" charset="0"/>
              </a:rPr>
              <a:t>được</a:t>
            </a:r>
            <a:r>
              <a:rPr lang="en-US" sz="2800" dirty="0">
                <a:latin typeface="Times New Roman" panose="02020603050405020304" pitchFamily="18" charset="0"/>
              </a:rPr>
              <a:t> </a:t>
            </a:r>
            <a:r>
              <a:rPr lang="en-US" sz="2800" dirty="0" err="1">
                <a:latin typeface="Times New Roman" panose="02020603050405020304" pitchFamily="18" charset="0"/>
              </a:rPr>
              <a:t>trên</a:t>
            </a:r>
            <a:r>
              <a:rPr lang="en-US" sz="2800" dirty="0">
                <a:latin typeface="Times New Roman" panose="02020603050405020304" pitchFamily="18" charset="0"/>
              </a:rPr>
              <a:t> </a:t>
            </a:r>
            <a:r>
              <a:rPr lang="en-US" sz="2800" dirty="0" err="1">
                <a:latin typeface="Times New Roman" panose="02020603050405020304" pitchFamily="18" charset="0"/>
              </a:rPr>
              <a:t>bản</a:t>
            </a:r>
            <a:r>
              <a:rPr lang="en-US" sz="2800" dirty="0">
                <a:latin typeface="Times New Roman" panose="02020603050405020304" pitchFamily="18" charset="0"/>
              </a:rPr>
              <a:t> </a:t>
            </a:r>
            <a:r>
              <a:rPr lang="en-US" sz="2800" dirty="0" err="1">
                <a:latin typeface="Times New Roman" panose="02020603050405020304" pitchFamily="18" charset="0"/>
              </a:rPr>
              <a:t>đồ</a:t>
            </a:r>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23 cm. </a:t>
            </a:r>
            <a:r>
              <a:rPr lang="en-US" sz="2800" dirty="0" err="1">
                <a:latin typeface="Times New Roman" panose="02020603050405020304" pitchFamily="18" charset="0"/>
              </a:rPr>
              <a:t>Vậy</a:t>
            </a:r>
            <a:r>
              <a:rPr lang="en-US" sz="2800" dirty="0">
                <a:latin typeface="Times New Roman" panose="02020603050405020304" pitchFamily="18" charset="0"/>
              </a:rPr>
              <a:t> </a:t>
            </a:r>
            <a:r>
              <a:rPr lang="en-US" sz="2800" dirty="0" err="1">
                <a:latin typeface="Times New Roman" panose="02020603050405020304" pitchFamily="18" charset="0"/>
              </a:rPr>
              <a:t>khoảng</a:t>
            </a:r>
            <a:r>
              <a:rPr lang="en-US" sz="2800" dirty="0">
                <a:latin typeface="Times New Roman" panose="02020603050405020304" pitchFamily="18" charset="0"/>
              </a:rPr>
              <a:t> </a:t>
            </a:r>
            <a:r>
              <a:rPr lang="en-US" sz="2800" dirty="0" err="1">
                <a:latin typeface="Times New Roman" panose="02020603050405020304" pitchFamily="18" charset="0"/>
              </a:rPr>
              <a:t>cách</a:t>
            </a:r>
            <a:r>
              <a:rPr lang="en-US" sz="2800" dirty="0">
                <a:latin typeface="Times New Roman" panose="02020603050405020304" pitchFamily="18" charset="0"/>
              </a:rPr>
              <a:t> </a:t>
            </a:r>
            <a:r>
              <a:rPr lang="en-US" sz="2800" dirty="0" err="1">
                <a:latin typeface="Times New Roman" panose="02020603050405020304" pitchFamily="18" charset="0"/>
              </a:rPr>
              <a:t>thực</a:t>
            </a:r>
            <a:r>
              <a:rPr lang="en-US" sz="2800" dirty="0">
                <a:latin typeface="Times New Roman" panose="02020603050405020304" pitchFamily="18" charset="0"/>
              </a:rPr>
              <a:t> </a:t>
            </a:r>
            <a:r>
              <a:rPr lang="en-US" sz="2800" dirty="0" err="1">
                <a:latin typeface="Times New Roman" panose="02020603050405020304" pitchFamily="18" charset="0"/>
              </a:rPr>
              <a:t>tế</a:t>
            </a:r>
            <a:r>
              <a:rPr lang="en-US" sz="2800" dirty="0">
                <a:latin typeface="Times New Roman" panose="02020603050405020304" pitchFamily="18" charset="0"/>
              </a:rPr>
              <a:t> </a:t>
            </a:r>
            <a:r>
              <a:rPr lang="en-US" sz="2800" dirty="0" err="1">
                <a:latin typeface="Times New Roman" panose="02020603050405020304" pitchFamily="18" charset="0"/>
              </a:rPr>
              <a:t>giữa</a:t>
            </a:r>
            <a:r>
              <a:rPr lang="en-US" sz="2800" dirty="0">
                <a:latin typeface="Times New Roman" panose="02020603050405020304" pitchFamily="18" charset="0"/>
              </a:rPr>
              <a:t> 2 </a:t>
            </a:r>
            <a:r>
              <a:rPr lang="en-US" sz="2800" dirty="0" err="1">
                <a:latin typeface="Times New Roman" panose="02020603050405020304" pitchFamily="18" charset="0"/>
              </a:rPr>
              <a:t>địa</a:t>
            </a:r>
            <a:r>
              <a:rPr lang="en-US" sz="2800" dirty="0">
                <a:latin typeface="Times New Roman" panose="02020603050405020304" pitchFamily="18" charset="0"/>
              </a:rPr>
              <a:t> </a:t>
            </a:r>
            <a:r>
              <a:rPr lang="en-US" sz="2800" dirty="0" err="1">
                <a:latin typeface="Times New Roman" panose="02020603050405020304" pitchFamily="18" charset="0"/>
              </a:rPr>
              <a:t>điểm</a:t>
            </a:r>
            <a:r>
              <a:rPr lang="en-US" sz="2800" dirty="0">
                <a:latin typeface="Times New Roman" panose="02020603050405020304" pitchFamily="18" charset="0"/>
              </a:rPr>
              <a:t> </a:t>
            </a:r>
            <a:r>
              <a:rPr lang="en-US" sz="2800" dirty="0" err="1">
                <a:latin typeface="Times New Roman" panose="02020603050405020304" pitchFamily="18" charset="0"/>
              </a:rPr>
              <a:t>này</a:t>
            </a:r>
            <a:r>
              <a:rPr lang="en-US" sz="2800" dirty="0">
                <a:latin typeface="Times New Roman" panose="02020603050405020304" pitchFamily="18" charset="0"/>
              </a:rPr>
              <a:t> </a:t>
            </a:r>
            <a:r>
              <a:rPr lang="en-US" sz="2800" dirty="0" err="1">
                <a:latin typeface="Times New Roman" panose="02020603050405020304" pitchFamily="18" charset="0"/>
              </a:rPr>
              <a:t>là</a:t>
            </a:r>
            <a:r>
              <a:rPr lang="en-US" sz="2800" dirty="0">
                <a:latin typeface="Times New Roman" panose="02020603050405020304" pitchFamily="18" charset="0"/>
              </a:rPr>
              <a:t> 6,5 x 23 = 149,5 km.</a:t>
            </a:r>
            <a:endParaRPr lang="vi-VN" sz="2800" dirty="0">
              <a:effectLst/>
            </a:endParaRPr>
          </a:p>
        </p:txBody>
      </p:sp>
    </p:spTree>
    <p:extLst>
      <p:ext uri="{BB962C8B-B14F-4D97-AF65-F5344CB8AC3E}">
        <p14:creationId xmlns:p14="http://schemas.microsoft.com/office/powerpoint/2010/main" val="186021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8273" y="556552"/>
            <a:ext cx="3062057" cy="707886"/>
          </a:xfrm>
          <a:prstGeom prst="rect">
            <a:avLst/>
          </a:prstGeom>
        </p:spPr>
        <p:txBody>
          <a:bodyPr wrap="none">
            <a:spAutoFit/>
          </a:bodyPr>
          <a:lstStyle/>
          <a:p>
            <a:r>
              <a:rPr lang="en-US" sz="4000" b="1">
                <a:latin typeface="Times New Roman" panose="02020603050405020304" pitchFamily="18" charset="0"/>
                <a:ea typeface="Arial" panose="020B0604020202020204" pitchFamily="34" charset="0"/>
              </a:rPr>
              <a:t>VẬN DỤNG </a:t>
            </a:r>
            <a:endParaRPr lang="vi-VN" sz="4000" dirty="0"/>
          </a:p>
        </p:txBody>
      </p:sp>
      <p:sp>
        <p:nvSpPr>
          <p:cNvPr id="3" name="Rectangle 2"/>
          <p:cNvSpPr/>
          <p:nvPr/>
        </p:nvSpPr>
        <p:spPr>
          <a:xfrm>
            <a:off x="1182866" y="2699389"/>
            <a:ext cx="10575025" cy="1938992"/>
          </a:xfrm>
          <a:prstGeom prst="rect">
            <a:avLst/>
          </a:prstGeom>
        </p:spPr>
        <p:txBody>
          <a:bodyPr wrap="square">
            <a:spAutoFit/>
          </a:bodyPr>
          <a:lstStyle/>
          <a:p>
            <a:r>
              <a:rPr lang="en-US" sz="4000" dirty="0" err="1" smtClean="0">
                <a:latin typeface="Times New Roman" panose="02020603050405020304" pitchFamily="18" charset="0"/>
                <a:ea typeface="Arial" panose="020B0604020202020204" pitchFamily="34" charset="0"/>
              </a:rPr>
              <a:t>Hoàn</a:t>
            </a:r>
            <a:r>
              <a:rPr lang="en-US" sz="4000" dirty="0" smtClean="0">
                <a:latin typeface="Times New Roman" panose="02020603050405020304" pitchFamily="18" charset="0"/>
                <a:ea typeface="Arial" panose="020B0604020202020204" pitchFamily="34" charset="0"/>
              </a:rPr>
              <a:t> </a:t>
            </a:r>
            <a:r>
              <a:rPr lang="en-US" sz="4000" dirty="0" err="1">
                <a:latin typeface="Times New Roman" panose="02020603050405020304" pitchFamily="18" charset="0"/>
                <a:ea typeface="Arial" panose="020B0604020202020204" pitchFamily="34" charset="0"/>
              </a:rPr>
              <a:t>thành</a:t>
            </a:r>
            <a:r>
              <a:rPr lang="en-US" sz="4000" dirty="0">
                <a:latin typeface="Times New Roman" panose="02020603050405020304" pitchFamily="18" charset="0"/>
                <a:ea typeface="Arial" panose="020B0604020202020204" pitchFamily="34" charset="0"/>
              </a:rPr>
              <a:t> </a:t>
            </a:r>
            <a:r>
              <a:rPr lang="en-US" sz="4000" dirty="0" err="1">
                <a:latin typeface="Times New Roman" panose="02020603050405020304" pitchFamily="18" charset="0"/>
                <a:ea typeface="Arial" panose="020B0604020202020204" pitchFamily="34" charset="0"/>
              </a:rPr>
              <a:t>bài</a:t>
            </a:r>
            <a:r>
              <a:rPr lang="en-US" sz="4000" dirty="0">
                <a:latin typeface="Times New Roman" panose="02020603050405020304" pitchFamily="18" charset="0"/>
                <a:ea typeface="Arial" panose="020B0604020202020204" pitchFamily="34" charset="0"/>
              </a:rPr>
              <a:t> </a:t>
            </a:r>
            <a:r>
              <a:rPr lang="en-US" sz="4000" dirty="0" err="1">
                <a:latin typeface="Times New Roman" panose="02020603050405020304" pitchFamily="18" charset="0"/>
                <a:ea typeface="Arial" panose="020B0604020202020204" pitchFamily="34" charset="0"/>
              </a:rPr>
              <a:t>tập</a:t>
            </a:r>
            <a:r>
              <a:rPr lang="en-US" sz="4000" dirty="0">
                <a:latin typeface="Times New Roman" panose="02020603050405020304" pitchFamily="18" charset="0"/>
                <a:ea typeface="Arial" panose="020B0604020202020204" pitchFamily="34" charset="0"/>
              </a:rPr>
              <a:t> </a:t>
            </a:r>
            <a:r>
              <a:rPr lang="en-US" sz="4000" dirty="0" err="1">
                <a:latin typeface="Times New Roman" panose="02020603050405020304" pitchFamily="18" charset="0"/>
                <a:ea typeface="Arial" panose="020B0604020202020204" pitchFamily="34" charset="0"/>
              </a:rPr>
              <a:t>tại</a:t>
            </a:r>
            <a:r>
              <a:rPr lang="en-US" sz="4000" dirty="0">
                <a:latin typeface="Times New Roman" panose="02020603050405020304" pitchFamily="18" charset="0"/>
                <a:ea typeface="Arial" panose="020B0604020202020204" pitchFamily="34" charset="0"/>
              </a:rPr>
              <a:t> </a:t>
            </a:r>
            <a:r>
              <a:rPr lang="en-US" sz="4000" dirty="0" err="1">
                <a:latin typeface="Times New Roman" panose="02020603050405020304" pitchFamily="18" charset="0"/>
                <a:ea typeface="Arial" panose="020B0604020202020204" pitchFamily="34" charset="0"/>
              </a:rPr>
              <a:t>mục</a:t>
            </a:r>
            <a:r>
              <a:rPr lang="en-US" sz="4000" dirty="0">
                <a:latin typeface="Times New Roman" panose="02020603050405020304" pitchFamily="18" charset="0"/>
                <a:ea typeface="Arial" panose="020B0604020202020204" pitchFamily="34" charset="0"/>
              </a:rPr>
              <a:t> 6/7 TLĐP 6 </a:t>
            </a:r>
            <a:r>
              <a:rPr lang="en-US" sz="4000" dirty="0" err="1">
                <a:latin typeface="Times New Roman" panose="02020603050405020304" pitchFamily="18" charset="0"/>
                <a:ea typeface="Arial" panose="020B0604020202020204" pitchFamily="34" charset="0"/>
              </a:rPr>
              <a:t>trang</a:t>
            </a:r>
            <a:r>
              <a:rPr lang="en-US" sz="4000" dirty="0">
                <a:latin typeface="Times New Roman" panose="02020603050405020304" pitchFamily="18" charset="0"/>
                <a:ea typeface="Arial" panose="020B0604020202020204" pitchFamily="34" charset="0"/>
              </a:rPr>
              <a:t> </a:t>
            </a:r>
            <a:r>
              <a:rPr lang="vi-VN" sz="4000" dirty="0">
                <a:latin typeface="Times New Roman" panose="02020603050405020304" pitchFamily="18" charset="0"/>
                <a:ea typeface="Arial" panose="020B0604020202020204" pitchFamily="34" charset="0"/>
              </a:rPr>
              <a:t>39</a:t>
            </a:r>
            <a:r>
              <a:rPr lang="vi-VN" sz="4000" dirty="0" smtClean="0">
                <a:latin typeface="Times New Roman" panose="02020603050405020304" pitchFamily="18" charset="0"/>
                <a:ea typeface="Arial" panose="020B0604020202020204" pitchFamily="34" charset="0"/>
              </a:rPr>
              <a:t>.</a:t>
            </a:r>
          </a:p>
          <a:p>
            <a:r>
              <a:rPr lang="vi-VN" sz="4000" dirty="0"/>
              <a:t>https://www.quangninh.gov.vn/Trang/ban-do.aspx</a:t>
            </a:r>
          </a:p>
        </p:txBody>
      </p:sp>
    </p:spTree>
    <p:extLst>
      <p:ext uri="{BB962C8B-B14F-4D97-AF65-F5344CB8AC3E}">
        <p14:creationId xmlns:p14="http://schemas.microsoft.com/office/powerpoint/2010/main" val="211376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745" y="657342"/>
            <a:ext cx="11499273" cy="4273221"/>
          </a:xfrm>
          <a:prstGeom prst="rect">
            <a:avLst/>
          </a:prstGeom>
        </p:spPr>
        <p:txBody>
          <a:bodyPr wrap="square">
            <a:spAutoFit/>
          </a:bodyPr>
          <a:lstStyle/>
          <a:p>
            <a:pPr algn="ctr">
              <a:lnSpc>
                <a:spcPct val="115000"/>
              </a:lnSpc>
              <a:spcBef>
                <a:spcPts val="240"/>
              </a:spcBef>
              <a:spcAft>
                <a:spcPts val="240"/>
              </a:spcAft>
            </a:pPr>
            <a:r>
              <a:rPr lang="vi-VN"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Hướng dẫn về nhà:</a:t>
            </a:r>
            <a:endParaRPr lang="vi-VN" sz="2800"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Bef>
                <a:spcPts val="240"/>
              </a:spcBef>
              <a:spcAft>
                <a:spcPts val="24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 Hoàn thiện bài tập 6,7 TLDP/39 vào vở nghi</a:t>
            </a:r>
          </a:p>
          <a:p>
            <a:pPr>
              <a:lnSpc>
                <a:spcPct val="115000"/>
              </a:lnSpc>
              <a:spcBef>
                <a:spcPts val="240"/>
              </a:spcBef>
              <a:spcAft>
                <a:spcPts val="24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 Hoàn thiện các nhiệm vụ GV giao</a:t>
            </a:r>
          </a:p>
          <a:p>
            <a:pPr>
              <a:lnSpc>
                <a:spcPct val="115000"/>
              </a:lnSpc>
              <a:spcBef>
                <a:spcPts val="240"/>
              </a:spcBef>
              <a:spcAft>
                <a:spcPts val="24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 Chuẩn bị bài mới: Bài 8: Điều kiện tự nhiên và tài nguyên thiên nhiên tỉnh Quảng Ninh</a:t>
            </a:r>
          </a:p>
          <a:p>
            <a:pPr>
              <a:lnSpc>
                <a:spcPct val="115000"/>
              </a:lnSpc>
              <a:spcBef>
                <a:spcPts val="240"/>
              </a:spcBef>
              <a:spcAft>
                <a:spcPts val="24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 Tìm hiểu những đặc điểm về tự nhiên Quảng Ninh</a:t>
            </a:r>
          </a:p>
          <a:p>
            <a:pPr>
              <a:lnSpc>
                <a:spcPct val="115000"/>
              </a:lnSpc>
              <a:spcBef>
                <a:spcPts val="240"/>
              </a:spcBef>
              <a:spcAft>
                <a:spcPts val="24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 Sưu tầm những tư liệu ( thông tin, tranh ảnh) về các giải pháp bảo vệ môi trường và khai thác thông minh tài nguyên tỉnh Quảng Ninh</a:t>
            </a:r>
          </a:p>
        </p:txBody>
      </p:sp>
    </p:spTree>
    <p:extLst>
      <p:ext uri="{BB962C8B-B14F-4D97-AF65-F5344CB8AC3E}">
        <p14:creationId xmlns:p14="http://schemas.microsoft.com/office/powerpoint/2010/main" val="2043626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 template Hình nền PowerPoint đẹp nhất 2018 - idolTV.vn | Website tin  tức giải trí hằng ngà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14899"/>
            <a:ext cx="12192000" cy="954107"/>
          </a:xfrm>
          <a:prstGeom prst="rect">
            <a:avLst/>
          </a:prstGeom>
        </p:spPr>
        <p:txBody>
          <a:bodyPr wrap="square">
            <a:spAutoFit/>
          </a:bodyPr>
          <a:lstStyle/>
          <a:p>
            <a:r>
              <a:rPr lang="vi-VN" sz="2800" b="1" i="1" dirty="0">
                <a:latin typeface="Times New Roman" panose="02020603050405020304" pitchFamily="18" charset="0"/>
                <a:ea typeface="Arial" panose="020B0604020202020204" pitchFamily="34" charset="0"/>
                <a:cs typeface="Times New Roman" panose="02020603050405020304" pitchFamily="18" charset="0"/>
              </a:rPr>
              <a:t>Để xác định vị trí địa lí và phạm vi lãnh thổ một quốc gia hay một tỉnh, thành phố, theo em cần tìm hiểu các thông tin cơ bản nào sau đây?”</a:t>
            </a:r>
            <a:endParaRPr lang="vi-VN" sz="2800" b="1"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332508" y="1919158"/>
            <a:ext cx="4932218" cy="10067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anose="02020603050405020304" pitchFamily="18" charset="0"/>
                <a:cs typeface="Times New Roman" panose="02020603050405020304" pitchFamily="18" charset="0"/>
              </a:rPr>
              <a:t>Vị trí trong khu vực, châu lục, quốc gia, vùng</a:t>
            </a:r>
            <a:endParaRPr lang="vi-VN"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8238836" y="1919158"/>
            <a:ext cx="3121891" cy="775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anose="02020603050405020304" pitchFamily="18" charset="0"/>
                <a:cs typeface="Times New Roman" panose="02020603050405020304" pitchFamily="18" charset="0"/>
              </a:rPr>
              <a:t>Diện tích</a:t>
            </a:r>
            <a:endParaRPr lang="vi-VN" sz="28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692726" y="3708401"/>
            <a:ext cx="3121891" cy="6188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anose="02020603050405020304" pitchFamily="18" charset="0"/>
                <a:cs typeface="Times New Roman" panose="02020603050405020304" pitchFamily="18" charset="0"/>
              </a:rPr>
              <a:t>Hệ tọa độ</a:t>
            </a:r>
            <a:endParaRPr lang="vi-VN" sz="2800"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5126181" y="3726873"/>
            <a:ext cx="2632364" cy="674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anose="02020603050405020304" pitchFamily="18" charset="0"/>
                <a:cs typeface="Times New Roman" panose="02020603050405020304" pitchFamily="18" charset="0"/>
              </a:rPr>
              <a:t>Dân số</a:t>
            </a:r>
            <a:endParaRPr lang="vi-VN" sz="28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9236363" y="3556001"/>
            <a:ext cx="2715491" cy="923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anose="02020603050405020304" pitchFamily="18" charset="0"/>
                <a:cs typeface="Times New Roman" panose="02020603050405020304" pitchFamily="18" charset="0"/>
              </a:rPr>
              <a:t>Điều kiện tự nhiên</a:t>
            </a:r>
            <a:endParaRPr lang="vi-VN" sz="2800"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332508" y="5407890"/>
            <a:ext cx="4562764" cy="960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anose="02020603050405020304" pitchFamily="18" charset="0"/>
                <a:cs typeface="Times New Roman" panose="02020603050405020304" pitchFamily="18" charset="0"/>
              </a:rPr>
              <a:t>Các bộ phận lãnh thổ ( vùng đất, vùng biển, vùng trời)</a:t>
            </a:r>
            <a:endParaRPr lang="vi-VN" sz="2800" dirty="0">
              <a:latin typeface="Times New Roman" panose="02020603050405020304" pitchFamily="18" charset="0"/>
              <a:cs typeface="Times New Roman" panose="02020603050405020304" pitchFamily="18" charset="0"/>
            </a:endParaRPr>
          </a:p>
        </p:txBody>
      </p:sp>
      <p:sp>
        <p:nvSpPr>
          <p:cNvPr id="10" name="Rectangle 9"/>
          <p:cNvSpPr/>
          <p:nvPr/>
        </p:nvSpPr>
        <p:spPr>
          <a:xfrm>
            <a:off x="7813963" y="5407890"/>
            <a:ext cx="3546764" cy="895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anose="02020603050405020304" pitchFamily="18" charset="0"/>
                <a:cs typeface="Times New Roman" panose="02020603050405020304" pitchFamily="18" charset="0"/>
              </a:rPr>
              <a:t>Bổ sung thông tin khác</a:t>
            </a:r>
            <a:endParaRPr lang="vi-VN" sz="28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350980" y="1919158"/>
            <a:ext cx="4932218" cy="1006764"/>
          </a:xfrm>
          <a:prstGeom prst="roundRect">
            <a:avLst>
              <a:gd name="adj" fmla="val 1299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anose="02020603050405020304" pitchFamily="18" charset="0"/>
                <a:cs typeface="Times New Roman" panose="02020603050405020304" pitchFamily="18" charset="0"/>
              </a:rPr>
              <a:t>Vị trí trong khu vực, châu lục, quốc gia, vùng</a:t>
            </a:r>
            <a:endParaRPr lang="vi-VN" sz="2800"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692726" y="3689228"/>
            <a:ext cx="3121891" cy="61883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anose="02020603050405020304" pitchFamily="18" charset="0"/>
                <a:cs typeface="Times New Roman" panose="02020603050405020304" pitchFamily="18" charset="0"/>
              </a:rPr>
              <a:t>Hệ tọa độ</a:t>
            </a:r>
            <a:endParaRPr lang="vi-VN" sz="2800" dirty="0">
              <a:latin typeface="Times New Roman" panose="02020603050405020304" pitchFamily="18" charset="0"/>
              <a:cs typeface="Times New Roman" panose="02020603050405020304" pitchFamily="18" charset="0"/>
            </a:endParaRPr>
          </a:p>
        </p:txBody>
      </p:sp>
      <p:sp>
        <p:nvSpPr>
          <p:cNvPr id="17" name="Rounded Rectangle 16"/>
          <p:cNvSpPr/>
          <p:nvPr/>
        </p:nvSpPr>
        <p:spPr>
          <a:xfrm>
            <a:off x="332508" y="5407890"/>
            <a:ext cx="4562764" cy="96058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anose="02020603050405020304" pitchFamily="18" charset="0"/>
                <a:cs typeface="Times New Roman" panose="02020603050405020304" pitchFamily="18" charset="0"/>
              </a:rPr>
              <a:t>Các bộ phận lãnh thổ ( vùng đất, vùng biển, vùng trời)</a:t>
            </a:r>
            <a:endParaRPr lang="vi-VN" sz="2800" dirty="0">
              <a:latin typeface="Times New Roman" panose="02020603050405020304" pitchFamily="18" charset="0"/>
              <a:cs typeface="Times New Roman" panose="02020603050405020304" pitchFamily="18" charset="0"/>
            </a:endParaRPr>
          </a:p>
        </p:txBody>
      </p:sp>
      <p:sp>
        <p:nvSpPr>
          <p:cNvPr id="18" name="Rectangle 17"/>
          <p:cNvSpPr/>
          <p:nvPr/>
        </p:nvSpPr>
        <p:spPr>
          <a:xfrm>
            <a:off x="7813963" y="5407890"/>
            <a:ext cx="3546764" cy="8959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latin typeface="Times New Roman" panose="02020603050405020304" pitchFamily="18" charset="0"/>
                <a:cs typeface="Times New Roman" panose="02020603050405020304" pitchFamily="18" charset="0"/>
              </a:rPr>
              <a:t>Bổ sung thông tin khác</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892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2" grpId="0" animBg="1"/>
      <p:bldP spid="14"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 template Hình nền PowerPoint đẹp nhất 2018 - idolTV.vn | Website tin  tức giải trí hằng ngà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130" y="286396"/>
            <a:ext cx="5064207" cy="547650"/>
          </a:xfrm>
          <a:prstGeom prst="rect">
            <a:avLst/>
          </a:prstGeom>
        </p:spPr>
        <p:txBody>
          <a:bodyPr wrap="none">
            <a:spAutoFit/>
          </a:bodyPr>
          <a:lstStyle/>
          <a:p>
            <a:pPr>
              <a:lnSpc>
                <a:spcPct val="115000"/>
              </a:lnSpc>
              <a:spcBef>
                <a:spcPts val="240"/>
              </a:spcBef>
              <a:spcAft>
                <a:spcPts val="240"/>
              </a:spcAft>
            </a:pPr>
            <a:r>
              <a:rPr lang="vi-VN" sz="2800" b="1" dirty="0">
                <a:latin typeface="Times New Roman" panose="02020603050405020304" pitchFamily="18" charset="0"/>
                <a:ea typeface="Arial" panose="020B0604020202020204" pitchFamily="34" charset="0"/>
                <a:cs typeface="Times New Roman" panose="02020603050405020304" pitchFamily="18" charset="0"/>
              </a:rPr>
              <a:t>1.Vị trí địa lí, đặc điểm lãnh thổ</a:t>
            </a:r>
            <a:endParaRPr lang="vi-VN" sz="28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28268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0940969"/>
              </p:ext>
            </p:extLst>
          </p:nvPr>
        </p:nvGraphicFramePr>
        <p:xfrm>
          <a:off x="67368" y="0"/>
          <a:ext cx="12124632" cy="6587744"/>
        </p:xfrm>
        <a:graphic>
          <a:graphicData uri="http://schemas.openxmlformats.org/drawingml/2006/table">
            <a:tbl>
              <a:tblPr firstRow="1" firstCol="1" bandRow="1">
                <a:tableStyleId>{5C22544A-7EE6-4342-B048-85BDC9FD1C3A}</a:tableStyleId>
              </a:tblPr>
              <a:tblGrid>
                <a:gridCol w="1678305">
                  <a:extLst>
                    <a:ext uri="{9D8B030D-6E8A-4147-A177-3AD203B41FA5}">
                      <a16:colId xmlns:a16="http://schemas.microsoft.com/office/drawing/2014/main" val="3479089940"/>
                    </a:ext>
                  </a:extLst>
                </a:gridCol>
                <a:gridCol w="10446327">
                  <a:extLst>
                    <a:ext uri="{9D8B030D-6E8A-4147-A177-3AD203B41FA5}">
                      <a16:colId xmlns:a16="http://schemas.microsoft.com/office/drawing/2014/main" val="190620863"/>
                    </a:ext>
                  </a:extLst>
                </a:gridCol>
              </a:tblGrid>
              <a:tr h="223465">
                <a:tc>
                  <a:txBody>
                    <a:bodyPr/>
                    <a:lstStyle/>
                    <a:p>
                      <a:pPr algn="ctr">
                        <a:spcBef>
                          <a:spcPts val="240"/>
                        </a:spcBef>
                        <a:spcAft>
                          <a:spcPts val="240"/>
                        </a:spcAft>
                      </a:pPr>
                      <a:r>
                        <a:rPr lang="en-US" sz="2800" b="0">
                          <a:effectLst/>
                          <a:latin typeface="Times New Roman" panose="02020603050405020304" pitchFamily="18" charset="0"/>
                          <a:cs typeface="Times New Roman" panose="02020603050405020304" pitchFamily="18" charset="0"/>
                        </a:rPr>
                        <a:t>STT</a:t>
                      </a:r>
                      <a:endParaRPr lang="vi-VN" sz="2800" b="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spcBef>
                          <a:spcPts val="240"/>
                        </a:spcBef>
                        <a:spcAft>
                          <a:spcPts val="240"/>
                        </a:spcAft>
                      </a:pPr>
                      <a:r>
                        <a:rPr lang="en-US" sz="2800" b="0">
                          <a:effectLst/>
                          <a:latin typeface="Times New Roman" panose="02020603050405020304" pitchFamily="18" charset="0"/>
                          <a:cs typeface="Times New Roman" panose="02020603050405020304" pitchFamily="18" charset="0"/>
                        </a:rPr>
                        <a:t>NỘI DUNG</a:t>
                      </a:r>
                      <a:endParaRPr lang="vi-VN" sz="2800" b="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18403904"/>
                  </a:ext>
                </a:extLst>
              </a:tr>
              <a:tr h="240424">
                <a:tc>
                  <a:txBody>
                    <a:bodyPr/>
                    <a:lstStyle/>
                    <a:p>
                      <a:pPr marL="0" lvl="0" indent="0" algn="ctr">
                        <a:lnSpc>
                          <a:spcPct val="115000"/>
                        </a:lnSpc>
                        <a:spcBef>
                          <a:spcPts val="240"/>
                        </a:spcBef>
                        <a:spcAft>
                          <a:spcPts val="240"/>
                        </a:spcAft>
                        <a:buFont typeface="+mj-lt"/>
                        <a:buNone/>
                      </a:pPr>
                      <a:r>
                        <a:rPr lang="en-US" sz="2800" b="0" dirty="0" smtClean="0">
                          <a:effectLst/>
                          <a:latin typeface="Times New Roman" panose="02020603050405020304" pitchFamily="18" charset="0"/>
                          <a:ea typeface="+mn-ea"/>
                          <a:cs typeface="Times New Roman" panose="02020603050405020304" pitchFamily="18" charset="0"/>
                        </a:rPr>
                        <a:t>1</a:t>
                      </a:r>
                      <a:endParaRPr lang="vi-VN" sz="28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pPr>
                      <a:r>
                        <a:rPr lang="en-US" sz="2800" b="0">
                          <a:effectLst/>
                          <a:latin typeface="Times New Roman" panose="02020603050405020304" pitchFamily="18" charset="0"/>
                          <a:cs typeface="Times New Roman" panose="02020603050405020304" pitchFamily="18" charset="0"/>
                        </a:rPr>
                        <a:t>- Khái quát: </a:t>
                      </a:r>
                      <a:endParaRPr lang="vi-VN" sz="28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9245191"/>
                  </a:ext>
                </a:extLst>
              </a:tr>
              <a:tr h="446929">
                <a:tc>
                  <a:txBody>
                    <a:bodyPr/>
                    <a:lstStyle/>
                    <a:p>
                      <a:pPr marL="0" lvl="0" indent="0" algn="ctr">
                        <a:lnSpc>
                          <a:spcPct val="115000"/>
                        </a:lnSpc>
                        <a:spcBef>
                          <a:spcPts val="240"/>
                        </a:spcBef>
                        <a:spcAft>
                          <a:spcPts val="240"/>
                        </a:spcAft>
                        <a:buFont typeface="+mj-lt"/>
                        <a:buNone/>
                      </a:pPr>
                      <a:r>
                        <a:rPr lang="vi-VN" sz="2800" b="0" dirty="0" smtClean="0">
                          <a:effectLst/>
                          <a:latin typeface="Times New Roman" panose="02020603050405020304" pitchFamily="18" charset="0"/>
                          <a:cs typeface="Times New Roman" panose="02020603050405020304" pitchFamily="18" charset="0"/>
                        </a:rPr>
                        <a:t>2</a:t>
                      </a:r>
                      <a:r>
                        <a:rPr lang="en-US" sz="2800" b="0" dirty="0">
                          <a:effectLst/>
                          <a:latin typeface="Times New Roman" panose="02020603050405020304" pitchFamily="18" charset="0"/>
                          <a:cs typeface="Times New Roman" panose="02020603050405020304" pitchFamily="18" charset="0"/>
                        </a:rPr>
                        <a:t> </a:t>
                      </a:r>
                      <a:endParaRPr lang="vi-VN" sz="28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spcBef>
                          <a:spcPts val="240"/>
                        </a:spcBef>
                        <a:spcAft>
                          <a:spcPts val="240"/>
                        </a:spcAft>
                      </a:pPr>
                      <a:r>
                        <a:rPr lang="en-US" sz="2800" b="0">
                          <a:effectLst/>
                          <a:latin typeface="Times New Roman" panose="02020603050405020304" pitchFamily="18" charset="0"/>
                          <a:cs typeface="Times New Roman" panose="02020603050405020304" pitchFamily="18" charset="0"/>
                        </a:rPr>
                        <a:t>- Phần đất liền (diện tích):</a:t>
                      </a:r>
                      <a:endParaRPr lang="vi-VN" sz="2800" b="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58271158"/>
                  </a:ext>
                </a:extLst>
              </a:tr>
              <a:tr h="240424">
                <a:tc>
                  <a:txBody>
                    <a:bodyPr/>
                    <a:lstStyle/>
                    <a:p>
                      <a:pPr marL="0" lvl="0" indent="0" algn="ctr">
                        <a:lnSpc>
                          <a:spcPct val="115000"/>
                        </a:lnSpc>
                        <a:spcBef>
                          <a:spcPts val="240"/>
                        </a:spcBef>
                        <a:spcAft>
                          <a:spcPts val="240"/>
                        </a:spcAft>
                        <a:buFont typeface="+mj-lt"/>
                        <a:buNone/>
                      </a:pPr>
                      <a:r>
                        <a:rPr lang="en-US" sz="2800" b="0" dirty="0" smtClean="0">
                          <a:effectLst/>
                          <a:latin typeface="Times New Roman" panose="02020603050405020304" pitchFamily="18" charset="0"/>
                          <a:cs typeface="Times New Roman" panose="02020603050405020304" pitchFamily="18" charset="0"/>
                        </a:rPr>
                        <a:t>3</a:t>
                      </a:r>
                      <a:r>
                        <a:rPr lang="en-US" sz="2800" b="0" dirty="0">
                          <a:effectLst/>
                          <a:latin typeface="Times New Roman" panose="02020603050405020304" pitchFamily="18" charset="0"/>
                          <a:cs typeface="Times New Roman" panose="02020603050405020304" pitchFamily="18" charset="0"/>
                        </a:rPr>
                        <a:t> </a:t>
                      </a:r>
                      <a:endParaRPr lang="vi-VN" sz="28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spcBef>
                          <a:spcPts val="240"/>
                        </a:spcBef>
                        <a:spcAft>
                          <a:spcPts val="240"/>
                        </a:spcAft>
                      </a:pPr>
                      <a:r>
                        <a:rPr lang="en-US" sz="2800" b="0">
                          <a:effectLst/>
                          <a:latin typeface="Times New Roman" panose="02020603050405020304" pitchFamily="18" charset="0"/>
                          <a:cs typeface="Times New Roman" panose="02020603050405020304" pitchFamily="18" charset="0"/>
                        </a:rPr>
                        <a:t>- Hệ toạ độ địa lí: </a:t>
                      </a:r>
                      <a:endParaRPr lang="vi-VN" sz="2800" b="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841548"/>
                  </a:ext>
                </a:extLst>
              </a:tr>
              <a:tr h="446929">
                <a:tc>
                  <a:txBody>
                    <a:bodyPr/>
                    <a:lstStyle/>
                    <a:p>
                      <a:pPr marL="0" lvl="0" indent="0" algn="ctr">
                        <a:lnSpc>
                          <a:spcPct val="115000"/>
                        </a:lnSpc>
                        <a:spcBef>
                          <a:spcPts val="240"/>
                        </a:spcBef>
                        <a:spcAft>
                          <a:spcPts val="240"/>
                        </a:spcAft>
                        <a:buFont typeface="+mj-lt"/>
                        <a:buNone/>
                      </a:pPr>
                      <a:r>
                        <a:rPr lang="en-US" sz="2800" b="0" dirty="0" smtClean="0">
                          <a:effectLst/>
                          <a:latin typeface="Times New Roman" panose="02020603050405020304" pitchFamily="18" charset="0"/>
                          <a:cs typeface="Times New Roman" panose="02020603050405020304" pitchFamily="18" charset="0"/>
                        </a:rPr>
                        <a:t>4</a:t>
                      </a:r>
                      <a:r>
                        <a:rPr lang="en-US" sz="2800" b="0" dirty="0">
                          <a:effectLst/>
                          <a:latin typeface="Times New Roman" panose="02020603050405020304" pitchFamily="18" charset="0"/>
                          <a:cs typeface="Times New Roman" panose="02020603050405020304" pitchFamily="18" charset="0"/>
                        </a:rPr>
                        <a:t> </a:t>
                      </a:r>
                      <a:endParaRPr lang="vi-VN" sz="28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spcBef>
                          <a:spcPts val="240"/>
                        </a:spcBef>
                        <a:spcAft>
                          <a:spcPts val="240"/>
                        </a:spcAft>
                      </a:pPr>
                      <a:r>
                        <a:rPr lang="en-US" sz="2800" b="0">
                          <a:effectLst/>
                          <a:latin typeface="Times New Roman" panose="02020603050405020304" pitchFamily="18" charset="0"/>
                          <a:cs typeface="Times New Roman" panose="02020603050405020304" pitchFamily="18" charset="0"/>
                        </a:rPr>
                        <a:t>- Khoảng cách đông – tây; bắc – nam: </a:t>
                      </a:r>
                      <a:endParaRPr lang="vi-VN" sz="2800" b="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5427973"/>
                  </a:ext>
                </a:extLst>
              </a:tr>
              <a:tr h="723600">
                <a:tc>
                  <a:txBody>
                    <a:bodyPr/>
                    <a:lstStyle/>
                    <a:p>
                      <a:pPr marL="0" lvl="0" indent="0" algn="ctr">
                        <a:lnSpc>
                          <a:spcPct val="115000"/>
                        </a:lnSpc>
                        <a:spcBef>
                          <a:spcPts val="240"/>
                        </a:spcBef>
                        <a:spcAft>
                          <a:spcPts val="240"/>
                        </a:spcAft>
                        <a:buFont typeface="+mj-lt"/>
                        <a:buNone/>
                      </a:pPr>
                      <a:r>
                        <a:rPr lang="en-US" sz="2800" b="0" dirty="0" smtClean="0">
                          <a:effectLst/>
                          <a:latin typeface="Times New Roman" panose="02020603050405020304" pitchFamily="18" charset="0"/>
                          <a:cs typeface="Times New Roman" panose="02020603050405020304" pitchFamily="18" charset="0"/>
                        </a:rPr>
                        <a:t>5</a:t>
                      </a:r>
                      <a:r>
                        <a:rPr lang="en-US" sz="2800" b="0" dirty="0">
                          <a:effectLst/>
                          <a:latin typeface="Times New Roman" panose="02020603050405020304" pitchFamily="18" charset="0"/>
                          <a:cs typeface="Times New Roman" panose="02020603050405020304" pitchFamily="18" charset="0"/>
                        </a:rPr>
                        <a:t> </a:t>
                      </a:r>
                      <a:endParaRPr lang="vi-VN" sz="28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spcBef>
                          <a:spcPts val="240"/>
                        </a:spcBef>
                        <a:spcAft>
                          <a:spcPts val="240"/>
                        </a:spcAft>
                      </a:pP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Tiếp</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giáp</a:t>
                      </a:r>
                      <a:r>
                        <a:rPr lang="en-US" sz="2800" b="0" dirty="0">
                          <a:effectLst/>
                          <a:latin typeface="Times New Roman" panose="02020603050405020304" pitchFamily="18" charset="0"/>
                          <a:cs typeface="Times New Roman" panose="02020603050405020304" pitchFamily="18" charset="0"/>
                        </a:rPr>
                        <a:t>:</a:t>
                      </a:r>
                      <a:br>
                        <a:rPr lang="en-US" sz="2800" b="0" dirty="0">
                          <a:effectLst/>
                          <a:latin typeface="Times New Roman" panose="02020603050405020304" pitchFamily="18" charset="0"/>
                          <a:cs typeface="Times New Roman" panose="02020603050405020304" pitchFamily="18" charset="0"/>
                        </a:rPr>
                      </a:b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Phía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bắc</a:t>
                      </a:r>
                      <a:r>
                        <a:rPr lang="en-US" sz="2800" b="0" dirty="0">
                          <a:effectLst/>
                          <a:latin typeface="Times New Roman" panose="02020603050405020304" pitchFamily="18" charset="0"/>
                          <a:cs typeface="Times New Roman" panose="02020603050405020304" pitchFamily="18" charset="0"/>
                        </a:rPr>
                        <a:t> </a:t>
                      </a:r>
                      <a:endParaRPr lang="vi-VN" sz="2800" b="0" dirty="0">
                        <a:effectLst/>
                        <a:latin typeface="Times New Roman" panose="02020603050405020304" pitchFamily="18" charset="0"/>
                        <a:cs typeface="Times New Roman" panose="02020603050405020304" pitchFamily="18" charset="0"/>
                      </a:endParaRPr>
                    </a:p>
                    <a:p>
                      <a:pPr>
                        <a:spcBef>
                          <a:spcPts val="240"/>
                        </a:spcBef>
                        <a:spcAft>
                          <a:spcPts val="240"/>
                        </a:spcAft>
                      </a:pP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Phía</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nam</a:t>
                      </a:r>
                      <a:r>
                        <a:rPr lang="en-US" sz="2800" b="0" dirty="0">
                          <a:effectLst/>
                          <a:latin typeface="Times New Roman" panose="02020603050405020304" pitchFamily="18" charset="0"/>
                          <a:cs typeface="Times New Roman" panose="02020603050405020304" pitchFamily="18" charset="0"/>
                        </a:rPr>
                        <a:t> </a:t>
                      </a:r>
                      <a:endParaRPr lang="vi-VN" sz="2800" b="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5620043"/>
                  </a:ext>
                </a:extLst>
              </a:tr>
              <a:tr h="500135">
                <a:tc>
                  <a:txBody>
                    <a:bodyPr/>
                    <a:lstStyle/>
                    <a:p>
                      <a:pPr marL="0" lvl="0" indent="0" algn="ctr">
                        <a:lnSpc>
                          <a:spcPct val="115000"/>
                        </a:lnSpc>
                        <a:spcBef>
                          <a:spcPts val="240"/>
                        </a:spcBef>
                        <a:spcAft>
                          <a:spcPts val="240"/>
                        </a:spcAft>
                        <a:buFont typeface="+mj-lt"/>
                        <a:buNone/>
                      </a:pPr>
                      <a:r>
                        <a:rPr lang="en-US" sz="2800" b="0" dirty="0" smtClean="0">
                          <a:effectLst/>
                          <a:latin typeface="Times New Roman" panose="02020603050405020304" pitchFamily="18" charset="0"/>
                          <a:cs typeface="Times New Roman" panose="02020603050405020304" pitchFamily="18" charset="0"/>
                        </a:rPr>
                        <a:t>6</a:t>
                      </a:r>
                      <a:r>
                        <a:rPr lang="en-US" sz="2800" b="0" dirty="0">
                          <a:effectLst/>
                          <a:latin typeface="Times New Roman" panose="02020603050405020304" pitchFamily="18" charset="0"/>
                          <a:cs typeface="Times New Roman" panose="02020603050405020304" pitchFamily="18" charset="0"/>
                        </a:rPr>
                        <a:t> </a:t>
                      </a:r>
                      <a:endParaRPr lang="vi-VN" sz="28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spcBef>
                          <a:spcPts val="240"/>
                        </a:spcBef>
                        <a:spcAft>
                          <a:spcPts val="240"/>
                        </a:spcAft>
                      </a:pPr>
                      <a:r>
                        <a:rPr lang="en-US" sz="2800" b="0">
                          <a:effectLst/>
                          <a:latin typeface="Times New Roman" panose="02020603050405020304" pitchFamily="18" charset="0"/>
                          <a:cs typeface="Times New Roman" panose="02020603050405020304" pitchFamily="18" charset="0"/>
                        </a:rPr>
                        <a:t>+ Phía đông </a:t>
                      </a:r>
                      <a:endParaRPr lang="vi-VN" sz="2800" b="0">
                        <a:effectLst/>
                        <a:latin typeface="Times New Roman" panose="02020603050405020304" pitchFamily="18" charset="0"/>
                        <a:cs typeface="Times New Roman" panose="02020603050405020304" pitchFamily="18" charset="0"/>
                      </a:endParaRPr>
                    </a:p>
                    <a:p>
                      <a:pPr>
                        <a:spcBef>
                          <a:spcPts val="240"/>
                        </a:spcBef>
                        <a:spcAft>
                          <a:spcPts val="240"/>
                        </a:spcAft>
                      </a:pPr>
                      <a:r>
                        <a:rPr lang="en-US" sz="2800" b="0">
                          <a:effectLst/>
                          <a:latin typeface="Times New Roman" panose="02020603050405020304" pitchFamily="18" charset="0"/>
                          <a:cs typeface="Times New Roman" panose="02020603050405020304" pitchFamily="18" charset="0"/>
                        </a:rPr>
                        <a:t>+ Phía tây và tây bắc </a:t>
                      </a:r>
                      <a:endParaRPr lang="vi-VN" sz="2800" b="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59485670"/>
                  </a:ext>
                </a:extLst>
              </a:tr>
              <a:tr h="240424">
                <a:tc>
                  <a:txBody>
                    <a:bodyPr/>
                    <a:lstStyle/>
                    <a:p>
                      <a:pPr marL="0" lvl="0" indent="0" algn="ctr">
                        <a:lnSpc>
                          <a:spcPct val="115000"/>
                        </a:lnSpc>
                        <a:spcBef>
                          <a:spcPts val="240"/>
                        </a:spcBef>
                        <a:spcAft>
                          <a:spcPts val="240"/>
                        </a:spcAft>
                        <a:buFont typeface="+mj-lt"/>
                        <a:buNone/>
                      </a:pPr>
                      <a:r>
                        <a:rPr lang="en-US" sz="2800" b="0" dirty="0" smtClean="0">
                          <a:effectLst/>
                          <a:latin typeface="Times New Roman" panose="02020603050405020304" pitchFamily="18" charset="0"/>
                          <a:cs typeface="Times New Roman" panose="02020603050405020304" pitchFamily="18" charset="0"/>
                        </a:rPr>
                        <a:t>7</a:t>
                      </a:r>
                      <a:r>
                        <a:rPr lang="en-US" sz="2800" b="0" dirty="0">
                          <a:effectLst/>
                          <a:latin typeface="Times New Roman" panose="02020603050405020304" pitchFamily="18" charset="0"/>
                          <a:cs typeface="Times New Roman" panose="02020603050405020304" pitchFamily="18" charset="0"/>
                        </a:rPr>
                        <a:t> </a:t>
                      </a:r>
                      <a:endParaRPr lang="vi-VN" sz="28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indent="31115">
                        <a:spcBef>
                          <a:spcPts val="240"/>
                        </a:spcBef>
                        <a:spcAft>
                          <a:spcPts val="240"/>
                        </a:spcAft>
                      </a:pPr>
                      <a:r>
                        <a:rPr lang="en-US" sz="2800" b="0">
                          <a:effectLst/>
                          <a:latin typeface="Times New Roman" panose="02020603050405020304" pitchFamily="18" charset="0"/>
                          <a:cs typeface="Times New Roman" panose="02020603050405020304" pitchFamily="18" charset="0"/>
                        </a:rPr>
                        <a:t>- Phần biển:.</a:t>
                      </a:r>
                      <a:endParaRPr lang="vi-VN" sz="2800" b="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67456387"/>
                  </a:ext>
                </a:extLst>
              </a:tr>
              <a:tr h="240424">
                <a:tc>
                  <a:txBody>
                    <a:bodyPr/>
                    <a:lstStyle/>
                    <a:p>
                      <a:pPr marL="0" lvl="0" indent="0" algn="ctr">
                        <a:lnSpc>
                          <a:spcPct val="115000"/>
                        </a:lnSpc>
                        <a:spcBef>
                          <a:spcPts val="240"/>
                        </a:spcBef>
                        <a:spcAft>
                          <a:spcPts val="240"/>
                        </a:spcAft>
                        <a:buFont typeface="+mj-lt"/>
                        <a:buNone/>
                      </a:pPr>
                      <a:r>
                        <a:rPr lang="en-US" sz="2800" b="0" dirty="0" smtClean="0">
                          <a:effectLst/>
                          <a:latin typeface="Times New Roman" panose="02020603050405020304" pitchFamily="18" charset="0"/>
                          <a:cs typeface="Times New Roman" panose="02020603050405020304" pitchFamily="18" charset="0"/>
                        </a:rPr>
                        <a:t>8</a:t>
                      </a:r>
                      <a:r>
                        <a:rPr lang="en-US" sz="2800" b="0" dirty="0">
                          <a:effectLst/>
                          <a:latin typeface="Times New Roman" panose="02020603050405020304" pitchFamily="18" charset="0"/>
                          <a:cs typeface="Times New Roman" panose="02020603050405020304" pitchFamily="18" charset="0"/>
                        </a:rPr>
                        <a:t> </a:t>
                      </a:r>
                      <a:endParaRPr lang="vi-VN" sz="28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indent="31115">
                        <a:spcBef>
                          <a:spcPts val="240"/>
                        </a:spcBef>
                        <a:spcAft>
                          <a:spcPts val="240"/>
                        </a:spcAft>
                      </a:pPr>
                      <a:r>
                        <a:rPr lang="en-US" sz="2800" b="0">
                          <a:effectLst/>
                          <a:latin typeface="Times New Roman" panose="02020603050405020304" pitchFamily="18" charset="0"/>
                          <a:cs typeface="Times New Roman" panose="02020603050405020304" pitchFamily="18" charset="0"/>
                        </a:rPr>
                        <a:t>- Một số cửa khẩu:</a:t>
                      </a:r>
                      <a:endParaRPr lang="vi-VN" sz="2800" b="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4340104"/>
                  </a:ext>
                </a:extLst>
              </a:tr>
              <a:tr h="446929">
                <a:tc>
                  <a:txBody>
                    <a:bodyPr/>
                    <a:lstStyle/>
                    <a:p>
                      <a:pPr marL="0" lvl="0" indent="0" algn="ctr">
                        <a:lnSpc>
                          <a:spcPct val="115000"/>
                        </a:lnSpc>
                        <a:spcBef>
                          <a:spcPts val="240"/>
                        </a:spcBef>
                        <a:spcAft>
                          <a:spcPts val="240"/>
                        </a:spcAft>
                        <a:buFont typeface="+mj-lt"/>
                        <a:buNone/>
                      </a:pPr>
                      <a:r>
                        <a:rPr lang="en-US" sz="2800" b="0" dirty="0" smtClean="0">
                          <a:effectLst/>
                          <a:latin typeface="Times New Roman" panose="02020603050405020304" pitchFamily="18" charset="0"/>
                          <a:cs typeface="Times New Roman" panose="02020603050405020304" pitchFamily="18" charset="0"/>
                        </a:rPr>
                        <a:t>9</a:t>
                      </a:r>
                      <a:r>
                        <a:rPr lang="en-US" sz="2800" b="0" dirty="0">
                          <a:effectLst/>
                          <a:latin typeface="Times New Roman" panose="02020603050405020304" pitchFamily="18" charset="0"/>
                          <a:cs typeface="Times New Roman" panose="02020603050405020304" pitchFamily="18" charset="0"/>
                        </a:rPr>
                        <a:t> </a:t>
                      </a:r>
                      <a:endParaRPr lang="vi-VN" sz="28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indent="31115">
                        <a:spcBef>
                          <a:spcPts val="240"/>
                        </a:spcBef>
                        <a:spcAft>
                          <a:spcPts val="240"/>
                        </a:spcAft>
                      </a:pPr>
                      <a:r>
                        <a:rPr lang="en-US" sz="2800" b="0">
                          <a:effectLst/>
                          <a:latin typeface="Times New Roman" panose="02020603050405020304" pitchFamily="18" charset="0"/>
                          <a:cs typeface="Times New Roman" panose="02020603050405020304" pitchFamily="18" charset="0"/>
                        </a:rPr>
                        <a:t>- Các huyện/tx/tp giáp Trung Quốc:</a:t>
                      </a:r>
                      <a:endParaRPr lang="vi-VN" sz="2800" b="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898885"/>
                  </a:ext>
                </a:extLst>
              </a:tr>
              <a:tr h="240424">
                <a:tc>
                  <a:txBody>
                    <a:bodyPr/>
                    <a:lstStyle/>
                    <a:p>
                      <a:pPr marL="0" lvl="0" indent="0" algn="ctr">
                        <a:lnSpc>
                          <a:spcPct val="115000"/>
                        </a:lnSpc>
                        <a:spcBef>
                          <a:spcPts val="240"/>
                        </a:spcBef>
                        <a:spcAft>
                          <a:spcPts val="240"/>
                        </a:spcAft>
                        <a:buFont typeface="+mj-lt"/>
                        <a:buNone/>
                      </a:pPr>
                      <a:r>
                        <a:rPr lang="en-US" sz="2800" b="0" dirty="0" smtClean="0">
                          <a:effectLst/>
                          <a:latin typeface="Times New Roman" panose="02020603050405020304" pitchFamily="18" charset="0"/>
                          <a:cs typeface="Times New Roman" panose="02020603050405020304" pitchFamily="18" charset="0"/>
                        </a:rPr>
                        <a:t>10</a:t>
                      </a:r>
                      <a:r>
                        <a:rPr lang="en-US" sz="2800" b="0" dirty="0">
                          <a:effectLst/>
                          <a:latin typeface="Times New Roman" panose="02020603050405020304" pitchFamily="18" charset="0"/>
                          <a:cs typeface="Times New Roman" panose="02020603050405020304" pitchFamily="18" charset="0"/>
                        </a:rPr>
                        <a:t> </a:t>
                      </a:r>
                      <a:endParaRPr lang="vi-VN" sz="28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Bef>
                          <a:spcPts val="240"/>
                        </a:spcBef>
                        <a:spcAft>
                          <a:spcPts val="240"/>
                        </a:spcAft>
                      </a:pPr>
                      <a:r>
                        <a:rPr lang="en-US" sz="2800" b="0" dirty="0">
                          <a:effectLst/>
                          <a:latin typeface="Times New Roman" panose="02020603050405020304" pitchFamily="18" charset="0"/>
                          <a:cs typeface="Times New Roman" panose="02020603050405020304" pitchFamily="18" charset="0"/>
                        </a:rPr>
                        <a:t>- Ý </a:t>
                      </a:r>
                      <a:r>
                        <a:rPr lang="en-US" sz="2800" b="0" dirty="0" err="1">
                          <a:effectLst/>
                          <a:latin typeface="Times New Roman" panose="02020603050405020304" pitchFamily="18" charset="0"/>
                          <a:cs typeface="Times New Roman" panose="02020603050405020304" pitchFamily="18" charset="0"/>
                        </a:rPr>
                        <a:t>nghĩa</a:t>
                      </a:r>
                      <a:r>
                        <a:rPr lang="en-US" sz="2800" b="0" dirty="0">
                          <a:effectLst/>
                          <a:latin typeface="Times New Roman" panose="02020603050405020304" pitchFamily="18" charset="0"/>
                          <a:cs typeface="Times New Roman" panose="02020603050405020304" pitchFamily="18" charset="0"/>
                        </a:rPr>
                        <a:t>:</a:t>
                      </a:r>
                      <a:endParaRPr lang="vi-VN" sz="28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893202"/>
                  </a:ext>
                </a:extLst>
              </a:tr>
            </a:tbl>
          </a:graphicData>
        </a:graphic>
      </p:graphicFrame>
    </p:spTree>
    <p:extLst>
      <p:ext uri="{BB962C8B-B14F-4D97-AF65-F5344CB8AC3E}">
        <p14:creationId xmlns:p14="http://schemas.microsoft.com/office/powerpoint/2010/main" val="1595427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 template Hình nền PowerPoint đẹp nhất 2018 - idolTV.vn | Website tin  tức giải trí hằng ngà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765011232"/>
              </p:ext>
            </p:extLst>
          </p:nvPr>
        </p:nvGraphicFramePr>
        <p:xfrm>
          <a:off x="0" y="0"/>
          <a:ext cx="12192000" cy="6748210"/>
        </p:xfrm>
        <a:graphic>
          <a:graphicData uri="http://schemas.openxmlformats.org/drawingml/2006/table">
            <a:tbl>
              <a:tblPr firstRow="1" firstCol="1" bandRow="1"/>
              <a:tblGrid>
                <a:gridCol w="766618">
                  <a:extLst>
                    <a:ext uri="{9D8B030D-6E8A-4147-A177-3AD203B41FA5}">
                      <a16:colId xmlns:a16="http://schemas.microsoft.com/office/drawing/2014/main" val="209764175"/>
                    </a:ext>
                  </a:extLst>
                </a:gridCol>
                <a:gridCol w="11425382">
                  <a:extLst>
                    <a:ext uri="{9D8B030D-6E8A-4147-A177-3AD203B41FA5}">
                      <a16:colId xmlns:a16="http://schemas.microsoft.com/office/drawing/2014/main" val="2091646624"/>
                    </a:ext>
                  </a:extLst>
                </a:gridCol>
              </a:tblGrid>
              <a:tr h="100656">
                <a:tc>
                  <a:txBody>
                    <a:bodyPr/>
                    <a:lstStyle/>
                    <a:p>
                      <a:pPr algn="ctr">
                        <a:spcBef>
                          <a:spcPts val="240"/>
                        </a:spcBef>
                        <a:spcAft>
                          <a:spcPts val="240"/>
                        </a:spcAft>
                      </a:pPr>
                      <a:r>
                        <a:rPr lang="en-US" sz="2800" b="1" dirty="0">
                          <a:effectLst/>
                          <a:latin typeface="Times New Roman" panose="02020603050405020304" pitchFamily="18" charset="0"/>
                          <a:cs typeface="Times New Roman" panose="02020603050405020304" pitchFamily="18" charset="0"/>
                        </a:rPr>
                        <a:t>STT</a:t>
                      </a:r>
                      <a:endParaRPr lang="vi-VN" sz="2800" b="1" dirty="0">
                        <a:effectLst/>
                        <a:latin typeface="Times New Roman" panose="02020603050405020304" pitchFamily="18"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240"/>
                        </a:spcBef>
                        <a:spcAft>
                          <a:spcPts val="240"/>
                        </a:spcAft>
                      </a:pPr>
                      <a:r>
                        <a:rPr lang="en-US" sz="2800" b="1">
                          <a:effectLst/>
                          <a:latin typeface="Times New Roman" panose="02020603050405020304" pitchFamily="18" charset="0"/>
                          <a:cs typeface="Times New Roman" panose="02020603050405020304" pitchFamily="18" charset="0"/>
                        </a:rPr>
                        <a:t>NỘI DUNG</a:t>
                      </a:r>
                      <a:endParaRPr lang="vi-VN" sz="2800" b="1">
                        <a:effectLst/>
                        <a:latin typeface="Times New Roman" panose="02020603050405020304" pitchFamily="18"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27523738"/>
                  </a:ext>
                </a:extLst>
              </a:tr>
              <a:tr h="558813">
                <a:tc>
                  <a:txBody>
                    <a:bodyPr/>
                    <a:lstStyle/>
                    <a:p>
                      <a:pPr marL="0" lvl="0" indent="0" algn="ctr">
                        <a:lnSpc>
                          <a:spcPct val="115000"/>
                        </a:lnSpc>
                        <a:spcBef>
                          <a:spcPts val="240"/>
                        </a:spcBef>
                        <a:spcAft>
                          <a:spcPts val="240"/>
                        </a:spcAft>
                        <a:buFont typeface="+mj-lt"/>
                        <a:buNone/>
                      </a:pPr>
                      <a:r>
                        <a:rPr lang="en-US" sz="2800" b="1" dirty="0" smtClean="0">
                          <a:effectLst/>
                          <a:latin typeface="Times New Roman" panose="02020603050405020304" pitchFamily="18" charset="0"/>
                          <a:ea typeface="Arial" panose="020B0604020202020204" pitchFamily="34" charset="0"/>
                          <a:cs typeface="Times New Roman" panose="02020603050405020304" pitchFamily="18" charset="0"/>
                        </a:rPr>
                        <a:t>1</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Bef>
                          <a:spcPts val="240"/>
                        </a:spcBef>
                        <a:spcAft>
                          <a:spcPts val="240"/>
                        </a:spcAft>
                      </a:pP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effectLst/>
                          <a:latin typeface="Times New Roman" panose="02020603050405020304" pitchFamily="18" charset="0"/>
                          <a:ea typeface="Arial" panose="020B0604020202020204" pitchFamily="34" charset="0"/>
                          <a:cs typeface="Times New Roman" panose="02020603050405020304" pitchFamily="18" charset="0"/>
                        </a:rPr>
                        <a:t>Khái</a:t>
                      </a: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effectLst/>
                          <a:latin typeface="Times New Roman" panose="02020603050405020304" pitchFamily="18" charset="0"/>
                          <a:ea typeface="Arial" panose="020B0604020202020204" pitchFamily="34" charset="0"/>
                          <a:cs typeface="Times New Roman" panose="02020603050405020304" pitchFamily="18" charset="0"/>
                        </a:rPr>
                        <a:t>quát</a:t>
                      </a:r>
                      <a:r>
                        <a:rPr lang="en-US" sz="2800" b="1" dirty="0" smtClean="0">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7048444"/>
                  </a:ext>
                </a:extLst>
              </a:tr>
              <a:tr h="291555">
                <a:tc>
                  <a:txBody>
                    <a:bodyPr/>
                    <a:lstStyle/>
                    <a:p>
                      <a:pPr marL="0" lvl="0" indent="0" algn="ctr">
                        <a:lnSpc>
                          <a:spcPct val="115000"/>
                        </a:lnSpc>
                        <a:spcBef>
                          <a:spcPts val="240"/>
                        </a:spcBef>
                        <a:spcAft>
                          <a:spcPts val="240"/>
                        </a:spcAft>
                        <a:buFont typeface="+mj-lt"/>
                        <a:buNone/>
                      </a:pP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smtClean="0">
                          <a:effectLst/>
                          <a:latin typeface="Times New Roman" panose="02020603050405020304" pitchFamily="18" charset="0"/>
                          <a:ea typeface="Arial" panose="020B0604020202020204" pitchFamily="34" charset="0"/>
                          <a:cs typeface="Times New Roman" panose="02020603050405020304" pitchFamily="18" charset="0"/>
                        </a:rPr>
                        <a:t>2</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240"/>
                        </a:spcBef>
                        <a:spcAft>
                          <a:spcPts val="240"/>
                        </a:spcAft>
                      </a:pP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Phần</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đất</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liền</a:t>
                      </a:r>
                      <a:r>
                        <a:rPr lang="en-US" sz="2800" b="1" i="0" dirty="0" smtClean="0">
                          <a:solidFill>
                            <a:srgbClr val="231F20"/>
                          </a:solidFill>
                          <a:effectLst/>
                          <a:latin typeface="Times New Roman" panose="02020603050405020304" pitchFamily="18" charset="0"/>
                          <a:cs typeface="Times New Roman" panose="02020603050405020304" pitchFamily="18" charset="0"/>
                        </a:rPr>
                        <a:t>:</a:t>
                      </a:r>
                      <a:endParaRPr lang="vi-VN" sz="2800" b="1" dirty="0">
                        <a:effectLst/>
                        <a:latin typeface="Times New Roman" panose="02020603050405020304" pitchFamily="18"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19317286"/>
                  </a:ext>
                </a:extLst>
              </a:tr>
              <a:tr h="388740">
                <a:tc>
                  <a:txBody>
                    <a:bodyPr/>
                    <a:lstStyle/>
                    <a:p>
                      <a:pPr marL="0" lvl="0" indent="0" algn="ctr">
                        <a:lnSpc>
                          <a:spcPct val="115000"/>
                        </a:lnSpc>
                        <a:spcBef>
                          <a:spcPts val="240"/>
                        </a:spcBef>
                        <a:spcAft>
                          <a:spcPts val="240"/>
                        </a:spcAft>
                        <a:buFont typeface="+mj-lt"/>
                        <a:buNone/>
                      </a:pP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smtClean="0">
                          <a:effectLst/>
                          <a:latin typeface="Times New Roman" panose="02020603050405020304" pitchFamily="18" charset="0"/>
                          <a:ea typeface="Arial" panose="020B0604020202020204" pitchFamily="34" charset="0"/>
                          <a:cs typeface="Times New Roman" panose="02020603050405020304" pitchFamily="18" charset="0"/>
                        </a:rPr>
                        <a:t>3</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240"/>
                        </a:spcBef>
                        <a:spcAft>
                          <a:spcPts val="240"/>
                        </a:spcAft>
                      </a:pP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Hệ</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toạ</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độ</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địa</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lí</a:t>
                      </a:r>
                      <a:r>
                        <a:rPr lang="en-US" sz="2800" b="1" i="0" dirty="0" smtClean="0">
                          <a:solidFill>
                            <a:srgbClr val="231F20"/>
                          </a:solidFill>
                          <a:effectLst/>
                          <a:latin typeface="Times New Roman" panose="02020603050405020304" pitchFamily="18" charset="0"/>
                          <a:cs typeface="Times New Roman" panose="02020603050405020304" pitchFamily="18" charset="0"/>
                        </a:rPr>
                        <a:t>:</a:t>
                      </a:r>
                      <a:endParaRPr lang="vi-VN" sz="2800" b="1" dirty="0">
                        <a:effectLst/>
                        <a:latin typeface="Times New Roman" panose="02020603050405020304" pitchFamily="18"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48753958"/>
                  </a:ext>
                </a:extLst>
              </a:tr>
              <a:tr h="388740">
                <a:tc>
                  <a:txBody>
                    <a:bodyPr/>
                    <a:lstStyle/>
                    <a:p>
                      <a:pPr marL="0" lvl="0" indent="0" algn="ctr">
                        <a:lnSpc>
                          <a:spcPct val="115000"/>
                        </a:lnSpc>
                        <a:spcBef>
                          <a:spcPts val="240"/>
                        </a:spcBef>
                        <a:spcAft>
                          <a:spcPts val="240"/>
                        </a:spcAft>
                        <a:buFont typeface="+mj-lt"/>
                        <a:buNone/>
                      </a:pP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smtClean="0">
                          <a:effectLst/>
                          <a:latin typeface="Times New Roman" panose="02020603050405020304" pitchFamily="18" charset="0"/>
                          <a:ea typeface="Arial" panose="020B0604020202020204" pitchFamily="34" charset="0"/>
                          <a:cs typeface="Times New Roman" panose="02020603050405020304" pitchFamily="18" charset="0"/>
                        </a:rPr>
                        <a:t>4</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240"/>
                        </a:spcBef>
                        <a:spcAft>
                          <a:spcPts val="240"/>
                        </a:spcAft>
                      </a:pP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Từ</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đông</a:t>
                      </a:r>
                      <a:r>
                        <a:rPr lang="en-US" sz="2800" b="1" i="0" dirty="0">
                          <a:solidFill>
                            <a:srgbClr val="231F20"/>
                          </a:solidFill>
                          <a:effectLst/>
                          <a:latin typeface="Times New Roman" panose="02020603050405020304" pitchFamily="18" charset="0"/>
                          <a:cs typeface="Times New Roman" panose="02020603050405020304" pitchFamily="18" charset="0"/>
                        </a:rPr>
                        <a:t> sang </a:t>
                      </a:r>
                      <a:r>
                        <a:rPr lang="en-US" sz="2800" b="1" i="0" dirty="0" err="1">
                          <a:solidFill>
                            <a:srgbClr val="231F20"/>
                          </a:solidFill>
                          <a:effectLst/>
                          <a:latin typeface="Times New Roman" panose="02020603050405020304" pitchFamily="18" charset="0"/>
                          <a:cs typeface="Times New Roman" panose="02020603050405020304" pitchFamily="18" charset="0"/>
                        </a:rPr>
                        <a:t>tây</a:t>
                      </a:r>
                      <a:r>
                        <a:rPr lang="en-US" sz="2800" b="1" i="0" dirty="0" smtClean="0">
                          <a:solidFill>
                            <a:srgbClr val="231F20"/>
                          </a:solidFill>
                          <a:effectLst/>
                          <a:latin typeface="Times New Roman" panose="02020603050405020304" pitchFamily="18" charset="0"/>
                          <a:cs typeface="Times New Roman" panose="02020603050405020304" pitchFamily="18" charset="0"/>
                        </a:rPr>
                        <a:t>,</a:t>
                      </a:r>
                      <a:r>
                        <a:rPr lang="en-US" sz="2800" b="1" i="0" baseline="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từ</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bắc</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xuống</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nam</a:t>
                      </a:r>
                      <a:r>
                        <a:rPr lang="en-US" sz="2800" b="1" i="0" dirty="0" smtClean="0">
                          <a:solidFill>
                            <a:srgbClr val="231F20"/>
                          </a:solidFill>
                          <a:effectLst/>
                          <a:latin typeface="Times New Roman" panose="02020603050405020304" pitchFamily="18" charset="0"/>
                          <a:cs typeface="Times New Roman" panose="02020603050405020304" pitchFamily="18" charset="0"/>
                        </a:rPr>
                        <a:t>,</a:t>
                      </a:r>
                      <a:endParaRPr lang="vi-VN" sz="2800" b="1" dirty="0">
                        <a:effectLst/>
                        <a:latin typeface="Times New Roman" panose="02020603050405020304" pitchFamily="18"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78718828"/>
                  </a:ext>
                </a:extLst>
              </a:tr>
              <a:tr h="680294">
                <a:tc>
                  <a:txBody>
                    <a:bodyPr/>
                    <a:lstStyle/>
                    <a:p>
                      <a:pPr marL="0" lvl="0" indent="0" algn="ctr">
                        <a:lnSpc>
                          <a:spcPct val="115000"/>
                        </a:lnSpc>
                        <a:spcBef>
                          <a:spcPts val="240"/>
                        </a:spcBef>
                        <a:spcAft>
                          <a:spcPts val="240"/>
                        </a:spcAft>
                        <a:buFont typeface="+mj-lt"/>
                        <a:buNone/>
                      </a:pP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smtClean="0">
                          <a:effectLst/>
                          <a:latin typeface="Times New Roman" panose="02020603050405020304" pitchFamily="18" charset="0"/>
                          <a:ea typeface="Arial" panose="020B0604020202020204" pitchFamily="34" charset="0"/>
                          <a:cs typeface="Times New Roman" panose="02020603050405020304" pitchFamily="18" charset="0"/>
                        </a:rPr>
                        <a:t>5</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342900" indent="-342900">
                        <a:spcBef>
                          <a:spcPts val="240"/>
                        </a:spcBef>
                        <a:spcAft>
                          <a:spcPts val="240"/>
                        </a:spcAft>
                        <a:buFontTx/>
                        <a:buChar char="-"/>
                      </a:pPr>
                      <a:r>
                        <a:rPr lang="en-US" sz="2800" b="1" i="0" dirty="0" err="1" smtClean="0">
                          <a:solidFill>
                            <a:srgbClr val="231F20"/>
                          </a:solidFill>
                          <a:effectLst/>
                          <a:latin typeface="Times New Roman" panose="02020603050405020304" pitchFamily="18" charset="0"/>
                          <a:cs typeface="Times New Roman" panose="02020603050405020304" pitchFamily="18" charset="0"/>
                        </a:rPr>
                        <a:t>Tiếp</a:t>
                      </a:r>
                      <a:r>
                        <a:rPr lang="en-US" sz="2800" b="1"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giáp</a:t>
                      </a:r>
                      <a:r>
                        <a:rPr lang="en-US" sz="2800" b="1" i="0" dirty="0">
                          <a:solidFill>
                            <a:srgbClr val="231F20"/>
                          </a:solidFill>
                          <a:effectLst/>
                          <a:latin typeface="Times New Roman" panose="02020603050405020304" pitchFamily="18" charset="0"/>
                          <a:cs typeface="Times New Roman" panose="02020603050405020304" pitchFamily="18" charset="0"/>
                        </a:rPr>
                        <a:t>:</a:t>
                      </a:r>
                      <a:r>
                        <a:rPr lang="en-US" sz="2800" b="1" dirty="0">
                          <a:solidFill>
                            <a:srgbClr val="231F20"/>
                          </a:solidFill>
                          <a:effectLst/>
                          <a:latin typeface="Times New Roman" panose="02020603050405020304" pitchFamily="18" charset="0"/>
                          <a:cs typeface="Times New Roman" panose="02020603050405020304" pitchFamily="18" charset="0"/>
                        </a:rPr>
                        <a:t/>
                      </a:r>
                      <a:br>
                        <a:rPr lang="en-US" sz="2800" b="1" dirty="0">
                          <a:solidFill>
                            <a:srgbClr val="231F20"/>
                          </a:solidFill>
                          <a:effectLst/>
                          <a:latin typeface="Times New Roman" panose="02020603050405020304" pitchFamily="18" charset="0"/>
                          <a:cs typeface="Times New Roman" panose="02020603050405020304" pitchFamily="18" charset="0"/>
                        </a:rPr>
                      </a:br>
                      <a:endParaRPr lang="en-US" sz="2800" b="1" dirty="0" smtClean="0">
                        <a:solidFill>
                          <a:srgbClr val="231F20"/>
                        </a:solidFill>
                        <a:effectLst/>
                        <a:latin typeface="Times New Roman" panose="02020603050405020304" pitchFamily="18" charset="0"/>
                        <a:cs typeface="Times New Roman" panose="02020603050405020304" pitchFamily="18" charset="0"/>
                      </a:endParaRPr>
                    </a:p>
                    <a:p>
                      <a:pPr marL="0" indent="0">
                        <a:spcBef>
                          <a:spcPts val="240"/>
                        </a:spcBef>
                        <a:spcAft>
                          <a:spcPts val="240"/>
                        </a:spcAft>
                        <a:buFontTx/>
                        <a:buNone/>
                      </a:pPr>
                      <a:endParaRPr lang="vi-VN" sz="2800" b="1" dirty="0">
                        <a:effectLst/>
                        <a:latin typeface="Times New Roman" panose="02020603050405020304" pitchFamily="18"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36952321"/>
                  </a:ext>
                </a:extLst>
              </a:tr>
              <a:tr h="606249">
                <a:tc>
                  <a:txBody>
                    <a:bodyPr/>
                    <a:lstStyle/>
                    <a:p>
                      <a:pPr marL="0" lvl="0" indent="0" algn="ctr">
                        <a:lnSpc>
                          <a:spcPct val="115000"/>
                        </a:lnSpc>
                        <a:spcBef>
                          <a:spcPts val="240"/>
                        </a:spcBef>
                        <a:spcAft>
                          <a:spcPts val="240"/>
                        </a:spcAft>
                        <a:buFont typeface="+mj-lt"/>
                        <a:buNone/>
                      </a:pPr>
                      <a:r>
                        <a:rPr lang="en-US" sz="2800" b="1" dirty="0" smtClean="0">
                          <a:effectLst/>
                          <a:latin typeface="Times New Roman" panose="02020603050405020304" pitchFamily="18" charset="0"/>
                          <a:ea typeface="Arial" panose="020B0604020202020204" pitchFamily="34" charset="0"/>
                          <a:cs typeface="Times New Roman" panose="02020603050405020304" pitchFamily="18" charset="0"/>
                        </a:rPr>
                        <a:t>6</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240"/>
                        </a:spcBef>
                        <a:spcAft>
                          <a:spcPts val="240"/>
                        </a:spcAft>
                      </a:pP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Phía</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đông</a:t>
                      </a:r>
                      <a:r>
                        <a:rPr lang="en-US" sz="2800" b="1" i="0" dirty="0">
                          <a:solidFill>
                            <a:srgbClr val="231F20"/>
                          </a:solidFill>
                          <a:effectLst/>
                          <a:latin typeface="Times New Roman" panose="02020603050405020304" pitchFamily="18" charset="0"/>
                          <a:cs typeface="Times New Roman" panose="02020603050405020304" pitchFamily="18" charset="0"/>
                        </a:rPr>
                        <a:t> </a:t>
                      </a:r>
                      <a:endParaRPr lang="en-US" sz="2800" b="1" i="0" dirty="0" smtClean="0">
                        <a:solidFill>
                          <a:srgbClr val="231F20"/>
                        </a:solidFill>
                        <a:effectLst/>
                        <a:latin typeface="Times New Roman" panose="02020603050405020304" pitchFamily="18" charset="0"/>
                        <a:cs typeface="Times New Roman" panose="02020603050405020304" pitchFamily="18" charset="0"/>
                      </a:endParaRPr>
                    </a:p>
                    <a:p>
                      <a:pPr>
                        <a:spcBef>
                          <a:spcPts val="240"/>
                        </a:spcBef>
                        <a:spcAft>
                          <a:spcPts val="240"/>
                        </a:spcAft>
                      </a:pPr>
                      <a:r>
                        <a:rPr lang="en-US" sz="2800" b="1" i="0" dirty="0" smtClean="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Phía</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tây</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và</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tây</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smtClean="0">
                          <a:solidFill>
                            <a:srgbClr val="231F20"/>
                          </a:solidFill>
                          <a:effectLst/>
                          <a:latin typeface="Times New Roman" panose="02020603050405020304" pitchFamily="18" charset="0"/>
                          <a:cs typeface="Times New Roman" panose="02020603050405020304" pitchFamily="18" charset="0"/>
                        </a:rPr>
                        <a:t>bắc</a:t>
                      </a:r>
                      <a:endParaRPr lang="vi-VN" sz="2800" b="1" dirty="0">
                        <a:effectLst/>
                        <a:latin typeface="Times New Roman" panose="02020603050405020304" pitchFamily="18"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55596977"/>
                  </a:ext>
                </a:extLst>
              </a:tr>
              <a:tr h="583109">
                <a:tc>
                  <a:txBody>
                    <a:bodyPr/>
                    <a:lstStyle/>
                    <a:p>
                      <a:pPr marL="0" lvl="0" indent="0" algn="ctr">
                        <a:lnSpc>
                          <a:spcPct val="115000"/>
                        </a:lnSpc>
                        <a:spcBef>
                          <a:spcPts val="240"/>
                        </a:spcBef>
                        <a:spcAft>
                          <a:spcPts val="240"/>
                        </a:spcAft>
                        <a:buFont typeface="+mj-lt"/>
                        <a:buNone/>
                      </a:pP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smtClean="0">
                          <a:effectLst/>
                          <a:latin typeface="Times New Roman" panose="02020603050405020304" pitchFamily="18" charset="0"/>
                          <a:ea typeface="Arial" panose="020B0604020202020204" pitchFamily="34" charset="0"/>
                          <a:cs typeface="Times New Roman" panose="02020603050405020304" pitchFamily="18" charset="0"/>
                        </a:rPr>
                        <a:t>7</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240"/>
                        </a:spcBef>
                        <a:spcAft>
                          <a:spcPts val="240"/>
                        </a:spcAft>
                      </a:pP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Phần</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biển</a:t>
                      </a:r>
                      <a:r>
                        <a:rPr lang="en-US" sz="2800" b="1" i="0" dirty="0" smtClean="0">
                          <a:solidFill>
                            <a:srgbClr val="231F20"/>
                          </a:solidFill>
                          <a:effectLst/>
                          <a:latin typeface="Times New Roman" panose="02020603050405020304" pitchFamily="18" charset="0"/>
                          <a:cs typeface="Times New Roman" panose="02020603050405020304" pitchFamily="18" charset="0"/>
                        </a:rPr>
                        <a:t>:</a:t>
                      </a:r>
                      <a:endParaRPr lang="vi-VN" sz="2800" b="1" dirty="0">
                        <a:effectLst/>
                        <a:latin typeface="Times New Roman" panose="02020603050405020304" pitchFamily="18"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8074319"/>
                  </a:ext>
                </a:extLst>
              </a:tr>
              <a:tr h="111763">
                <a:tc>
                  <a:txBody>
                    <a:bodyPr/>
                    <a:lstStyle/>
                    <a:p>
                      <a:pPr marL="0" lvl="0" indent="0" algn="ctr">
                        <a:lnSpc>
                          <a:spcPct val="115000"/>
                        </a:lnSpc>
                        <a:spcBef>
                          <a:spcPts val="240"/>
                        </a:spcBef>
                        <a:spcAft>
                          <a:spcPts val="240"/>
                        </a:spcAft>
                        <a:buFont typeface="+mj-lt"/>
                        <a:buNone/>
                      </a:pPr>
                      <a:r>
                        <a:rPr lang="en-US" sz="2800" b="1" dirty="0" smtClean="0">
                          <a:effectLst/>
                          <a:latin typeface="Times New Roman" panose="02020603050405020304" pitchFamily="18" charset="0"/>
                          <a:ea typeface="Arial" panose="020B0604020202020204" pitchFamily="34" charset="0"/>
                          <a:cs typeface="Times New Roman" panose="02020603050405020304" pitchFamily="18" charset="0"/>
                        </a:rPr>
                        <a:t>8</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240"/>
                        </a:spcBef>
                        <a:spcAft>
                          <a:spcPts val="240"/>
                        </a:spcAft>
                      </a:pP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Một</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số</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cửa</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khẩu</a:t>
                      </a:r>
                      <a:r>
                        <a:rPr lang="en-US" sz="2800" b="1" i="0" dirty="0" smtClean="0">
                          <a:solidFill>
                            <a:srgbClr val="231F20"/>
                          </a:solidFill>
                          <a:effectLst/>
                          <a:latin typeface="Times New Roman" panose="02020603050405020304" pitchFamily="18" charset="0"/>
                          <a:cs typeface="Times New Roman" panose="02020603050405020304" pitchFamily="18" charset="0"/>
                        </a:rPr>
                        <a:t>: </a:t>
                      </a:r>
                      <a:endParaRPr lang="vi-VN" sz="2800" b="1" dirty="0">
                        <a:effectLst/>
                        <a:latin typeface="Times New Roman" panose="02020603050405020304" pitchFamily="18"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92332007"/>
                  </a:ext>
                </a:extLst>
              </a:tr>
              <a:tr h="194370">
                <a:tc>
                  <a:txBody>
                    <a:bodyPr/>
                    <a:lstStyle/>
                    <a:p>
                      <a:pPr marL="0" lvl="0" indent="0" algn="ctr">
                        <a:lnSpc>
                          <a:spcPct val="115000"/>
                        </a:lnSpc>
                        <a:spcBef>
                          <a:spcPts val="240"/>
                        </a:spcBef>
                        <a:spcAft>
                          <a:spcPts val="240"/>
                        </a:spcAft>
                        <a:buFont typeface="+mj-lt"/>
                        <a:buNone/>
                      </a:pP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smtClean="0">
                          <a:effectLst/>
                          <a:latin typeface="Times New Roman" panose="02020603050405020304" pitchFamily="18" charset="0"/>
                          <a:ea typeface="Arial" panose="020B0604020202020204" pitchFamily="34" charset="0"/>
                          <a:cs typeface="Times New Roman" panose="02020603050405020304" pitchFamily="18" charset="0"/>
                        </a:rPr>
                        <a:t>9</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Bef>
                          <a:spcPts val="240"/>
                        </a:spcBef>
                        <a:spcAft>
                          <a:spcPts val="240"/>
                        </a:spcAft>
                      </a:pP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Các</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huyện</a:t>
                      </a:r>
                      <a:r>
                        <a:rPr lang="en-US" sz="2800" b="1" i="0" dirty="0">
                          <a:solidFill>
                            <a:srgbClr val="231F20"/>
                          </a:solidFill>
                          <a:effectLst/>
                          <a:latin typeface="Times New Roman" panose="02020603050405020304" pitchFamily="18" charset="0"/>
                          <a:cs typeface="Times New Roman" panose="02020603050405020304" pitchFamily="18" charset="0"/>
                        </a:rPr>
                        <a:t>/</a:t>
                      </a:r>
                      <a:r>
                        <a:rPr lang="en-US" sz="2800" b="1" i="0" dirty="0" err="1">
                          <a:solidFill>
                            <a:srgbClr val="231F20"/>
                          </a:solidFill>
                          <a:effectLst/>
                          <a:latin typeface="Times New Roman" panose="02020603050405020304" pitchFamily="18" charset="0"/>
                          <a:cs typeface="Times New Roman" panose="02020603050405020304" pitchFamily="18" charset="0"/>
                        </a:rPr>
                        <a:t>tx</a:t>
                      </a:r>
                      <a:r>
                        <a:rPr lang="en-US" sz="2800" b="1" i="0" dirty="0">
                          <a:solidFill>
                            <a:srgbClr val="231F20"/>
                          </a:solidFill>
                          <a:effectLst/>
                          <a:latin typeface="Times New Roman" panose="02020603050405020304" pitchFamily="18" charset="0"/>
                          <a:cs typeface="Times New Roman" panose="02020603050405020304" pitchFamily="18" charset="0"/>
                        </a:rPr>
                        <a:t>/</a:t>
                      </a:r>
                      <a:r>
                        <a:rPr lang="en-US" sz="2800" b="1" i="0" dirty="0" err="1">
                          <a:solidFill>
                            <a:srgbClr val="231F20"/>
                          </a:solidFill>
                          <a:effectLst/>
                          <a:latin typeface="Times New Roman" panose="02020603050405020304" pitchFamily="18" charset="0"/>
                          <a:cs typeface="Times New Roman" panose="02020603050405020304" pitchFamily="18" charset="0"/>
                        </a:rPr>
                        <a:t>tp</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giáp</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Trung</a:t>
                      </a:r>
                      <a:r>
                        <a:rPr lang="en-US" sz="2800" b="1" i="0" dirty="0">
                          <a:solidFill>
                            <a:srgbClr val="231F20"/>
                          </a:solidFill>
                          <a:effectLst/>
                          <a:latin typeface="Times New Roman" panose="02020603050405020304" pitchFamily="18" charset="0"/>
                          <a:cs typeface="Times New Roman" panose="02020603050405020304" pitchFamily="18" charset="0"/>
                        </a:rPr>
                        <a:t> </a:t>
                      </a:r>
                      <a:r>
                        <a:rPr lang="en-US" sz="2800" b="1" i="0" dirty="0" err="1">
                          <a:solidFill>
                            <a:srgbClr val="231F20"/>
                          </a:solidFill>
                          <a:effectLst/>
                          <a:latin typeface="Times New Roman" panose="02020603050405020304" pitchFamily="18" charset="0"/>
                          <a:cs typeface="Times New Roman" panose="02020603050405020304" pitchFamily="18" charset="0"/>
                        </a:rPr>
                        <a:t>Quốc</a:t>
                      </a:r>
                      <a:r>
                        <a:rPr lang="en-US" sz="2800" b="1" i="0" dirty="0" smtClean="0">
                          <a:solidFill>
                            <a:srgbClr val="231F20"/>
                          </a:solidFill>
                          <a:effectLst/>
                          <a:latin typeface="Times New Roman" panose="02020603050405020304" pitchFamily="18" charset="0"/>
                          <a:cs typeface="Times New Roman" panose="02020603050405020304" pitchFamily="18" charset="0"/>
                        </a:rPr>
                        <a:t>:</a:t>
                      </a:r>
                      <a:endParaRPr lang="vi-VN" sz="2800" b="1" dirty="0">
                        <a:effectLst/>
                        <a:latin typeface="Times New Roman" panose="02020603050405020304" pitchFamily="18"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50512113"/>
                  </a:ext>
                </a:extLst>
              </a:tr>
              <a:tr h="447050">
                <a:tc>
                  <a:txBody>
                    <a:bodyPr/>
                    <a:lstStyle/>
                    <a:p>
                      <a:pPr marL="0" lvl="0" indent="0" algn="ctr">
                        <a:lnSpc>
                          <a:spcPct val="115000"/>
                        </a:lnSpc>
                        <a:spcBef>
                          <a:spcPts val="240"/>
                        </a:spcBef>
                        <a:spcAft>
                          <a:spcPts val="240"/>
                        </a:spcAft>
                        <a:buFont typeface="+mj-lt"/>
                        <a:buNone/>
                      </a:pPr>
                      <a:r>
                        <a:rPr lang="en-US" sz="28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dirty="0" smtClean="0">
                          <a:effectLst/>
                          <a:latin typeface="Times New Roman" panose="02020603050405020304" pitchFamily="18" charset="0"/>
                          <a:ea typeface="Arial" panose="020B0604020202020204" pitchFamily="34" charset="0"/>
                          <a:cs typeface="Times New Roman" panose="02020603050405020304" pitchFamily="18" charset="0"/>
                        </a:rPr>
                        <a:t>10</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Bef>
                          <a:spcPts val="240"/>
                        </a:spcBef>
                        <a:spcAft>
                          <a:spcPts val="240"/>
                        </a:spcAft>
                      </a:pPr>
                      <a:r>
                        <a:rPr lang="vi-VN" sz="2800" b="1" i="0" dirty="0" smtClean="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1" i="0" dirty="0" smtClean="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Ý </a:t>
                      </a:r>
                      <a:r>
                        <a:rPr lang="en-US" sz="2800" b="1" i="0" dirty="0" err="1">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nghĩa</a:t>
                      </a:r>
                      <a:r>
                        <a:rPr lang="en-US" sz="2800" b="1" i="0" dirty="0" smtClean="0">
                          <a:solidFill>
                            <a:srgbClr val="231F2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8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31238" marR="312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69330119"/>
                  </a:ext>
                </a:extLst>
              </a:tr>
            </a:tbl>
          </a:graphicData>
        </a:graphic>
      </p:graphicFrame>
      <p:sp>
        <p:nvSpPr>
          <p:cNvPr id="3" name="TextBox 2"/>
          <p:cNvSpPr txBox="1"/>
          <p:nvPr/>
        </p:nvSpPr>
        <p:spPr>
          <a:xfrm>
            <a:off x="2521819" y="360217"/>
            <a:ext cx="9670181" cy="707886"/>
          </a:xfrm>
          <a:prstGeom prst="rect">
            <a:avLst/>
          </a:prstGeom>
          <a:noFill/>
        </p:spPr>
        <p:txBody>
          <a:bodyPr wrap="square" rtlCol="0">
            <a:spAutoFit/>
          </a:bodyPr>
          <a:lstStyle/>
          <a:p>
            <a:r>
              <a:rPr lang="en-US" sz="2000" dirty="0" err="1"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Quảng</a:t>
            </a:r>
            <a:r>
              <a:rPr lang="en-US" sz="2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Ninh</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là</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một</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tỉnh</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biên</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giới</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nằm</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ở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phía</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Đông</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Bắc</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Việt</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Nam.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Lãnh</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thổ</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vừa</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có</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phần</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đất</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liền</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vừa</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có</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phần</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biển</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đảo</a:t>
            </a:r>
            <a:r>
              <a:rPr lang="en-US" sz="2000" dirty="0" smtClean="0">
                <a:solidFill>
                  <a:srgbClr val="231F20"/>
                </a:solidFill>
                <a:latin typeface="Times New Roman" panose="02020603050405020304" pitchFamily="18" charset="0"/>
                <a:ea typeface="Arial" panose="020B0604020202020204" pitchFamily="34" charset="0"/>
                <a:cs typeface="Times New Roman" panose="02020603050405020304" pitchFamily="18" charset="0"/>
              </a:rPr>
              <a:t>.</a:t>
            </a:r>
            <a:endParaRPr lang="vi-VN" sz="20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extBox 3"/>
          <p:cNvSpPr txBox="1"/>
          <p:nvPr/>
        </p:nvSpPr>
        <p:spPr>
          <a:xfrm>
            <a:off x="2893060" y="933011"/>
            <a:ext cx="5625258" cy="523220"/>
          </a:xfrm>
          <a:prstGeom prst="rect">
            <a:avLst/>
          </a:prstGeom>
          <a:noFill/>
        </p:spPr>
        <p:txBody>
          <a:bodyPr wrap="none" rtlCol="0">
            <a:spAutoFit/>
          </a:bodyPr>
          <a:lstStyle/>
          <a:p>
            <a:r>
              <a:rPr lang="en-US" sz="2800" dirty="0" err="1">
                <a:solidFill>
                  <a:srgbClr val="231F20"/>
                </a:solidFill>
                <a:latin typeface="Times New Roman" panose="02020603050405020304" pitchFamily="18" charset="0"/>
                <a:cs typeface="Times New Roman" panose="02020603050405020304" pitchFamily="18" charset="0"/>
              </a:rPr>
              <a:t>Tỉnh</a:t>
            </a:r>
            <a:r>
              <a:rPr lang="en-US" sz="2800" dirty="0">
                <a:solidFill>
                  <a:srgbClr val="231F20"/>
                </a:solidFill>
                <a:latin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cs typeface="Times New Roman" panose="02020603050405020304" pitchFamily="18" charset="0"/>
              </a:rPr>
              <a:t>có</a:t>
            </a:r>
            <a:r>
              <a:rPr lang="en-US" sz="2800" dirty="0">
                <a:solidFill>
                  <a:srgbClr val="231F20"/>
                </a:solidFill>
                <a:latin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cs typeface="Times New Roman" panose="02020603050405020304" pitchFamily="18" charset="0"/>
              </a:rPr>
              <a:t>tổng</a:t>
            </a:r>
            <a:r>
              <a:rPr lang="en-US" sz="2800" dirty="0">
                <a:solidFill>
                  <a:srgbClr val="231F20"/>
                </a:solidFill>
                <a:latin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cs typeface="Times New Roman" panose="02020603050405020304" pitchFamily="18" charset="0"/>
              </a:rPr>
              <a:t>diện</a:t>
            </a:r>
            <a:r>
              <a:rPr lang="en-US" sz="2800" dirty="0">
                <a:solidFill>
                  <a:srgbClr val="231F20"/>
                </a:solidFill>
                <a:latin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cs typeface="Times New Roman" panose="02020603050405020304" pitchFamily="18" charset="0"/>
              </a:rPr>
              <a:t>tích</a:t>
            </a:r>
            <a:r>
              <a:rPr lang="en-US" sz="2800" dirty="0">
                <a:solidFill>
                  <a:srgbClr val="231F20"/>
                </a:solidFill>
                <a:latin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cs typeface="Times New Roman" panose="02020603050405020304" pitchFamily="18" charset="0"/>
              </a:rPr>
              <a:t>là</a:t>
            </a:r>
            <a:r>
              <a:rPr lang="en-US" sz="2800" dirty="0">
                <a:solidFill>
                  <a:srgbClr val="231F20"/>
                </a:solidFill>
                <a:latin typeface="Times New Roman" panose="02020603050405020304" pitchFamily="18" charset="0"/>
                <a:cs typeface="Times New Roman" panose="02020603050405020304" pitchFamily="18" charset="0"/>
              </a:rPr>
              <a:t> 6.178,2 km</a:t>
            </a:r>
            <a:r>
              <a:rPr lang="en-US" sz="2800" baseline="30000" dirty="0">
                <a:solidFill>
                  <a:srgbClr val="231F20"/>
                </a:solidFill>
                <a:latin typeface="Times New Roman" panose="02020603050405020304" pitchFamily="18" charset="0"/>
                <a:cs typeface="Times New Roman" panose="02020603050405020304" pitchFamily="18" charset="0"/>
              </a:rPr>
              <a:t>2</a:t>
            </a:r>
            <a:r>
              <a:rPr lang="en-US" sz="2800" dirty="0">
                <a:solidFill>
                  <a:srgbClr val="231F20"/>
                </a:solidFill>
                <a:latin typeface="Times New Roman" panose="02020603050405020304" pitchFamily="18" charset="0"/>
                <a:cs typeface="Times New Roman" panose="02020603050405020304" pitchFamily="18" charset="0"/>
              </a:rPr>
              <a:t> </a:t>
            </a:r>
            <a:endParaRPr lang="vi-VN" sz="2800" dirty="0"/>
          </a:p>
        </p:txBody>
      </p:sp>
      <p:sp>
        <p:nvSpPr>
          <p:cNvPr id="5" name="TextBox 4"/>
          <p:cNvSpPr txBox="1"/>
          <p:nvPr/>
        </p:nvSpPr>
        <p:spPr>
          <a:xfrm>
            <a:off x="3303701" y="1425396"/>
            <a:ext cx="8888299" cy="400110"/>
          </a:xfrm>
          <a:prstGeom prst="rect">
            <a:avLst/>
          </a:prstGeom>
          <a:noFill/>
        </p:spPr>
        <p:txBody>
          <a:bodyPr wrap="square" rtlCol="0">
            <a:spAutoFit/>
          </a:bodyPr>
          <a:lstStyle/>
          <a:p>
            <a:r>
              <a:rPr lang="en-US" sz="2000" dirty="0" err="1">
                <a:solidFill>
                  <a:srgbClr val="231F20"/>
                </a:solidFill>
                <a:latin typeface="Times New Roman" panose="02020603050405020304" pitchFamily="18" charset="0"/>
                <a:cs typeface="Times New Roman" panose="02020603050405020304" pitchFamily="18" charset="0"/>
              </a:rPr>
              <a:t>khoảng</a:t>
            </a:r>
            <a:r>
              <a:rPr lang="en-US" sz="2000" dirty="0">
                <a:solidFill>
                  <a:srgbClr val="231F20"/>
                </a:solidFill>
                <a:latin typeface="Times New Roman" panose="02020603050405020304" pitchFamily="18" charset="0"/>
                <a:cs typeface="Times New Roman" panose="02020603050405020304" pitchFamily="18" charset="0"/>
              </a:rPr>
              <a:t> 106⁰26’ </a:t>
            </a:r>
            <a:r>
              <a:rPr lang="en-US" sz="2000" dirty="0" err="1">
                <a:solidFill>
                  <a:srgbClr val="231F20"/>
                </a:solidFill>
                <a:latin typeface="Times New Roman" panose="02020603050405020304" pitchFamily="18" charset="0"/>
                <a:cs typeface="Times New Roman" panose="02020603050405020304" pitchFamily="18" charset="0"/>
              </a:rPr>
              <a:t>đến</a:t>
            </a:r>
            <a:r>
              <a:rPr lang="en-US" sz="2000" dirty="0">
                <a:solidFill>
                  <a:srgbClr val="231F20"/>
                </a:solidFill>
                <a:latin typeface="Times New Roman" panose="02020603050405020304" pitchFamily="18" charset="0"/>
                <a:cs typeface="Times New Roman" panose="02020603050405020304" pitchFamily="18" charset="0"/>
              </a:rPr>
              <a:t> 108⁰31’ </a:t>
            </a:r>
            <a:r>
              <a:rPr lang="en-US" sz="2000" dirty="0" err="1">
                <a:solidFill>
                  <a:srgbClr val="231F20"/>
                </a:solidFill>
                <a:latin typeface="Times New Roman" panose="02020603050405020304" pitchFamily="18" charset="0"/>
                <a:cs typeface="Times New Roman" panose="02020603050405020304" pitchFamily="18" charset="0"/>
              </a:rPr>
              <a:t>kinh</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độ</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Đông</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từ</a:t>
            </a:r>
            <a:r>
              <a:rPr lang="en-US" sz="2000" dirty="0">
                <a:solidFill>
                  <a:srgbClr val="231F20"/>
                </a:solidFill>
                <a:latin typeface="Times New Roman" panose="02020603050405020304" pitchFamily="18" charset="0"/>
                <a:cs typeface="Times New Roman" panose="02020603050405020304" pitchFamily="18" charset="0"/>
              </a:rPr>
              <a:t> 20⁰40’ </a:t>
            </a:r>
            <a:r>
              <a:rPr lang="en-US" sz="2000" dirty="0" err="1">
                <a:solidFill>
                  <a:srgbClr val="231F20"/>
                </a:solidFill>
                <a:latin typeface="Times New Roman" panose="02020603050405020304" pitchFamily="18" charset="0"/>
                <a:cs typeface="Times New Roman" panose="02020603050405020304" pitchFamily="18" charset="0"/>
              </a:rPr>
              <a:t>đến</a:t>
            </a:r>
            <a:r>
              <a:rPr lang="en-US" sz="2000" dirty="0">
                <a:solidFill>
                  <a:srgbClr val="231F20"/>
                </a:solidFill>
                <a:latin typeface="Times New Roman" panose="02020603050405020304" pitchFamily="18" charset="0"/>
                <a:cs typeface="Times New Roman" panose="02020603050405020304" pitchFamily="18" charset="0"/>
              </a:rPr>
              <a:t> 21⁰40’ </a:t>
            </a:r>
            <a:r>
              <a:rPr lang="en-US" sz="2000" dirty="0" err="1">
                <a:solidFill>
                  <a:srgbClr val="231F20"/>
                </a:solidFill>
                <a:latin typeface="Times New Roman" panose="02020603050405020304" pitchFamily="18" charset="0"/>
                <a:cs typeface="Times New Roman" panose="02020603050405020304" pitchFamily="18" charset="0"/>
              </a:rPr>
              <a:t>vĩ</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độ</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Bắc</a:t>
            </a:r>
            <a:r>
              <a:rPr lang="en-US" sz="2000" dirty="0">
                <a:solidFill>
                  <a:srgbClr val="231F20"/>
                </a:solidFill>
                <a:latin typeface="Times New Roman" panose="02020603050405020304" pitchFamily="18" charset="0"/>
                <a:cs typeface="Times New Roman" panose="02020603050405020304" pitchFamily="18" charset="0"/>
              </a:rPr>
              <a:t>. </a:t>
            </a:r>
            <a:endParaRPr lang="vi-VN" sz="2000" dirty="0"/>
          </a:p>
        </p:txBody>
      </p:sp>
      <p:sp>
        <p:nvSpPr>
          <p:cNvPr id="6" name="TextBox 5"/>
          <p:cNvSpPr txBox="1"/>
          <p:nvPr/>
        </p:nvSpPr>
        <p:spPr>
          <a:xfrm>
            <a:off x="3498865" y="1909076"/>
            <a:ext cx="3140603" cy="461665"/>
          </a:xfrm>
          <a:prstGeom prst="rect">
            <a:avLst/>
          </a:prstGeom>
          <a:noFill/>
        </p:spPr>
        <p:txBody>
          <a:bodyPr wrap="none" rtlCol="0">
            <a:spAutoFit/>
          </a:bodyPr>
          <a:lstStyle/>
          <a:p>
            <a:r>
              <a:rPr lang="en-US" sz="2400" dirty="0" err="1">
                <a:solidFill>
                  <a:srgbClr val="231F20"/>
                </a:solidFill>
                <a:latin typeface="Times New Roman" panose="02020603050405020304" pitchFamily="18" charset="0"/>
                <a:cs typeface="Times New Roman" panose="02020603050405020304" pitchFamily="18" charset="0"/>
              </a:rPr>
              <a:t>nơi</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rộng</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nhất</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là</a:t>
            </a:r>
            <a:r>
              <a:rPr lang="en-US" sz="2400" dirty="0">
                <a:solidFill>
                  <a:srgbClr val="231F20"/>
                </a:solidFill>
                <a:latin typeface="Times New Roman" panose="02020603050405020304" pitchFamily="18" charset="0"/>
                <a:cs typeface="Times New Roman" panose="02020603050405020304" pitchFamily="18" charset="0"/>
              </a:rPr>
              <a:t> 195 km</a:t>
            </a:r>
            <a:endParaRPr lang="vi-VN" sz="2400" dirty="0"/>
          </a:p>
        </p:txBody>
      </p:sp>
      <p:sp>
        <p:nvSpPr>
          <p:cNvPr id="7" name="TextBox 6"/>
          <p:cNvSpPr txBox="1"/>
          <p:nvPr/>
        </p:nvSpPr>
        <p:spPr>
          <a:xfrm>
            <a:off x="9357486" y="1859649"/>
            <a:ext cx="3059103" cy="461665"/>
          </a:xfrm>
          <a:prstGeom prst="rect">
            <a:avLst/>
          </a:prstGeom>
          <a:noFill/>
        </p:spPr>
        <p:txBody>
          <a:bodyPr wrap="square" rtlCol="0">
            <a:spAutoFit/>
          </a:bodyPr>
          <a:lstStyle/>
          <a:p>
            <a:r>
              <a:rPr lang="en-US" sz="2400" dirty="0" err="1">
                <a:solidFill>
                  <a:srgbClr val="231F20"/>
                </a:solidFill>
                <a:latin typeface="Times New Roman" panose="02020603050405020304" pitchFamily="18" charset="0"/>
                <a:cs typeface="Times New Roman" panose="02020603050405020304" pitchFamily="18" charset="0"/>
              </a:rPr>
              <a:t>nơi</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dài</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nhất</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là</a:t>
            </a:r>
            <a:r>
              <a:rPr lang="en-US" sz="2400" dirty="0">
                <a:solidFill>
                  <a:srgbClr val="231F20"/>
                </a:solidFill>
                <a:latin typeface="Times New Roman" panose="02020603050405020304" pitchFamily="18" charset="0"/>
                <a:cs typeface="Times New Roman" panose="02020603050405020304" pitchFamily="18" charset="0"/>
              </a:rPr>
              <a:t> 102 km</a:t>
            </a:r>
            <a:endParaRPr lang="vi-VN" sz="2400" dirty="0"/>
          </a:p>
        </p:txBody>
      </p:sp>
      <p:sp>
        <p:nvSpPr>
          <p:cNvPr id="8" name="TextBox 7"/>
          <p:cNvSpPr txBox="1"/>
          <p:nvPr/>
        </p:nvSpPr>
        <p:spPr>
          <a:xfrm>
            <a:off x="707700" y="2768715"/>
            <a:ext cx="7659084" cy="830997"/>
          </a:xfrm>
          <a:prstGeom prst="rect">
            <a:avLst/>
          </a:prstGeom>
          <a:noFill/>
        </p:spPr>
        <p:txBody>
          <a:bodyPr wrap="none" rtlCol="0">
            <a:spAutoFit/>
          </a:bodyPr>
          <a:lstStyle/>
          <a:p>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Phía</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bắc</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giáp</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Trung</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Quốc</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đường</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biên</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giới</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dài</a:t>
            </a:r>
            <a:r>
              <a:rPr lang="en-US" sz="2400" dirty="0">
                <a:solidFill>
                  <a:srgbClr val="231F20"/>
                </a:solidFill>
                <a:latin typeface="Times New Roman" panose="02020603050405020304" pitchFamily="18" charset="0"/>
                <a:cs typeface="Times New Roman" panose="02020603050405020304" pitchFamily="18" charset="0"/>
              </a:rPr>
              <a:t> 132,8 km).</a:t>
            </a:r>
            <a:br>
              <a:rPr lang="en-US" sz="2400" dirty="0">
                <a:solidFill>
                  <a:srgbClr val="231F20"/>
                </a:solidFill>
                <a:latin typeface="Times New Roman" panose="02020603050405020304" pitchFamily="18" charset="0"/>
                <a:cs typeface="Times New Roman" panose="02020603050405020304" pitchFamily="18" charset="0"/>
              </a:rPr>
            </a:b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Phía</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nam</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giáp</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với</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các</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tỉnh</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Hải</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Dương</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tp</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Hải</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Phòng</a:t>
            </a:r>
            <a:r>
              <a:rPr lang="en-US" sz="2400" dirty="0">
                <a:solidFill>
                  <a:srgbClr val="231F20"/>
                </a:solidFill>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648569" y="3729449"/>
            <a:ext cx="6213560" cy="461665"/>
          </a:xfrm>
          <a:prstGeom prst="rect">
            <a:avLst/>
          </a:prstGeom>
          <a:noFill/>
        </p:spPr>
        <p:txBody>
          <a:bodyPr wrap="none" rtlCol="0">
            <a:spAutoFit/>
          </a:bodyPr>
          <a:lstStyle/>
          <a:p>
            <a:r>
              <a:rPr lang="en-US" sz="2400" dirty="0" err="1">
                <a:solidFill>
                  <a:srgbClr val="231F20"/>
                </a:solidFill>
                <a:latin typeface="Times New Roman" panose="02020603050405020304" pitchFamily="18" charset="0"/>
                <a:cs typeface="Times New Roman" panose="02020603050405020304" pitchFamily="18" charset="0"/>
              </a:rPr>
              <a:t>giáp</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vịnh</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Bắc</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Bộ</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với</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đường</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bờ</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biển</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dài</a:t>
            </a:r>
            <a:r>
              <a:rPr lang="en-US" sz="2400" dirty="0">
                <a:solidFill>
                  <a:srgbClr val="231F20"/>
                </a:solidFill>
                <a:latin typeface="Times New Roman" panose="02020603050405020304" pitchFamily="18" charset="0"/>
                <a:cs typeface="Times New Roman" panose="02020603050405020304" pitchFamily="18" charset="0"/>
              </a:rPr>
              <a:t> 250 km</a:t>
            </a:r>
            <a:r>
              <a:rPr lang="en-US" sz="2400" dirty="0" smtClean="0">
                <a:solidFill>
                  <a:srgbClr val="231F20"/>
                </a:solidFill>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955101" y="4099390"/>
            <a:ext cx="5052986" cy="461665"/>
          </a:xfrm>
          <a:prstGeom prst="rect">
            <a:avLst/>
          </a:prstGeom>
          <a:noFill/>
        </p:spPr>
        <p:txBody>
          <a:bodyPr wrap="none" rtlCol="0">
            <a:spAutoFit/>
          </a:bodyPr>
          <a:lstStyle/>
          <a:p>
            <a:r>
              <a:rPr lang="en-US" sz="2400" dirty="0" err="1">
                <a:solidFill>
                  <a:srgbClr val="231F20"/>
                </a:solidFill>
                <a:latin typeface="Times New Roman" panose="02020603050405020304" pitchFamily="18" charset="0"/>
                <a:cs typeface="Times New Roman" panose="02020603050405020304" pitchFamily="18" charset="0"/>
              </a:rPr>
              <a:t>giáp</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với</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các</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tỉnh</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Lạng</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Sơn,Bắc</a:t>
            </a:r>
            <a:r>
              <a:rPr lang="en-US" sz="2400" dirty="0">
                <a:solidFill>
                  <a:srgbClr val="231F20"/>
                </a:solidFill>
                <a:latin typeface="Times New Roman" panose="02020603050405020304" pitchFamily="18" charset="0"/>
                <a:cs typeface="Times New Roman" panose="02020603050405020304" pitchFamily="18" charset="0"/>
              </a:rPr>
              <a:t> </a:t>
            </a:r>
            <a:r>
              <a:rPr lang="en-US" sz="2400" dirty="0" err="1">
                <a:solidFill>
                  <a:srgbClr val="231F20"/>
                </a:solidFill>
                <a:latin typeface="Times New Roman" panose="02020603050405020304" pitchFamily="18" charset="0"/>
                <a:cs typeface="Times New Roman" panose="02020603050405020304" pitchFamily="18" charset="0"/>
              </a:rPr>
              <a:t>Giang</a:t>
            </a:r>
            <a:r>
              <a:rPr lang="en-US" sz="2400" dirty="0">
                <a:solidFill>
                  <a:srgbClr val="231F20"/>
                </a:solidFill>
                <a:latin typeface="Times New Roman" panose="02020603050405020304" pitchFamily="18" charset="0"/>
                <a:cs typeface="Times New Roman" panose="02020603050405020304" pitchFamily="18" charset="0"/>
              </a:rPr>
              <a:t> </a:t>
            </a:r>
            <a:endParaRPr lang="vi-VN" sz="2400" dirty="0"/>
          </a:p>
        </p:txBody>
      </p:sp>
      <p:sp>
        <p:nvSpPr>
          <p:cNvPr id="11" name="TextBox 10"/>
          <p:cNvSpPr txBox="1"/>
          <p:nvPr/>
        </p:nvSpPr>
        <p:spPr>
          <a:xfrm>
            <a:off x="2458331" y="4542921"/>
            <a:ext cx="9845963" cy="707886"/>
          </a:xfrm>
          <a:prstGeom prst="rect">
            <a:avLst/>
          </a:prstGeom>
          <a:noFill/>
        </p:spPr>
        <p:txBody>
          <a:bodyPr wrap="square" rtlCol="0">
            <a:spAutoFit/>
          </a:bodyPr>
          <a:lstStyle/>
          <a:p>
            <a:r>
              <a:rPr lang="en-US" sz="2000" dirty="0" err="1">
                <a:solidFill>
                  <a:srgbClr val="231F20"/>
                </a:solidFill>
                <a:latin typeface="Times New Roman" panose="02020603050405020304" pitchFamily="18" charset="0"/>
                <a:cs typeface="Times New Roman" panose="02020603050405020304" pitchFamily="18" charset="0"/>
              </a:rPr>
              <a:t>Quảng</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Ninh</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có</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vùng</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biển</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rộng</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với</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hơn</a:t>
            </a:r>
            <a:r>
              <a:rPr lang="en-US" sz="2000" dirty="0">
                <a:solidFill>
                  <a:srgbClr val="231F20"/>
                </a:solidFill>
                <a:latin typeface="Times New Roman" panose="02020603050405020304" pitchFamily="18" charset="0"/>
                <a:cs typeface="Times New Roman" panose="02020603050405020304" pitchFamily="18" charset="0"/>
              </a:rPr>
              <a:t> 2.000 </a:t>
            </a:r>
            <a:r>
              <a:rPr lang="en-US" sz="2000" dirty="0" err="1">
                <a:solidFill>
                  <a:srgbClr val="231F20"/>
                </a:solidFill>
                <a:latin typeface="Times New Roman" panose="02020603050405020304" pitchFamily="18" charset="0"/>
                <a:cs typeface="Times New Roman" panose="02020603050405020304" pitchFamily="18" charset="0"/>
              </a:rPr>
              <a:t>hòn</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đảo</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chiếm</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hơn</a:t>
            </a:r>
            <a:r>
              <a:rPr lang="en-US" sz="2000" dirty="0">
                <a:solidFill>
                  <a:srgbClr val="231F20"/>
                </a:solidFill>
                <a:latin typeface="Times New Roman" panose="02020603050405020304" pitchFamily="18" charset="0"/>
                <a:cs typeface="Times New Roman" panose="02020603050405020304" pitchFamily="18" charset="0"/>
              </a:rPr>
              <a:t> 2/3 </a:t>
            </a:r>
            <a:r>
              <a:rPr lang="en-US" sz="2000" dirty="0" err="1">
                <a:solidFill>
                  <a:srgbClr val="231F20"/>
                </a:solidFill>
                <a:latin typeface="Times New Roman" panose="02020603050405020304" pitchFamily="18" charset="0"/>
                <a:cs typeface="Times New Roman" panose="02020603050405020304" pitchFamily="18" charset="0"/>
              </a:rPr>
              <a:t>số</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đảo</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cả</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nước</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trong</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đó</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có</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nhiều</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đảo</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gần</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bờ</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tập</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trung</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thành</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một</a:t>
            </a:r>
            <a:r>
              <a:rPr lang="en-US" sz="2000" dirty="0">
                <a:solidFill>
                  <a:srgbClr val="231F20"/>
                </a:solidFill>
                <a:latin typeface="Times New Roman" panose="02020603050405020304" pitchFamily="18" charset="0"/>
                <a:cs typeface="Times New Roman" panose="02020603050405020304" pitchFamily="18" charset="0"/>
              </a:rPr>
              <a:t> </a:t>
            </a:r>
            <a:r>
              <a:rPr lang="en-US" sz="2000" dirty="0" err="1">
                <a:solidFill>
                  <a:srgbClr val="231F20"/>
                </a:solidFill>
                <a:latin typeface="Times New Roman" panose="02020603050405020304" pitchFamily="18" charset="0"/>
                <a:cs typeface="Times New Roman" panose="02020603050405020304" pitchFamily="18" charset="0"/>
              </a:rPr>
              <a:t>dải</a:t>
            </a:r>
            <a:r>
              <a:rPr lang="en-US" sz="2000" dirty="0" smtClean="0">
                <a:solidFill>
                  <a:srgbClr val="231F20"/>
                </a:solidFill>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458331" y="6299620"/>
            <a:ext cx="9353843" cy="400110"/>
          </a:xfrm>
          <a:prstGeom prst="rect">
            <a:avLst/>
          </a:prstGeom>
          <a:noFill/>
        </p:spPr>
        <p:txBody>
          <a:bodyPr wrap="none" rtlCol="0">
            <a:spAutoFit/>
          </a:bodyPr>
          <a:lstStyle/>
          <a:p>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Vị</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trí</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địa</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lí</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có</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ý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nghĩa</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đặc</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biệt</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quan</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trọng</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về</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mặt</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kinh</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tế</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xã</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hội</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an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ninh</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quốc</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231F20"/>
                </a:solidFill>
                <a:latin typeface="Times New Roman" panose="02020603050405020304" pitchFamily="18" charset="0"/>
                <a:ea typeface="Arial" panose="020B0604020202020204" pitchFamily="34" charset="0"/>
                <a:cs typeface="Times New Roman" panose="02020603050405020304" pitchFamily="18" charset="0"/>
              </a:rPr>
              <a:t>phòng</a:t>
            </a:r>
            <a:r>
              <a:rPr lang="en-US" sz="2000" dirty="0">
                <a:solidFill>
                  <a:srgbClr val="231F20"/>
                </a:solidFill>
                <a:latin typeface="Times New Roman" panose="02020603050405020304" pitchFamily="18" charset="0"/>
                <a:ea typeface="Arial" panose="020B0604020202020204" pitchFamily="34" charset="0"/>
                <a:cs typeface="Times New Roman" panose="02020603050405020304" pitchFamily="18" charset="0"/>
              </a:rPr>
              <a:t>.</a:t>
            </a:r>
            <a:endParaRPr lang="vi-VN" sz="2000" dirty="0"/>
          </a:p>
        </p:txBody>
      </p:sp>
      <p:sp>
        <p:nvSpPr>
          <p:cNvPr id="14" name="TextBox 13"/>
          <p:cNvSpPr txBox="1"/>
          <p:nvPr/>
        </p:nvSpPr>
        <p:spPr>
          <a:xfrm>
            <a:off x="3659016" y="5250807"/>
            <a:ext cx="5203113" cy="461665"/>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Móng Cái, Hoành Mô</a:t>
            </a:r>
            <a:endParaRPr lang="vi-VN"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354849" y="5811791"/>
            <a:ext cx="3108543" cy="369332"/>
          </a:xfrm>
          <a:prstGeom prst="rect">
            <a:avLst/>
          </a:prstGeom>
          <a:noFill/>
        </p:spPr>
        <p:txBody>
          <a:bodyPr wrap="none" rtlCol="0">
            <a:spAutoFit/>
          </a:bodyPr>
          <a:lstStyle/>
          <a:p>
            <a:r>
              <a:rPr lang="vi-VN" dirty="0"/>
              <a:t>Bình Liêu, Hải Hà, Móng Cái</a:t>
            </a:r>
          </a:p>
        </p:txBody>
      </p:sp>
    </p:spTree>
    <p:extLst>
      <p:ext uri="{BB962C8B-B14F-4D97-AF65-F5344CB8AC3E}">
        <p14:creationId xmlns:p14="http://schemas.microsoft.com/office/powerpoint/2010/main" val="323856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circle(in)">
                                      <p:cBhvr>
                                        <p:cTn id="75" dur="20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OP template Hình nền PowerPoint đẹp nhất 2018 - idolTV.vn | Website tin  tức giải trí hằng ngà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7"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377" y="181976"/>
            <a:ext cx="5681363" cy="729430"/>
          </a:xfrm>
          <a:prstGeom prst="rect">
            <a:avLst/>
          </a:prstGeom>
        </p:spPr>
        <p:txBody>
          <a:bodyPr wrap="none">
            <a:spAutoFit/>
          </a:bodyPr>
          <a:lstStyle/>
          <a:p>
            <a:pPr>
              <a:lnSpc>
                <a:spcPct val="115000"/>
              </a:lnSpc>
              <a:spcBef>
                <a:spcPts val="240"/>
              </a:spcBef>
              <a:spcAft>
                <a:spcPts val="240"/>
              </a:spcAft>
            </a:pPr>
            <a:r>
              <a:rPr lang="vi-VN" sz="3600" b="1" dirty="0">
                <a:latin typeface="Times New Roman" panose="02020603050405020304" pitchFamily="18" charset="0"/>
                <a:ea typeface="Arial" panose="020B0604020202020204" pitchFamily="34" charset="0"/>
                <a:cs typeface="Times New Roman" panose="02020603050405020304" pitchFamily="18" charset="0"/>
              </a:rPr>
              <a:t>2. Sự phân chia hành chính </a:t>
            </a:r>
            <a:endParaRPr lang="vi-VN" sz="3600" dirty="0">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5" name="Straight Arrow Connector 4"/>
          <p:cNvCxnSpPr>
            <a:stCxn id="2050" idx="1"/>
            <a:endCxn id="2050" idx="3"/>
          </p:cNvCxnSpPr>
          <p:nvPr/>
        </p:nvCxnSpPr>
        <p:spPr>
          <a:xfrm>
            <a:off x="-67377" y="3429000"/>
            <a:ext cx="121920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254367" y="3260558"/>
            <a:ext cx="9625" cy="336884"/>
          </a:xfrm>
          <a:prstGeom prst="line">
            <a:avLst/>
          </a:prstGeom>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259882" y="2265312"/>
            <a:ext cx="1608133" cy="646331"/>
          </a:xfrm>
          <a:prstGeom prst="rect">
            <a:avLst/>
          </a:prstGeom>
          <a:noFill/>
        </p:spPr>
        <p:txBody>
          <a:bodyPr wrap="none" rtlCol="0">
            <a:spAutoFit/>
          </a:bodyPr>
          <a:lstStyle/>
          <a:p>
            <a:r>
              <a:rPr lang="vi-VN" sz="3600" dirty="0" smtClean="0">
                <a:latin typeface="Times New Roman" panose="02020603050405020304" pitchFamily="18" charset="0"/>
                <a:cs typeface="Times New Roman" panose="02020603050405020304" pitchFamily="18" charset="0"/>
              </a:rPr>
              <a:t>Tên gọi</a:t>
            </a:r>
            <a:endParaRPr lang="vi-VN" sz="36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65759" y="3942383"/>
            <a:ext cx="2307042" cy="646331"/>
          </a:xfrm>
          <a:prstGeom prst="rect">
            <a:avLst/>
          </a:prstGeom>
          <a:noFill/>
        </p:spPr>
        <p:txBody>
          <a:bodyPr wrap="none" rtlCol="0">
            <a:spAutoFit/>
          </a:bodyPr>
          <a:lstStyle/>
          <a:p>
            <a:r>
              <a:rPr lang="vi-VN" sz="3600" dirty="0" smtClean="0">
                <a:latin typeface="Times New Roman" panose="02020603050405020304" pitchFamily="18" charset="0"/>
                <a:cs typeface="Times New Roman" panose="02020603050405020304" pitchFamily="18" charset="0"/>
              </a:rPr>
              <a:t>Sự thay đổi</a:t>
            </a:r>
            <a:endParaRPr lang="vi-VN" sz="3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928002" y="3946358"/>
            <a:ext cx="1082348" cy="646331"/>
          </a:xfrm>
          <a:prstGeom prst="rect">
            <a:avLst/>
          </a:prstGeom>
          <a:noFill/>
        </p:spPr>
        <p:txBody>
          <a:bodyPr wrap="none" rtlCol="0">
            <a:spAutoFit/>
          </a:bodyPr>
          <a:lstStyle/>
          <a:p>
            <a:r>
              <a:rPr lang="vi-VN" sz="3600" dirty="0" smtClean="0">
                <a:latin typeface="Times New Roman" panose="02020603050405020304" pitchFamily="18" charset="0"/>
                <a:cs typeface="Times New Roman" panose="02020603050405020304" pitchFamily="18" charset="0"/>
              </a:rPr>
              <a:t>Năm</a:t>
            </a:r>
            <a:endParaRPr lang="vi-VN" sz="3600" dirty="0">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7517329" y="3228035"/>
            <a:ext cx="19251" cy="437328"/>
          </a:xfrm>
          <a:prstGeom prst="line">
            <a:avLst/>
          </a:prstGeom>
        </p:spPr>
        <p:style>
          <a:lnRef idx="3">
            <a:schemeClr val="dk1"/>
          </a:lnRef>
          <a:fillRef idx="0">
            <a:schemeClr val="dk1"/>
          </a:fillRef>
          <a:effectRef idx="2">
            <a:schemeClr val="dk1"/>
          </a:effectRef>
          <a:fontRef idx="minor">
            <a:schemeClr val="tx1"/>
          </a:fontRef>
        </p:style>
      </p:cxnSp>
      <p:sp>
        <p:nvSpPr>
          <p:cNvPr id="15" name="Rectangle 14"/>
          <p:cNvSpPr/>
          <p:nvPr/>
        </p:nvSpPr>
        <p:spPr>
          <a:xfrm>
            <a:off x="7181340" y="3966849"/>
            <a:ext cx="1082348" cy="646331"/>
          </a:xfrm>
          <a:prstGeom prst="rect">
            <a:avLst/>
          </a:prstGeom>
        </p:spPr>
        <p:txBody>
          <a:bodyPr wrap="none">
            <a:spAutoFit/>
          </a:bodyPr>
          <a:lstStyle/>
          <a:p>
            <a:r>
              <a:rPr lang="vi-VN" sz="3600" dirty="0" smtClean="0">
                <a:latin typeface="Times New Roman" panose="02020603050405020304" pitchFamily="18" charset="0"/>
                <a:cs typeface="Times New Roman" panose="02020603050405020304" pitchFamily="18" charset="0"/>
              </a:rPr>
              <a:t>Năm</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104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2438"/>
            <a:ext cx="5681363" cy="729430"/>
          </a:xfrm>
          <a:prstGeom prst="rect">
            <a:avLst/>
          </a:prstGeom>
        </p:spPr>
        <p:txBody>
          <a:bodyPr wrap="none">
            <a:spAutoFit/>
          </a:bodyPr>
          <a:lstStyle/>
          <a:p>
            <a:pPr>
              <a:lnSpc>
                <a:spcPct val="115000"/>
              </a:lnSpc>
              <a:spcBef>
                <a:spcPts val="240"/>
              </a:spcBef>
              <a:spcAft>
                <a:spcPts val="240"/>
              </a:spcAft>
            </a:pPr>
            <a:r>
              <a:rPr lang="vi-VN" sz="3600" b="1" dirty="0">
                <a:latin typeface="Times New Roman" panose="02020603050405020304" pitchFamily="18" charset="0"/>
                <a:ea typeface="Arial" panose="020B0604020202020204" pitchFamily="34" charset="0"/>
                <a:cs typeface="Times New Roman" panose="02020603050405020304" pitchFamily="18" charset="0"/>
              </a:rPr>
              <a:t>2. Sự phân chia hành chính </a:t>
            </a:r>
            <a:endParaRPr lang="vi-VN" sz="3600" dirty="0">
              <a:latin typeface="Times New Roman" panose="02020603050405020304" pitchFamily="18" charset="0"/>
              <a:ea typeface="Arial" panose="020B0604020202020204" pitchFamily="34" charset="0"/>
              <a:cs typeface="Times New Roman" panose="02020603050405020304" pitchFamily="18" charset="0"/>
            </a:endParaRPr>
          </a:p>
        </p:txBody>
      </p:sp>
      <p:cxnSp>
        <p:nvCxnSpPr>
          <p:cNvPr id="5" name="Straight Arrow Connector 4"/>
          <p:cNvCxnSpPr/>
          <p:nvPr/>
        </p:nvCxnSpPr>
        <p:spPr>
          <a:xfrm>
            <a:off x="-67377" y="3428998"/>
            <a:ext cx="121920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90731" y="3221385"/>
            <a:ext cx="9625" cy="336884"/>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2255422" y="3192611"/>
            <a:ext cx="19251" cy="437328"/>
          </a:xfrm>
          <a:prstGeom prst="line">
            <a:avLst/>
          </a:prstGeom>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300940" y="3751468"/>
            <a:ext cx="1296688"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dirty="0" smtClean="0"/>
              <a:t>Năm Minh Mạng thứ 18</a:t>
            </a:r>
            <a:endParaRPr lang="vi-VN" dirty="0"/>
          </a:p>
        </p:txBody>
      </p:sp>
      <p:sp>
        <p:nvSpPr>
          <p:cNvPr id="4" name="TextBox 3"/>
          <p:cNvSpPr txBox="1"/>
          <p:nvPr/>
        </p:nvSpPr>
        <p:spPr>
          <a:xfrm>
            <a:off x="27103" y="2243530"/>
            <a:ext cx="1424833"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vi-VN" dirty="0" smtClean="0"/>
              <a:t>Quảng Yên+ Hải Ninh</a:t>
            </a:r>
            <a:endParaRPr lang="vi-VN" dirty="0"/>
          </a:p>
        </p:txBody>
      </p:sp>
      <p:sp>
        <p:nvSpPr>
          <p:cNvPr id="6" name="Rectangle 5"/>
          <p:cNvSpPr/>
          <p:nvPr/>
        </p:nvSpPr>
        <p:spPr>
          <a:xfrm>
            <a:off x="-25723" y="813911"/>
            <a:ext cx="2300395"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vi-VN" dirty="0"/>
              <a:t>M</a:t>
            </a:r>
            <a:r>
              <a:rPr lang="vi-VN" dirty="0" smtClean="0"/>
              <a:t>iền Đông gọi là Hải Ninh, miền Tây: tỉnh Quảng Yên và đặc khu Hòn Gai.</a:t>
            </a:r>
            <a:endParaRPr lang="vi-VN" dirty="0"/>
          </a:p>
        </p:txBody>
      </p:sp>
      <p:sp>
        <p:nvSpPr>
          <p:cNvPr id="7" name="TextBox 6"/>
          <p:cNvSpPr txBox="1"/>
          <p:nvPr/>
        </p:nvSpPr>
        <p:spPr>
          <a:xfrm>
            <a:off x="1838797" y="2612542"/>
            <a:ext cx="902811"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vi-VN" dirty="0" smtClean="0"/>
              <a:t>3-1947</a:t>
            </a:r>
            <a:endParaRPr lang="vi-VN" dirty="0"/>
          </a:p>
        </p:txBody>
      </p:sp>
      <p:sp>
        <p:nvSpPr>
          <p:cNvPr id="10" name="Rectangle 9"/>
          <p:cNvSpPr/>
          <p:nvPr/>
        </p:nvSpPr>
        <p:spPr>
          <a:xfrm>
            <a:off x="1652407" y="3905753"/>
            <a:ext cx="1089202"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vi-VN" dirty="0" smtClean="0"/>
              <a:t>Hòn Gai vào tỉnh Quảng Yên</a:t>
            </a:r>
            <a:endParaRPr lang="vi-VN" dirty="0"/>
          </a:p>
        </p:txBody>
      </p:sp>
      <p:sp>
        <p:nvSpPr>
          <p:cNvPr id="13" name="TextBox 12"/>
          <p:cNvSpPr txBox="1"/>
          <p:nvPr/>
        </p:nvSpPr>
        <p:spPr>
          <a:xfrm>
            <a:off x="1607220" y="1944059"/>
            <a:ext cx="1089202"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vi-VN" dirty="0" smtClean="0"/>
              <a:t>Quảng Hồng.</a:t>
            </a:r>
            <a:endParaRPr lang="vi-VN" dirty="0"/>
          </a:p>
        </p:txBody>
      </p:sp>
      <p:cxnSp>
        <p:nvCxnSpPr>
          <p:cNvPr id="17" name="Straight Connector 16"/>
          <p:cNvCxnSpPr/>
          <p:nvPr/>
        </p:nvCxnSpPr>
        <p:spPr>
          <a:xfrm>
            <a:off x="3192475" y="3181053"/>
            <a:ext cx="16767" cy="495890"/>
          </a:xfrm>
          <a:prstGeom prst="line">
            <a:avLst/>
          </a:prstGeom>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2629675" y="2660068"/>
            <a:ext cx="1364476"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vi-VN" dirty="0" smtClean="0"/>
              <a:t>16-12-1948</a:t>
            </a:r>
            <a:endParaRPr lang="vi-VN" dirty="0"/>
          </a:p>
        </p:txBody>
      </p:sp>
      <p:sp>
        <p:nvSpPr>
          <p:cNvPr id="19" name="Rectangle 18"/>
          <p:cNvSpPr/>
          <p:nvPr/>
        </p:nvSpPr>
        <p:spPr>
          <a:xfrm>
            <a:off x="2805274" y="3821277"/>
            <a:ext cx="2615183"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vi-VN" dirty="0"/>
              <a:t>T</a:t>
            </a:r>
            <a:r>
              <a:rPr lang="vi-VN" dirty="0" smtClean="0"/>
              <a:t>ách đặc khu Hòn Gai ra khỏi địa giới tỉnh Quảng Hồng (Khu đặc biệt Hòn Gai).</a:t>
            </a:r>
            <a:endParaRPr lang="vi-VN" dirty="0"/>
          </a:p>
        </p:txBody>
      </p:sp>
      <p:sp>
        <p:nvSpPr>
          <p:cNvPr id="21" name="Rectangle 20"/>
          <p:cNvSpPr/>
          <p:nvPr/>
        </p:nvSpPr>
        <p:spPr>
          <a:xfrm>
            <a:off x="2741608" y="2111981"/>
            <a:ext cx="1347485"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vi-VN" dirty="0" smtClean="0"/>
              <a:t>Quảng Yên</a:t>
            </a:r>
            <a:endParaRPr lang="vi-VN" dirty="0"/>
          </a:p>
        </p:txBody>
      </p:sp>
      <p:cxnSp>
        <p:nvCxnSpPr>
          <p:cNvPr id="23" name="Straight Connector 22"/>
          <p:cNvCxnSpPr/>
          <p:nvPr/>
        </p:nvCxnSpPr>
        <p:spPr>
          <a:xfrm>
            <a:off x="6206155" y="3187203"/>
            <a:ext cx="9237" cy="448144"/>
          </a:xfrm>
          <a:prstGeom prst="line">
            <a:avLst/>
          </a:prstGeom>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5866578" y="2585824"/>
            <a:ext cx="69762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vi-VN" dirty="0" smtClean="0"/>
              <a:t>1955</a:t>
            </a:r>
            <a:endParaRPr lang="vi-VN" dirty="0"/>
          </a:p>
        </p:txBody>
      </p:sp>
      <p:sp>
        <p:nvSpPr>
          <p:cNvPr id="25" name="Rectangle 24"/>
          <p:cNvSpPr/>
          <p:nvPr/>
        </p:nvSpPr>
        <p:spPr>
          <a:xfrm>
            <a:off x="5430412" y="3751468"/>
            <a:ext cx="2395382"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vi-VN" dirty="0">
                <a:latin typeface="Times New Roman" panose="02020603050405020304" pitchFamily="18" charset="0"/>
                <a:ea typeface="Arial" panose="020B0604020202020204" pitchFamily="34" charset="0"/>
              </a:rPr>
              <a:t>Quảng Yên và Khu đặc biệt Hòn Gai hợp </a:t>
            </a:r>
            <a:r>
              <a:rPr lang="vi-VN" dirty="0" smtClean="0">
                <a:latin typeface="Times New Roman" panose="02020603050405020304" pitchFamily="18" charset="0"/>
                <a:ea typeface="Arial" panose="020B0604020202020204" pitchFamily="34" charset="0"/>
              </a:rPr>
              <a:t>nhất. Trả </a:t>
            </a:r>
            <a:r>
              <a:rPr lang="vi-VN" dirty="0">
                <a:latin typeface="Times New Roman" panose="02020603050405020304" pitchFamily="18" charset="0"/>
                <a:ea typeface="Arial" panose="020B0604020202020204" pitchFamily="34" charset="0"/>
              </a:rPr>
              <a:t>các huyện Chí Linh, Nam Sách, Kinh Môn, Đông Triều về tỉnh Hải Dương, còn các huyện Cát Hải, Cát Bà, Thuỷ Nguyên được sáp nhập vào Hải Phòng. </a:t>
            </a:r>
            <a:endParaRPr lang="vi-VN" dirty="0"/>
          </a:p>
        </p:txBody>
      </p:sp>
      <p:cxnSp>
        <p:nvCxnSpPr>
          <p:cNvPr id="27" name="Straight Connector 26"/>
          <p:cNvCxnSpPr/>
          <p:nvPr/>
        </p:nvCxnSpPr>
        <p:spPr>
          <a:xfrm>
            <a:off x="8430974" y="3226484"/>
            <a:ext cx="18473" cy="434110"/>
          </a:xfrm>
          <a:prstGeom prst="line">
            <a:avLst/>
          </a:prstGeom>
        </p:spPr>
        <p:style>
          <a:lnRef idx="3">
            <a:schemeClr val="dk1"/>
          </a:lnRef>
          <a:fillRef idx="0">
            <a:schemeClr val="dk1"/>
          </a:fillRef>
          <a:effectRef idx="2">
            <a:schemeClr val="dk1"/>
          </a:effectRef>
          <a:fontRef idx="minor">
            <a:schemeClr val="tx1"/>
          </a:fontRef>
        </p:style>
      </p:cxnSp>
      <p:sp>
        <p:nvSpPr>
          <p:cNvPr id="28" name="Rectangle 27"/>
          <p:cNvSpPr/>
          <p:nvPr/>
        </p:nvSpPr>
        <p:spPr>
          <a:xfrm>
            <a:off x="7761517" y="2570220"/>
            <a:ext cx="1261884" cy="369332"/>
          </a:xfrm>
          <a:prstGeom prst="rect">
            <a:avLst/>
          </a:prstGeom>
          <a:solidFill>
            <a:schemeClr val="accent4">
              <a:lumMod val="75000"/>
            </a:schemeClr>
          </a:solidFill>
        </p:spPr>
        <p:txBody>
          <a:bodyPr wrap="none">
            <a:spAutoFit/>
          </a:bodyPr>
          <a:lstStyle/>
          <a:p>
            <a:r>
              <a:rPr lang="vi-VN" dirty="0">
                <a:latin typeface="Times New Roman" panose="02020603050405020304" pitchFamily="18" charset="0"/>
                <a:ea typeface="Arial" panose="020B0604020202020204" pitchFamily="34" charset="0"/>
              </a:rPr>
              <a:t>27-10-1961</a:t>
            </a:r>
            <a:endParaRPr lang="vi-VN" dirty="0"/>
          </a:p>
        </p:txBody>
      </p:sp>
      <p:sp>
        <p:nvSpPr>
          <p:cNvPr id="29" name="Rectangle 28"/>
          <p:cNvSpPr/>
          <p:nvPr/>
        </p:nvSpPr>
        <p:spPr>
          <a:xfrm>
            <a:off x="7878797" y="3784008"/>
            <a:ext cx="1108185" cy="1754326"/>
          </a:xfrm>
          <a:prstGeom prst="rect">
            <a:avLst/>
          </a:prstGeom>
          <a:solidFill>
            <a:schemeClr val="accent4">
              <a:lumMod val="75000"/>
            </a:schemeClr>
          </a:solidFill>
        </p:spPr>
        <p:txBody>
          <a:bodyPr wrap="square">
            <a:spAutoFit/>
          </a:bodyPr>
          <a:lstStyle/>
          <a:p>
            <a:r>
              <a:rPr lang="vi-VN" dirty="0" smtClean="0">
                <a:latin typeface="Times New Roman" panose="02020603050405020304" pitchFamily="18" charset="0"/>
                <a:ea typeface="Arial" panose="020B0604020202020204" pitchFamily="34" charset="0"/>
              </a:rPr>
              <a:t>Huyện Đông Triều thuộc khu Hồng Quảng.</a:t>
            </a:r>
            <a:endParaRPr lang="vi-VN" dirty="0"/>
          </a:p>
        </p:txBody>
      </p:sp>
      <p:cxnSp>
        <p:nvCxnSpPr>
          <p:cNvPr id="11" name="Straight Connector 10"/>
          <p:cNvCxnSpPr/>
          <p:nvPr/>
        </p:nvCxnSpPr>
        <p:spPr>
          <a:xfrm>
            <a:off x="9417523" y="3262554"/>
            <a:ext cx="3568" cy="398040"/>
          </a:xfrm>
          <a:prstGeom prst="line">
            <a:avLst/>
          </a:prstGeom>
        </p:spPr>
        <p:style>
          <a:lnRef idx="3">
            <a:schemeClr val="dk1"/>
          </a:lnRef>
          <a:fillRef idx="0">
            <a:schemeClr val="dk1"/>
          </a:fillRef>
          <a:effectRef idx="2">
            <a:schemeClr val="dk1"/>
          </a:effectRef>
          <a:fontRef idx="minor">
            <a:schemeClr val="tx1"/>
          </a:fontRef>
        </p:style>
      </p:cxnSp>
      <p:sp>
        <p:nvSpPr>
          <p:cNvPr id="12" name="Rectangle 11"/>
          <p:cNvSpPr/>
          <p:nvPr/>
        </p:nvSpPr>
        <p:spPr>
          <a:xfrm>
            <a:off x="8830577" y="2355173"/>
            <a:ext cx="1261884" cy="369332"/>
          </a:xfrm>
          <a:prstGeom prst="rect">
            <a:avLst/>
          </a:prstGeom>
          <a:solidFill>
            <a:schemeClr val="accent1">
              <a:lumMod val="75000"/>
            </a:schemeClr>
          </a:solidFill>
        </p:spPr>
        <p:txBody>
          <a:bodyPr wrap="none">
            <a:spAutoFit/>
          </a:bodyPr>
          <a:lstStyle/>
          <a:p>
            <a:r>
              <a:rPr lang="vi-VN" dirty="0">
                <a:latin typeface="Times New Roman" panose="02020603050405020304" pitchFamily="18" charset="0"/>
                <a:ea typeface="Arial" panose="020B0604020202020204" pitchFamily="34" charset="0"/>
              </a:rPr>
              <a:t>30-10-1963</a:t>
            </a:r>
            <a:endParaRPr lang="vi-VN" dirty="0"/>
          </a:p>
        </p:txBody>
      </p:sp>
      <p:sp>
        <p:nvSpPr>
          <p:cNvPr id="15" name="Rectangle 14"/>
          <p:cNvSpPr/>
          <p:nvPr/>
        </p:nvSpPr>
        <p:spPr>
          <a:xfrm>
            <a:off x="8986982" y="3765882"/>
            <a:ext cx="1290738" cy="1477328"/>
          </a:xfrm>
          <a:prstGeom prst="rect">
            <a:avLst/>
          </a:prstGeom>
          <a:solidFill>
            <a:schemeClr val="accent1">
              <a:lumMod val="75000"/>
            </a:schemeClr>
          </a:solidFill>
        </p:spPr>
        <p:txBody>
          <a:bodyPr wrap="square">
            <a:spAutoFit/>
          </a:bodyPr>
          <a:lstStyle/>
          <a:p>
            <a:r>
              <a:rPr lang="vi-VN" dirty="0" smtClean="0">
                <a:latin typeface="Times New Roman" panose="02020603050405020304" pitchFamily="18" charset="0"/>
                <a:ea typeface="Arial" panose="020B0604020202020204" pitchFamily="34" charset="0"/>
              </a:rPr>
              <a:t>Hợp </a:t>
            </a:r>
            <a:r>
              <a:rPr lang="vi-VN" dirty="0">
                <a:latin typeface="Times New Roman" panose="02020603050405020304" pitchFamily="18" charset="0"/>
                <a:ea typeface="Arial" panose="020B0604020202020204" pitchFamily="34" charset="0"/>
              </a:rPr>
              <a:t>nhất khu Hồng Quảng và tỉnh Hải </a:t>
            </a:r>
            <a:r>
              <a:rPr lang="vi-VN" dirty="0" smtClean="0">
                <a:latin typeface="Times New Roman" panose="02020603050405020304" pitchFamily="18" charset="0"/>
                <a:ea typeface="Arial" panose="020B0604020202020204" pitchFamily="34" charset="0"/>
              </a:rPr>
              <a:t>Ninh</a:t>
            </a:r>
            <a:endParaRPr lang="vi-VN" dirty="0"/>
          </a:p>
        </p:txBody>
      </p:sp>
      <p:cxnSp>
        <p:nvCxnSpPr>
          <p:cNvPr id="20" name="Straight Connector 19"/>
          <p:cNvCxnSpPr/>
          <p:nvPr/>
        </p:nvCxnSpPr>
        <p:spPr>
          <a:xfrm flipH="1">
            <a:off x="11406909" y="3242833"/>
            <a:ext cx="9236" cy="315436"/>
          </a:xfrm>
          <a:prstGeom prst="line">
            <a:avLst/>
          </a:prstGeom>
        </p:spPr>
        <p:style>
          <a:lnRef idx="3">
            <a:schemeClr val="dk1"/>
          </a:lnRef>
          <a:fillRef idx="0">
            <a:schemeClr val="dk1"/>
          </a:fillRef>
          <a:effectRef idx="2">
            <a:schemeClr val="dk1"/>
          </a:effectRef>
          <a:fontRef idx="minor">
            <a:schemeClr val="tx1"/>
          </a:fontRef>
        </p:style>
      </p:cxnSp>
      <p:sp>
        <p:nvSpPr>
          <p:cNvPr id="22" name="Rectangle 21"/>
          <p:cNvSpPr/>
          <p:nvPr/>
        </p:nvSpPr>
        <p:spPr>
          <a:xfrm>
            <a:off x="10935961" y="2427876"/>
            <a:ext cx="646331" cy="369332"/>
          </a:xfrm>
          <a:prstGeom prst="rect">
            <a:avLst/>
          </a:prstGeom>
          <a:solidFill>
            <a:srgbClr val="FF0000"/>
          </a:solidFill>
        </p:spPr>
        <p:txBody>
          <a:bodyPr wrap="none">
            <a:spAutoFit/>
          </a:bodyPr>
          <a:lstStyle/>
          <a:p>
            <a:r>
              <a:rPr lang="vi-VN" dirty="0">
                <a:latin typeface="Times New Roman" panose="02020603050405020304" pitchFamily="18" charset="0"/>
                <a:ea typeface="Arial" panose="020B0604020202020204" pitchFamily="34" charset="0"/>
              </a:rPr>
              <a:t>2020</a:t>
            </a:r>
            <a:endParaRPr lang="vi-VN" dirty="0"/>
          </a:p>
        </p:txBody>
      </p:sp>
      <p:sp>
        <p:nvSpPr>
          <p:cNvPr id="26" name="Rectangle 25"/>
          <p:cNvSpPr/>
          <p:nvPr/>
        </p:nvSpPr>
        <p:spPr>
          <a:xfrm>
            <a:off x="8801723" y="1878419"/>
            <a:ext cx="1319592" cy="369332"/>
          </a:xfrm>
          <a:prstGeom prst="rect">
            <a:avLst/>
          </a:prstGeom>
          <a:solidFill>
            <a:schemeClr val="accent1">
              <a:lumMod val="75000"/>
            </a:schemeClr>
          </a:solidFill>
        </p:spPr>
        <p:txBody>
          <a:bodyPr wrap="none">
            <a:spAutoFit/>
          </a:bodyPr>
          <a:lstStyle/>
          <a:p>
            <a:r>
              <a:rPr lang="vi-VN" dirty="0">
                <a:latin typeface="Times New Roman" panose="02020603050405020304" pitchFamily="18" charset="0"/>
                <a:ea typeface="Arial" panose="020B0604020202020204" pitchFamily="34" charset="0"/>
              </a:rPr>
              <a:t>Quảng Ninh</a:t>
            </a:r>
            <a:endParaRPr lang="vi-VN" dirty="0"/>
          </a:p>
        </p:txBody>
      </p:sp>
      <p:sp>
        <p:nvSpPr>
          <p:cNvPr id="30" name="Rectangle 29"/>
          <p:cNvSpPr/>
          <p:nvPr/>
        </p:nvSpPr>
        <p:spPr>
          <a:xfrm>
            <a:off x="10557164" y="3895794"/>
            <a:ext cx="1634836" cy="2308324"/>
          </a:xfrm>
          <a:prstGeom prst="rect">
            <a:avLst/>
          </a:prstGeom>
          <a:solidFill>
            <a:srgbClr val="FF0000"/>
          </a:solidFill>
        </p:spPr>
        <p:txBody>
          <a:bodyPr wrap="square">
            <a:spAutoFit/>
          </a:bodyPr>
          <a:lstStyle/>
          <a:p>
            <a:r>
              <a:rPr lang="vi-VN" dirty="0">
                <a:latin typeface="Times New Roman" panose="02020603050405020304" pitchFamily="18" charset="0"/>
                <a:ea typeface="Arial" panose="020B0604020202020204" pitchFamily="34" charset="0"/>
              </a:rPr>
              <a:t>13 đơn vị hành chính cấp huyện, gồm 4 thành phố, 2 thị xã và 7 huyện; bao gồm 177 đơn vị hành chính cấp xã </a:t>
            </a:r>
            <a:endParaRPr lang="vi-VN" dirty="0"/>
          </a:p>
        </p:txBody>
      </p:sp>
      <p:sp>
        <p:nvSpPr>
          <p:cNvPr id="32" name="Rectangle 31"/>
          <p:cNvSpPr/>
          <p:nvPr/>
        </p:nvSpPr>
        <p:spPr>
          <a:xfrm>
            <a:off x="5456195" y="2092520"/>
            <a:ext cx="137088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vi-VN" dirty="0">
                <a:latin typeface="Times New Roman" panose="02020603050405020304" pitchFamily="18" charset="0"/>
                <a:ea typeface="Arial" panose="020B0604020202020204" pitchFamily="34" charset="0"/>
              </a:rPr>
              <a:t>Hồng Quảng</a:t>
            </a:r>
            <a:endParaRPr lang="vi-VN" dirty="0"/>
          </a:p>
        </p:txBody>
      </p:sp>
    </p:spTree>
    <p:extLst>
      <p:ext uri="{BB962C8B-B14F-4D97-AF65-F5344CB8AC3E}">
        <p14:creationId xmlns:p14="http://schemas.microsoft.com/office/powerpoint/2010/main" val="185005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inVertical)">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00"/>
                                        <p:tgtEl>
                                          <p:spTgt spid="12"/>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500"/>
                                        <p:tgtEl>
                                          <p:spTgt spid="26"/>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down)">
                                      <p:cBhvr>
                                        <p:cTn id="77" dur="500"/>
                                        <p:tgtEl>
                                          <p:spTgt spid="15"/>
                                        </p:tgtEl>
                                      </p:cBhvr>
                                    </p:animEffect>
                                  </p:childTnLst>
                                </p:cTn>
                              </p:par>
                              <p:par>
                                <p:cTn id="78" presetID="22" presetClass="entr" presetSubtype="4" fill="hold"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down)">
                                      <p:cBhvr>
                                        <p:cTn id="80" dur="500"/>
                                        <p:tgtEl>
                                          <p:spTgt spid="1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wipe(down)">
                                      <p:cBhvr>
                                        <p:cTn id="85" dur="500"/>
                                        <p:tgtEl>
                                          <p:spTgt spid="22"/>
                                        </p:tgtEl>
                                      </p:cBhvr>
                                    </p:animEffect>
                                  </p:childTnLst>
                                </p:cTn>
                              </p:par>
                              <p:par>
                                <p:cTn id="86" presetID="22" presetClass="entr" presetSubtype="4" fill="hold"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down)">
                                      <p:cBhvr>
                                        <p:cTn id="88" dur="500"/>
                                        <p:tgtEl>
                                          <p:spTgt spid="2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down)">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10" grpId="0" animBg="1"/>
      <p:bldP spid="13" grpId="0" animBg="1"/>
      <p:bldP spid="18" grpId="0" animBg="1"/>
      <p:bldP spid="19" grpId="0" animBg="1"/>
      <p:bldP spid="21" grpId="0" animBg="1"/>
      <p:bldP spid="24" grpId="0" animBg="1"/>
      <p:bldP spid="25" grpId="0" animBg="1"/>
      <p:bldP spid="28" grpId="0" animBg="1"/>
      <p:bldP spid="29" grpId="0" animBg="1"/>
      <p:bldP spid="12" grpId="0" animBg="1"/>
      <p:bldP spid="15" grpId="0" animBg="1"/>
      <p:bldP spid="22" grpId="0" animBg="1"/>
      <p:bldP spid="26" grpId="0" animBg="1"/>
      <p:bldP spid="30"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4" y="270271"/>
            <a:ext cx="11841019" cy="954107"/>
          </a:xfrm>
          <a:prstGeom prst="rect">
            <a:avLst/>
          </a:prstGeom>
        </p:spPr>
        <p:txBody>
          <a:bodyPr wrap="square">
            <a:spAutoFit/>
          </a:bodyPr>
          <a:lstStyle/>
          <a:p>
            <a:r>
              <a:rPr lang="vi-VN" sz="2800" b="1" dirty="0">
                <a:latin typeface="Times New Roman" panose="02020603050405020304" pitchFamily="18" charset="0"/>
                <a:ea typeface="Arial" panose="020B0604020202020204" pitchFamily="34" charset="0"/>
              </a:rPr>
              <a:t>3. Tìm hiểu về vị trí địa lí, giáp giới và sự phân chia hành chính </a:t>
            </a:r>
            <a:r>
              <a:rPr lang="vi-VN" sz="2800" b="1" dirty="0" smtClean="0">
                <a:latin typeface="Times New Roman" panose="02020603050405020304" pitchFamily="18" charset="0"/>
                <a:ea typeface="Arial" panose="020B0604020202020204" pitchFamily="34" charset="0"/>
              </a:rPr>
              <a:t>của TX Quảng Yên</a:t>
            </a:r>
            <a:endParaRPr lang="vi-VN" sz="2800" dirty="0"/>
          </a:p>
        </p:txBody>
      </p:sp>
    </p:spTree>
    <p:extLst>
      <p:ext uri="{BB962C8B-B14F-4D97-AF65-F5344CB8AC3E}">
        <p14:creationId xmlns:p14="http://schemas.microsoft.com/office/powerpoint/2010/main" val="2737201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ản đồ Thị xã Quảng Yên - Quảng Ninh - Địa Ốc Thông Th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75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054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1029</Words>
  <Application>Microsoft Office PowerPoint</Application>
  <PresentationFormat>Widescreen</PresentationFormat>
  <Paragraphs>149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dc:creator>
  <cp:lastModifiedBy>LINH</cp:lastModifiedBy>
  <cp:revision>28</cp:revision>
  <dcterms:created xsi:type="dcterms:W3CDTF">2021-12-23T07:12:05Z</dcterms:created>
  <dcterms:modified xsi:type="dcterms:W3CDTF">2022-01-19T01:59:49Z</dcterms:modified>
</cp:coreProperties>
</file>