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80" r:id="rId5"/>
    <p:sldId id="273" r:id="rId6"/>
    <p:sldId id="274" r:id="rId7"/>
    <p:sldId id="275" r:id="rId8"/>
    <p:sldId id="276" r:id="rId9"/>
    <p:sldId id="277" r:id="rId10"/>
    <p:sldId id="278" r:id="rId11"/>
    <p:sldId id="279" r:id="rId12"/>
    <p:sldId id="261" r:id="rId13"/>
    <p:sldId id="262" r:id="rId14"/>
    <p:sldId id="281" r:id="rId15"/>
    <p:sldId id="263" r:id="rId16"/>
    <p:sldId id="264" r:id="rId17"/>
    <p:sldId id="265" r:id="rId18"/>
    <p:sldId id="266"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3034149-4C0C-4846-86FA-522444D6CEC5}" type="datetimeFigureOut">
              <a:rPr lang="vi-VN" smtClean="0"/>
              <a:t>07/04/2022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275208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034149-4C0C-4846-86FA-522444D6CEC5}" type="datetimeFigureOut">
              <a:rPr lang="vi-VN" smtClean="0"/>
              <a:t>07/04/2022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214334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034149-4C0C-4846-86FA-522444D6CEC5}" type="datetimeFigureOut">
              <a:rPr lang="vi-VN" smtClean="0"/>
              <a:t>07/04/2022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360147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3034149-4C0C-4846-86FA-522444D6CEC5}" type="datetimeFigureOut">
              <a:rPr lang="vi-VN" smtClean="0"/>
              <a:t>07/04/2022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305815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034149-4C0C-4846-86FA-522444D6CEC5}" type="datetimeFigureOut">
              <a:rPr lang="vi-VN" smtClean="0"/>
              <a:t>07/04/2022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65559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3034149-4C0C-4846-86FA-522444D6CEC5}" type="datetimeFigureOut">
              <a:rPr lang="vi-VN" smtClean="0"/>
              <a:t>07/04/2022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126325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3034149-4C0C-4846-86FA-522444D6CEC5}" type="datetimeFigureOut">
              <a:rPr lang="vi-VN" smtClean="0"/>
              <a:t>07/04/2022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342340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3034149-4C0C-4846-86FA-522444D6CEC5}" type="datetimeFigureOut">
              <a:rPr lang="vi-VN" smtClean="0"/>
              <a:t>07/04/2022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411166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34149-4C0C-4846-86FA-522444D6CEC5}" type="datetimeFigureOut">
              <a:rPr lang="vi-VN" smtClean="0"/>
              <a:t>07/04/2022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34889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34149-4C0C-4846-86FA-522444D6CEC5}" type="datetimeFigureOut">
              <a:rPr lang="vi-VN" smtClean="0"/>
              <a:t>07/04/2022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414622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34149-4C0C-4846-86FA-522444D6CEC5}" type="datetimeFigureOut">
              <a:rPr lang="vi-VN" smtClean="0"/>
              <a:t>07/04/2022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021E062-C1E5-4C60-8C8F-E1EB057C740F}" type="slidenum">
              <a:rPr lang="vi-VN" smtClean="0"/>
              <a:t>‹#›</a:t>
            </a:fld>
            <a:endParaRPr lang="vi-VN"/>
          </a:p>
        </p:txBody>
      </p:sp>
    </p:spTree>
    <p:extLst>
      <p:ext uri="{BB962C8B-B14F-4D97-AF65-F5344CB8AC3E}">
        <p14:creationId xmlns:p14="http://schemas.microsoft.com/office/powerpoint/2010/main" val="19886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34149-4C0C-4846-86FA-522444D6CEC5}" type="datetimeFigureOut">
              <a:rPr lang="vi-VN" smtClean="0"/>
              <a:t>07/04/2022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1E062-C1E5-4C60-8C8F-E1EB057C740F}" type="slidenum">
              <a:rPr lang="vi-VN" smtClean="0"/>
              <a:t>‹#›</a:t>
            </a:fld>
            <a:endParaRPr lang="vi-VN"/>
          </a:p>
        </p:txBody>
      </p:sp>
    </p:spTree>
    <p:extLst>
      <p:ext uri="{BB962C8B-B14F-4D97-AF65-F5344CB8AC3E}">
        <p14:creationId xmlns:p14="http://schemas.microsoft.com/office/powerpoint/2010/main" val="104334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laodong.vn/giao-duc/chung-ket-olympia-2021-hoang-khanh-but-phat-dan-dau-voi-250-diem-973743.ldo"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bảng đen - Mẫu Powerpoint bảng đen cực đẹp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21164" y="2459289"/>
            <a:ext cx="8349672" cy="1077218"/>
          </a:xfrm>
          <a:prstGeom prst="rect">
            <a:avLst/>
          </a:prstGeom>
        </p:spPr>
        <p:txBody>
          <a:bodyPr wrap="square">
            <a:spAutoFit/>
          </a:bodyPr>
          <a:lstStyle/>
          <a:p>
            <a:pPr algn="just">
              <a:spcBef>
                <a:spcPts val="100"/>
              </a:spcBef>
              <a:spcAft>
                <a:spcPts val="100"/>
              </a:spcAft>
            </a:pPr>
            <a:r>
              <a:rPr lang="vi-VN" sz="3200" b="1" dirty="0" smtClean="0">
                <a:latin typeface="Times New Roman" panose="02020603050405020304" pitchFamily="18" charset="0"/>
              </a:rPr>
              <a:t>Kể </a:t>
            </a:r>
            <a:r>
              <a:rPr lang="vi-VN" sz="3200" b="1" dirty="0">
                <a:latin typeface="Times New Roman" panose="02020603050405020304" pitchFamily="18" charset="0"/>
              </a:rPr>
              <a:t>tên những học sinh tiêu biểu trong tất cả các lĩnh vực ở Quảng Ninh mà em biết.</a:t>
            </a:r>
            <a:endParaRPr lang="vi-VN" sz="3200" b="1" dirty="0">
              <a:effectLst/>
            </a:endParaRPr>
          </a:p>
        </p:txBody>
      </p:sp>
    </p:spTree>
    <p:extLst>
      <p:ext uri="{BB962C8B-B14F-4D97-AF65-F5344CB8AC3E}">
        <p14:creationId xmlns:p14="http://schemas.microsoft.com/office/powerpoint/2010/main" val="186460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quangyen.quangninh.edu.vn/Store/News/1/000%20c2%20lien%20vi/img-1616-2019122201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7345" y="0"/>
            <a:ext cx="5144655" cy="68595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4182" y="1572736"/>
            <a:ext cx="6096000" cy="923330"/>
          </a:xfrm>
          <a:prstGeom prst="rect">
            <a:avLst/>
          </a:prstGeom>
        </p:spPr>
        <p:txBody>
          <a:bodyPr>
            <a:spAutoFit/>
          </a:bodyPr>
          <a:lstStyle/>
          <a:p>
            <a:pPr algn="just"/>
            <a:r>
              <a:rPr lang="vi-VN" dirty="0">
                <a:solidFill>
                  <a:srgbClr val="333333"/>
                </a:solidFill>
              </a:rPr>
              <a:t>      Bằng sự cố gắng và nỗ lực của hai trò và thầy hướng dẫn Cao Khiên một lần nữa các em mang về cho trường giải thưởng: Giải Khuyến Khích. </a:t>
            </a:r>
          </a:p>
        </p:txBody>
      </p:sp>
    </p:spTree>
    <p:extLst>
      <p:ext uri="{BB962C8B-B14F-4D97-AF65-F5344CB8AC3E}">
        <p14:creationId xmlns:p14="http://schemas.microsoft.com/office/powerpoint/2010/main" val="530669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sohanews.sohacdn.com/thumb_w/1000/160588918557773824/2022/3/23/photo-1-164802370233221407909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944" y="1"/>
            <a:ext cx="6567055" cy="4885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599" y="1110825"/>
            <a:ext cx="4655128" cy="3108543"/>
          </a:xfrm>
          <a:prstGeom prst="rect">
            <a:avLst/>
          </a:prstGeom>
        </p:spPr>
        <p:txBody>
          <a:bodyPr wrap="square">
            <a:spAutoFit/>
          </a:bodyPr>
          <a:lstStyle/>
          <a:p>
            <a:r>
              <a:rPr lang="vi-VN" sz="2800" i="1" dirty="0">
                <a:solidFill>
                  <a:srgbClr val="212529"/>
                </a:solidFill>
                <a:latin typeface="Times New Roman" panose="02020603050405020304" pitchFamily="18" charset="0"/>
                <a:ea typeface="Calibri" panose="020F0502020204030204" pitchFamily="34" charset="0"/>
              </a:rPr>
              <a:t>Xuất sắc vượt qua 3 nhà leo núi trong Chung kết Đường lên đỉnh </a:t>
            </a:r>
            <a:r>
              <a:rPr lang="en-US" sz="2800" i="1" dirty="0">
                <a:solidFill>
                  <a:srgbClr val="212529"/>
                </a:solidFill>
                <a:latin typeface="Times New Roman" panose="02020603050405020304" pitchFamily="18" charset="0"/>
                <a:ea typeface="Calibri" panose="020F0502020204030204" pitchFamily="34" charset="0"/>
                <a:cs typeface="Times New Roman" panose="02020603050405020304" pitchFamily="18" charset="0"/>
                <a:hlinkClick r:id="rId3" tooltip="Olympia"/>
              </a:rPr>
              <a:t>Olympia</a:t>
            </a:r>
            <a:r>
              <a:rPr lang="vi-VN" sz="2800" i="1" dirty="0">
                <a:solidFill>
                  <a:srgbClr val="212529"/>
                </a:solidFill>
                <a:latin typeface="Times New Roman" panose="02020603050405020304" pitchFamily="18" charset="0"/>
                <a:ea typeface="Calibri" panose="020F0502020204030204" pitchFamily="34" charset="0"/>
              </a:rPr>
              <a:t> 2021, Nguyễn Hoàng Khánh (Trường THPT Bạch Đằng, Quảng Ninh) đã xuất sắc giành vòng nguyệt quế.</a:t>
            </a:r>
            <a:endParaRPr lang="vi-VN" sz="2800" dirty="0"/>
          </a:p>
        </p:txBody>
      </p:sp>
    </p:spTree>
    <p:extLst>
      <p:ext uri="{BB962C8B-B14F-4D97-AF65-F5344CB8AC3E}">
        <p14:creationId xmlns:p14="http://schemas.microsoft.com/office/powerpoint/2010/main" val="3491938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Nền Học Sinh Tiểu Học, Học Sinh Tiểu Học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8" y="-1"/>
            <a:ext cx="1221461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13418" y="411980"/>
            <a:ext cx="6742546"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00"/>
              </a:spcBef>
              <a:spcAft>
                <a:spcPts val="100"/>
              </a:spcAft>
            </a:pPr>
            <a:r>
              <a:rPr lang="vi-VN" sz="3200" i="1" dirty="0">
                <a:latin typeface="Times New Roman" panose="02020603050405020304" pitchFamily="18" charset="0"/>
              </a:rPr>
              <a:t>Tấm gương HS tiêu biểu là những HS đạt thành tích cao trong học tập và rèn  luyện ở các lĩnh vực giáo dục, thể thao, nghệ thuật,...; là những HS vượt khó học giỏi; những tấm gương sáng về “Người tốt, việc tốt” đáng được biểu dương</a:t>
            </a:r>
            <a:r>
              <a:rPr lang="vi-VN" sz="3200" i="1" dirty="0" smtClean="0">
                <a:latin typeface="Times New Roman" panose="02020603050405020304" pitchFamily="18" charset="0"/>
              </a:rPr>
              <a:t>.</a:t>
            </a:r>
          </a:p>
        </p:txBody>
      </p:sp>
    </p:spTree>
    <p:extLst>
      <p:ext uri="{BB962C8B-B14F-4D97-AF65-F5344CB8AC3E}">
        <p14:creationId xmlns:p14="http://schemas.microsoft.com/office/powerpoint/2010/main" val="7865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Nền Học Sinh Tiểu Học, Học Sinh Tiểu Học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8" y="-1"/>
            <a:ext cx="1221461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36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3477643"/>
              </p:ext>
            </p:extLst>
          </p:nvPr>
        </p:nvGraphicFramePr>
        <p:xfrm>
          <a:off x="175491" y="0"/>
          <a:ext cx="11933381" cy="6543040"/>
        </p:xfrm>
        <a:graphic>
          <a:graphicData uri="http://schemas.openxmlformats.org/drawingml/2006/table">
            <a:tbl>
              <a:tblPr firstRow="1" firstCol="1" bandRow="1">
                <a:tableStyleId>{5C22544A-7EE6-4342-B048-85BDC9FD1C3A}</a:tableStyleId>
              </a:tblPr>
              <a:tblGrid>
                <a:gridCol w="11933381">
                  <a:extLst>
                    <a:ext uri="{9D8B030D-6E8A-4147-A177-3AD203B41FA5}">
                      <a16:colId xmlns:a16="http://schemas.microsoft.com/office/drawing/2014/main" val="1284416267"/>
                    </a:ext>
                  </a:extLst>
                </a:gridCol>
              </a:tblGrid>
              <a:tr h="0">
                <a:tc>
                  <a:txBody>
                    <a:bodyPr/>
                    <a:lstStyle/>
                    <a:p>
                      <a:pPr indent="180340" algn="ctr">
                        <a:spcBef>
                          <a:spcPts val="100"/>
                        </a:spcBef>
                        <a:spcAft>
                          <a:spcPts val="100"/>
                        </a:spcAft>
                      </a:pPr>
                      <a:r>
                        <a:rPr lang="vi-VN" sz="3200" dirty="0">
                          <a:effectLst/>
                          <a:latin typeface="Times New Roman" panose="02020603050405020304" pitchFamily="18" charset="0"/>
                          <a:cs typeface="Times New Roman" panose="02020603050405020304" pitchFamily="18" charset="0"/>
                        </a:rPr>
                        <a:t>PHIẾU PHỎNG VẤN HỌC SINH TIÊU BIỂU</a:t>
                      </a:r>
                    </a:p>
                    <a:p>
                      <a:pPr indent="180340" algn="just">
                        <a:spcBef>
                          <a:spcPts val="100"/>
                        </a:spcBef>
                        <a:spcAft>
                          <a:spcPts val="100"/>
                        </a:spcAft>
                      </a:pPr>
                      <a:r>
                        <a:rPr lang="vi-VN" sz="3200" dirty="0">
                          <a:effectLst/>
                          <a:latin typeface="Times New Roman" panose="02020603050405020304" pitchFamily="18" charset="0"/>
                          <a:cs typeface="Times New Roman" panose="02020603050405020304" pitchFamily="18" charset="0"/>
                        </a:rPr>
                        <a:t>Họ và tên:</a:t>
                      </a:r>
                    </a:p>
                    <a:p>
                      <a:pPr indent="180340" algn="just">
                        <a:spcBef>
                          <a:spcPts val="100"/>
                        </a:spcBef>
                        <a:spcAft>
                          <a:spcPts val="100"/>
                        </a:spcAft>
                      </a:pPr>
                      <a:r>
                        <a:rPr lang="vi-VN" sz="3200" dirty="0">
                          <a:effectLst/>
                          <a:latin typeface="Times New Roman" panose="02020603050405020304" pitchFamily="18" charset="0"/>
                          <a:cs typeface="Times New Roman" panose="02020603050405020304" pitchFamily="18" charset="0"/>
                        </a:rPr>
                        <a:t>Lớp:</a:t>
                      </a:r>
                      <a:br>
                        <a:rPr lang="vi-VN" sz="3200" dirty="0">
                          <a:effectLst/>
                          <a:latin typeface="Times New Roman" panose="02020603050405020304" pitchFamily="18" charset="0"/>
                          <a:cs typeface="Times New Roman" panose="02020603050405020304" pitchFamily="18" charset="0"/>
                        </a:rPr>
                      </a:br>
                      <a:r>
                        <a:rPr lang="vi-VN" sz="3200" dirty="0">
                          <a:effectLst/>
                          <a:latin typeface="Times New Roman" panose="02020603050405020304" pitchFamily="18" charset="0"/>
                          <a:cs typeface="Times New Roman" panose="02020603050405020304" pitchFamily="18" charset="0"/>
                        </a:rPr>
                        <a:t>    Trường:</a:t>
                      </a:r>
                    </a:p>
                    <a:p>
                      <a:pPr indent="180340" algn="just">
                        <a:spcBef>
                          <a:spcPts val="100"/>
                        </a:spcBef>
                        <a:spcAft>
                          <a:spcPts val="100"/>
                        </a:spcAft>
                      </a:pPr>
                      <a:r>
                        <a:rPr lang="vi-VN" sz="3200" dirty="0">
                          <a:effectLst/>
                          <a:latin typeface="Times New Roman" panose="02020603050405020304" pitchFamily="18" charset="0"/>
                          <a:cs typeface="Times New Roman" panose="02020603050405020304" pitchFamily="18" charset="0"/>
                        </a:rPr>
                        <a:t> </a:t>
                      </a:r>
                    </a:p>
                    <a:p>
                      <a:pPr indent="180340" algn="just">
                        <a:spcBef>
                          <a:spcPts val="100"/>
                        </a:spcBef>
                        <a:spcAft>
                          <a:spcPts val="100"/>
                        </a:spcAft>
                      </a:pPr>
                      <a:r>
                        <a:rPr lang="vi-VN" sz="3200" dirty="0">
                          <a:effectLst/>
                          <a:latin typeface="Times New Roman" panose="02020603050405020304" pitchFamily="18" charset="0"/>
                          <a:cs typeface="Times New Roman" panose="02020603050405020304" pitchFamily="18" charset="0"/>
                        </a:rPr>
                        <a:t>1. Môn học bạn yêu thích nhất là môn gì?</a:t>
                      </a:r>
                    </a:p>
                    <a:p>
                      <a:pPr indent="180340" algn="just">
                        <a:spcBef>
                          <a:spcPts val="100"/>
                        </a:spcBef>
                        <a:spcAft>
                          <a:spcPts val="100"/>
                        </a:spcAft>
                      </a:pPr>
                      <a:r>
                        <a:rPr lang="vi-VN" sz="3200" dirty="0">
                          <a:effectLst/>
                          <a:latin typeface="Times New Roman" panose="02020603050405020304" pitchFamily="18" charset="0"/>
                          <a:cs typeface="Times New Roman" panose="02020603050405020304" pitchFamily="18" charset="0"/>
                        </a:rPr>
                        <a:t>2. Trong năm học 2020 - 2021, bạn đã đạt được thành tích cao trong những môn học hoặc lĩnh vực nào?</a:t>
                      </a:r>
                    </a:p>
                    <a:p>
                      <a:pPr indent="180340" algn="just">
                        <a:spcBef>
                          <a:spcPts val="100"/>
                        </a:spcBef>
                        <a:spcAft>
                          <a:spcPts val="100"/>
                        </a:spcAft>
                      </a:pPr>
                      <a:r>
                        <a:rPr lang="vi-VN" sz="3200" dirty="0">
                          <a:effectLst/>
                          <a:latin typeface="Times New Roman" panose="02020603050405020304" pitchFamily="18" charset="0"/>
                          <a:cs typeface="Times New Roman" panose="02020603050405020304" pitchFamily="18" charset="0"/>
                        </a:rPr>
                        <a:t>3. Bạn hãy chia sẻ những bí quyết giúp bạn đạt được thành tích cao như vậy.</a:t>
                      </a:r>
                    </a:p>
                    <a:p>
                      <a:pPr indent="180340" algn="just">
                        <a:spcBef>
                          <a:spcPts val="100"/>
                        </a:spcBef>
                        <a:spcAft>
                          <a:spcPts val="100"/>
                        </a:spcAft>
                      </a:pPr>
                      <a:r>
                        <a:rPr lang="vi-VN" sz="3200" dirty="0">
                          <a:effectLst/>
                          <a:latin typeface="Times New Roman" panose="02020603050405020304" pitchFamily="18" charset="0"/>
                          <a:cs typeface="Times New Roman" panose="02020603050405020304" pitchFamily="18" charset="0"/>
                        </a:rPr>
                        <a:t>4. Ngoài thời gian học tập, bạn có tham gia các câu lạc bộ hoặc các môn thể thao nào không?</a:t>
                      </a:r>
                    </a:p>
                    <a:p>
                      <a:pPr indent="180340" algn="just">
                        <a:spcBef>
                          <a:spcPts val="100"/>
                        </a:spcBef>
                        <a:spcAft>
                          <a:spcPts val="100"/>
                        </a:spcAft>
                      </a:pPr>
                      <a:r>
                        <a:rPr lang="vi-VN" sz="3200" dirty="0">
                          <a:effectLst/>
                          <a:latin typeface="Times New Roman" panose="02020603050405020304" pitchFamily="18" charset="0"/>
                          <a:cs typeface="Times New Roman" panose="02020603050405020304" pitchFamily="18" charset="0"/>
                        </a:rPr>
                        <a:t>5. Nghề nghiệp mà bạn muốn làm trong tương lai là gì</a:t>
                      </a:r>
                      <a:r>
                        <a:rPr lang="vi-VN" sz="3200" dirty="0" smtClean="0">
                          <a:effectLst/>
                          <a:latin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7422804"/>
                  </a:ext>
                </a:extLst>
              </a:tr>
            </a:tbl>
          </a:graphicData>
        </a:graphic>
      </p:graphicFrame>
    </p:spTree>
    <p:extLst>
      <p:ext uri="{BB962C8B-B14F-4D97-AF65-F5344CB8AC3E}">
        <p14:creationId xmlns:p14="http://schemas.microsoft.com/office/powerpoint/2010/main" val="238944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Nền Học Sinh Tiểu Học, Học Sinh Tiểu Học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461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67996" y="482661"/>
            <a:ext cx="8141972"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spcBef>
                <a:spcPts val="100"/>
              </a:spcBef>
              <a:spcAft>
                <a:spcPts val="100"/>
              </a:spcAft>
            </a:pPr>
            <a:r>
              <a:rPr lang="en-US" sz="2800" b="1" dirty="0" err="1">
                <a:solidFill>
                  <a:srgbClr val="FF0000"/>
                </a:solidFill>
                <a:latin typeface="Times New Roman" panose="02020603050405020304" pitchFamily="18" charset="0"/>
                <a:cs typeface="Times New Roman" panose="02020603050405020304" pitchFamily="18" charset="0"/>
              </a:rPr>
              <a:t>Kể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tấm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2890982" y="1316180"/>
            <a:ext cx="6096000" cy="4503797"/>
          </a:xfrm>
          <a:prstGeom prst="rect">
            <a:avLst/>
          </a:prstGeom>
          <a:solidFill>
            <a:schemeClr val="accent2">
              <a:lumMod val="20000"/>
              <a:lumOff val="80000"/>
            </a:schemeClr>
          </a:solidFill>
        </p:spPr>
        <p:txBody>
          <a:bodyPr>
            <a:spAutoFit/>
          </a:bodyPr>
          <a:lstStyle/>
          <a:p>
            <a:pPr indent="356870" algn="just">
              <a:spcBef>
                <a:spcPts val="100"/>
              </a:spcBef>
              <a:spcAft>
                <a:spcPts val="100"/>
              </a:spcAft>
            </a:pPr>
            <a:r>
              <a:rPr lang="vi-VN" sz="2800" dirty="0">
                <a:latin typeface="Times New Roman" panose="02020603050405020304" pitchFamily="18" charset="0"/>
                <a:cs typeface="Times New Roman" panose="02020603050405020304" pitchFamily="18" charset="0"/>
              </a:rPr>
              <a:t>+ Hoàn cảnh sống, tính cách, phẩm chất tiêu biểu của người bạn đó.</a:t>
            </a:r>
            <a:endParaRPr lang="vi-VN" sz="2800" dirty="0" smtClean="0">
              <a:effectLst/>
              <a:latin typeface="Times New Roman" panose="02020603050405020304" pitchFamily="18" charset="0"/>
              <a:cs typeface="Times New Roman" panose="02020603050405020304" pitchFamily="18" charset="0"/>
            </a:endParaRPr>
          </a:p>
          <a:p>
            <a:pPr indent="356870" algn="just">
              <a:spcBef>
                <a:spcPts val="100"/>
              </a:spcBef>
              <a:spcAft>
                <a:spcPts val="100"/>
              </a:spcAft>
            </a:pPr>
            <a:r>
              <a:rPr lang="vi-VN" sz="2800" dirty="0">
                <a:latin typeface="Times New Roman" panose="02020603050405020304" pitchFamily="18" charset="0"/>
                <a:cs typeface="Times New Roman" panose="02020603050405020304" pitchFamily="18" charset="0"/>
              </a:rPr>
              <a:t>+ Thành tích và quá trình đạt được thành tích của người bạn đó.</a:t>
            </a:r>
            <a:endParaRPr lang="vi-VN" sz="2800" dirty="0" smtClean="0">
              <a:effectLst/>
              <a:latin typeface="Times New Roman" panose="02020603050405020304" pitchFamily="18" charset="0"/>
              <a:cs typeface="Times New Roman" panose="02020603050405020304" pitchFamily="18" charset="0"/>
            </a:endParaRPr>
          </a:p>
          <a:p>
            <a:pPr indent="356870" algn="just">
              <a:spcBef>
                <a:spcPts val="100"/>
              </a:spcBef>
              <a:spcAft>
                <a:spcPts val="100"/>
              </a:spcAft>
            </a:pPr>
            <a:r>
              <a:rPr lang="vi-VN" sz="2800" dirty="0">
                <a:latin typeface="Times New Roman" panose="02020603050405020304" pitchFamily="18" charset="0"/>
                <a:cs typeface="Times New Roman" panose="02020603050405020304" pitchFamily="18" charset="0"/>
              </a:rPr>
              <a:t>+ Kỉ niệm sâu sắc của em và bạn đã để lại ấn tượng trong em.</a:t>
            </a:r>
            <a:endParaRPr lang="vi-VN" sz="2800" dirty="0" smtClean="0">
              <a:effectLst/>
              <a:latin typeface="Times New Roman" panose="02020603050405020304" pitchFamily="18" charset="0"/>
              <a:cs typeface="Times New Roman" panose="02020603050405020304" pitchFamily="18" charset="0"/>
            </a:endParaRPr>
          </a:p>
          <a:p>
            <a:pPr indent="356870" algn="just">
              <a:spcBef>
                <a:spcPts val="100"/>
              </a:spcBef>
              <a:spcAft>
                <a:spcPts val="100"/>
              </a:spcAft>
            </a:pPr>
            <a:r>
              <a:rPr lang="vi-VN" sz="2800" dirty="0">
                <a:latin typeface="Times New Roman" panose="02020603050405020304" pitchFamily="18" charset="0"/>
                <a:cs typeface="Times New Roman" panose="02020603050405020304" pitchFamily="18" charset="0"/>
              </a:rPr>
              <a:t>+ Những điều em đã học hỏi được khi chơi cùng người bạn đó.</a:t>
            </a:r>
            <a:endParaRPr lang="vi-VN" sz="2800" dirty="0" smtClean="0">
              <a:effectLst/>
              <a:latin typeface="Times New Roman" panose="02020603050405020304" pitchFamily="18" charset="0"/>
              <a:cs typeface="Times New Roman" panose="02020603050405020304" pitchFamily="18" charset="0"/>
            </a:endParaRPr>
          </a:p>
          <a:p>
            <a:pPr indent="356870" algn="just">
              <a:spcBef>
                <a:spcPts val="100"/>
              </a:spcBef>
              <a:spcAft>
                <a:spcPts val="100"/>
              </a:spcAft>
            </a:pPr>
            <a:r>
              <a:rPr lang="vi-VN" sz="2800" dirty="0">
                <a:latin typeface="Times New Roman" panose="02020603050405020304" pitchFamily="18" charset="0"/>
                <a:cs typeface="Times New Roman" panose="02020603050405020304" pitchFamily="18" charset="0"/>
              </a:rPr>
              <a:t>+ Nêu tình cảm, cảm xúc của em dành cho người bạn ấy.</a:t>
            </a:r>
            <a:endParaRPr lang="vi-VN"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28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Nền Học Sinh Tiểu Học, Học Sinh Tiểu Học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8" y="-1"/>
            <a:ext cx="1221461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783" y="-1"/>
            <a:ext cx="11443854" cy="61311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00"/>
              </a:spcBef>
              <a:spcAft>
                <a:spcPts val="100"/>
              </a:spcAft>
            </a:pPr>
            <a:r>
              <a:rPr lang="vi-VN" sz="2800" dirty="0">
                <a:latin typeface="Times New Roman" panose="02020603050405020304" pitchFamily="18" charset="0"/>
                <a:cs typeface="Times New Roman" panose="02020603050405020304" pitchFamily="18" charset="0"/>
              </a:rPr>
              <a:t>HS thiết kế giao ước thi đua thể hiện mục tiêu phấn đấu trong học tập và rèn luyện trong năm học của cả lớp theo gợi ý sau:</a:t>
            </a:r>
            <a:endParaRPr lang="vi-VN" sz="2800" dirty="0" smtClean="0">
              <a:effectLst/>
              <a:latin typeface="Times New Roman" panose="02020603050405020304" pitchFamily="18" charset="0"/>
              <a:cs typeface="Times New Roman" panose="02020603050405020304" pitchFamily="18" charset="0"/>
            </a:endParaRPr>
          </a:p>
          <a:p>
            <a:pPr algn="just">
              <a:spcBef>
                <a:spcPts val="100"/>
              </a:spcBef>
              <a:spcAft>
                <a:spcPts val="100"/>
              </a:spcAft>
            </a:pPr>
            <a:r>
              <a:rPr lang="vi-VN" sz="2800" dirty="0">
                <a:latin typeface="Times New Roman" panose="02020603050405020304" pitchFamily="18" charset="0"/>
                <a:cs typeface="Times New Roman" panose="02020603050405020304" pitchFamily="18" charset="0"/>
              </a:rPr>
              <a:t>+ Mỗi tổ trong lớp sẽ thảo luận và viết bản giao ước của tổ mình. Đại diện của tổ trình bày giao ước thi đua của tổ trước lớp.</a:t>
            </a:r>
            <a:endParaRPr lang="vi-VN" sz="2800" dirty="0" smtClean="0">
              <a:effectLst/>
              <a:latin typeface="Times New Roman" panose="02020603050405020304" pitchFamily="18" charset="0"/>
              <a:cs typeface="Times New Roman" panose="02020603050405020304" pitchFamily="18" charset="0"/>
            </a:endParaRPr>
          </a:p>
          <a:p>
            <a:pPr algn="just">
              <a:spcBef>
                <a:spcPts val="100"/>
              </a:spcBef>
              <a:spcAft>
                <a:spcPts val="100"/>
              </a:spcAft>
            </a:pPr>
            <a:r>
              <a:rPr lang="vi-VN" sz="2800" dirty="0">
                <a:latin typeface="Times New Roman" panose="02020603050405020304" pitchFamily="18" charset="0"/>
                <a:cs typeface="Times New Roman" panose="02020603050405020304" pitchFamily="18" charset="0"/>
              </a:rPr>
              <a:t>+ Sau khi có giao ước của tổ, cả lớp sẽ thảo luận để lập một bản giao ước của lớp. Lớp trưởng thay mặt lớp lên trình bày giao ước thi đua. Bản giao ước thi đua của lớp thể hiện ý chí phấn đấu của các tổ, của các HS trong lớp.</a:t>
            </a:r>
            <a:endParaRPr lang="vi-VN" sz="2800" dirty="0" smtClean="0">
              <a:effectLst/>
              <a:latin typeface="Times New Roman" panose="02020603050405020304" pitchFamily="18" charset="0"/>
              <a:cs typeface="Times New Roman" panose="02020603050405020304" pitchFamily="18" charset="0"/>
            </a:endParaRPr>
          </a:p>
          <a:p>
            <a:pPr algn="just">
              <a:spcBef>
                <a:spcPts val="100"/>
              </a:spcBef>
              <a:spcAft>
                <a:spcPts val="100"/>
              </a:spcAft>
            </a:pPr>
            <a:r>
              <a:rPr lang="vi-VN" sz="2800" dirty="0">
                <a:latin typeface="Times New Roman" panose="02020603050405020304" pitchFamily="18" charset="0"/>
                <a:cs typeface="Times New Roman" panose="02020603050405020304" pitchFamily="18" charset="0"/>
              </a:rPr>
              <a:t>+ Thảo luận kế hoạch hành động:</a:t>
            </a:r>
            <a:endParaRPr lang="vi-VN" sz="2800" dirty="0" smtClean="0">
              <a:effectLst/>
              <a:latin typeface="Times New Roman" panose="02020603050405020304" pitchFamily="18" charset="0"/>
              <a:cs typeface="Times New Roman" panose="02020603050405020304" pitchFamily="18" charset="0"/>
            </a:endParaRPr>
          </a:p>
          <a:p>
            <a:pPr marL="342900" lvl="0" indent="-342900" algn="just">
              <a:lnSpc>
                <a:spcPct val="115000"/>
              </a:lnSpc>
              <a:spcBef>
                <a:spcPts val="100"/>
              </a:spcBef>
              <a:spcAft>
                <a:spcPts val="100"/>
              </a:spcAft>
              <a:buFont typeface="Symbol" panose="05050102010706020507" pitchFamily="18" charset="2"/>
              <a:buChar char=""/>
            </a:pPr>
            <a:r>
              <a:rPr lang="vi-VN" sz="2800" dirty="0">
                <a:latin typeface="Times New Roman" panose="02020603050405020304" pitchFamily="18" charset="0"/>
                <a:ea typeface="Calibri" panose="020F0502020204030204" pitchFamily="34" charset="0"/>
                <a:cs typeface="Times New Roman" panose="02020603050405020304" pitchFamily="18" charset="0"/>
              </a:rPr>
              <a:t>Trong các chỉ tiêu phấn đấu của lớp, bạn thấy những chỉ tiêu nào phù hợp, những chỉ tiêu nào không?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vi-VN"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100"/>
              </a:spcBef>
              <a:spcAft>
                <a:spcPts val="10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Theo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vi-VN"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100"/>
              </a:spcBef>
              <a:spcAft>
                <a:spcPts val="10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113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Nền Học Sinh Tiểu Học, Học Sinh Tiểu Học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8" y="-1"/>
            <a:ext cx="12214618" cy="6858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624719864"/>
              </p:ext>
            </p:extLst>
          </p:nvPr>
        </p:nvGraphicFramePr>
        <p:xfrm>
          <a:off x="101601" y="2171570"/>
          <a:ext cx="11887198" cy="1828800"/>
        </p:xfrm>
        <a:graphic>
          <a:graphicData uri="http://schemas.openxmlformats.org/drawingml/2006/table">
            <a:tbl>
              <a:tblPr firstRow="1" firstCol="1" bandRow="1">
                <a:tableStyleId>{5C22544A-7EE6-4342-B048-85BDC9FD1C3A}</a:tableStyleId>
              </a:tblPr>
              <a:tblGrid>
                <a:gridCol w="2971163">
                  <a:extLst>
                    <a:ext uri="{9D8B030D-6E8A-4147-A177-3AD203B41FA5}">
                      <a16:colId xmlns:a16="http://schemas.microsoft.com/office/drawing/2014/main" val="2551284909"/>
                    </a:ext>
                  </a:extLst>
                </a:gridCol>
                <a:gridCol w="2971163">
                  <a:extLst>
                    <a:ext uri="{9D8B030D-6E8A-4147-A177-3AD203B41FA5}">
                      <a16:colId xmlns:a16="http://schemas.microsoft.com/office/drawing/2014/main" val="262292443"/>
                    </a:ext>
                  </a:extLst>
                </a:gridCol>
                <a:gridCol w="2972436">
                  <a:extLst>
                    <a:ext uri="{9D8B030D-6E8A-4147-A177-3AD203B41FA5}">
                      <a16:colId xmlns:a16="http://schemas.microsoft.com/office/drawing/2014/main" val="3801686801"/>
                    </a:ext>
                  </a:extLst>
                </a:gridCol>
                <a:gridCol w="2972436">
                  <a:extLst>
                    <a:ext uri="{9D8B030D-6E8A-4147-A177-3AD203B41FA5}">
                      <a16:colId xmlns:a16="http://schemas.microsoft.com/office/drawing/2014/main" val="3783880421"/>
                    </a:ext>
                  </a:extLst>
                </a:gridCol>
              </a:tblGrid>
              <a:tr h="0">
                <a:tc>
                  <a:txBody>
                    <a:bodyPr/>
                    <a:lstStyle/>
                    <a:p>
                      <a:pPr indent="180340" algn="ctr">
                        <a:spcBef>
                          <a:spcPts val="100"/>
                        </a:spcBef>
                        <a:spcAft>
                          <a:spcPts val="100"/>
                        </a:spcAft>
                      </a:pPr>
                      <a:r>
                        <a:rPr lang="en-US" sz="4000" dirty="0" err="1">
                          <a:effectLst/>
                          <a:latin typeface="Times New Roman" panose="02020603050405020304" pitchFamily="18" charset="0"/>
                          <a:cs typeface="Times New Roman" panose="02020603050405020304" pitchFamily="18" charset="0"/>
                        </a:rPr>
                        <a:t>Chỉ</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tiêu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đua</a:t>
                      </a:r>
                      <a:endParaRPr lang="vi-VN" sz="4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4000" dirty="0" err="1">
                          <a:effectLst/>
                          <a:latin typeface="Times New Roman" panose="02020603050405020304" pitchFamily="18" charset="0"/>
                          <a:cs typeface="Times New Roman" panose="02020603050405020304" pitchFamily="18" charset="0"/>
                        </a:rPr>
                        <a:t>Thời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gian</a:t>
                      </a:r>
                      <a:endParaRPr lang="vi-VN" sz="4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4000" dirty="0" err="1">
                          <a:effectLst/>
                          <a:latin typeface="Times New Roman" panose="02020603050405020304" pitchFamily="18" charset="0"/>
                          <a:cs typeface="Times New Roman" panose="02020603050405020304" pitchFamily="18" charset="0"/>
                        </a:rPr>
                        <a:t>Cách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thực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hiện</a:t>
                      </a:r>
                      <a:endParaRPr lang="vi-VN" sz="4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4000">
                          <a:effectLst/>
                          <a:latin typeface="Times New Roman" panose="02020603050405020304" pitchFamily="18" charset="0"/>
                          <a:cs typeface="Times New Roman" panose="02020603050405020304" pitchFamily="18" charset="0"/>
                        </a:rPr>
                        <a:t>Kết quả</a:t>
                      </a:r>
                      <a:endParaRPr lang="vi-VN" sz="40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9253891"/>
                  </a:ext>
                </a:extLst>
              </a:tr>
              <a:tr h="0">
                <a:tc>
                  <a:txBody>
                    <a:bodyPr/>
                    <a:lstStyle/>
                    <a:p>
                      <a:pPr indent="180340" algn="just">
                        <a:spcBef>
                          <a:spcPts val="100"/>
                        </a:spcBef>
                        <a:spcAft>
                          <a:spcPts val="100"/>
                        </a:spcAft>
                      </a:pPr>
                      <a:r>
                        <a:rPr lang="en-US" sz="4000" dirty="0">
                          <a:effectLst/>
                          <a:latin typeface="Times New Roman" panose="02020603050405020304" pitchFamily="18" charset="0"/>
                          <a:cs typeface="Times New Roman" panose="02020603050405020304" pitchFamily="18" charset="0"/>
                        </a:rPr>
                        <a:t> </a:t>
                      </a:r>
                      <a:endParaRPr lang="vi-VN" sz="4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just">
                        <a:spcBef>
                          <a:spcPts val="100"/>
                        </a:spcBef>
                        <a:spcAft>
                          <a:spcPts val="100"/>
                        </a:spcAft>
                      </a:pPr>
                      <a:r>
                        <a:rPr lang="en-US" sz="4000">
                          <a:effectLst/>
                          <a:latin typeface="Times New Roman" panose="02020603050405020304" pitchFamily="18" charset="0"/>
                          <a:cs typeface="Times New Roman" panose="02020603050405020304" pitchFamily="18" charset="0"/>
                        </a:rPr>
                        <a:t> </a:t>
                      </a:r>
                      <a:endParaRPr lang="vi-VN" sz="40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just">
                        <a:spcBef>
                          <a:spcPts val="100"/>
                        </a:spcBef>
                        <a:spcAft>
                          <a:spcPts val="100"/>
                        </a:spcAft>
                      </a:pPr>
                      <a:r>
                        <a:rPr lang="en-US" sz="4000" dirty="0">
                          <a:effectLst/>
                          <a:latin typeface="Times New Roman" panose="02020603050405020304" pitchFamily="18" charset="0"/>
                          <a:cs typeface="Times New Roman" panose="02020603050405020304" pitchFamily="18" charset="0"/>
                        </a:rPr>
                        <a:t> </a:t>
                      </a:r>
                      <a:endParaRPr lang="vi-VN" sz="4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just">
                        <a:spcBef>
                          <a:spcPts val="100"/>
                        </a:spcBef>
                        <a:spcAft>
                          <a:spcPts val="100"/>
                        </a:spcAft>
                      </a:pPr>
                      <a:r>
                        <a:rPr lang="en-US" sz="4000" dirty="0">
                          <a:effectLst/>
                          <a:latin typeface="Times New Roman" panose="02020603050405020304" pitchFamily="18" charset="0"/>
                          <a:cs typeface="Times New Roman" panose="02020603050405020304" pitchFamily="18" charset="0"/>
                        </a:rPr>
                        <a:t> </a:t>
                      </a:r>
                      <a:endParaRPr lang="vi-VN" sz="40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1819"/>
                  </a:ext>
                </a:extLst>
              </a:tr>
            </a:tbl>
          </a:graphicData>
        </a:graphic>
      </p:graphicFrame>
      <p:sp>
        <p:nvSpPr>
          <p:cNvPr id="3" name="Rectangle 2"/>
          <p:cNvSpPr/>
          <p:nvPr/>
        </p:nvSpPr>
        <p:spPr>
          <a:xfrm>
            <a:off x="1256146" y="508972"/>
            <a:ext cx="1062181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00"/>
              </a:spcBef>
              <a:spcAft>
                <a:spcPts val="100"/>
              </a:spcAft>
            </a:pPr>
            <a:r>
              <a:rPr lang="vi-VN" sz="2400" dirty="0">
                <a:latin typeface="Times New Roman" panose="02020603050405020304" pitchFamily="18" charset="0"/>
              </a:rPr>
              <a:t>X</a:t>
            </a:r>
            <a:r>
              <a:rPr lang="vi-VN" sz="2400" dirty="0" smtClean="0">
                <a:latin typeface="Times New Roman" panose="02020603050405020304" pitchFamily="18" charset="0"/>
              </a:rPr>
              <a:t>ây </a:t>
            </a:r>
            <a:r>
              <a:rPr lang="vi-VN" sz="2400" dirty="0">
                <a:latin typeface="Times New Roman" panose="02020603050405020304" pitchFamily="18" charset="0"/>
              </a:rPr>
              <a:t>dựng bản chương trình hành động, kế hoạch rèn luyện, phấn đấu của bản thân để thực hiện chỉ tiêu thi đua của tổ, của lớp.</a:t>
            </a:r>
            <a:endParaRPr lang="vi-VN" sz="2400" dirty="0">
              <a:effectLst/>
            </a:endParaRPr>
          </a:p>
        </p:txBody>
      </p:sp>
    </p:spTree>
    <p:extLst>
      <p:ext uri="{BB962C8B-B14F-4D97-AF65-F5344CB8AC3E}">
        <p14:creationId xmlns:p14="http://schemas.microsoft.com/office/powerpoint/2010/main" val="378272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Nền Học Sinh Tiểu Học, Học Sinh Tiểu Học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8" y="-1"/>
            <a:ext cx="1221461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70909" y="530520"/>
            <a:ext cx="6539346" cy="49018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Bef>
                <a:spcPts val="100"/>
              </a:spcBef>
              <a:spcAft>
                <a:spcPts val="100"/>
              </a:spcAft>
            </a:pPr>
            <a:r>
              <a:rPr lang="vi-VN" sz="3200" b="1" dirty="0">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100"/>
              </a:spcBef>
              <a:spcAft>
                <a:spcPts val="1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Hoàn thiện các BT giáo viên giao</a:t>
            </a:r>
            <a:endParaRPr lang="vi-VN"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100"/>
              </a:spcBef>
              <a:spcAft>
                <a:spcPts val="1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Chuẩn bị bài mới: Bảo về môi trường nơi em sống</a:t>
            </a:r>
            <a:endParaRPr lang="vi-VN"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100"/>
              </a:spcBef>
              <a:spcAft>
                <a:spcPts val="1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Tìm hiểu thực trạng môi trường nơi em sống, tìm hiểu nguyên nhân dẫn đến thực trạng đâu</a:t>
            </a:r>
            <a:endParaRPr lang="vi-VN"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100"/>
              </a:spcBef>
              <a:spcAft>
                <a:spcPts val="1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Liệt kê các hành động của bản thân để bảo vệ môi trường</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080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đẹp cho bài giảng điện tử - Ảnh nền thiết kế bài giảng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61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94184" y="1936562"/>
            <a:ext cx="7352144" cy="1569660"/>
          </a:xfrm>
          <a:prstGeom prst="rect">
            <a:avLst/>
          </a:prstGeom>
        </p:spPr>
        <p:txBody>
          <a:bodyPr wrap="square">
            <a:spAutoFit/>
          </a:bodyPr>
          <a:lstStyle/>
          <a:p>
            <a:r>
              <a:rPr lang="vi-VN" sz="4800" b="1" dirty="0">
                <a:solidFill>
                  <a:schemeClr val="bg1"/>
                </a:solidFill>
                <a:latin typeface="Times New Roman" panose="02020603050405020304" pitchFamily="18" charset="0"/>
                <a:ea typeface="Calibri" panose="020F0502020204030204" pitchFamily="34" charset="0"/>
              </a:rPr>
              <a:t>BÀI 11. TẤM GƯƠNG HỌC SINH TIÊU BIỂU</a:t>
            </a:r>
            <a:endParaRPr lang="vi-VN" sz="4800" dirty="0">
              <a:solidFill>
                <a:schemeClr val="bg1"/>
              </a:solidFill>
            </a:endParaRPr>
          </a:p>
        </p:txBody>
      </p:sp>
    </p:spTree>
    <p:extLst>
      <p:ext uri="{BB962C8B-B14F-4D97-AF65-F5344CB8AC3E}">
        <p14:creationId xmlns:p14="http://schemas.microsoft.com/office/powerpoint/2010/main" val="222038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Nền Học Sinh Tiểu Học, Học Sinh Tiểu Học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8" y="-1"/>
            <a:ext cx="1221461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144" y="307217"/>
            <a:ext cx="11499273"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latin typeface="Times New Roman" panose="02020603050405020304" pitchFamily="18" charset="0"/>
                <a:ea typeface="Calibri" panose="020F0502020204030204" pitchFamily="34" charset="0"/>
              </a:rPr>
              <a:t>1. Tìm hiểu về một số tấm gương học sinh tiêu biểu ở tỉnh Quảng Ninh </a:t>
            </a:r>
            <a:endParaRPr lang="vi-VN" sz="2800" dirty="0"/>
          </a:p>
        </p:txBody>
      </p:sp>
      <p:sp>
        <p:nvSpPr>
          <p:cNvPr id="3" name="Rectangle 2"/>
          <p:cNvSpPr/>
          <p:nvPr/>
        </p:nvSpPr>
        <p:spPr>
          <a:xfrm>
            <a:off x="378691" y="1026264"/>
            <a:ext cx="10926618" cy="26314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00"/>
              </a:spcBef>
              <a:spcAft>
                <a:spcPts val="100"/>
              </a:spcAft>
            </a:pPr>
            <a:r>
              <a:rPr lang="vi-VN" sz="3200" dirty="0" smtClean="0">
                <a:latin typeface="Times New Roman" panose="02020603050405020304" pitchFamily="18" charset="0"/>
                <a:cs typeface="Times New Roman" panose="02020603050405020304" pitchFamily="18" charset="0"/>
              </a:rPr>
              <a:t>Tìm </a:t>
            </a:r>
            <a:r>
              <a:rPr lang="vi-VN" sz="3200" dirty="0">
                <a:latin typeface="Times New Roman" panose="02020603050405020304" pitchFamily="18" charset="0"/>
                <a:cs typeface="Times New Roman" panose="02020603050405020304" pitchFamily="18" charset="0"/>
              </a:rPr>
              <a:t>hiểu về 3 tấm gương học sinh tiêu biểu ở tỉnh Quảng Ninh trên các lĩnh vực khác nhau.</a:t>
            </a:r>
            <a:endParaRPr lang="vi-VN" sz="3200" dirty="0" smtClean="0">
              <a:effectLst/>
              <a:latin typeface="Times New Roman" panose="02020603050405020304" pitchFamily="18" charset="0"/>
              <a:cs typeface="Times New Roman" panose="02020603050405020304" pitchFamily="18" charset="0"/>
            </a:endParaRPr>
          </a:p>
          <a:p>
            <a:pPr algn="ctr">
              <a:spcBef>
                <a:spcPts val="100"/>
              </a:spcBef>
              <a:spcAft>
                <a:spcPts val="100"/>
              </a:spcAft>
            </a:pPr>
            <a:r>
              <a:rPr lang="vi-VN" sz="3200" dirty="0">
                <a:latin typeface="Times New Roman" panose="02020603050405020304" pitchFamily="18" charset="0"/>
                <a:cs typeface="Times New Roman" panose="02020603050405020304" pitchFamily="18" charset="0"/>
              </a:rPr>
              <a:t>+ Nhóm 1: Giáo dục</a:t>
            </a:r>
            <a:endParaRPr lang="vi-VN" sz="3200" dirty="0" smtClean="0">
              <a:effectLst/>
              <a:latin typeface="Times New Roman" panose="02020603050405020304" pitchFamily="18" charset="0"/>
              <a:cs typeface="Times New Roman" panose="02020603050405020304" pitchFamily="18" charset="0"/>
            </a:endParaRPr>
          </a:p>
          <a:p>
            <a:pPr algn="ctr">
              <a:spcBef>
                <a:spcPts val="100"/>
              </a:spcBef>
              <a:spcAft>
                <a:spcPts val="100"/>
              </a:spcAft>
            </a:pPr>
            <a:r>
              <a:rPr lang="vi-VN" sz="3200" dirty="0">
                <a:latin typeface="Times New Roman" panose="02020603050405020304" pitchFamily="18" charset="0"/>
                <a:cs typeface="Times New Roman" panose="02020603050405020304" pitchFamily="18" charset="0"/>
              </a:rPr>
              <a:t>+ Nhóm 2: Thể thao</a:t>
            </a:r>
            <a:endParaRPr lang="vi-VN" sz="3200" dirty="0" smtClean="0">
              <a:effectLst/>
              <a:latin typeface="Times New Roman" panose="02020603050405020304" pitchFamily="18" charset="0"/>
              <a:cs typeface="Times New Roman" panose="02020603050405020304" pitchFamily="18" charset="0"/>
            </a:endParaRPr>
          </a:p>
          <a:p>
            <a:pPr algn="ctr">
              <a:spcBef>
                <a:spcPts val="100"/>
              </a:spcBef>
              <a:spcAft>
                <a:spcPts val="100"/>
              </a:spcAft>
            </a:pPr>
            <a:r>
              <a:rPr lang="vi-VN" sz="3200" dirty="0">
                <a:latin typeface="Times New Roman" panose="02020603050405020304" pitchFamily="18" charset="0"/>
                <a:cs typeface="Times New Roman" panose="02020603050405020304" pitchFamily="18" charset="0"/>
              </a:rPr>
              <a:t>+ Nhóm 3: Nghệ thuật</a:t>
            </a:r>
            <a:endParaRPr lang="vi-VN" sz="3200" dirty="0">
              <a:effectLst/>
              <a:latin typeface="Times New Roman" panose="02020603050405020304" pitchFamily="18" charset="0"/>
              <a:cs typeface="Times New Roman" panose="02020603050405020304" pitchFamily="18" charset="0"/>
            </a:endParaRPr>
          </a:p>
        </p:txBody>
      </p:sp>
      <p:sp>
        <p:nvSpPr>
          <p:cNvPr id="4" name="Rectangle 3"/>
          <p:cNvSpPr/>
          <p:nvPr/>
        </p:nvSpPr>
        <p:spPr>
          <a:xfrm>
            <a:off x="940036" y="3961321"/>
            <a:ext cx="10289309" cy="1841530"/>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00"/>
              </a:spcBef>
              <a:spcAft>
                <a:spcPts val="100"/>
              </a:spcAft>
            </a:pPr>
            <a:r>
              <a:rPr lang="vi-VN" sz="2800" dirty="0">
                <a:latin typeface="Times New Roman" panose="02020603050405020304" pitchFamily="18" charset="0"/>
                <a:cs typeface="Times New Roman" panose="02020603050405020304" pitchFamily="18" charset="0"/>
              </a:rPr>
              <a:t>(1) Học sinh làm việc cá nhân: Dựa vào hiểu biết của bản thân và nội dung tài liệu GDĐP 6 hoàn thành phiếu học tập cá nhân.</a:t>
            </a:r>
            <a:endParaRPr lang="vi-VN" sz="2800" dirty="0" smtClean="0">
              <a:effectLst/>
              <a:latin typeface="Times New Roman" panose="02020603050405020304" pitchFamily="18" charset="0"/>
              <a:cs typeface="Times New Roman" panose="02020603050405020304" pitchFamily="18" charset="0"/>
            </a:endParaRPr>
          </a:p>
          <a:p>
            <a:pPr>
              <a:spcBef>
                <a:spcPts val="100"/>
              </a:spcBef>
              <a:spcAft>
                <a:spcPts val="100"/>
              </a:spcAft>
            </a:pPr>
            <a:r>
              <a:rPr lang="vi-VN" sz="2800" dirty="0">
                <a:latin typeface="Times New Roman" panose="02020603050405020304" pitchFamily="18" charset="0"/>
                <a:cs typeface="Times New Roman" panose="02020603050405020304" pitchFamily="18" charset="0"/>
              </a:rPr>
              <a:t>(2) Thảo luận nhóm: Các thành viên trong nhóm thảo luận, thống nhất ý kiến.</a:t>
            </a:r>
            <a:endParaRPr lang="vi-VN"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4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9368897"/>
              </p:ext>
            </p:extLst>
          </p:nvPr>
        </p:nvGraphicFramePr>
        <p:xfrm>
          <a:off x="0" y="112640"/>
          <a:ext cx="11850255" cy="6562090"/>
        </p:xfrm>
        <a:graphic>
          <a:graphicData uri="http://schemas.openxmlformats.org/drawingml/2006/table">
            <a:tbl>
              <a:tblPr firstRow="1" firstCol="1" bandRow="1">
                <a:tableStyleId>{5C22544A-7EE6-4342-B048-85BDC9FD1C3A}</a:tableStyleId>
              </a:tblPr>
              <a:tblGrid>
                <a:gridCol w="2059536">
                  <a:extLst>
                    <a:ext uri="{9D8B030D-6E8A-4147-A177-3AD203B41FA5}">
                      <a16:colId xmlns:a16="http://schemas.microsoft.com/office/drawing/2014/main" val="3471680146"/>
                    </a:ext>
                  </a:extLst>
                </a:gridCol>
                <a:gridCol w="3105147">
                  <a:extLst>
                    <a:ext uri="{9D8B030D-6E8A-4147-A177-3AD203B41FA5}">
                      <a16:colId xmlns:a16="http://schemas.microsoft.com/office/drawing/2014/main" val="4227051489"/>
                    </a:ext>
                  </a:extLst>
                </a:gridCol>
                <a:gridCol w="2453700">
                  <a:extLst>
                    <a:ext uri="{9D8B030D-6E8A-4147-A177-3AD203B41FA5}">
                      <a16:colId xmlns:a16="http://schemas.microsoft.com/office/drawing/2014/main" val="3889431898"/>
                    </a:ext>
                  </a:extLst>
                </a:gridCol>
                <a:gridCol w="4231872">
                  <a:extLst>
                    <a:ext uri="{9D8B030D-6E8A-4147-A177-3AD203B41FA5}">
                      <a16:colId xmlns:a16="http://schemas.microsoft.com/office/drawing/2014/main" val="2640643629"/>
                    </a:ext>
                  </a:extLst>
                </a:gridCol>
              </a:tblGrid>
              <a:tr h="0">
                <a:tc gridSpan="4">
                  <a:txBody>
                    <a:bodyPr/>
                    <a:lstStyle/>
                    <a:p>
                      <a:pPr indent="180340" algn="ctr">
                        <a:spcBef>
                          <a:spcPts val="100"/>
                        </a:spcBef>
                        <a:spcAft>
                          <a:spcPts val="100"/>
                        </a:spcAft>
                      </a:pPr>
                      <a:r>
                        <a:rPr lang="vi-VN" sz="2800">
                          <a:effectLst/>
                          <a:latin typeface="Times New Roman" panose="02020603050405020304" pitchFamily="18" charset="0"/>
                          <a:cs typeface="Times New Roman" panose="02020603050405020304" pitchFamily="18" charset="0"/>
                        </a:rPr>
                        <a:t>TẤM GƯƠNG HỌC SINH TIÊU BIỂU TRONG .....</a:t>
                      </a: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265197546"/>
                  </a:ext>
                </a:extLst>
              </a:tr>
              <a:tr h="0">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STT</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Họ tên</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Năm sinh</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Thành tích nổi bật</a:t>
                      </a:r>
                      <a:endParaRPr lang="vi-VN"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6711890"/>
                  </a:ext>
                </a:extLst>
              </a:tr>
              <a:tr h="0">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1</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7926028"/>
                  </a:ext>
                </a:extLst>
              </a:tr>
              <a:tr h="0">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2</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2238650"/>
                  </a:ext>
                </a:extLst>
              </a:tr>
              <a:tr h="0">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3</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180340" algn="ctr">
                        <a:spcBef>
                          <a:spcPts val="100"/>
                        </a:spcBef>
                        <a:spcAft>
                          <a:spcPts val="10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5122324"/>
                  </a:ext>
                </a:extLst>
              </a:tr>
              <a:tr h="0">
                <a:tc gridSpan="4">
                  <a:txBody>
                    <a:bodyPr/>
                    <a:lstStyle/>
                    <a:p>
                      <a:pPr indent="180340" algn="just">
                        <a:lnSpc>
                          <a:spcPct val="107000"/>
                        </a:lnSpc>
                        <a:spcBef>
                          <a:spcPts val="100"/>
                        </a:spcBef>
                        <a:spcAft>
                          <a:spcPts val="1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cs typeface="Times New Roman" panose="02020603050405020304" pitchFamily="18" charset="0"/>
                      </a:endParaRPr>
                    </a:p>
                    <a:p>
                      <a:pPr indent="180340" algn="just">
                        <a:lnSpc>
                          <a:spcPct val="107000"/>
                        </a:lnSpc>
                        <a:spcBef>
                          <a:spcPts val="100"/>
                        </a:spcBef>
                        <a:spcAft>
                          <a:spcPts val="1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indent="180340" algn="just">
                        <a:spcBef>
                          <a:spcPts val="100"/>
                        </a:spcBef>
                        <a:spcAft>
                          <a:spcPts val="100"/>
                        </a:spcAft>
                      </a:pPr>
                      <a:r>
                        <a:rPr lang="en-US" sz="2800" dirty="0">
                          <a:effectLst/>
                          <a:latin typeface="Times New Roman" panose="02020603050405020304" pitchFamily="18" charset="0"/>
                          <a:cs typeface="Times New Roman" panose="02020603050405020304" pitchFamily="18" charset="0"/>
                        </a:rPr>
                        <a:t>................................................................................................................................................................................................................................................................         2.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noi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indent="180340" algn="just">
                        <a:spcBef>
                          <a:spcPts val="100"/>
                        </a:spcBef>
                        <a:spcAft>
                          <a:spcPts val="100"/>
                        </a:spcAft>
                      </a:pP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indent="180340" algn="just">
                        <a:spcBef>
                          <a:spcPts val="100"/>
                        </a:spcBef>
                        <a:spcAft>
                          <a:spcPts val="10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25997238"/>
                  </a:ext>
                </a:extLst>
              </a:tr>
            </a:tbl>
          </a:graphicData>
        </a:graphic>
      </p:graphicFrame>
    </p:spTree>
    <p:extLst>
      <p:ext uri="{BB962C8B-B14F-4D97-AF65-F5344CB8AC3E}">
        <p14:creationId xmlns:p14="http://schemas.microsoft.com/office/powerpoint/2010/main" val="3030645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5470436"/>
            <a:ext cx="11379200" cy="1200329"/>
          </a:xfrm>
          <a:prstGeom prst="rect">
            <a:avLst/>
          </a:prstGeom>
        </p:spPr>
        <p:txBody>
          <a:bodyPr wrap="square">
            <a:spAutoFit/>
          </a:bodyPr>
          <a:lstStyle/>
          <a:p>
            <a:r>
              <a:rPr lang="vi-VN" sz="2400" dirty="0" smtClean="0">
                <a:latin typeface="Times New Roman" panose="02020603050405020304" pitchFamily="18" charset="0"/>
                <a:cs typeface="Times New Roman" panose="02020603050405020304" pitchFamily="18" charset="0"/>
              </a:rPr>
              <a:t>Nguyễn Ngọc Minh Hải, học sinh lớp 12 chuyên Sinh, Trường THPT Chuyên Hạ Long đã xuất sắc đoạt huy chương Đồng tại kì Olympic Sinh học quốc tế dành cho học sinh phổ thông lần thứ 27 năm 2016.</a:t>
            </a:r>
            <a:endParaRPr lang="vi-VN" sz="2400" dirty="0">
              <a:latin typeface="Times New Roman" panose="02020603050405020304" pitchFamily="18" charset="0"/>
              <a:cs typeface="Times New Roman" panose="02020603050405020304" pitchFamily="18" charset="0"/>
            </a:endParaRPr>
          </a:p>
        </p:txBody>
      </p:sp>
      <p:pic>
        <p:nvPicPr>
          <p:cNvPr id="4098" name="Picture 2" descr="Phó Thủ tướng Chính phủ Vũ Đức Đam tặng hoa chúc mừng Nguyễn Ngọc Minh Hải sau thành công em đạt được tại IBO lần thứ 27 năm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4" y="0"/>
            <a:ext cx="11970327" cy="506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047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5082692"/>
            <a:ext cx="11536218" cy="1200329"/>
          </a:xfrm>
          <a:prstGeom prst="rect">
            <a:avLst/>
          </a:prstGeom>
        </p:spPr>
        <p:txBody>
          <a:bodyPr wrap="square">
            <a:spAutoFit/>
          </a:bodyPr>
          <a:lstStyle/>
          <a:p>
            <a:r>
              <a:rPr lang="vi-VN" dirty="0" smtClean="0"/>
              <a:t>Em Choóng Thị Huyền (dân tộc Dao), học sinh Trường Phổ thông Dân tộc nội trú Trung học cơ sở và Trung học phổ thông Tiên Yên. Gia đình Huyền có hoàn cảnh khó khăn, nhưng em luôn cố gắng học tập và rèn luyện. Liên tục là học sinh giỏi các năm học, là Liên đội trưởng 2016 – 2020; năm học 2018 – 2019 đạt danh hiệu Chỉ huy Đội giỏi cấp huyện; năm 2019 – 2020 đạt học sinh giỏi cấp huyện môn Lịch Sử</a:t>
            </a:r>
            <a:endParaRPr lang="vi-VN" dirty="0"/>
          </a:p>
        </p:txBody>
      </p:sp>
      <p:pic>
        <p:nvPicPr>
          <p:cNvPr id="4" name="image234.jpeg"/>
          <p:cNvPicPr/>
          <p:nvPr/>
        </p:nvPicPr>
        <p:blipFill>
          <a:blip r:embed="rId2" cstate="print"/>
          <a:stretch>
            <a:fillRect/>
          </a:stretch>
        </p:blipFill>
        <p:spPr>
          <a:xfrm>
            <a:off x="1080655" y="367809"/>
            <a:ext cx="9073341" cy="4028699"/>
          </a:xfrm>
          <a:prstGeom prst="rect">
            <a:avLst/>
          </a:prstGeom>
        </p:spPr>
      </p:pic>
    </p:spTree>
    <p:extLst>
      <p:ext uri="{BB962C8B-B14F-4D97-AF65-F5344CB8AC3E}">
        <p14:creationId xmlns:p14="http://schemas.microsoft.com/office/powerpoint/2010/main" val="1199560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528" y="5258184"/>
            <a:ext cx="11804072" cy="1200329"/>
          </a:xfrm>
          <a:prstGeom prst="rect">
            <a:avLst/>
          </a:prstGeom>
        </p:spPr>
        <p:txBody>
          <a:bodyPr wrap="square">
            <a:spAutoFit/>
          </a:bodyPr>
          <a:lstStyle/>
          <a:p>
            <a:r>
              <a:rPr lang="vi-VN" dirty="0" smtClean="0"/>
              <a:t>Nguyễn Lê Cẩm Hiền (sinh năm 2007), là một nữ vận động viên cờ vua nhỏ tuổi. Hiền đã xuất sắc trở thành nhà vô địch thế giới hạng U8 tại Giải cờ vua trẻ thế giới, Hy Lạp 2015; Giành 3 huy chương, trong đó có 1 huy chương vàng tại Giải vô địch cờ vua trẻ các lứa tuổi, Iran 2013; Á quân U8 Giải cờ vua trẻ châu Á 2015; Vô địch châu Á 2019 tại Sri Lanka. Năm 2020, em đã giành được huy chương bạc Giải cờ vua trẻ xuất sắc toàn quốc.</a:t>
            </a:r>
            <a:endParaRPr lang="vi-VN" dirty="0"/>
          </a:p>
        </p:txBody>
      </p:sp>
      <p:pic>
        <p:nvPicPr>
          <p:cNvPr id="18434" name="Picture 2" descr="Kỳ thủ Nguyễn Lê Cẩm H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376" y="470572"/>
            <a:ext cx="5286375"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409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ặp gỡ Nguyễn Kim Huy gương mặt trẻ, tài năng trẻ tiêu biểu của tỉnh Quảng  Ninh - Cung văn hóa thanh thiếu nhi tỉnh Quảng N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44819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383" y="4964540"/>
            <a:ext cx="11942618" cy="1569660"/>
          </a:xfrm>
          <a:prstGeom prst="rect">
            <a:avLst/>
          </a:prstGeom>
        </p:spPr>
        <p:txBody>
          <a:bodyPr wrap="square">
            <a:spAutoFit/>
          </a:bodyPr>
          <a:lstStyle/>
          <a:p>
            <a:r>
              <a:rPr lang="vi-VN" sz="2400" dirty="0" smtClean="0">
                <a:latin typeface="Times New Roman" panose="02020603050405020304" pitchFamily="18" charset="0"/>
                <a:cs typeface="Times New Roman" panose="02020603050405020304" pitchFamily="18" charset="0"/>
              </a:rPr>
              <a:t> Nguyễn Kim Huy (sinh năm 2009), học sinh lớp thanh nhạc Cung Văn hoá Thanh thiếu nhi tỉnh Quảng Ninh đã giành giải vàng trong 2 cuộc thi ca hát lớn “Hoạ mi vàng” và “Giai điệu sơn ca” được tổ chức vào tháng 5, đầu tháng 6-2019; Năm 2020, Nguyễn Kim Huy được đề cử là một trong những gương mặt trẻ, tài năng trẻ tiêu biểu của tỉnh Quảng Ninh.</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88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quangyen.quangninh.edu.vn/Store/News/1/000%20c2%20lien%20vi/img-1617-201912220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152" y="175490"/>
            <a:ext cx="6574848" cy="49311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3964" y="859309"/>
            <a:ext cx="5357090" cy="3970318"/>
          </a:xfrm>
          <a:prstGeom prst="rect">
            <a:avLst/>
          </a:prstGeom>
        </p:spPr>
        <p:txBody>
          <a:bodyPr wrap="square">
            <a:spAutoFit/>
          </a:bodyPr>
          <a:lstStyle/>
          <a:p>
            <a:r>
              <a:rPr lang="vi-VN" dirty="0"/>
              <a:t>      Trong hai ngày 18 và 19 tháng 12 năm 2019, Trường THCS Liên Vị vinh dự là một trong năm trường trung học cơ sở đại diện cho thị xã Quảng Yên tham gia "Cuộc thi Khoa học Kĩ thuật dành cho học sinh trung học" năm học 2019 -2020 do Sở giáo dục và Đào tạo tỉnh Quảng Ninh tổ chức tại trường ĐH với 62 đơn vị trường và 85 sản phẩm dự thi. </a:t>
            </a:r>
          </a:p>
          <a:p>
            <a:endParaRPr lang="vi-VN" dirty="0" smtClean="0">
              <a:solidFill>
                <a:srgbClr val="333333"/>
              </a:solidFill>
            </a:endParaRPr>
          </a:p>
          <a:p>
            <a:r>
              <a:rPr lang="vi-VN" dirty="0" smtClean="0">
                <a:solidFill>
                  <a:srgbClr val="333333"/>
                </a:solidFill>
              </a:rPr>
              <a:t>Tham </a:t>
            </a:r>
            <a:r>
              <a:rPr lang="vi-VN" dirty="0">
                <a:solidFill>
                  <a:srgbClr val="333333"/>
                </a:solidFill>
              </a:rPr>
              <a:t>gia cuộc thi "Khoa học - kĩ thuật" với sản phẩm " Thiết bị phát hiện người bị bỏ quên trên phương tiện công cộng" do hai học sinh Vũ Thị Xuyến và Đặng Thị Hường lớp 9D trình bày dưới sự hướng dẫn của thầy Cao Văn Khiên.</a:t>
            </a:r>
            <a:endParaRPr lang="vi-VN" dirty="0"/>
          </a:p>
        </p:txBody>
      </p:sp>
    </p:spTree>
    <p:extLst>
      <p:ext uri="{BB962C8B-B14F-4D97-AF65-F5344CB8AC3E}">
        <p14:creationId xmlns:p14="http://schemas.microsoft.com/office/powerpoint/2010/main" val="4189328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956</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dc:creator>
  <cp:lastModifiedBy>LINH</cp:lastModifiedBy>
  <cp:revision>5</cp:revision>
  <dcterms:created xsi:type="dcterms:W3CDTF">2022-04-05T13:42:01Z</dcterms:created>
  <dcterms:modified xsi:type="dcterms:W3CDTF">2022-04-07T14:01:09Z</dcterms:modified>
</cp:coreProperties>
</file>