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blDL4rYrzrGXTSnUXykPJ9fqL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0837FE-D78A-400D-8DCD-69E0E96E1633}">
  <a:tblStyle styleId="{580837FE-D78A-400D-8DCD-69E0E96E163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3.jpg"/><Relationship Id="rId5"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5.png"/><Relationship Id="rId11" Type="http://schemas.openxmlformats.org/officeDocument/2006/relationships/image" Target="../media/image34.png"/><Relationship Id="rId10" Type="http://schemas.openxmlformats.org/officeDocument/2006/relationships/image" Target="../media/image22.png"/><Relationship Id="rId9"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image" Target="../media/image32.png"/><Relationship Id="rId7" Type="http://schemas.openxmlformats.org/officeDocument/2006/relationships/image" Target="../media/image24.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1.jpg"/><Relationship Id="rId5" Type="http://schemas.openxmlformats.org/officeDocument/2006/relationships/image" Target="../media/image2.jpg"/><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i nhanh - Ai đúng | Fun Quiz - Quizizz" id="84" name="Google Shape;84;p2"/>
          <p:cNvPicPr preferRelativeResize="0"/>
          <p:nvPr/>
        </p:nvPicPr>
        <p:blipFill rotWithShape="1">
          <a:blip r:embed="rId3">
            <a:alphaModFix/>
          </a:blip>
          <a:srcRect b="0" l="0" r="0" t="0"/>
          <a:stretch/>
        </p:blipFill>
        <p:spPr>
          <a:xfrm>
            <a:off x="-1" y="-1"/>
            <a:ext cx="12118109"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p:nvPr/>
        </p:nvSpPr>
        <p:spPr>
          <a:xfrm>
            <a:off x="0" y="267863"/>
            <a:ext cx="3195782" cy="6371809"/>
          </a:xfrm>
          <a:prstGeom prst="rect">
            <a:avLst/>
          </a:prstGeom>
          <a:noFill/>
          <a:ln>
            <a:noFill/>
          </a:ln>
        </p:spPr>
        <p:txBody>
          <a:bodyPr anchorCtr="0" anchor="t" bIns="45700" lIns="91425" spcFirstLastPara="1" rIns="91425" wrap="square" tIns="45700">
            <a:spAutoFit/>
          </a:bodyPr>
          <a:lstStyle/>
          <a:p>
            <a:pPr indent="0" lvl="0" marL="130810" marR="111760" rtl="0" algn="just">
              <a:lnSpc>
                <a:spcPct val="137000"/>
              </a:lnSpc>
              <a:spcBef>
                <a:spcPts val="0"/>
              </a:spcBef>
              <a:spcAft>
                <a:spcPts val="0"/>
              </a:spcAft>
              <a:buNone/>
            </a:pPr>
            <a:r>
              <a:rPr lang="vi-VN" sz="2000">
                <a:solidFill>
                  <a:srgbClr val="231F20"/>
                </a:solidFill>
                <a:latin typeface="Times New Roman"/>
                <a:ea typeface="Times New Roman"/>
                <a:cs typeface="Times New Roman"/>
                <a:sym typeface="Times New Roman"/>
              </a:rPr>
              <a:t>Làng nghề truyền thống có vai trò quan trọng đối với phát triển kinh tế – xã hội của địa phương như tạo việc làm cho người lao động và giảm thời gian nông nhàn ở nông thôn, tăng thu nhập và cải thiện đời sống cho người lao động, khai thác được nguyên vật liệu tại địa phương, thu hút khách du lịch, làm cho hoạt động du lịch thêm phong phú và đa dạng.</a:t>
            </a:r>
            <a:endParaRPr sz="2000">
              <a:solidFill>
                <a:schemeClr val="dk1"/>
              </a:solidFill>
              <a:latin typeface="Times New Roman"/>
              <a:ea typeface="Times New Roman"/>
              <a:cs typeface="Times New Roman"/>
              <a:sym typeface="Times New Roman"/>
            </a:endParaRPr>
          </a:p>
        </p:txBody>
      </p:sp>
      <p:pic>
        <p:nvPicPr>
          <p:cNvPr descr="Chỉ Cần 2 Giờ Để Làm Hết Công việc 1 Ngày Với Tư Duy Sáng Tạo" id="186" name="Google Shape;186;p10"/>
          <p:cNvPicPr preferRelativeResize="0"/>
          <p:nvPr/>
        </p:nvPicPr>
        <p:blipFill rotWithShape="1">
          <a:blip r:embed="rId3">
            <a:alphaModFix/>
          </a:blip>
          <a:srcRect b="0" l="0" r="0" t="0"/>
          <a:stretch/>
        </p:blipFill>
        <p:spPr>
          <a:xfrm>
            <a:off x="7495311" y="119784"/>
            <a:ext cx="4696689" cy="2942769"/>
          </a:xfrm>
          <a:prstGeom prst="rect">
            <a:avLst/>
          </a:prstGeom>
          <a:noFill/>
          <a:ln>
            <a:noFill/>
          </a:ln>
        </p:spPr>
      </p:pic>
      <p:pic>
        <p:nvPicPr>
          <p:cNvPr descr="Thu nhập tăng thêm cuối năm của cán bộ công chức viên chức" id="187" name="Google Shape;187;p10"/>
          <p:cNvPicPr preferRelativeResize="0"/>
          <p:nvPr/>
        </p:nvPicPr>
        <p:blipFill rotWithShape="1">
          <a:blip r:embed="rId4">
            <a:alphaModFix/>
          </a:blip>
          <a:srcRect b="0" l="0" r="0" t="0"/>
          <a:stretch/>
        </p:blipFill>
        <p:spPr>
          <a:xfrm>
            <a:off x="6879359" y="3311527"/>
            <a:ext cx="5238750" cy="3124201"/>
          </a:xfrm>
          <a:prstGeom prst="rect">
            <a:avLst/>
          </a:prstGeom>
          <a:noFill/>
          <a:ln>
            <a:noFill/>
          </a:ln>
        </p:spPr>
      </p:pic>
      <p:pic>
        <p:nvPicPr>
          <p:cNvPr descr="Du lịch thế giới - những mẹo bạn cần trang bị - Pacific Cross Vietnam" id="188" name="Google Shape;188;p10"/>
          <p:cNvPicPr preferRelativeResize="0"/>
          <p:nvPr/>
        </p:nvPicPr>
        <p:blipFill rotWithShape="1">
          <a:blip r:embed="rId5">
            <a:alphaModFix/>
          </a:blip>
          <a:srcRect b="0" l="0" r="0" t="0"/>
          <a:stretch/>
        </p:blipFill>
        <p:spPr>
          <a:xfrm>
            <a:off x="3360520" y="1413804"/>
            <a:ext cx="5552931" cy="35464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p:nvPr/>
        </p:nvSpPr>
        <p:spPr>
          <a:xfrm>
            <a:off x="0" y="166254"/>
            <a:ext cx="12136582" cy="619208"/>
          </a:xfrm>
          <a:prstGeom prst="rect">
            <a:avLst/>
          </a:prstGeom>
          <a:noFill/>
          <a:ln>
            <a:noFill/>
          </a:ln>
        </p:spPr>
        <p:txBody>
          <a:bodyPr anchorCtr="0" anchor="t" bIns="45700" lIns="91425" spcFirstLastPara="1" rIns="91425" wrap="square" tIns="45700">
            <a:spAutoFit/>
          </a:bodyPr>
          <a:lstStyle/>
          <a:p>
            <a:pPr indent="0" lvl="0" marL="130810" marR="111760" rtl="0" algn="just">
              <a:lnSpc>
                <a:spcPct val="137000"/>
              </a:lnSpc>
              <a:spcBef>
                <a:spcPts val="0"/>
              </a:spcBef>
              <a:spcAft>
                <a:spcPts val="0"/>
              </a:spcAft>
              <a:buNone/>
            </a:pPr>
            <a:r>
              <a:rPr b="1" lang="vi-VN" sz="2800">
                <a:solidFill>
                  <a:srgbClr val="231F20"/>
                </a:solidFill>
                <a:latin typeface="Times New Roman"/>
                <a:ea typeface="Times New Roman"/>
                <a:cs typeface="Times New Roman"/>
                <a:sym typeface="Times New Roman"/>
              </a:rPr>
              <a:t>b. </a:t>
            </a:r>
            <a:r>
              <a:rPr b="1" lang="vi-VN" sz="2800">
                <a:solidFill>
                  <a:schemeClr val="dk1"/>
                </a:solidFill>
                <a:latin typeface="Times New Roman"/>
                <a:ea typeface="Times New Roman"/>
                <a:cs typeface="Times New Roman"/>
                <a:sym typeface="Times New Roman"/>
              </a:rPr>
              <a:t>Tình hình hoạt động</a:t>
            </a:r>
            <a:endParaRPr sz="2800">
              <a:solidFill>
                <a:schemeClr val="dk1"/>
              </a:solidFill>
              <a:latin typeface="Times New Roman"/>
              <a:ea typeface="Times New Roman"/>
              <a:cs typeface="Times New Roman"/>
              <a:sym typeface="Times New Roman"/>
            </a:endParaRPr>
          </a:p>
        </p:txBody>
      </p:sp>
      <p:pic>
        <p:nvPicPr>
          <p:cNvPr descr="Thuận Lợi Và Khó Khăn Của Việc Du Học Nhật Bản" id="194" name="Google Shape;194;p11"/>
          <p:cNvPicPr preferRelativeResize="0"/>
          <p:nvPr/>
        </p:nvPicPr>
        <p:blipFill rotWithShape="1">
          <a:blip r:embed="rId3">
            <a:alphaModFix/>
          </a:blip>
          <a:srcRect b="0" l="0" r="0" t="0"/>
          <a:stretch/>
        </p:blipFill>
        <p:spPr>
          <a:xfrm>
            <a:off x="-1" y="1042970"/>
            <a:ext cx="12147663" cy="5815030"/>
          </a:xfrm>
          <a:prstGeom prst="rect">
            <a:avLst/>
          </a:prstGeom>
          <a:noFill/>
          <a:ln>
            <a:noFill/>
          </a:ln>
        </p:spPr>
      </p:pic>
      <p:sp>
        <p:nvSpPr>
          <p:cNvPr id="195" name="Google Shape;195;p11"/>
          <p:cNvSpPr/>
          <p:nvPr/>
        </p:nvSpPr>
        <p:spPr>
          <a:xfrm>
            <a:off x="193964" y="1496291"/>
            <a:ext cx="3906981" cy="3482109"/>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1800">
                <a:solidFill>
                  <a:srgbClr val="231F20"/>
                </a:solidFill>
                <a:latin typeface="Times New Roman"/>
                <a:ea typeface="Times New Roman"/>
                <a:cs typeface="Times New Roman"/>
                <a:sym typeface="Times New Roman"/>
              </a:rPr>
              <a:t>- Thuận lợi: </a:t>
            </a:r>
            <a:endParaRPr sz="1800">
              <a:solidFill>
                <a:schemeClr val="lt1"/>
              </a:solidFill>
              <a:latin typeface="Calibri"/>
              <a:ea typeface="Calibri"/>
              <a:cs typeface="Calibri"/>
              <a:sym typeface="Calibri"/>
            </a:endParaRPr>
          </a:p>
          <a:p>
            <a:pPr indent="0" lvl="0" marL="0" marR="0" rtl="0" algn="l">
              <a:spcBef>
                <a:spcPts val="480"/>
              </a:spcBef>
              <a:spcAft>
                <a:spcPts val="0"/>
              </a:spcAft>
              <a:buNone/>
            </a:pPr>
            <a:r>
              <a:rPr lang="vi-VN" sz="1800">
                <a:solidFill>
                  <a:srgbClr val="231F20"/>
                </a:solidFill>
                <a:latin typeface="Times New Roman"/>
                <a:ea typeface="Times New Roman"/>
                <a:cs typeface="Times New Roman"/>
                <a:sym typeface="Times New Roman"/>
              </a:rPr>
              <a:t>Nguồn lao động lớn, có kinh nghiệm, </a:t>
            </a:r>
            <a:endParaRPr sz="1800">
              <a:solidFill>
                <a:schemeClr val="lt1"/>
              </a:solidFill>
              <a:latin typeface="Calibri"/>
              <a:ea typeface="Calibri"/>
              <a:cs typeface="Calibri"/>
              <a:sym typeface="Calibri"/>
            </a:endParaRPr>
          </a:p>
          <a:p>
            <a:pPr indent="0" lvl="0" marL="0" marR="0" rtl="0" algn="l">
              <a:spcBef>
                <a:spcPts val="480"/>
              </a:spcBef>
              <a:spcAft>
                <a:spcPts val="0"/>
              </a:spcAft>
              <a:buNone/>
            </a:pPr>
            <a:r>
              <a:rPr lang="vi-VN" sz="1800">
                <a:solidFill>
                  <a:srgbClr val="231F20"/>
                </a:solidFill>
                <a:latin typeface="Times New Roman"/>
                <a:ea typeface="Times New Roman"/>
                <a:cs typeface="Times New Roman"/>
                <a:sym typeface="Times New Roman"/>
              </a:rPr>
              <a:t>Nhà nước quan tâm, có các chính sách hỗ trợ đến sự phát triển của các làng nghề</a:t>
            </a:r>
            <a:endParaRPr sz="1800">
              <a:solidFill>
                <a:schemeClr val="lt1"/>
              </a:solidFill>
              <a:latin typeface="Calibri"/>
              <a:ea typeface="Calibri"/>
              <a:cs typeface="Calibri"/>
              <a:sym typeface="Calibri"/>
            </a:endParaRPr>
          </a:p>
        </p:txBody>
      </p:sp>
      <p:sp>
        <p:nvSpPr>
          <p:cNvPr id="196" name="Google Shape;196;p11"/>
          <p:cNvSpPr/>
          <p:nvPr/>
        </p:nvSpPr>
        <p:spPr>
          <a:xfrm>
            <a:off x="8072583" y="1339273"/>
            <a:ext cx="4064000" cy="5518727"/>
          </a:xfrm>
          <a:prstGeom prst="roundRect">
            <a:avLst>
              <a:gd fmla="val 16667" name="adj"/>
            </a:avLst>
          </a:prstGeom>
          <a:solidFill>
            <a:schemeClr val="accent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vi-VN" sz="1800">
                <a:solidFill>
                  <a:srgbClr val="231F20"/>
                </a:solidFill>
                <a:latin typeface="Times New Roman"/>
                <a:ea typeface="Times New Roman"/>
                <a:cs typeface="Times New Roman"/>
                <a:sym typeface="Times New Roman"/>
              </a:rPr>
              <a:t>Khó khăn:</a:t>
            </a:r>
            <a:endParaRPr sz="1800">
              <a:solidFill>
                <a:schemeClr val="lt1"/>
              </a:solidFill>
              <a:latin typeface="Calibri"/>
              <a:ea typeface="Calibri"/>
              <a:cs typeface="Calibri"/>
              <a:sym typeface="Calibri"/>
            </a:endParaRPr>
          </a:p>
          <a:p>
            <a:pPr indent="0" lvl="0" marL="130810" marR="118745" rtl="0" algn="just">
              <a:lnSpc>
                <a:spcPct val="137000"/>
              </a:lnSpc>
              <a:spcBef>
                <a:spcPts val="505"/>
              </a:spcBef>
              <a:spcAft>
                <a:spcPts val="0"/>
              </a:spcAft>
              <a:buNone/>
            </a:pPr>
            <a:r>
              <a:rPr lang="vi-VN" sz="1800">
                <a:solidFill>
                  <a:srgbClr val="231F20"/>
                </a:solidFill>
                <a:latin typeface="Times New Roman"/>
                <a:ea typeface="Times New Roman"/>
                <a:cs typeface="Times New Roman"/>
                <a:sym typeface="Times New Roman"/>
              </a:rPr>
              <a:t>Quy mô sản xuất nhỏ lẻ, mang tính tự phát, manh  mún, chủ yếu theo hộ gia đình, chưa có sự liên kết giữa các nhóm hộ với nhau nên rất ít nghề, làng nghề đạt tiêu chí công nhận nghề, làng nghề truyền thống</a:t>
            </a:r>
            <a:r>
              <a:rPr lang="vi-VN" sz="1800">
                <a:solidFill>
                  <a:srgbClr val="333333"/>
                </a:solidFill>
                <a:latin typeface="Times New Roman"/>
                <a:ea typeface="Times New Roman"/>
                <a:cs typeface="Times New Roman"/>
                <a:sym typeface="Times New Roman"/>
              </a:rPr>
              <a:t>bối cảnh khoa học công nghệ đang bùng nổ, sản phẩm của các làng nghề truyền thống chịu tác động mạnh mẽ của nền kinh tế thị trường, nhiều nghề, làng nghề truyền thống đang dần mai một.</a:t>
            </a:r>
            <a:endParaRPr sz="16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p:nvPr/>
        </p:nvSpPr>
        <p:spPr>
          <a:xfrm>
            <a:off x="5005596" y="185766"/>
            <a:ext cx="15527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1800">
                <a:solidFill>
                  <a:schemeClr val="dk1"/>
                </a:solidFill>
                <a:latin typeface="Times New Roman"/>
                <a:ea typeface="Times New Roman"/>
                <a:cs typeface="Times New Roman"/>
                <a:sym typeface="Times New Roman"/>
              </a:rPr>
              <a:t>LUYỆN TẬP </a:t>
            </a:r>
            <a:endParaRPr sz="1800">
              <a:solidFill>
                <a:schemeClr val="dk1"/>
              </a:solidFill>
              <a:latin typeface="Calibri"/>
              <a:ea typeface="Calibri"/>
              <a:cs typeface="Calibri"/>
              <a:sym typeface="Calibri"/>
            </a:endParaRPr>
          </a:p>
        </p:txBody>
      </p:sp>
      <p:grpSp>
        <p:nvGrpSpPr>
          <p:cNvPr id="202" name="Google Shape;202;p12"/>
          <p:cNvGrpSpPr/>
          <p:nvPr/>
        </p:nvGrpSpPr>
        <p:grpSpPr>
          <a:xfrm>
            <a:off x="186851" y="1351396"/>
            <a:ext cx="12005149" cy="5506604"/>
            <a:chOff x="1957" y="792"/>
            <a:chExt cx="7014" cy="5838"/>
          </a:xfrm>
        </p:grpSpPr>
        <p:pic>
          <p:nvPicPr>
            <p:cNvPr id="203" name="Google Shape;203;p12"/>
            <p:cNvPicPr preferRelativeResize="0"/>
            <p:nvPr/>
          </p:nvPicPr>
          <p:blipFill rotWithShape="1">
            <a:blip r:embed="rId3">
              <a:alphaModFix/>
            </a:blip>
            <a:srcRect b="0" l="0" r="0" t="0"/>
            <a:stretch/>
          </p:blipFill>
          <p:spPr>
            <a:xfrm>
              <a:off x="1987" y="830"/>
              <a:ext cx="4896" cy="4517"/>
            </a:xfrm>
            <a:prstGeom prst="rect">
              <a:avLst/>
            </a:prstGeom>
            <a:noFill/>
            <a:ln>
              <a:noFill/>
            </a:ln>
          </p:spPr>
        </p:pic>
        <p:pic>
          <p:nvPicPr>
            <p:cNvPr id="204" name="Google Shape;204;p12"/>
            <p:cNvPicPr preferRelativeResize="0"/>
            <p:nvPr/>
          </p:nvPicPr>
          <p:blipFill rotWithShape="1">
            <a:blip r:embed="rId4">
              <a:alphaModFix/>
            </a:blip>
            <a:srcRect b="0" l="0" r="0" t="0"/>
            <a:stretch/>
          </p:blipFill>
          <p:spPr>
            <a:xfrm>
              <a:off x="6873" y="826"/>
              <a:ext cx="2098" cy="5804"/>
            </a:xfrm>
            <a:prstGeom prst="rect">
              <a:avLst/>
            </a:prstGeom>
            <a:noFill/>
            <a:ln>
              <a:noFill/>
            </a:ln>
          </p:spPr>
        </p:pic>
        <p:pic>
          <p:nvPicPr>
            <p:cNvPr id="205" name="Google Shape;205;p12"/>
            <p:cNvPicPr preferRelativeResize="0"/>
            <p:nvPr/>
          </p:nvPicPr>
          <p:blipFill rotWithShape="1">
            <a:blip r:embed="rId5">
              <a:alphaModFix/>
            </a:blip>
            <a:srcRect b="0" l="0" r="0" t="0"/>
            <a:stretch/>
          </p:blipFill>
          <p:spPr>
            <a:xfrm>
              <a:off x="1982" y="5338"/>
              <a:ext cx="4901" cy="1292"/>
            </a:xfrm>
            <a:prstGeom prst="rect">
              <a:avLst/>
            </a:prstGeom>
            <a:noFill/>
            <a:ln>
              <a:noFill/>
            </a:ln>
          </p:spPr>
        </p:pic>
        <p:sp>
          <p:nvSpPr>
            <p:cNvPr id="206" name="Google Shape;206;p12"/>
            <p:cNvSpPr/>
            <p:nvPr/>
          </p:nvSpPr>
          <p:spPr>
            <a:xfrm>
              <a:off x="1957" y="801"/>
              <a:ext cx="6771" cy="5586"/>
            </a:xfrm>
            <a:prstGeom prst="rect">
              <a:avLst/>
            </a:prstGeom>
            <a:solidFill>
              <a:srgbClr val="FFF4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2"/>
            <p:cNvSpPr/>
            <p:nvPr/>
          </p:nvSpPr>
          <p:spPr>
            <a:xfrm>
              <a:off x="1957" y="801"/>
              <a:ext cx="6771" cy="5586"/>
            </a:xfrm>
            <a:prstGeom prst="rect">
              <a:avLst/>
            </a:prstGeom>
            <a:noFill/>
            <a:ln cap="flat" cmpd="sng" w="9525">
              <a:solidFill>
                <a:srgbClr val="231F2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2"/>
            <p:cNvSpPr/>
            <p:nvPr/>
          </p:nvSpPr>
          <p:spPr>
            <a:xfrm>
              <a:off x="1957" y="792"/>
              <a:ext cx="6768" cy="5629"/>
            </a:xfrm>
            <a:custGeom>
              <a:rect b="b" l="l" r="r" t="t"/>
              <a:pathLst>
                <a:path extrusionOk="0" h="5629" w="6768">
                  <a:moveTo>
                    <a:pt x="1981" y="5628"/>
                  </a:moveTo>
                  <a:lnTo>
                    <a:pt x="1981" y="5540"/>
                  </a:lnTo>
                  <a:lnTo>
                    <a:pt x="1976" y="5456"/>
                  </a:lnTo>
                  <a:lnTo>
                    <a:pt x="1966" y="5374"/>
                  </a:lnTo>
                  <a:lnTo>
                    <a:pt x="1953" y="5297"/>
                  </a:lnTo>
                  <a:lnTo>
                    <a:pt x="1935" y="5223"/>
                  </a:lnTo>
                  <a:lnTo>
                    <a:pt x="1913" y="5152"/>
                  </a:lnTo>
                  <a:lnTo>
                    <a:pt x="1888" y="5085"/>
                  </a:lnTo>
                  <a:lnTo>
                    <a:pt x="1859" y="5021"/>
                  </a:lnTo>
                  <a:lnTo>
                    <a:pt x="1826" y="4960"/>
                  </a:lnTo>
                  <a:lnTo>
                    <a:pt x="1790" y="4903"/>
                  </a:lnTo>
                  <a:lnTo>
                    <a:pt x="1751" y="4849"/>
                  </a:lnTo>
                  <a:lnTo>
                    <a:pt x="1708" y="4799"/>
                  </a:lnTo>
                  <a:lnTo>
                    <a:pt x="1663" y="4752"/>
                  </a:lnTo>
                  <a:lnTo>
                    <a:pt x="1615" y="4708"/>
                  </a:lnTo>
                  <a:lnTo>
                    <a:pt x="1564" y="4668"/>
                  </a:lnTo>
                  <a:lnTo>
                    <a:pt x="1511" y="4631"/>
                  </a:lnTo>
                  <a:lnTo>
                    <a:pt x="1455" y="4597"/>
                  </a:lnTo>
                  <a:lnTo>
                    <a:pt x="1398" y="4567"/>
                  </a:lnTo>
                  <a:lnTo>
                    <a:pt x="1338" y="4539"/>
                  </a:lnTo>
                  <a:lnTo>
                    <a:pt x="1276" y="4516"/>
                  </a:lnTo>
                  <a:lnTo>
                    <a:pt x="1212" y="4495"/>
                  </a:lnTo>
                  <a:lnTo>
                    <a:pt x="1147" y="4477"/>
                  </a:lnTo>
                  <a:lnTo>
                    <a:pt x="1080" y="4463"/>
                  </a:lnTo>
                  <a:lnTo>
                    <a:pt x="1012" y="4452"/>
                  </a:lnTo>
                  <a:lnTo>
                    <a:pt x="942" y="4444"/>
                  </a:lnTo>
                  <a:lnTo>
                    <a:pt x="872" y="4439"/>
                  </a:lnTo>
                  <a:lnTo>
                    <a:pt x="800" y="4438"/>
                  </a:lnTo>
                  <a:lnTo>
                    <a:pt x="690" y="4436"/>
                  </a:lnTo>
                  <a:lnTo>
                    <a:pt x="586" y="4433"/>
                  </a:lnTo>
                  <a:lnTo>
                    <a:pt x="400" y="4426"/>
                  </a:lnTo>
                  <a:lnTo>
                    <a:pt x="317" y="4424"/>
                  </a:lnTo>
                  <a:lnTo>
                    <a:pt x="241" y="4424"/>
                  </a:lnTo>
                  <a:lnTo>
                    <a:pt x="171" y="4427"/>
                  </a:lnTo>
                  <a:lnTo>
                    <a:pt x="108" y="4435"/>
                  </a:lnTo>
                  <a:lnTo>
                    <a:pt x="51" y="4448"/>
                  </a:lnTo>
                  <a:lnTo>
                    <a:pt x="0" y="4467"/>
                  </a:lnTo>
                  <a:lnTo>
                    <a:pt x="0" y="5619"/>
                  </a:lnTo>
                  <a:lnTo>
                    <a:pt x="14" y="5622"/>
                  </a:lnTo>
                  <a:lnTo>
                    <a:pt x="29" y="5624"/>
                  </a:lnTo>
                  <a:lnTo>
                    <a:pt x="45" y="5626"/>
                  </a:lnTo>
                  <a:lnTo>
                    <a:pt x="61" y="5628"/>
                  </a:lnTo>
                  <a:lnTo>
                    <a:pt x="451" y="5628"/>
                  </a:lnTo>
                  <a:lnTo>
                    <a:pt x="572" y="5627"/>
                  </a:lnTo>
                  <a:lnTo>
                    <a:pt x="596" y="5628"/>
                  </a:lnTo>
                  <a:lnTo>
                    <a:pt x="1981" y="5628"/>
                  </a:lnTo>
                  <a:close/>
                  <a:moveTo>
                    <a:pt x="6767" y="9"/>
                  </a:moveTo>
                  <a:lnTo>
                    <a:pt x="6753" y="6"/>
                  </a:lnTo>
                  <a:lnTo>
                    <a:pt x="6738" y="4"/>
                  </a:lnTo>
                  <a:lnTo>
                    <a:pt x="6722" y="2"/>
                  </a:lnTo>
                  <a:lnTo>
                    <a:pt x="6706" y="0"/>
                  </a:lnTo>
                  <a:lnTo>
                    <a:pt x="6316" y="0"/>
                  </a:lnTo>
                  <a:lnTo>
                    <a:pt x="6195" y="1"/>
                  </a:lnTo>
                  <a:lnTo>
                    <a:pt x="6171" y="0"/>
                  </a:lnTo>
                  <a:lnTo>
                    <a:pt x="4786" y="0"/>
                  </a:lnTo>
                  <a:lnTo>
                    <a:pt x="4786" y="88"/>
                  </a:lnTo>
                  <a:lnTo>
                    <a:pt x="4791" y="173"/>
                  </a:lnTo>
                  <a:lnTo>
                    <a:pt x="4801" y="254"/>
                  </a:lnTo>
                  <a:lnTo>
                    <a:pt x="4814" y="331"/>
                  </a:lnTo>
                  <a:lnTo>
                    <a:pt x="4832" y="406"/>
                  </a:lnTo>
                  <a:lnTo>
                    <a:pt x="4854" y="476"/>
                  </a:lnTo>
                  <a:lnTo>
                    <a:pt x="4879" y="544"/>
                  </a:lnTo>
                  <a:lnTo>
                    <a:pt x="4908" y="607"/>
                  </a:lnTo>
                  <a:lnTo>
                    <a:pt x="4941" y="668"/>
                  </a:lnTo>
                  <a:lnTo>
                    <a:pt x="4977" y="725"/>
                  </a:lnTo>
                  <a:lnTo>
                    <a:pt x="5016" y="779"/>
                  </a:lnTo>
                  <a:lnTo>
                    <a:pt x="5058" y="829"/>
                  </a:lnTo>
                  <a:lnTo>
                    <a:pt x="5104" y="876"/>
                  </a:lnTo>
                  <a:lnTo>
                    <a:pt x="5152" y="920"/>
                  </a:lnTo>
                  <a:lnTo>
                    <a:pt x="5203" y="960"/>
                  </a:lnTo>
                  <a:lnTo>
                    <a:pt x="5256" y="997"/>
                  </a:lnTo>
                  <a:lnTo>
                    <a:pt x="5311" y="1031"/>
                  </a:lnTo>
                  <a:lnTo>
                    <a:pt x="5369" y="1062"/>
                  </a:lnTo>
                  <a:lnTo>
                    <a:pt x="5429" y="1089"/>
                  </a:lnTo>
                  <a:lnTo>
                    <a:pt x="5491" y="1113"/>
                  </a:lnTo>
                  <a:lnTo>
                    <a:pt x="5555" y="1133"/>
                  </a:lnTo>
                  <a:lnTo>
                    <a:pt x="5620" y="1151"/>
                  </a:lnTo>
                  <a:lnTo>
                    <a:pt x="5687" y="1165"/>
                  </a:lnTo>
                  <a:lnTo>
                    <a:pt x="5755" y="1176"/>
                  </a:lnTo>
                  <a:lnTo>
                    <a:pt x="5825" y="1184"/>
                  </a:lnTo>
                  <a:lnTo>
                    <a:pt x="5895" y="1189"/>
                  </a:lnTo>
                  <a:lnTo>
                    <a:pt x="5967" y="1191"/>
                  </a:lnTo>
                  <a:lnTo>
                    <a:pt x="6077" y="1192"/>
                  </a:lnTo>
                  <a:lnTo>
                    <a:pt x="6180" y="1195"/>
                  </a:lnTo>
                  <a:lnTo>
                    <a:pt x="6367" y="1202"/>
                  </a:lnTo>
                  <a:lnTo>
                    <a:pt x="6449" y="1204"/>
                  </a:lnTo>
                  <a:lnTo>
                    <a:pt x="6526" y="1204"/>
                  </a:lnTo>
                  <a:lnTo>
                    <a:pt x="6596" y="1201"/>
                  </a:lnTo>
                  <a:lnTo>
                    <a:pt x="6659" y="1193"/>
                  </a:lnTo>
                  <a:lnTo>
                    <a:pt x="6716" y="1180"/>
                  </a:lnTo>
                  <a:lnTo>
                    <a:pt x="6767" y="1161"/>
                  </a:lnTo>
                  <a:lnTo>
                    <a:pt x="6767" y="9"/>
                  </a:lnTo>
                  <a:close/>
                </a:path>
              </a:pathLst>
            </a:custGeom>
            <a:solidFill>
              <a:srgbClr val="84CE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2"/>
            <p:cNvSpPr/>
            <p:nvPr/>
          </p:nvSpPr>
          <p:spPr>
            <a:xfrm>
              <a:off x="1957" y="799"/>
              <a:ext cx="1401" cy="1485"/>
            </a:xfrm>
            <a:custGeom>
              <a:rect b="b" l="l" r="r" t="t"/>
              <a:pathLst>
                <a:path extrusionOk="0" h="1485" w="1401">
                  <a:moveTo>
                    <a:pt x="700" y="0"/>
                  </a:moveTo>
                  <a:lnTo>
                    <a:pt x="629" y="4"/>
                  </a:lnTo>
                  <a:lnTo>
                    <a:pt x="559" y="15"/>
                  </a:lnTo>
                  <a:lnTo>
                    <a:pt x="492" y="33"/>
                  </a:lnTo>
                  <a:lnTo>
                    <a:pt x="428" y="58"/>
                  </a:lnTo>
                  <a:lnTo>
                    <a:pt x="366" y="90"/>
                  </a:lnTo>
                  <a:lnTo>
                    <a:pt x="309" y="127"/>
                  </a:lnTo>
                  <a:lnTo>
                    <a:pt x="255" y="170"/>
                  </a:lnTo>
                  <a:lnTo>
                    <a:pt x="205" y="218"/>
                  </a:lnTo>
                  <a:lnTo>
                    <a:pt x="160" y="270"/>
                  </a:lnTo>
                  <a:lnTo>
                    <a:pt x="120" y="327"/>
                  </a:lnTo>
                  <a:lnTo>
                    <a:pt x="84" y="389"/>
                  </a:lnTo>
                  <a:lnTo>
                    <a:pt x="55" y="453"/>
                  </a:lnTo>
                  <a:lnTo>
                    <a:pt x="31" y="522"/>
                  </a:lnTo>
                  <a:lnTo>
                    <a:pt x="14" y="593"/>
                  </a:lnTo>
                  <a:lnTo>
                    <a:pt x="4" y="667"/>
                  </a:lnTo>
                  <a:lnTo>
                    <a:pt x="0" y="742"/>
                  </a:lnTo>
                  <a:lnTo>
                    <a:pt x="4" y="818"/>
                  </a:lnTo>
                  <a:lnTo>
                    <a:pt x="14" y="892"/>
                  </a:lnTo>
                  <a:lnTo>
                    <a:pt x="31" y="963"/>
                  </a:lnTo>
                  <a:lnTo>
                    <a:pt x="55" y="1031"/>
                  </a:lnTo>
                  <a:lnTo>
                    <a:pt x="84" y="1096"/>
                  </a:lnTo>
                  <a:lnTo>
                    <a:pt x="120" y="1157"/>
                  </a:lnTo>
                  <a:lnTo>
                    <a:pt x="160" y="1215"/>
                  </a:lnTo>
                  <a:lnTo>
                    <a:pt x="205" y="1267"/>
                  </a:lnTo>
                  <a:lnTo>
                    <a:pt x="255" y="1315"/>
                  </a:lnTo>
                  <a:lnTo>
                    <a:pt x="309" y="1358"/>
                  </a:lnTo>
                  <a:lnTo>
                    <a:pt x="366" y="1395"/>
                  </a:lnTo>
                  <a:lnTo>
                    <a:pt x="428" y="1426"/>
                  </a:lnTo>
                  <a:lnTo>
                    <a:pt x="492" y="1451"/>
                  </a:lnTo>
                  <a:lnTo>
                    <a:pt x="559" y="1470"/>
                  </a:lnTo>
                  <a:lnTo>
                    <a:pt x="629" y="1481"/>
                  </a:lnTo>
                  <a:lnTo>
                    <a:pt x="700" y="1485"/>
                  </a:lnTo>
                  <a:lnTo>
                    <a:pt x="772" y="1481"/>
                  </a:lnTo>
                  <a:lnTo>
                    <a:pt x="841" y="1470"/>
                  </a:lnTo>
                  <a:lnTo>
                    <a:pt x="909" y="1451"/>
                  </a:lnTo>
                  <a:lnTo>
                    <a:pt x="973" y="1426"/>
                  </a:lnTo>
                  <a:lnTo>
                    <a:pt x="1034" y="1395"/>
                  </a:lnTo>
                  <a:lnTo>
                    <a:pt x="1092" y="1358"/>
                  </a:lnTo>
                  <a:lnTo>
                    <a:pt x="1146" y="1315"/>
                  </a:lnTo>
                  <a:lnTo>
                    <a:pt x="1196" y="1267"/>
                  </a:lnTo>
                  <a:lnTo>
                    <a:pt x="1241" y="1215"/>
                  </a:lnTo>
                  <a:lnTo>
                    <a:pt x="1281" y="1157"/>
                  </a:lnTo>
                  <a:lnTo>
                    <a:pt x="1316" y="1096"/>
                  </a:lnTo>
                  <a:lnTo>
                    <a:pt x="1346" y="1031"/>
                  </a:lnTo>
                  <a:lnTo>
                    <a:pt x="1369" y="963"/>
                  </a:lnTo>
                  <a:lnTo>
                    <a:pt x="1387" y="892"/>
                  </a:lnTo>
                  <a:lnTo>
                    <a:pt x="1397" y="818"/>
                  </a:lnTo>
                  <a:lnTo>
                    <a:pt x="1401" y="742"/>
                  </a:lnTo>
                  <a:lnTo>
                    <a:pt x="1397" y="667"/>
                  </a:lnTo>
                  <a:lnTo>
                    <a:pt x="1387" y="593"/>
                  </a:lnTo>
                  <a:lnTo>
                    <a:pt x="1369" y="522"/>
                  </a:lnTo>
                  <a:lnTo>
                    <a:pt x="1346" y="453"/>
                  </a:lnTo>
                  <a:lnTo>
                    <a:pt x="1316" y="389"/>
                  </a:lnTo>
                  <a:lnTo>
                    <a:pt x="1281" y="327"/>
                  </a:lnTo>
                  <a:lnTo>
                    <a:pt x="1241" y="270"/>
                  </a:lnTo>
                  <a:lnTo>
                    <a:pt x="1196" y="218"/>
                  </a:lnTo>
                  <a:lnTo>
                    <a:pt x="1146" y="170"/>
                  </a:lnTo>
                  <a:lnTo>
                    <a:pt x="1092" y="127"/>
                  </a:lnTo>
                  <a:lnTo>
                    <a:pt x="1034" y="90"/>
                  </a:lnTo>
                  <a:lnTo>
                    <a:pt x="973" y="58"/>
                  </a:lnTo>
                  <a:lnTo>
                    <a:pt x="909" y="33"/>
                  </a:lnTo>
                  <a:lnTo>
                    <a:pt x="841" y="15"/>
                  </a:lnTo>
                  <a:lnTo>
                    <a:pt x="772" y="4"/>
                  </a:lnTo>
                  <a:lnTo>
                    <a:pt x="700" y="0"/>
                  </a:lnTo>
                  <a:close/>
                </a:path>
              </a:pathLst>
            </a:custGeom>
            <a:solidFill>
              <a:srgbClr val="F15B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2"/>
            <p:cNvSpPr/>
            <p:nvPr/>
          </p:nvSpPr>
          <p:spPr>
            <a:xfrm>
              <a:off x="2112" y="942"/>
              <a:ext cx="6493" cy="5333"/>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2"/>
            <p:cNvSpPr/>
            <p:nvPr/>
          </p:nvSpPr>
          <p:spPr>
            <a:xfrm>
              <a:off x="2284" y="6038"/>
              <a:ext cx="6231" cy="59"/>
            </a:xfrm>
            <a:prstGeom prst="rect">
              <a:avLst/>
            </a:prstGeom>
            <a:solidFill>
              <a:srgbClr val="00AE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2"/>
            <p:cNvSpPr/>
            <p:nvPr/>
          </p:nvSpPr>
          <p:spPr>
            <a:xfrm>
              <a:off x="2225" y="1043"/>
              <a:ext cx="6260" cy="4995"/>
            </a:xfrm>
            <a:prstGeom prst="rect">
              <a:avLst/>
            </a:prstGeom>
            <a:solidFill>
              <a:srgbClr val="FDE9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2"/>
            <p:cNvSpPr txBox="1"/>
            <p:nvPr/>
          </p:nvSpPr>
          <p:spPr>
            <a:xfrm>
              <a:off x="2225" y="1043"/>
              <a:ext cx="6260" cy="499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p>
              <a:pPr indent="0" lvl="0" marL="0" marR="3768725" rtl="0" algn="ctr">
                <a:lnSpc>
                  <a:spcPct val="100000"/>
                </a:lnSpc>
                <a:spcBef>
                  <a:spcPts val="800"/>
                </a:spcBef>
                <a:spcAft>
                  <a:spcPts val="0"/>
                </a:spcAft>
                <a:buClr>
                  <a:srgbClr val="231F20"/>
                </a:buClr>
                <a:buSzPts val="2000"/>
                <a:buFont typeface="Times New Roman"/>
                <a:buNone/>
              </a:pPr>
              <a:r>
                <a:rPr b="1" i="0" lang="vi-VN" sz="2000" u="none" cap="none" strike="noStrike">
                  <a:solidFill>
                    <a:srgbClr val="231F20"/>
                  </a:solidFill>
                  <a:latin typeface="Times New Roman"/>
                  <a:ea typeface="Times New Roman"/>
                  <a:cs typeface="Times New Roman"/>
                  <a:sym typeface="Times New Roman"/>
                </a:rPr>
                <a:t>TÊN DỰ ÁN</a:t>
              </a:r>
              <a:endParaRPr b="1"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1950"/>
                </a:spcBef>
                <a:spcAft>
                  <a:spcPts val="0"/>
                </a:spcAft>
                <a:buClr>
                  <a:srgbClr val="231F20"/>
                </a:buClr>
                <a:buSzPts val="2000"/>
                <a:buFont typeface="Helvetica Neue"/>
                <a:buChar char="1"/>
              </a:pPr>
              <a:r>
                <a:rPr b="0" i="0" lang="vi-VN" sz="2000" u="none" cap="none" strike="noStrike">
                  <a:solidFill>
                    <a:srgbClr val="231F20"/>
                  </a:solidFill>
                  <a:latin typeface="Times New Roman"/>
                  <a:ea typeface="Times New Roman"/>
                  <a:cs typeface="Times New Roman"/>
                  <a:sym typeface="Times New Roman"/>
                </a:rPr>
                <a:t>Họ và tên (nhóm thực hiện):</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575"/>
                </a:spcBef>
                <a:spcAft>
                  <a:spcPts val="0"/>
                </a:spcAft>
                <a:buClr>
                  <a:srgbClr val="231F20"/>
                </a:buClr>
                <a:buSzPts val="2000"/>
                <a:buFont typeface="Helvetica Neue"/>
                <a:buChar char="2"/>
              </a:pPr>
              <a:r>
                <a:rPr b="0" i="0" lang="vi-VN" sz="2000" u="none" cap="none" strike="noStrike">
                  <a:solidFill>
                    <a:srgbClr val="231F20"/>
                  </a:solidFill>
                  <a:latin typeface="Times New Roman"/>
                  <a:ea typeface="Times New Roman"/>
                  <a:cs typeface="Times New Roman"/>
                  <a:sym typeface="Times New Roman"/>
                </a:rPr>
                <a:t>Thời gian thực hiện:</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575"/>
                </a:spcBef>
                <a:spcAft>
                  <a:spcPts val="0"/>
                </a:spcAft>
                <a:buClr>
                  <a:srgbClr val="231F20"/>
                </a:buClr>
                <a:buSzPts val="2000"/>
                <a:buFont typeface="Helvetica Neue"/>
                <a:buChar char="3"/>
              </a:pPr>
              <a:r>
                <a:rPr b="0" i="0" lang="vi-VN" sz="2000" u="none" cap="none" strike="noStrike">
                  <a:solidFill>
                    <a:srgbClr val="231F20"/>
                  </a:solidFill>
                  <a:latin typeface="Times New Roman"/>
                  <a:ea typeface="Times New Roman"/>
                  <a:cs typeface="Times New Roman"/>
                  <a:sym typeface="Times New Roman"/>
                </a:rPr>
                <a:t>Nội dung dự án:</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488"/>
                </a:spcBef>
                <a:spcAft>
                  <a:spcPts val="0"/>
                </a:spcAft>
                <a:buClr>
                  <a:srgbClr val="231F20"/>
                </a:buClr>
                <a:buSzPts val="2000"/>
                <a:buFont typeface="Tahoma"/>
                <a:buChar char="–"/>
              </a:pPr>
              <a:r>
                <a:rPr b="0" i="0" lang="vi-VN" sz="2000" u="none" cap="none" strike="noStrike">
                  <a:solidFill>
                    <a:srgbClr val="231F20"/>
                  </a:solidFill>
                  <a:latin typeface="Times New Roman"/>
                  <a:ea typeface="Times New Roman"/>
                  <a:cs typeface="Times New Roman"/>
                  <a:sym typeface="Times New Roman"/>
                </a:rPr>
                <a:t>Tên làng nghề:</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488"/>
                </a:spcBef>
                <a:spcAft>
                  <a:spcPts val="0"/>
                </a:spcAft>
                <a:buClr>
                  <a:srgbClr val="231F20"/>
                </a:buClr>
                <a:buSzPts val="2000"/>
                <a:buFont typeface="Tahoma"/>
                <a:buChar char="–"/>
              </a:pPr>
              <a:r>
                <a:rPr b="0" i="0" lang="vi-VN" sz="2000" u="none" cap="none" strike="noStrike">
                  <a:solidFill>
                    <a:srgbClr val="231F20"/>
                  </a:solidFill>
                  <a:latin typeface="Times New Roman"/>
                  <a:ea typeface="Times New Roman"/>
                  <a:cs typeface="Times New Roman"/>
                  <a:sym typeface="Times New Roman"/>
                </a:rPr>
                <a:t>Địa chỉ của làng nghề:</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488"/>
                </a:spcBef>
                <a:spcAft>
                  <a:spcPts val="0"/>
                </a:spcAft>
                <a:buClr>
                  <a:srgbClr val="231F20"/>
                </a:buClr>
                <a:buSzPts val="2000"/>
                <a:buFont typeface="Tahoma"/>
                <a:buChar char="–"/>
              </a:pPr>
              <a:r>
                <a:rPr b="0" i="0" lang="vi-VN" sz="2000" u="none" cap="none" strike="noStrike">
                  <a:solidFill>
                    <a:srgbClr val="231F20"/>
                  </a:solidFill>
                  <a:latin typeface="Times New Roman"/>
                  <a:ea typeface="Times New Roman"/>
                  <a:cs typeface="Times New Roman"/>
                  <a:sym typeface="Times New Roman"/>
                </a:rPr>
                <a:t>Đặc điểm của làng nghề:</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0"/>
                </a:spcBef>
                <a:spcAft>
                  <a:spcPts val="0"/>
                </a:spcAft>
                <a:buClr>
                  <a:srgbClr val="231F20"/>
                </a:buClr>
                <a:buSzPts val="2000"/>
                <a:buFont typeface="Tahoma"/>
                <a:buChar char="–"/>
              </a:pPr>
              <a:r>
                <a:rPr b="0" i="0" lang="vi-VN" sz="2000" u="none" cap="none" strike="noStrike">
                  <a:solidFill>
                    <a:srgbClr val="231F20"/>
                  </a:solidFill>
                  <a:latin typeface="Times New Roman"/>
                  <a:ea typeface="Times New Roman"/>
                  <a:cs typeface="Times New Roman"/>
                  <a:sym typeface="Times New Roman"/>
                </a:rPr>
                <a:t>Thời gian:</a:t>
              </a:r>
              <a:endParaRPr b="0" i="0" sz="2000" u="none" cap="none" strike="noStrike">
                <a:solidFill>
                  <a:schemeClr val="dk1"/>
                </a:solidFill>
                <a:latin typeface="Times New Roman"/>
                <a:ea typeface="Times New Roman"/>
                <a:cs typeface="Times New Roman"/>
                <a:sym typeface="Times New Roman"/>
              </a:endParaRPr>
            </a:p>
            <a:p>
              <a:pPr indent="-127000" lvl="0" marL="0" marR="0" rtl="0" algn="l">
                <a:lnSpc>
                  <a:spcPct val="100000"/>
                </a:lnSpc>
                <a:spcBef>
                  <a:spcPts val="488"/>
                </a:spcBef>
                <a:spcAft>
                  <a:spcPts val="0"/>
                </a:spcAft>
                <a:buClr>
                  <a:srgbClr val="231F20"/>
                </a:buClr>
                <a:buSzPts val="2000"/>
                <a:buFont typeface="Tahoma"/>
                <a:buChar char="–"/>
              </a:pPr>
              <a:r>
                <a:rPr b="0" i="0" lang="vi-VN" sz="2000" u="none" cap="none" strike="noStrike">
                  <a:solidFill>
                    <a:srgbClr val="231F20"/>
                  </a:solidFill>
                  <a:latin typeface="Times New Roman"/>
                  <a:ea typeface="Times New Roman"/>
                  <a:cs typeface="Times New Roman"/>
                  <a:sym typeface="Times New Roman"/>
                </a:rPr>
                <a:t>Các hoạt động chính cần giới thiệu:</a:t>
              </a:r>
              <a:endParaRPr b="0" i="0" sz="2000" u="none" cap="none" strike="noStrike">
                <a:solidFill>
                  <a:schemeClr val="dk1"/>
                </a:solidFill>
                <a:latin typeface="Times New Roman"/>
                <a:ea typeface="Times New Roman"/>
                <a:cs typeface="Times New Roman"/>
                <a:sym typeface="Times New Roman"/>
              </a:endParaRPr>
            </a:p>
            <a:p>
              <a:pPr indent="0" lvl="2" marL="914400" marR="0" rtl="0" algn="l">
                <a:lnSpc>
                  <a:spcPct val="100000"/>
                </a:lnSpc>
                <a:spcBef>
                  <a:spcPts val="575"/>
                </a:spcBef>
                <a:spcAft>
                  <a:spcPts val="0"/>
                </a:spcAft>
                <a:buClr>
                  <a:srgbClr val="231F20"/>
                </a:buClr>
                <a:buSzPts val="2000"/>
                <a:buFont typeface="Times New Roman"/>
                <a:buNone/>
              </a:pPr>
              <a:r>
                <a:rPr b="0" i="0" lang="vi-VN" sz="2000" u="none" cap="none" strike="noStrike">
                  <a:solidFill>
                    <a:srgbClr val="231F20"/>
                  </a:solidFill>
                  <a:latin typeface="Times New Roman"/>
                  <a:ea typeface="Times New Roman"/>
                  <a:cs typeface="Times New Roman"/>
                  <a:sym typeface="Times New Roman"/>
                </a:rPr>
                <a:t>+ Công việc:</a:t>
              </a:r>
              <a:endParaRPr b="0" i="0" sz="2000" u="none" cap="none" strike="noStrike">
                <a:solidFill>
                  <a:schemeClr val="dk1"/>
                </a:solidFill>
                <a:latin typeface="Times New Roman"/>
                <a:ea typeface="Times New Roman"/>
                <a:cs typeface="Times New Roman"/>
                <a:sym typeface="Times New Roman"/>
              </a:endParaRPr>
            </a:p>
            <a:p>
              <a:pPr indent="0" lvl="2" marL="914400" marR="0" rtl="0" algn="l">
                <a:lnSpc>
                  <a:spcPct val="100000"/>
                </a:lnSpc>
                <a:spcBef>
                  <a:spcPts val="1375"/>
                </a:spcBef>
                <a:spcAft>
                  <a:spcPts val="0"/>
                </a:spcAft>
                <a:buClr>
                  <a:srgbClr val="231F20"/>
                </a:buClr>
                <a:buSzPts val="2000"/>
                <a:buFont typeface="Times New Roman"/>
                <a:buNone/>
              </a:pPr>
              <a:r>
                <a:rPr b="0" i="0" lang="vi-VN" sz="2000" u="none" cap="none" strike="noStrike">
                  <a:solidFill>
                    <a:srgbClr val="231F20"/>
                  </a:solidFill>
                  <a:latin typeface="Times New Roman"/>
                  <a:ea typeface="Times New Roman"/>
                  <a:cs typeface="Times New Roman"/>
                  <a:sym typeface="Times New Roman"/>
                </a:rPr>
                <a:t>+ Sản phẩm:</a:t>
              </a:r>
              <a:endParaRPr b="0" i="0" sz="2000" u="none" cap="none" strike="noStrike">
                <a:solidFill>
                  <a:schemeClr val="dk1"/>
                </a:solidFill>
                <a:latin typeface="Times New Roman"/>
                <a:ea typeface="Times New Roman"/>
                <a:cs typeface="Times New Roman"/>
                <a:sym typeface="Times New Roman"/>
              </a:endParaRPr>
            </a:p>
          </p:txBody>
        </p:sp>
      </p:grpSp>
      <p:sp>
        <p:nvSpPr>
          <p:cNvPr id="214" name="Google Shape;214;p12"/>
          <p:cNvSpPr/>
          <p:nvPr/>
        </p:nvSpPr>
        <p:spPr>
          <a:xfrm>
            <a:off x="196681" y="679598"/>
            <a:ext cx="116535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400">
                <a:solidFill>
                  <a:srgbClr val="231F20"/>
                </a:solidFill>
                <a:latin typeface="Times New Roman"/>
                <a:ea typeface="Times New Roman"/>
                <a:cs typeface="Times New Roman"/>
                <a:sym typeface="Times New Roman"/>
              </a:rPr>
              <a:t>Xây dựng dự án để giới thiệu về làng nghề truyền thống ở Quảng Ninh</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p:nvPr/>
        </p:nvSpPr>
        <p:spPr>
          <a:xfrm>
            <a:off x="-635" y="42366"/>
            <a:ext cx="11831782" cy="424732"/>
          </a:xfrm>
          <a:prstGeom prst="rect">
            <a:avLst/>
          </a:prstGeom>
          <a:noFill/>
          <a:ln>
            <a:noFill/>
          </a:ln>
        </p:spPr>
        <p:txBody>
          <a:bodyPr anchorCtr="0" anchor="t" bIns="45700" lIns="91425" spcFirstLastPara="1" rIns="91425" wrap="square" tIns="45700">
            <a:spAutoFit/>
          </a:bodyPr>
          <a:lstStyle/>
          <a:p>
            <a:pPr indent="0" lvl="0" marL="0" marR="123190" rtl="0" algn="l">
              <a:lnSpc>
                <a:spcPct val="120000"/>
              </a:lnSpc>
              <a:spcBef>
                <a:spcPts val="0"/>
              </a:spcBef>
              <a:spcAft>
                <a:spcPts val="0"/>
              </a:spcAft>
              <a:buNone/>
            </a:pPr>
            <a:r>
              <a:rPr b="1" lang="vi-VN" sz="1800">
                <a:solidFill>
                  <a:srgbClr val="231F20"/>
                </a:solidFill>
                <a:latin typeface="Calibri"/>
                <a:ea typeface="Calibri"/>
                <a:cs typeface="Calibri"/>
                <a:sym typeface="Calibri"/>
              </a:rPr>
              <a:t>Lập kế hoạch truyền thông để quảng bá, giới thiệu công việc, sản phẩm của làng nghề theo gợi ý sau:</a:t>
            </a:r>
            <a:endParaRPr sz="1600">
              <a:solidFill>
                <a:schemeClr val="dk1"/>
              </a:solidFill>
              <a:latin typeface="Calibri"/>
              <a:ea typeface="Calibri"/>
              <a:cs typeface="Calibri"/>
              <a:sym typeface="Calibri"/>
            </a:endParaRPr>
          </a:p>
        </p:txBody>
      </p:sp>
      <p:grpSp>
        <p:nvGrpSpPr>
          <p:cNvPr id="220" name="Google Shape;220;p13"/>
          <p:cNvGrpSpPr/>
          <p:nvPr/>
        </p:nvGrpSpPr>
        <p:grpSpPr>
          <a:xfrm>
            <a:off x="-92480" y="440489"/>
            <a:ext cx="12192000" cy="6390902"/>
            <a:chOff x="1057" y="2381"/>
            <a:chExt cx="8701" cy="11288"/>
          </a:xfrm>
        </p:grpSpPr>
        <p:pic>
          <p:nvPicPr>
            <p:cNvPr id="221" name="Google Shape;221;p13"/>
            <p:cNvPicPr preferRelativeResize="0"/>
            <p:nvPr/>
          </p:nvPicPr>
          <p:blipFill rotWithShape="1">
            <a:blip r:embed="rId3">
              <a:alphaModFix/>
            </a:blip>
            <a:srcRect b="0" l="0" r="0" t="0"/>
            <a:stretch/>
          </p:blipFill>
          <p:spPr>
            <a:xfrm>
              <a:off x="1057" y="2381"/>
              <a:ext cx="8701" cy="11288"/>
            </a:xfrm>
            <a:prstGeom prst="rect">
              <a:avLst/>
            </a:prstGeom>
            <a:noFill/>
            <a:ln>
              <a:noFill/>
            </a:ln>
          </p:spPr>
        </p:pic>
        <p:pic>
          <p:nvPicPr>
            <p:cNvPr id="222" name="Google Shape;222;p13"/>
            <p:cNvPicPr preferRelativeResize="0"/>
            <p:nvPr/>
          </p:nvPicPr>
          <p:blipFill rotWithShape="1">
            <a:blip r:embed="rId4">
              <a:alphaModFix/>
            </a:blip>
            <a:srcRect b="0" l="0" r="0" t="0"/>
            <a:stretch/>
          </p:blipFill>
          <p:spPr>
            <a:xfrm>
              <a:off x="1364" y="5143"/>
              <a:ext cx="3693" cy="28"/>
            </a:xfrm>
            <a:prstGeom prst="rect">
              <a:avLst/>
            </a:prstGeom>
            <a:noFill/>
            <a:ln>
              <a:noFill/>
            </a:ln>
          </p:spPr>
        </p:pic>
        <p:pic>
          <p:nvPicPr>
            <p:cNvPr id="223" name="Google Shape;223;p13"/>
            <p:cNvPicPr preferRelativeResize="0"/>
            <p:nvPr/>
          </p:nvPicPr>
          <p:blipFill rotWithShape="1">
            <a:blip r:embed="rId5">
              <a:alphaModFix/>
            </a:blip>
            <a:srcRect b="0" l="0" r="0" t="0"/>
            <a:stretch/>
          </p:blipFill>
          <p:spPr>
            <a:xfrm>
              <a:off x="1229" y="5120"/>
              <a:ext cx="3772" cy="2894"/>
            </a:xfrm>
            <a:prstGeom prst="rect">
              <a:avLst/>
            </a:prstGeom>
            <a:noFill/>
            <a:ln>
              <a:noFill/>
            </a:ln>
          </p:spPr>
        </p:pic>
        <p:pic>
          <p:nvPicPr>
            <p:cNvPr id="224" name="Google Shape;224;p13"/>
            <p:cNvPicPr preferRelativeResize="0"/>
            <p:nvPr/>
          </p:nvPicPr>
          <p:blipFill rotWithShape="1">
            <a:blip r:embed="rId6">
              <a:alphaModFix/>
            </a:blip>
            <a:srcRect b="0" l="0" r="0" t="0"/>
            <a:stretch/>
          </p:blipFill>
          <p:spPr>
            <a:xfrm>
              <a:off x="1364" y="7499"/>
              <a:ext cx="3693" cy="28"/>
            </a:xfrm>
            <a:prstGeom prst="rect">
              <a:avLst/>
            </a:prstGeom>
            <a:noFill/>
            <a:ln>
              <a:noFill/>
            </a:ln>
          </p:spPr>
        </p:pic>
        <p:pic>
          <p:nvPicPr>
            <p:cNvPr id="225" name="Google Shape;225;p13"/>
            <p:cNvPicPr preferRelativeResize="0"/>
            <p:nvPr/>
          </p:nvPicPr>
          <p:blipFill rotWithShape="1">
            <a:blip r:embed="rId7">
              <a:alphaModFix/>
            </a:blip>
            <a:srcRect b="0" l="0" r="0" t="0"/>
            <a:stretch/>
          </p:blipFill>
          <p:spPr>
            <a:xfrm>
              <a:off x="1285" y="8045"/>
              <a:ext cx="3772" cy="1371"/>
            </a:xfrm>
            <a:prstGeom prst="rect">
              <a:avLst/>
            </a:prstGeom>
            <a:noFill/>
            <a:ln>
              <a:noFill/>
            </a:ln>
          </p:spPr>
        </p:pic>
        <p:pic>
          <p:nvPicPr>
            <p:cNvPr id="226" name="Google Shape;226;p13"/>
            <p:cNvPicPr preferRelativeResize="0"/>
            <p:nvPr/>
          </p:nvPicPr>
          <p:blipFill rotWithShape="1">
            <a:blip r:embed="rId8">
              <a:alphaModFix/>
            </a:blip>
            <a:srcRect b="0" l="0" r="0" t="0"/>
            <a:stretch/>
          </p:blipFill>
          <p:spPr>
            <a:xfrm>
              <a:off x="5690" y="5143"/>
              <a:ext cx="3739" cy="29"/>
            </a:xfrm>
            <a:prstGeom prst="rect">
              <a:avLst/>
            </a:prstGeom>
            <a:noFill/>
            <a:ln>
              <a:noFill/>
            </a:ln>
          </p:spPr>
        </p:pic>
        <p:pic>
          <p:nvPicPr>
            <p:cNvPr id="227" name="Google Shape;227;p13"/>
            <p:cNvPicPr preferRelativeResize="0"/>
            <p:nvPr/>
          </p:nvPicPr>
          <p:blipFill rotWithShape="1">
            <a:blip r:embed="rId9">
              <a:alphaModFix/>
            </a:blip>
            <a:srcRect b="0" l="0" r="0" t="0"/>
            <a:stretch/>
          </p:blipFill>
          <p:spPr>
            <a:xfrm>
              <a:off x="5564" y="5270"/>
              <a:ext cx="3816" cy="1766"/>
            </a:xfrm>
            <a:prstGeom prst="rect">
              <a:avLst/>
            </a:prstGeom>
            <a:noFill/>
            <a:ln>
              <a:noFill/>
            </a:ln>
          </p:spPr>
        </p:pic>
        <p:pic>
          <p:nvPicPr>
            <p:cNvPr id="228" name="Google Shape;228;p13"/>
            <p:cNvPicPr preferRelativeResize="0"/>
            <p:nvPr/>
          </p:nvPicPr>
          <p:blipFill rotWithShape="1">
            <a:blip r:embed="rId10">
              <a:alphaModFix/>
            </a:blip>
            <a:srcRect b="0" l="0" r="0" t="0"/>
            <a:stretch/>
          </p:blipFill>
          <p:spPr>
            <a:xfrm>
              <a:off x="5690" y="7499"/>
              <a:ext cx="3739" cy="29"/>
            </a:xfrm>
            <a:prstGeom prst="rect">
              <a:avLst/>
            </a:prstGeom>
            <a:noFill/>
            <a:ln>
              <a:noFill/>
            </a:ln>
          </p:spPr>
        </p:pic>
        <p:pic>
          <p:nvPicPr>
            <p:cNvPr id="229" name="Google Shape;229;p13"/>
            <p:cNvPicPr preferRelativeResize="0"/>
            <p:nvPr/>
          </p:nvPicPr>
          <p:blipFill rotWithShape="1">
            <a:blip r:embed="rId11">
              <a:alphaModFix/>
            </a:blip>
            <a:srcRect b="0" l="0" r="0" t="0"/>
            <a:stretch/>
          </p:blipFill>
          <p:spPr>
            <a:xfrm>
              <a:off x="5584" y="7643"/>
              <a:ext cx="3816" cy="1348"/>
            </a:xfrm>
            <a:prstGeom prst="rect">
              <a:avLst/>
            </a:prstGeom>
            <a:noFill/>
            <a:ln>
              <a:noFill/>
            </a:ln>
          </p:spPr>
        </p:pic>
      </p:grpSp>
      <p:sp>
        <p:nvSpPr>
          <p:cNvPr id="230" name="Google Shape;230;p13"/>
          <p:cNvSpPr/>
          <p:nvPr/>
        </p:nvSpPr>
        <p:spPr>
          <a:xfrm>
            <a:off x="242411" y="480194"/>
            <a:ext cx="11908954" cy="1560940"/>
          </a:xfrm>
          <a:prstGeom prst="rect">
            <a:avLst/>
          </a:prstGeom>
          <a:noFill/>
          <a:ln>
            <a:noFill/>
          </a:ln>
        </p:spPr>
        <p:txBody>
          <a:bodyPr anchorCtr="0" anchor="t" bIns="45700" lIns="91425" spcFirstLastPara="1" rIns="91425" wrap="square" tIns="45700">
            <a:spAutoFit/>
          </a:bodyPr>
          <a:lstStyle/>
          <a:p>
            <a:pPr indent="-133350" lvl="0" marL="133350" marR="0" rtl="0" algn="ctr">
              <a:spcBef>
                <a:spcPts val="0"/>
              </a:spcBef>
              <a:spcAft>
                <a:spcPts val="0"/>
              </a:spcAft>
              <a:buNone/>
            </a:pPr>
            <a:r>
              <a:rPr b="1" lang="vi-VN" sz="1800">
                <a:solidFill>
                  <a:srgbClr val="231F20"/>
                </a:solidFill>
                <a:latin typeface="Calibri"/>
                <a:ea typeface="Calibri"/>
                <a:cs typeface="Calibri"/>
                <a:sym typeface="Calibri"/>
              </a:rPr>
              <a:t>TÊN KẾ HOẠCH</a:t>
            </a:r>
            <a:endParaRPr b="1" sz="1800">
              <a:solidFill>
                <a:schemeClr val="dk1"/>
              </a:solidFill>
              <a:latin typeface="Calibri"/>
              <a:ea typeface="Calibri"/>
              <a:cs typeface="Calibri"/>
              <a:sym typeface="Calibri"/>
            </a:endParaRPr>
          </a:p>
          <a:p>
            <a:pPr indent="0" lvl="0" marL="309245" marR="2130425" rtl="0" algn="l">
              <a:lnSpc>
                <a:spcPct val="145000"/>
              </a:lnSpc>
              <a:spcBef>
                <a:spcPts val="1095"/>
              </a:spcBef>
              <a:spcAft>
                <a:spcPts val="0"/>
              </a:spcAft>
              <a:buNone/>
            </a:pPr>
            <a:r>
              <a:rPr lang="vi-VN" sz="1800">
                <a:solidFill>
                  <a:srgbClr val="231F20"/>
                </a:solidFill>
                <a:latin typeface="Helvetica Neue"/>
                <a:ea typeface="Helvetica Neue"/>
                <a:cs typeface="Helvetica Neue"/>
                <a:sym typeface="Helvetica Neue"/>
              </a:rPr>
              <a:t>Nhóm thực hiện (ghi họ và tên các bạn trong nhóm): Ngày thực hiện:</a:t>
            </a:r>
            <a:endParaRPr sz="1800">
              <a:solidFill>
                <a:schemeClr val="dk1"/>
              </a:solidFill>
              <a:latin typeface="Helvetica Neue"/>
              <a:ea typeface="Helvetica Neue"/>
              <a:cs typeface="Helvetica Neue"/>
              <a:sym typeface="Helvetica Neue"/>
            </a:endParaRPr>
          </a:p>
          <a:p>
            <a:pPr indent="-342900" lvl="0" marL="342900" marR="0" rtl="0" algn="l">
              <a:lnSpc>
                <a:spcPct val="71944"/>
              </a:lnSpc>
              <a:spcBef>
                <a:spcPts val="830"/>
              </a:spcBef>
              <a:spcAft>
                <a:spcPts val="0"/>
              </a:spcAft>
              <a:buClr>
                <a:srgbClr val="231F20"/>
              </a:buClr>
              <a:buSzPts val="1150"/>
              <a:buFont typeface="Arial"/>
              <a:buAutoNum type="romanUcPeriod"/>
            </a:pPr>
            <a:r>
              <a:rPr b="1" lang="vi-VN" sz="1800">
                <a:solidFill>
                  <a:srgbClr val="231F20"/>
                </a:solidFill>
                <a:latin typeface="Calibri"/>
                <a:ea typeface="Calibri"/>
                <a:cs typeface="Calibri"/>
                <a:sym typeface="Calibri"/>
              </a:rPr>
              <a:t>Mục đích</a:t>
            </a:r>
            <a:endParaRPr b="1" sz="1800">
              <a:solidFill>
                <a:schemeClr val="dk1"/>
              </a:solidFill>
              <a:latin typeface="Calibri"/>
              <a:ea typeface="Calibri"/>
              <a:cs typeface="Calibri"/>
              <a:sym typeface="Calibri"/>
            </a:endParaRPr>
          </a:p>
          <a:p>
            <a:pPr indent="-342900" lvl="0" marL="342900" marR="0" rtl="0" algn="l">
              <a:spcBef>
                <a:spcPts val="845"/>
              </a:spcBef>
              <a:spcAft>
                <a:spcPts val="0"/>
              </a:spcAft>
              <a:buClr>
                <a:srgbClr val="231F20"/>
              </a:buClr>
              <a:buSzPts val="1150"/>
              <a:buFont typeface="Arial"/>
              <a:buAutoNum type="romanUcPeriod"/>
            </a:pPr>
            <a:r>
              <a:rPr b="1" lang="vi-VN" sz="1800">
                <a:solidFill>
                  <a:srgbClr val="231F20"/>
                </a:solidFill>
                <a:latin typeface="Calibri"/>
                <a:ea typeface="Calibri"/>
                <a:cs typeface="Calibri"/>
                <a:sym typeface="Calibri"/>
              </a:rPr>
              <a:t>Nội dung chuẩn bị</a:t>
            </a:r>
            <a:endParaRPr sz="1600">
              <a:solidFill>
                <a:schemeClr val="dk1"/>
              </a:solidFill>
              <a:latin typeface="Calibri"/>
              <a:ea typeface="Calibri"/>
              <a:cs typeface="Calibri"/>
              <a:sym typeface="Calibri"/>
            </a:endParaRPr>
          </a:p>
        </p:txBody>
      </p:sp>
      <p:sp>
        <p:nvSpPr>
          <p:cNvPr id="231" name="Google Shape;231;p13"/>
          <p:cNvSpPr/>
          <p:nvPr/>
        </p:nvSpPr>
        <p:spPr>
          <a:xfrm>
            <a:off x="-201589" y="2094487"/>
            <a:ext cx="5635349" cy="1230722"/>
          </a:xfrm>
          <a:prstGeom prst="rect">
            <a:avLst/>
          </a:prstGeom>
          <a:noFill/>
          <a:ln>
            <a:noFill/>
          </a:ln>
        </p:spPr>
        <p:txBody>
          <a:bodyPr anchorCtr="0" anchor="t" bIns="45700" lIns="91425" spcFirstLastPara="1" rIns="91425" wrap="square" tIns="45700">
            <a:spAutoFit/>
          </a:bodyPr>
          <a:lstStyle/>
          <a:p>
            <a:pPr indent="0" lvl="0" marL="457835" marR="24130" rtl="0" algn="just">
              <a:lnSpc>
                <a:spcPct val="137000"/>
              </a:lnSpc>
              <a:spcBef>
                <a:spcPts val="0"/>
              </a:spcBef>
              <a:spcAft>
                <a:spcPts val="0"/>
              </a:spcAft>
              <a:buNone/>
            </a:pPr>
            <a:r>
              <a:rPr lang="vi-VN" sz="1800">
                <a:solidFill>
                  <a:srgbClr val="231F20"/>
                </a:solidFill>
                <a:latin typeface="Helvetica Neue"/>
                <a:ea typeface="Helvetica Neue"/>
                <a:cs typeface="Helvetica Neue"/>
                <a:sym typeface="Helvetica Neue"/>
              </a:rPr>
              <a:t>Viết thông điệp truyền thông (Nội dung thông điệp của kế hoạch này là gì? Đối tượng thông điệp hướng đến là ai?)</a:t>
            </a:r>
            <a:endParaRPr sz="1800">
              <a:solidFill>
                <a:schemeClr val="dk1"/>
              </a:solidFill>
              <a:latin typeface="Helvetica Neue"/>
              <a:ea typeface="Helvetica Neue"/>
              <a:cs typeface="Helvetica Neue"/>
              <a:sym typeface="Helvetica Neue"/>
            </a:endParaRPr>
          </a:p>
        </p:txBody>
      </p:sp>
      <p:sp>
        <p:nvSpPr>
          <p:cNvPr id="232" name="Google Shape;232;p13"/>
          <p:cNvSpPr/>
          <p:nvPr/>
        </p:nvSpPr>
        <p:spPr>
          <a:xfrm>
            <a:off x="6239625" y="2225439"/>
            <a:ext cx="51708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800">
                <a:solidFill>
                  <a:srgbClr val="231F20"/>
                </a:solidFill>
                <a:latin typeface="Helvetica Neue"/>
                <a:ea typeface="Helvetica Neue"/>
                <a:cs typeface="Helvetica Neue"/>
                <a:sym typeface="Helvetica Neue"/>
              </a:rPr>
              <a:t>Xác định phương thức truyền thông (truyền thông qua tờ rơi, áp phích, video,…)</a:t>
            </a:r>
            <a:endParaRPr sz="1800">
              <a:solidFill>
                <a:schemeClr val="dk1"/>
              </a:solidFill>
              <a:latin typeface="Calibri"/>
              <a:ea typeface="Calibri"/>
              <a:cs typeface="Calibri"/>
              <a:sym typeface="Calibri"/>
            </a:endParaRPr>
          </a:p>
        </p:txBody>
      </p:sp>
      <p:sp>
        <p:nvSpPr>
          <p:cNvPr id="233" name="Google Shape;233;p13"/>
          <p:cNvSpPr/>
          <p:nvPr/>
        </p:nvSpPr>
        <p:spPr>
          <a:xfrm>
            <a:off x="-201589" y="3728568"/>
            <a:ext cx="5792611" cy="471796"/>
          </a:xfrm>
          <a:prstGeom prst="rect">
            <a:avLst/>
          </a:prstGeom>
          <a:noFill/>
          <a:ln>
            <a:noFill/>
          </a:ln>
        </p:spPr>
        <p:txBody>
          <a:bodyPr anchorCtr="0" anchor="t" bIns="45700" lIns="91425" spcFirstLastPara="1" rIns="91425" wrap="square" tIns="45700">
            <a:spAutoFit/>
          </a:bodyPr>
          <a:lstStyle/>
          <a:p>
            <a:pPr indent="0" lvl="0" marL="416560" marR="24130" rtl="0" algn="just">
              <a:lnSpc>
                <a:spcPct val="137000"/>
              </a:lnSpc>
              <a:spcBef>
                <a:spcPts val="0"/>
              </a:spcBef>
              <a:spcAft>
                <a:spcPts val="0"/>
              </a:spcAft>
              <a:buNone/>
            </a:pPr>
            <a:r>
              <a:rPr lang="vi-VN" sz="1800">
                <a:solidFill>
                  <a:srgbClr val="231F20"/>
                </a:solidFill>
                <a:latin typeface="Helvetica Neue"/>
                <a:ea typeface="Helvetica Neue"/>
                <a:cs typeface="Helvetica Neue"/>
                <a:sym typeface="Helvetica Neue"/>
              </a:rPr>
              <a:t>Xác định địa điểm thực hiện kế hoạch truyền thông</a:t>
            </a:r>
            <a:endParaRPr sz="1800">
              <a:solidFill>
                <a:schemeClr val="dk1"/>
              </a:solidFill>
              <a:latin typeface="Helvetica Neue"/>
              <a:ea typeface="Helvetica Neue"/>
              <a:cs typeface="Helvetica Neue"/>
              <a:sym typeface="Helvetica Neue"/>
            </a:endParaRPr>
          </a:p>
        </p:txBody>
      </p:sp>
      <p:sp>
        <p:nvSpPr>
          <p:cNvPr id="234" name="Google Shape;234;p13"/>
          <p:cNvSpPr/>
          <p:nvPr/>
        </p:nvSpPr>
        <p:spPr>
          <a:xfrm>
            <a:off x="6003578" y="3419522"/>
            <a:ext cx="6096000" cy="851259"/>
          </a:xfrm>
          <a:prstGeom prst="rect">
            <a:avLst/>
          </a:prstGeom>
          <a:noFill/>
          <a:ln>
            <a:noFill/>
          </a:ln>
        </p:spPr>
        <p:txBody>
          <a:bodyPr anchorCtr="0" anchor="t" bIns="45700" lIns="91425" spcFirstLastPara="1" rIns="91425" wrap="square" tIns="45700">
            <a:spAutoFit/>
          </a:bodyPr>
          <a:lstStyle/>
          <a:p>
            <a:pPr indent="0" lvl="0" marL="426719" marR="512444" rtl="0" algn="just">
              <a:lnSpc>
                <a:spcPct val="137000"/>
              </a:lnSpc>
              <a:spcBef>
                <a:spcPts val="0"/>
              </a:spcBef>
              <a:spcAft>
                <a:spcPts val="0"/>
              </a:spcAft>
              <a:buNone/>
            </a:pPr>
            <a:r>
              <a:rPr lang="vi-VN" sz="1800">
                <a:solidFill>
                  <a:srgbClr val="231F20"/>
                </a:solidFill>
                <a:latin typeface="Helvetica Neue"/>
                <a:ea typeface="Helvetica Neue"/>
                <a:cs typeface="Helvetica Neue"/>
                <a:sym typeface="Helvetica Neue"/>
              </a:rPr>
              <a:t>Tìm nguồn lực để thực hiện kế hoạch (người, phương tiện, thiết bị,…)</a:t>
            </a:r>
            <a:endParaRPr sz="1800">
              <a:solidFill>
                <a:schemeClr val="dk1"/>
              </a:solidFill>
              <a:latin typeface="Helvetica Neue"/>
              <a:ea typeface="Helvetica Neue"/>
              <a:cs typeface="Helvetica Neue"/>
              <a:sym typeface="Helvetica Neue"/>
            </a:endParaRPr>
          </a:p>
        </p:txBody>
      </p:sp>
      <p:graphicFrame>
        <p:nvGraphicFramePr>
          <p:cNvPr id="235" name="Google Shape;235;p13"/>
          <p:cNvGraphicFramePr/>
          <p:nvPr/>
        </p:nvGraphicFramePr>
        <p:xfrm>
          <a:off x="126501" y="5605317"/>
          <a:ext cx="3000000" cy="3000000"/>
        </p:xfrm>
        <a:graphic>
          <a:graphicData uri="http://schemas.openxmlformats.org/drawingml/2006/table">
            <a:tbl>
              <a:tblPr bandCol="1" bandRow="1" firstCol="1" firstRow="1" lastCol="1" lastRow="1">
                <a:noFill/>
                <a:tableStyleId>{580837FE-D78A-400D-8DCD-69E0E96E1633}</a:tableStyleId>
              </a:tblPr>
              <a:tblGrid>
                <a:gridCol w="3717075"/>
                <a:gridCol w="3767625"/>
                <a:gridCol w="4268925"/>
              </a:tblGrid>
              <a:tr h="302900">
                <a:tc gridSpan="3">
                  <a:txBody>
                    <a:bodyPr/>
                    <a:lstStyle/>
                    <a:p>
                      <a:pPr indent="0" lvl="0" marL="1558925" marR="1374140" rtl="0" algn="ctr">
                        <a:spcBef>
                          <a:spcPts val="0"/>
                        </a:spcBef>
                        <a:spcAft>
                          <a:spcPts val="0"/>
                        </a:spcAft>
                        <a:buNone/>
                      </a:pPr>
                      <a:r>
                        <a:rPr lang="vi-VN" sz="2400" u="none" cap="none" strike="noStrike">
                          <a:latin typeface="Times New Roman"/>
                          <a:ea typeface="Times New Roman"/>
                          <a:cs typeface="Times New Roman"/>
                          <a:sym typeface="Times New Roman"/>
                        </a:rPr>
                        <a:t>BẢNG PHÂN CÔNG CÔNG VIỆC</a:t>
                      </a:r>
                      <a:endParaRPr sz="2400" u="none" cap="none" strike="noStrike">
                        <a:latin typeface="Times New Roman"/>
                        <a:ea typeface="Times New Roman"/>
                        <a:cs typeface="Times New Roman"/>
                        <a:sym typeface="Times New Roman"/>
                      </a:endParaRPr>
                    </a:p>
                  </a:txBody>
                  <a:tcPr marT="0" marB="0" marR="0" marL="0"/>
                </a:tc>
                <a:tc hMerge="1"/>
                <a:tc hMerge="1"/>
              </a:tr>
              <a:tr h="271150">
                <a:tc>
                  <a:txBody>
                    <a:bodyPr/>
                    <a:lstStyle/>
                    <a:p>
                      <a:pPr indent="0" lvl="0" marL="497840" marR="493394" rtl="0" algn="ctr">
                        <a:spcBef>
                          <a:spcPts val="0"/>
                        </a:spcBef>
                        <a:spcAft>
                          <a:spcPts val="0"/>
                        </a:spcAft>
                        <a:buNone/>
                      </a:pPr>
                      <a:r>
                        <a:rPr lang="vi-VN" sz="2400" u="none" cap="none" strike="noStrike">
                          <a:latin typeface="Times New Roman"/>
                          <a:ea typeface="Times New Roman"/>
                          <a:cs typeface="Times New Roman"/>
                          <a:sym typeface="Times New Roman"/>
                        </a:rPr>
                        <a:t>Họ và tên</a:t>
                      </a:r>
                      <a:endParaRPr sz="2400" u="none" cap="none" strike="noStrike">
                        <a:latin typeface="Times New Roman"/>
                        <a:ea typeface="Times New Roman"/>
                        <a:cs typeface="Times New Roman"/>
                        <a:sym typeface="Times New Roman"/>
                      </a:endParaRPr>
                    </a:p>
                  </a:txBody>
                  <a:tcPr marT="0" marB="0" marR="0" marL="0"/>
                </a:tc>
                <a:tc>
                  <a:txBody>
                    <a:bodyPr/>
                    <a:lstStyle/>
                    <a:p>
                      <a:pPr indent="0" lvl="0" marL="191770" marR="187325" rtl="0" algn="ctr">
                        <a:spcBef>
                          <a:spcPts val="0"/>
                        </a:spcBef>
                        <a:spcAft>
                          <a:spcPts val="0"/>
                        </a:spcAft>
                        <a:buNone/>
                      </a:pPr>
                      <a:r>
                        <a:rPr lang="vi-VN" sz="2400" u="none" cap="none" strike="noStrike">
                          <a:latin typeface="Times New Roman"/>
                          <a:ea typeface="Times New Roman"/>
                          <a:cs typeface="Times New Roman"/>
                          <a:sym typeface="Times New Roman"/>
                        </a:rPr>
                        <a:t>Thực hiện công việc</a:t>
                      </a:r>
                      <a:endParaRPr sz="2400" u="none" cap="none" strike="noStrike">
                        <a:latin typeface="Times New Roman"/>
                        <a:ea typeface="Times New Roman"/>
                        <a:cs typeface="Times New Roman"/>
                        <a:sym typeface="Times New Roman"/>
                      </a:endParaRPr>
                    </a:p>
                  </a:txBody>
                  <a:tcPr marT="0" marB="0" marR="0" marL="0"/>
                </a:tc>
                <a:tc>
                  <a:txBody>
                    <a:bodyPr/>
                    <a:lstStyle/>
                    <a:p>
                      <a:pPr indent="0" lvl="0" marL="264795" marR="260350" rtl="0" algn="ctr">
                        <a:spcBef>
                          <a:spcPts val="0"/>
                        </a:spcBef>
                        <a:spcAft>
                          <a:spcPts val="0"/>
                        </a:spcAft>
                        <a:buNone/>
                      </a:pPr>
                      <a:r>
                        <a:rPr lang="vi-VN" sz="2400" u="none" cap="none" strike="noStrike">
                          <a:latin typeface="Times New Roman"/>
                          <a:ea typeface="Times New Roman"/>
                          <a:cs typeface="Times New Roman"/>
                          <a:sym typeface="Times New Roman"/>
                        </a:rPr>
                        <a:t>Thời gian hoàn thành</a:t>
                      </a:r>
                      <a:endParaRPr sz="2400" u="none" cap="none" strike="noStrike">
                        <a:latin typeface="Times New Roman"/>
                        <a:ea typeface="Times New Roman"/>
                        <a:cs typeface="Times New Roman"/>
                        <a:sym typeface="Times New Roman"/>
                      </a:endParaRPr>
                    </a:p>
                  </a:txBody>
                  <a:tcPr marT="0" marB="0" marR="0" marL="0"/>
                </a:tc>
              </a:tr>
              <a:tr h="324475">
                <a:tc>
                  <a:txBody>
                    <a:bodyPr/>
                    <a:lstStyle/>
                    <a:p>
                      <a:pPr indent="0" lvl="0" marL="6350" marR="0" rtl="0" algn="ctr">
                        <a:spcBef>
                          <a:spcPts val="0"/>
                        </a:spcBef>
                        <a:spcAft>
                          <a:spcPts val="0"/>
                        </a:spcAft>
                        <a:buNone/>
                      </a:pPr>
                      <a:r>
                        <a:rPr lang="vi-VN" sz="2400" u="none" cap="none" strike="noStrike">
                          <a:latin typeface="Times New Roman"/>
                          <a:ea typeface="Times New Roman"/>
                          <a:cs typeface="Times New Roman"/>
                          <a:sym typeface="Times New Roman"/>
                        </a:rPr>
                        <a:t>?</a:t>
                      </a:r>
                      <a:endParaRPr sz="2400" u="none" cap="none" strike="noStrike">
                        <a:latin typeface="Times New Roman"/>
                        <a:ea typeface="Times New Roman"/>
                        <a:cs typeface="Times New Roman"/>
                        <a:sym typeface="Times New Roman"/>
                      </a:endParaRPr>
                    </a:p>
                  </a:txBody>
                  <a:tcPr marT="0" marB="0" marR="0" marL="0"/>
                </a:tc>
                <a:tc>
                  <a:txBody>
                    <a:bodyPr/>
                    <a:lstStyle/>
                    <a:p>
                      <a:pPr indent="0" lvl="0" marL="6350" marR="0" rtl="0" algn="ctr">
                        <a:spcBef>
                          <a:spcPts val="0"/>
                        </a:spcBef>
                        <a:spcAft>
                          <a:spcPts val="0"/>
                        </a:spcAft>
                        <a:buNone/>
                      </a:pPr>
                      <a:r>
                        <a:rPr lang="vi-VN" sz="2400" u="none" cap="none" strike="noStrike">
                          <a:latin typeface="Times New Roman"/>
                          <a:ea typeface="Times New Roman"/>
                          <a:cs typeface="Times New Roman"/>
                          <a:sym typeface="Times New Roman"/>
                        </a:rPr>
                        <a:t>?</a:t>
                      </a:r>
                      <a:endParaRPr sz="2400" u="none" cap="none" strike="noStrike">
                        <a:latin typeface="Times New Roman"/>
                        <a:ea typeface="Times New Roman"/>
                        <a:cs typeface="Times New Roman"/>
                        <a:sym typeface="Times New Roman"/>
                      </a:endParaRPr>
                    </a:p>
                  </a:txBody>
                  <a:tcPr marT="0" marB="0" marR="0" marL="0"/>
                </a:tc>
                <a:tc>
                  <a:txBody>
                    <a:bodyPr/>
                    <a:lstStyle/>
                    <a:p>
                      <a:pPr indent="0" lvl="0" marL="5715" marR="0" rtl="0" algn="ctr">
                        <a:spcBef>
                          <a:spcPts val="0"/>
                        </a:spcBef>
                        <a:spcAft>
                          <a:spcPts val="0"/>
                        </a:spcAft>
                        <a:buNone/>
                      </a:pPr>
                      <a:r>
                        <a:rPr lang="vi-VN" sz="2400" u="none" cap="none" strike="noStrike">
                          <a:latin typeface="Times New Roman"/>
                          <a:ea typeface="Times New Roman"/>
                          <a:cs typeface="Times New Roman"/>
                          <a:sym typeface="Times New Roman"/>
                        </a:rPr>
                        <a:t>?</a:t>
                      </a:r>
                      <a:endParaRPr sz="2400" u="none" cap="none" strike="noStrike">
                        <a:latin typeface="Times New Roman"/>
                        <a:ea typeface="Times New Roman"/>
                        <a:cs typeface="Times New Roman"/>
                        <a:sym typeface="Times New Roman"/>
                      </a:endParaRPr>
                    </a:p>
                  </a:txBody>
                  <a:tcPr marT="0" marB="0" marR="0" marL="0"/>
                </a:tc>
              </a:tr>
            </a:tbl>
          </a:graphicData>
        </a:graphic>
      </p:graphicFrame>
      <p:sp>
        <p:nvSpPr>
          <p:cNvPr id="236" name="Google Shape;236;p13"/>
          <p:cNvSpPr/>
          <p:nvPr/>
        </p:nvSpPr>
        <p:spPr>
          <a:xfrm>
            <a:off x="-92596" y="4353097"/>
            <a:ext cx="11753286" cy="1252220"/>
          </a:xfrm>
          <a:prstGeom prst="rect">
            <a:avLst/>
          </a:prstGeom>
          <a:noFill/>
          <a:ln>
            <a:noFill/>
          </a:ln>
        </p:spPr>
        <p:txBody>
          <a:bodyPr anchorCtr="0" anchor="ctr" bIns="0" lIns="466575" spcFirstLastPara="1" rIns="91425" wrap="square" tIns="142825">
            <a:spAutoFit/>
          </a:bodyPr>
          <a:lstStyle/>
          <a:p>
            <a:pPr indent="-179388" lvl="0" marL="179388" marR="0" rtl="0" algn="l">
              <a:lnSpc>
                <a:spcPct val="100000"/>
              </a:lnSpc>
              <a:spcBef>
                <a:spcPts val="0"/>
              </a:spcBef>
              <a:spcAft>
                <a:spcPts val="0"/>
              </a:spcAft>
              <a:buClr>
                <a:srgbClr val="231F20"/>
              </a:buClr>
              <a:buSzPts val="1800"/>
              <a:buFont typeface="Times New Roman"/>
              <a:buChar char="•"/>
            </a:pPr>
            <a:r>
              <a:rPr b="1" i="0" lang="vi-VN" sz="1800" u="none" cap="none" strike="noStrike">
                <a:solidFill>
                  <a:srgbClr val="231F20"/>
                </a:solidFill>
                <a:latin typeface="Times New Roman"/>
                <a:ea typeface="Times New Roman"/>
                <a:cs typeface="Times New Roman"/>
                <a:sym typeface="Times New Roman"/>
              </a:rPr>
              <a:t>Phân công công việc</a:t>
            </a:r>
            <a:endParaRPr b="1" i="0" sz="1800" u="none" cap="none" strike="noStrike">
              <a:solidFill>
                <a:schemeClr val="dk1"/>
              </a:solidFill>
              <a:latin typeface="Times New Roman"/>
              <a:ea typeface="Times New Roman"/>
              <a:cs typeface="Times New Roman"/>
              <a:sym typeface="Times New Roman"/>
            </a:endParaRPr>
          </a:p>
          <a:p>
            <a:pPr indent="-179388" lvl="0" marL="179388" marR="0" rtl="0" algn="l">
              <a:lnSpc>
                <a:spcPct val="100000"/>
              </a:lnSpc>
              <a:spcBef>
                <a:spcPts val="0"/>
              </a:spcBef>
              <a:spcAft>
                <a:spcPts val="0"/>
              </a:spcAft>
              <a:buClr>
                <a:srgbClr val="231F20"/>
              </a:buClr>
              <a:buSzPts val="1800"/>
              <a:buFont typeface="Times New Roman"/>
              <a:buChar char="•"/>
            </a:pPr>
            <a:r>
              <a:rPr b="1" i="0" lang="vi-VN" sz="1800" u="none" cap="none" strike="noStrike">
                <a:solidFill>
                  <a:srgbClr val="231F20"/>
                </a:solidFill>
                <a:latin typeface="Times New Roman"/>
                <a:ea typeface="Times New Roman"/>
                <a:cs typeface="Times New Roman"/>
                <a:sym typeface="Times New Roman"/>
              </a:rPr>
              <a:t>Lịch trình thực hiện</a:t>
            </a:r>
            <a:endParaRPr b="1" i="0" sz="1800" u="none" cap="none" strike="noStrike">
              <a:solidFill>
                <a:schemeClr val="dk1"/>
              </a:solidFill>
              <a:latin typeface="Times New Roman"/>
              <a:ea typeface="Times New Roman"/>
              <a:cs typeface="Times New Roman"/>
              <a:sym typeface="Times New Roman"/>
            </a:endParaRPr>
          </a:p>
          <a:p>
            <a:pPr indent="-179388" lvl="0" marL="179388" marR="0" rtl="0" algn="l">
              <a:lnSpc>
                <a:spcPct val="100000"/>
              </a:lnSpc>
              <a:spcBef>
                <a:spcPts val="0"/>
              </a:spcBef>
              <a:spcAft>
                <a:spcPts val="0"/>
              </a:spcAft>
              <a:buClr>
                <a:srgbClr val="231F20"/>
              </a:buClr>
              <a:buSzPts val="1800"/>
              <a:buFont typeface="Times New Roman"/>
              <a:buChar char="•"/>
            </a:pPr>
            <a:r>
              <a:rPr b="1" i="0" lang="vi-VN" sz="1800" u="none" cap="none" strike="noStrike">
                <a:solidFill>
                  <a:srgbClr val="231F20"/>
                </a:solidFill>
                <a:latin typeface="Times New Roman"/>
                <a:ea typeface="Times New Roman"/>
                <a:cs typeface="Times New Roman"/>
                <a:sym typeface="Times New Roman"/>
              </a:rPr>
              <a:t>Tổ chức thực hiện</a:t>
            </a:r>
            <a:endParaRPr b="1" i="0" sz="1800" u="none" cap="none" strike="noStrike">
              <a:solidFill>
                <a:schemeClr val="dk1"/>
              </a:solidFill>
              <a:latin typeface="Times New Roman"/>
              <a:ea typeface="Times New Roman"/>
              <a:cs typeface="Times New Roman"/>
              <a:sym typeface="Times New Roman"/>
            </a:endParaRPr>
          </a:p>
          <a:p>
            <a:pPr indent="-179388" lvl="0" marL="179388" marR="0" rtl="0" algn="l">
              <a:lnSpc>
                <a:spcPct val="100000"/>
              </a:lnSpc>
              <a:spcBef>
                <a:spcPts val="0"/>
              </a:spcBef>
              <a:spcAft>
                <a:spcPts val="0"/>
              </a:spcAft>
              <a:buClr>
                <a:srgbClr val="231F20"/>
              </a:buClr>
              <a:buSzPts val="1800"/>
              <a:buFont typeface="Times New Roman"/>
              <a:buChar char="•"/>
            </a:pPr>
            <a:r>
              <a:rPr b="0" i="1" lang="vi-VN" sz="1800" u="none" cap="none" strike="noStrike">
                <a:solidFill>
                  <a:srgbClr val="231F20"/>
                </a:solidFill>
                <a:latin typeface="Times New Roman"/>
                <a:ea typeface="Times New Roman"/>
                <a:cs typeface="Times New Roman"/>
                <a:sym typeface="Times New Roman"/>
              </a:rPr>
              <a:t>Lưu ý: Học sinh có thể tham khảo ý kiến của cha mẹ, người thân và thầy, cô giáo khi lập kế hoạch hoạt động.</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14"/>
          <p:cNvGraphicFramePr/>
          <p:nvPr/>
        </p:nvGraphicFramePr>
        <p:xfrm>
          <a:off x="-2" y="0"/>
          <a:ext cx="3000000" cy="3000000"/>
        </p:xfrm>
        <a:graphic>
          <a:graphicData uri="http://schemas.openxmlformats.org/drawingml/2006/table">
            <a:tbl>
              <a:tblPr>
                <a:noFill/>
                <a:tableStyleId>{580837FE-D78A-400D-8DCD-69E0E96E1633}</a:tableStyleId>
              </a:tblPr>
              <a:tblGrid>
                <a:gridCol w="2530775"/>
                <a:gridCol w="5956900"/>
                <a:gridCol w="764775"/>
                <a:gridCol w="717875"/>
                <a:gridCol w="715925"/>
                <a:gridCol w="715925"/>
                <a:gridCol w="715925"/>
              </a:tblGrid>
              <a:tr h="262800">
                <a:tc rowSpan="2">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Tiêu chí </a:t>
                      </a:r>
                      <a:endParaRPr b="1" sz="2000" u="none" cap="none" strike="noStrike">
                        <a:latin typeface="Times New Roman"/>
                        <a:ea typeface="Times New Roman"/>
                        <a:cs typeface="Times New Roman"/>
                        <a:sym typeface="Times New Roman"/>
                      </a:endParaRPr>
                    </a:p>
                  </a:txBody>
                  <a:tcPr marT="0" marB="0" marR="50100" marL="50100"/>
                </a:tc>
                <a:tc rowSpan="2">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Biểu hiện</a:t>
                      </a:r>
                      <a:endParaRPr b="1" sz="2000" u="none" cap="none" strike="noStrike">
                        <a:latin typeface="Times New Roman"/>
                        <a:ea typeface="Times New Roman"/>
                        <a:cs typeface="Times New Roman"/>
                        <a:sym typeface="Times New Roman"/>
                      </a:endParaRPr>
                    </a:p>
                  </a:txBody>
                  <a:tcPr marT="0" marB="0" marR="50100" marL="50100"/>
                </a:tc>
                <a:tc gridSpan="5">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Mức độ đạt được</a:t>
                      </a:r>
                      <a:endParaRPr b="1" sz="2000" u="none" cap="none" strike="noStrike">
                        <a:latin typeface="Times New Roman"/>
                        <a:ea typeface="Times New Roman"/>
                        <a:cs typeface="Times New Roman"/>
                        <a:sym typeface="Times New Roman"/>
                      </a:endParaRPr>
                    </a:p>
                  </a:txBody>
                  <a:tcPr marT="0" marB="0" marR="50100" marL="50100"/>
                </a:tc>
                <a:tc hMerge="1"/>
                <a:tc hMerge="1"/>
                <a:tc hMerge="1"/>
                <a:tc hMerge="1"/>
              </a:tr>
              <a:tr h="262800">
                <a:tc vMerge="1"/>
                <a:tc vMerge="1"/>
                <a:tc>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1</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2</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3</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4</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ctr">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5</a:t>
                      </a:r>
                      <a:endParaRPr b="1" sz="2000" u="none" cap="none" strike="noStrike">
                        <a:latin typeface="Times New Roman"/>
                        <a:ea typeface="Times New Roman"/>
                        <a:cs typeface="Times New Roman"/>
                        <a:sym typeface="Times New Roman"/>
                      </a:endParaRPr>
                    </a:p>
                  </a:txBody>
                  <a:tcPr marT="0" marB="0" marR="50100" marL="50100"/>
                </a:tc>
              </a:tr>
              <a:tr h="703975">
                <a:tc>
                  <a:txBody>
                    <a:bodyPr/>
                    <a:lstStyle/>
                    <a:p>
                      <a:pPr indent="0" lvl="0" marL="0" marR="0" rtl="0" algn="l">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1. Hình thức</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1.1 Trình tự trình bày logic, khoa học</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703975">
                <a:tc rowSpan="3">
                  <a:txBody>
                    <a:bodyPr/>
                    <a:lstStyle/>
                    <a:p>
                      <a:pPr indent="0" lvl="0" marL="0" marR="0" rtl="0" algn="l">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2. Nội dung </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2.1 Nội dung bài trình bày tập trung vào vấn đề chính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525600">
                <a:tc vMerge="1"/>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2.2 Nội dung trình bày chi tiết, phong phú, hấp dẫn</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262800">
                <a:tc vMerge="1"/>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2.3 Trình tự trình bày logic</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703975">
                <a:tc rowSpan="2">
                  <a:txBody>
                    <a:bodyPr/>
                    <a:lstStyle/>
                    <a:p>
                      <a:pPr indent="0" lvl="0" marL="0" marR="0" rtl="0" algn="l">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3. Sử dụng từ ngữ</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3.1. Sử dụng từ vựng chính xác, phù hợp</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525600">
                <a:tc vMerge="1"/>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3.2 Sử dụng từ ngữ hay, hấp dẫn, ấn tượng</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936425">
                <a:tc rowSpan="2">
                  <a:txBody>
                    <a:bodyPr/>
                    <a:lstStyle/>
                    <a:p>
                      <a:pPr indent="0" lvl="0" marL="0" marR="0" rtl="0" algn="l">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4. Sử dụng p.tiện phi ngôn ngữ phù hợp </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4.1 Dáng vẻ, tư thế, ánh mắt, nứt mặt phù hợp với nội dung thuyết trình</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1051200">
                <a:tc vMerge="1"/>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4.2 Sử dụng những của chỉ tạo ấn tượng, thể hiện thái độ thân thiện, giao lưu tích cực với người nghe.</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r h="918875">
                <a:tc>
                  <a:txBody>
                    <a:bodyPr/>
                    <a:lstStyle/>
                    <a:p>
                      <a:pPr indent="0" lvl="0" marL="0" marR="0" rtl="0" algn="l">
                        <a:lnSpc>
                          <a:spcPct val="107000"/>
                        </a:lnSpc>
                        <a:spcBef>
                          <a:spcPts val="0"/>
                        </a:spcBef>
                        <a:spcAft>
                          <a:spcPts val="0"/>
                        </a:spcAft>
                        <a:buNone/>
                      </a:pPr>
                      <a:r>
                        <a:rPr b="1" lang="vi-VN" sz="2000" u="none" cap="none" strike="noStrike">
                          <a:latin typeface="Times New Roman"/>
                          <a:ea typeface="Times New Roman"/>
                          <a:cs typeface="Times New Roman"/>
                          <a:sym typeface="Times New Roman"/>
                        </a:rPr>
                        <a:t>5. Mở đầu và kết thúc</a:t>
                      </a:r>
                      <a:endParaRPr b="1"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5. Mở đầu và kết thức ấn tượng</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c>
                  <a:txBody>
                    <a:bodyPr/>
                    <a:lstStyle/>
                    <a:p>
                      <a:pPr indent="0" lvl="0" marL="0" marR="0" rtl="0" algn="l">
                        <a:lnSpc>
                          <a:spcPct val="107000"/>
                        </a:lnSpc>
                        <a:spcBef>
                          <a:spcPts val="0"/>
                        </a:spcBef>
                        <a:spcAft>
                          <a:spcPts val="0"/>
                        </a:spcAft>
                        <a:buNone/>
                      </a:pPr>
                      <a:r>
                        <a:rPr lang="vi-VN"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50100" marL="5010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p:nvPr/>
        </p:nvSpPr>
        <p:spPr>
          <a:xfrm>
            <a:off x="757380" y="1071011"/>
            <a:ext cx="10492509" cy="41242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3600">
                <a:solidFill>
                  <a:schemeClr val="dk1"/>
                </a:solidFill>
                <a:latin typeface="Times New Roman"/>
                <a:ea typeface="Times New Roman"/>
                <a:cs typeface="Times New Roman"/>
                <a:sym typeface="Times New Roman"/>
              </a:rPr>
              <a:t>NV 1</a:t>
            </a:r>
            <a:endParaRPr sz="3600">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lang="vi-VN" sz="3600">
                <a:solidFill>
                  <a:srgbClr val="231F20"/>
                </a:solidFill>
                <a:latin typeface="Times New Roman"/>
                <a:ea typeface="Times New Roman"/>
                <a:cs typeface="Times New Roman"/>
                <a:sym typeface="Times New Roman"/>
              </a:rPr>
              <a:t>Nêu một số việc làm cụ thể mà bản thân em đã và đang làm để quảng bá, giới thiệu công việc, sản phẩm của nghề/ làng nghề truyền thống</a:t>
            </a:r>
            <a:endParaRPr sz="3600">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b="1" lang="vi-VN" sz="3600">
                <a:solidFill>
                  <a:srgbClr val="231F20"/>
                </a:solidFill>
                <a:latin typeface="Times New Roman"/>
                <a:ea typeface="Times New Roman"/>
                <a:cs typeface="Times New Roman"/>
                <a:sym typeface="Times New Roman"/>
              </a:rPr>
              <a:t>NV2:</a:t>
            </a:r>
            <a:endParaRPr sz="3600">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lang="vi-VN" sz="3600">
                <a:solidFill>
                  <a:srgbClr val="231F20"/>
                </a:solidFill>
                <a:latin typeface="Times New Roman"/>
                <a:ea typeface="Times New Roman"/>
                <a:cs typeface="Times New Roman"/>
                <a:sym typeface="Times New Roman"/>
              </a:rPr>
              <a:t>Xác định các hành động để bảo tồn, phát triển nghề/ làng nghề truyền thống</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6"/>
          <p:cNvPicPr preferRelativeResize="0"/>
          <p:nvPr/>
        </p:nvPicPr>
        <p:blipFill rotWithShape="1">
          <a:blip r:embed="rId3">
            <a:alphaModFix/>
          </a:blip>
          <a:srcRect b="0" l="0" r="0" t="0"/>
          <a:stretch/>
        </p:blipFill>
        <p:spPr>
          <a:xfrm>
            <a:off x="254704" y="329587"/>
            <a:ext cx="11853974" cy="6329831"/>
          </a:xfrm>
          <a:prstGeom prst="rect">
            <a:avLst/>
          </a:prstGeom>
          <a:noFill/>
          <a:ln cap="sq" cmpd="thickThin" w="228600">
            <a:solidFill>
              <a:srgbClr val="000000"/>
            </a:solidFill>
            <a:prstDash val="solid"/>
            <a:miter lim="8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7"/>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7" name="Google Shape;257;p17"/>
          <p:cNvGrpSpPr/>
          <p:nvPr/>
        </p:nvGrpSpPr>
        <p:grpSpPr>
          <a:xfrm>
            <a:off x="862851" y="457200"/>
            <a:ext cx="11001445" cy="6383215"/>
            <a:chOff x="1350" y="-163"/>
            <a:chExt cx="8285" cy="3630"/>
          </a:xfrm>
        </p:grpSpPr>
        <p:sp>
          <p:nvSpPr>
            <p:cNvPr id="258" name="Google Shape;258;p17"/>
            <p:cNvSpPr/>
            <p:nvPr/>
          </p:nvSpPr>
          <p:spPr>
            <a:xfrm>
              <a:off x="3300" y="-163"/>
              <a:ext cx="4281" cy="1219"/>
            </a:xfrm>
            <a:custGeom>
              <a:rect b="b" l="l" r="r" t="t"/>
              <a:pathLst>
                <a:path extrusionOk="0" h="1219" w="4281">
                  <a:moveTo>
                    <a:pt x="3997" y="0"/>
                  </a:moveTo>
                  <a:lnTo>
                    <a:pt x="284" y="0"/>
                  </a:lnTo>
                  <a:lnTo>
                    <a:pt x="208" y="10"/>
                  </a:lnTo>
                  <a:lnTo>
                    <a:pt x="141" y="39"/>
                  </a:lnTo>
                  <a:lnTo>
                    <a:pt x="83" y="83"/>
                  </a:lnTo>
                  <a:lnTo>
                    <a:pt x="39" y="141"/>
                  </a:lnTo>
                  <a:lnTo>
                    <a:pt x="10" y="208"/>
                  </a:lnTo>
                  <a:lnTo>
                    <a:pt x="0" y="284"/>
                  </a:lnTo>
                  <a:lnTo>
                    <a:pt x="0" y="936"/>
                  </a:lnTo>
                  <a:lnTo>
                    <a:pt x="10" y="1011"/>
                  </a:lnTo>
                  <a:lnTo>
                    <a:pt x="39" y="1079"/>
                  </a:lnTo>
                  <a:lnTo>
                    <a:pt x="83" y="1136"/>
                  </a:lnTo>
                  <a:lnTo>
                    <a:pt x="141" y="1180"/>
                  </a:lnTo>
                  <a:lnTo>
                    <a:pt x="208" y="1209"/>
                  </a:lnTo>
                  <a:lnTo>
                    <a:pt x="284" y="1219"/>
                  </a:lnTo>
                  <a:lnTo>
                    <a:pt x="3997" y="1219"/>
                  </a:lnTo>
                  <a:lnTo>
                    <a:pt x="4072" y="1209"/>
                  </a:lnTo>
                  <a:lnTo>
                    <a:pt x="4140" y="1180"/>
                  </a:lnTo>
                  <a:lnTo>
                    <a:pt x="4197" y="1136"/>
                  </a:lnTo>
                  <a:lnTo>
                    <a:pt x="4242" y="1079"/>
                  </a:lnTo>
                  <a:lnTo>
                    <a:pt x="4270" y="1011"/>
                  </a:lnTo>
                  <a:lnTo>
                    <a:pt x="4280" y="936"/>
                  </a:lnTo>
                  <a:lnTo>
                    <a:pt x="4280" y="284"/>
                  </a:lnTo>
                  <a:lnTo>
                    <a:pt x="4270" y="208"/>
                  </a:lnTo>
                  <a:lnTo>
                    <a:pt x="4242" y="141"/>
                  </a:lnTo>
                  <a:lnTo>
                    <a:pt x="4197" y="83"/>
                  </a:lnTo>
                  <a:lnTo>
                    <a:pt x="4140" y="39"/>
                  </a:lnTo>
                  <a:lnTo>
                    <a:pt x="4072" y="10"/>
                  </a:lnTo>
                  <a:lnTo>
                    <a:pt x="3997" y="0"/>
                  </a:lnTo>
                  <a:close/>
                </a:path>
              </a:pathLst>
            </a:custGeom>
            <a:solidFill>
              <a:srgbClr val="FBAD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7"/>
            <p:cNvSpPr/>
            <p:nvPr/>
          </p:nvSpPr>
          <p:spPr>
            <a:xfrm>
              <a:off x="1350" y="1805"/>
              <a:ext cx="2632" cy="1640"/>
            </a:xfrm>
            <a:custGeom>
              <a:rect b="b" l="l" r="r" t="t"/>
              <a:pathLst>
                <a:path extrusionOk="0" h="1640" w="2632">
                  <a:moveTo>
                    <a:pt x="283" y="0"/>
                  </a:moveTo>
                  <a:lnTo>
                    <a:pt x="208" y="10"/>
                  </a:lnTo>
                  <a:lnTo>
                    <a:pt x="140" y="39"/>
                  </a:lnTo>
                  <a:lnTo>
                    <a:pt x="83" y="83"/>
                  </a:lnTo>
                  <a:lnTo>
                    <a:pt x="39" y="140"/>
                  </a:lnTo>
                  <a:lnTo>
                    <a:pt x="10" y="208"/>
                  </a:lnTo>
                  <a:lnTo>
                    <a:pt x="0" y="283"/>
                  </a:lnTo>
                  <a:lnTo>
                    <a:pt x="0" y="1356"/>
                  </a:lnTo>
                  <a:lnTo>
                    <a:pt x="10" y="1431"/>
                  </a:lnTo>
                  <a:lnTo>
                    <a:pt x="39" y="1499"/>
                  </a:lnTo>
                  <a:lnTo>
                    <a:pt x="83" y="1556"/>
                  </a:lnTo>
                  <a:lnTo>
                    <a:pt x="140" y="1601"/>
                  </a:lnTo>
                  <a:lnTo>
                    <a:pt x="208" y="1629"/>
                  </a:lnTo>
                  <a:lnTo>
                    <a:pt x="283" y="1640"/>
                  </a:lnTo>
                  <a:lnTo>
                    <a:pt x="2348" y="1640"/>
                  </a:lnTo>
                  <a:lnTo>
                    <a:pt x="2424" y="1629"/>
                  </a:lnTo>
                  <a:lnTo>
                    <a:pt x="2491" y="1601"/>
                  </a:lnTo>
                  <a:lnTo>
                    <a:pt x="2549" y="1556"/>
                  </a:lnTo>
                  <a:lnTo>
                    <a:pt x="2593" y="1499"/>
                  </a:lnTo>
                  <a:lnTo>
                    <a:pt x="2621" y="1431"/>
                  </a:lnTo>
                  <a:lnTo>
                    <a:pt x="2632" y="1356"/>
                  </a:lnTo>
                  <a:lnTo>
                    <a:pt x="2632" y="283"/>
                  </a:lnTo>
                  <a:lnTo>
                    <a:pt x="2621" y="208"/>
                  </a:lnTo>
                  <a:lnTo>
                    <a:pt x="2593" y="140"/>
                  </a:lnTo>
                  <a:lnTo>
                    <a:pt x="2549" y="83"/>
                  </a:lnTo>
                  <a:lnTo>
                    <a:pt x="2491" y="39"/>
                  </a:lnTo>
                  <a:lnTo>
                    <a:pt x="2424" y="10"/>
                  </a:lnTo>
                  <a:lnTo>
                    <a:pt x="2348" y="0"/>
                  </a:lnTo>
                  <a:lnTo>
                    <a:pt x="283" y="0"/>
                  </a:lnTo>
                  <a:close/>
                </a:path>
              </a:pathLst>
            </a:custGeom>
            <a:noFill/>
            <a:ln cap="flat" cmpd="sng" w="12700">
              <a:solidFill>
                <a:srgbClr val="FBAD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60" name="Google Shape;260;p17"/>
            <p:cNvCxnSpPr/>
            <p:nvPr/>
          </p:nvCxnSpPr>
          <p:spPr>
            <a:xfrm>
              <a:off x="5430" y="1083"/>
              <a:ext cx="0" cy="713"/>
            </a:xfrm>
            <a:prstGeom prst="straightConnector1">
              <a:avLst/>
            </a:prstGeom>
            <a:noFill/>
            <a:ln cap="flat" cmpd="sng" w="9525">
              <a:solidFill>
                <a:srgbClr val="231F20"/>
              </a:solidFill>
              <a:prstDash val="solid"/>
              <a:round/>
              <a:headEnd len="med" w="med" type="none"/>
              <a:tailEnd len="med" w="med" type="none"/>
            </a:ln>
          </p:spPr>
        </p:cxnSp>
        <p:sp>
          <p:nvSpPr>
            <p:cNvPr id="261" name="Google Shape;261;p17"/>
            <p:cNvSpPr/>
            <p:nvPr/>
          </p:nvSpPr>
          <p:spPr>
            <a:xfrm>
              <a:off x="4130" y="1827"/>
              <a:ext cx="2632" cy="1640"/>
            </a:xfrm>
            <a:custGeom>
              <a:rect b="b" l="l" r="r" t="t"/>
              <a:pathLst>
                <a:path extrusionOk="0" h="1640" w="2632">
                  <a:moveTo>
                    <a:pt x="284" y="0"/>
                  </a:moveTo>
                  <a:lnTo>
                    <a:pt x="209" y="10"/>
                  </a:lnTo>
                  <a:lnTo>
                    <a:pt x="141" y="39"/>
                  </a:lnTo>
                  <a:lnTo>
                    <a:pt x="83" y="83"/>
                  </a:lnTo>
                  <a:lnTo>
                    <a:pt x="39" y="141"/>
                  </a:lnTo>
                  <a:lnTo>
                    <a:pt x="11" y="208"/>
                  </a:lnTo>
                  <a:lnTo>
                    <a:pt x="0" y="284"/>
                  </a:lnTo>
                  <a:lnTo>
                    <a:pt x="0" y="1356"/>
                  </a:lnTo>
                  <a:lnTo>
                    <a:pt x="11" y="1432"/>
                  </a:lnTo>
                  <a:lnTo>
                    <a:pt x="39" y="1499"/>
                  </a:lnTo>
                  <a:lnTo>
                    <a:pt x="83" y="1557"/>
                  </a:lnTo>
                  <a:lnTo>
                    <a:pt x="141" y="1601"/>
                  </a:lnTo>
                  <a:lnTo>
                    <a:pt x="209" y="1630"/>
                  </a:lnTo>
                  <a:lnTo>
                    <a:pt x="284" y="1640"/>
                  </a:lnTo>
                  <a:lnTo>
                    <a:pt x="2349" y="1640"/>
                  </a:lnTo>
                  <a:lnTo>
                    <a:pt x="2424" y="1630"/>
                  </a:lnTo>
                  <a:lnTo>
                    <a:pt x="2492" y="1601"/>
                  </a:lnTo>
                  <a:lnTo>
                    <a:pt x="2549" y="1557"/>
                  </a:lnTo>
                  <a:lnTo>
                    <a:pt x="2593" y="1499"/>
                  </a:lnTo>
                  <a:lnTo>
                    <a:pt x="2622" y="1432"/>
                  </a:lnTo>
                  <a:lnTo>
                    <a:pt x="2632" y="1356"/>
                  </a:lnTo>
                  <a:lnTo>
                    <a:pt x="2632" y="284"/>
                  </a:lnTo>
                  <a:lnTo>
                    <a:pt x="2622" y="208"/>
                  </a:lnTo>
                  <a:lnTo>
                    <a:pt x="2593" y="141"/>
                  </a:lnTo>
                  <a:lnTo>
                    <a:pt x="2549" y="83"/>
                  </a:lnTo>
                  <a:lnTo>
                    <a:pt x="2492" y="39"/>
                  </a:lnTo>
                  <a:lnTo>
                    <a:pt x="2424" y="10"/>
                  </a:lnTo>
                  <a:lnTo>
                    <a:pt x="2349" y="0"/>
                  </a:lnTo>
                  <a:lnTo>
                    <a:pt x="284" y="0"/>
                  </a:lnTo>
                  <a:close/>
                </a:path>
              </a:pathLst>
            </a:custGeom>
            <a:noFill/>
            <a:ln cap="flat" cmpd="sng" w="12700">
              <a:solidFill>
                <a:srgbClr val="FBAD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7"/>
            <p:cNvSpPr/>
            <p:nvPr/>
          </p:nvSpPr>
          <p:spPr>
            <a:xfrm>
              <a:off x="7003" y="1827"/>
              <a:ext cx="2632" cy="1640"/>
            </a:xfrm>
            <a:custGeom>
              <a:rect b="b" l="l" r="r" t="t"/>
              <a:pathLst>
                <a:path extrusionOk="0" h="1640" w="2632">
                  <a:moveTo>
                    <a:pt x="284" y="0"/>
                  </a:moveTo>
                  <a:lnTo>
                    <a:pt x="208" y="10"/>
                  </a:lnTo>
                  <a:lnTo>
                    <a:pt x="141" y="39"/>
                  </a:lnTo>
                  <a:lnTo>
                    <a:pt x="83" y="83"/>
                  </a:lnTo>
                  <a:lnTo>
                    <a:pt x="39" y="141"/>
                  </a:lnTo>
                  <a:lnTo>
                    <a:pt x="10" y="208"/>
                  </a:lnTo>
                  <a:lnTo>
                    <a:pt x="0" y="284"/>
                  </a:lnTo>
                  <a:lnTo>
                    <a:pt x="0" y="1356"/>
                  </a:lnTo>
                  <a:lnTo>
                    <a:pt x="10" y="1432"/>
                  </a:lnTo>
                  <a:lnTo>
                    <a:pt x="39" y="1499"/>
                  </a:lnTo>
                  <a:lnTo>
                    <a:pt x="83" y="1557"/>
                  </a:lnTo>
                  <a:lnTo>
                    <a:pt x="141" y="1601"/>
                  </a:lnTo>
                  <a:lnTo>
                    <a:pt x="208" y="1630"/>
                  </a:lnTo>
                  <a:lnTo>
                    <a:pt x="284" y="1640"/>
                  </a:lnTo>
                  <a:lnTo>
                    <a:pt x="2348" y="1640"/>
                  </a:lnTo>
                  <a:lnTo>
                    <a:pt x="2424" y="1630"/>
                  </a:lnTo>
                  <a:lnTo>
                    <a:pt x="2491" y="1601"/>
                  </a:lnTo>
                  <a:lnTo>
                    <a:pt x="2549" y="1557"/>
                  </a:lnTo>
                  <a:lnTo>
                    <a:pt x="2593" y="1499"/>
                  </a:lnTo>
                  <a:lnTo>
                    <a:pt x="2622" y="1432"/>
                  </a:lnTo>
                  <a:lnTo>
                    <a:pt x="2632" y="1356"/>
                  </a:lnTo>
                  <a:lnTo>
                    <a:pt x="2632" y="284"/>
                  </a:lnTo>
                  <a:lnTo>
                    <a:pt x="2622" y="208"/>
                  </a:lnTo>
                  <a:lnTo>
                    <a:pt x="2593" y="141"/>
                  </a:lnTo>
                  <a:lnTo>
                    <a:pt x="2549" y="83"/>
                  </a:lnTo>
                  <a:lnTo>
                    <a:pt x="2491" y="39"/>
                  </a:lnTo>
                  <a:lnTo>
                    <a:pt x="2424" y="10"/>
                  </a:lnTo>
                  <a:lnTo>
                    <a:pt x="2348" y="0"/>
                  </a:lnTo>
                  <a:lnTo>
                    <a:pt x="284" y="0"/>
                  </a:lnTo>
                  <a:close/>
                </a:path>
              </a:pathLst>
            </a:custGeom>
            <a:noFill/>
            <a:ln cap="flat" cmpd="sng" w="12700">
              <a:solidFill>
                <a:srgbClr val="FBAD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63" name="Google Shape;263;p17"/>
            <p:cNvCxnSpPr/>
            <p:nvPr/>
          </p:nvCxnSpPr>
          <p:spPr>
            <a:xfrm>
              <a:off x="5423" y="1076"/>
              <a:ext cx="2938" cy="740"/>
            </a:xfrm>
            <a:prstGeom prst="straightConnector1">
              <a:avLst/>
            </a:prstGeom>
            <a:noFill/>
            <a:ln cap="flat" cmpd="sng" w="9525">
              <a:solidFill>
                <a:srgbClr val="231F20"/>
              </a:solidFill>
              <a:prstDash val="solid"/>
              <a:round/>
              <a:headEnd len="med" w="med" type="none"/>
              <a:tailEnd len="med" w="med" type="none"/>
            </a:ln>
          </p:spPr>
        </p:cxnSp>
        <p:cxnSp>
          <p:nvCxnSpPr>
            <p:cNvPr id="264" name="Google Shape;264;p17"/>
            <p:cNvCxnSpPr/>
            <p:nvPr/>
          </p:nvCxnSpPr>
          <p:spPr>
            <a:xfrm>
              <a:off x="5432" y="1071"/>
              <a:ext cx="0" cy="746"/>
            </a:xfrm>
            <a:prstGeom prst="straightConnector1">
              <a:avLst/>
            </a:prstGeom>
            <a:noFill/>
            <a:ln cap="flat" cmpd="sng" w="9525">
              <a:solidFill>
                <a:srgbClr val="231F20"/>
              </a:solidFill>
              <a:prstDash val="solid"/>
              <a:round/>
              <a:headEnd len="med" w="med" type="none"/>
              <a:tailEnd len="med" w="med" type="none"/>
            </a:ln>
          </p:spPr>
        </p:cxnSp>
      </p:grpSp>
      <p:sp>
        <p:nvSpPr>
          <p:cNvPr id="265" name="Google Shape;265;p17"/>
          <p:cNvSpPr/>
          <p:nvPr/>
        </p:nvSpPr>
        <p:spPr>
          <a:xfrm>
            <a:off x="4702429" y="1344316"/>
            <a:ext cx="3198796" cy="369332"/>
          </a:xfrm>
          <a:prstGeom prst="rect">
            <a:avLst/>
          </a:prstGeom>
          <a:noFill/>
          <a:ln>
            <a:noFill/>
          </a:ln>
        </p:spPr>
        <p:txBody>
          <a:bodyPr anchorCtr="0" anchor="t" bIns="45700" lIns="91425" spcFirstLastPara="1" rIns="91425" wrap="square" tIns="45700">
            <a:spAutoFit/>
          </a:bodyPr>
          <a:lstStyle/>
          <a:p>
            <a:pPr indent="149225" lvl="0" marL="0" marR="0" rtl="0" algn="l">
              <a:spcBef>
                <a:spcPts val="0"/>
              </a:spcBef>
              <a:spcAft>
                <a:spcPts val="0"/>
              </a:spcAft>
              <a:buNone/>
            </a:pPr>
            <a:r>
              <a:rPr lang="vi-VN" sz="1800">
                <a:solidFill>
                  <a:srgbClr val="231F20"/>
                </a:solidFill>
                <a:latin typeface="Calibri"/>
                <a:ea typeface="Calibri"/>
                <a:cs typeface="Calibri"/>
                <a:sym typeface="Calibri"/>
              </a:rPr>
              <a:t>Hành động em sẽ thực hiện</a:t>
            </a:r>
            <a:endParaRPr sz="1100">
              <a:solidFill>
                <a:schemeClr val="dk1"/>
              </a:solidFill>
              <a:latin typeface="Calibri"/>
              <a:ea typeface="Calibri"/>
              <a:cs typeface="Calibri"/>
              <a:sym typeface="Calibri"/>
            </a:endParaRPr>
          </a:p>
        </p:txBody>
      </p:sp>
      <p:sp>
        <p:nvSpPr>
          <p:cNvPr id="266" name="Google Shape;266;p17"/>
          <p:cNvSpPr/>
          <p:nvPr/>
        </p:nvSpPr>
        <p:spPr>
          <a:xfrm>
            <a:off x="1186325" y="4904751"/>
            <a:ext cx="2923661" cy="961802"/>
          </a:xfrm>
          <a:prstGeom prst="rect">
            <a:avLst/>
          </a:prstGeom>
          <a:noFill/>
          <a:ln>
            <a:noFill/>
          </a:ln>
        </p:spPr>
        <p:txBody>
          <a:bodyPr anchorCtr="0" anchor="t" bIns="45700" lIns="91425" spcFirstLastPara="1" rIns="91425" wrap="square" tIns="45700">
            <a:spAutoFit/>
          </a:bodyPr>
          <a:lstStyle/>
          <a:p>
            <a:pPr indent="0" lvl="0" marL="614045" marR="0" rtl="0" algn="l">
              <a:spcBef>
                <a:spcPts val="0"/>
              </a:spcBef>
              <a:spcAft>
                <a:spcPts val="0"/>
              </a:spcAft>
              <a:buNone/>
            </a:pPr>
            <a:r>
              <a:rPr lang="vi-VN" sz="1800">
                <a:solidFill>
                  <a:srgbClr val="231F20"/>
                </a:solidFill>
                <a:latin typeface="Helvetica Neue"/>
                <a:ea typeface="Helvetica Neue"/>
                <a:cs typeface="Helvetica Neue"/>
                <a:sym typeface="Helvetica Neue"/>
              </a:rPr>
              <a:t>Trải nghiệm làm</a:t>
            </a:r>
            <a:endParaRPr sz="1800">
              <a:solidFill>
                <a:schemeClr val="dk1"/>
              </a:solidFill>
              <a:latin typeface="Helvetica Neue"/>
              <a:ea typeface="Helvetica Neue"/>
              <a:cs typeface="Helvetica Neue"/>
              <a:sym typeface="Helvetica Neue"/>
            </a:endParaRPr>
          </a:p>
          <a:p>
            <a:pPr indent="0" lvl="0" marL="434340" marR="0" rtl="0" algn="l">
              <a:spcBef>
                <a:spcPts val="280"/>
              </a:spcBef>
              <a:spcAft>
                <a:spcPts val="0"/>
              </a:spcAft>
              <a:buNone/>
            </a:pPr>
            <a:r>
              <a:rPr lang="vi-VN" sz="1800">
                <a:solidFill>
                  <a:srgbClr val="231F20"/>
                </a:solidFill>
                <a:latin typeface="Helvetica Neue"/>
                <a:ea typeface="Helvetica Neue"/>
                <a:cs typeface="Helvetica Neue"/>
                <a:sym typeface="Helvetica Neue"/>
              </a:rPr>
              <a:t>sản phẩm truyền thống</a:t>
            </a:r>
            <a:r>
              <a:rPr lang="vi-VN" sz="1800">
                <a:solidFill>
                  <a:srgbClr val="231F20"/>
                </a:solidFill>
                <a:latin typeface="Times New Roman"/>
                <a:ea typeface="Times New Roman"/>
                <a:cs typeface="Times New Roman"/>
                <a:sym typeface="Times New Roman"/>
              </a:rPr>
              <a:t> </a:t>
            </a:r>
            <a:r>
              <a:rPr lang="vi-VN" sz="1800">
                <a:solidFill>
                  <a:srgbClr val="231F20"/>
                </a:solidFill>
                <a:latin typeface="Helvetica Neue"/>
                <a:ea typeface="Helvetica Neue"/>
                <a:cs typeface="Helvetica Neue"/>
                <a:sym typeface="Helvetica Neue"/>
              </a:rPr>
              <a:t>cùng nghệ nhân</a:t>
            </a:r>
            <a:endParaRPr sz="1800">
              <a:solidFill>
                <a:schemeClr val="dk1"/>
              </a:solidFill>
              <a:latin typeface="Helvetica Neue"/>
              <a:ea typeface="Helvetica Neue"/>
              <a:cs typeface="Helvetica Neue"/>
              <a:sym typeface="Helvetica Neue"/>
            </a:endParaRPr>
          </a:p>
        </p:txBody>
      </p:sp>
      <p:cxnSp>
        <p:nvCxnSpPr>
          <p:cNvPr id="267" name="Google Shape;267;p17"/>
          <p:cNvCxnSpPr/>
          <p:nvPr/>
        </p:nvCxnSpPr>
        <p:spPr>
          <a:xfrm flipH="1">
            <a:off x="2473694" y="2644726"/>
            <a:ext cx="3741822" cy="1186129"/>
          </a:xfrm>
          <a:prstGeom prst="straightConnector1">
            <a:avLst/>
          </a:prstGeom>
          <a:noFill/>
          <a:ln cap="flat" cmpd="sng" w="9525">
            <a:solidFill>
              <a:srgbClr val="231F2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LÀM SAO ĐỂ BÀI TẬP VỀ NHÀ TRỞ NÊN THÚ VỊ HƠN | Horizon Tesol" id="272" name="Google Shape;272;p18"/>
          <p:cNvPicPr preferRelativeResize="0"/>
          <p:nvPr/>
        </p:nvPicPr>
        <p:blipFill rotWithShape="1">
          <a:blip r:embed="rId3">
            <a:alphaModFix/>
          </a:blip>
          <a:srcRect b="0" l="0" r="0" t="0"/>
          <a:stretch/>
        </p:blipFill>
        <p:spPr>
          <a:xfrm>
            <a:off x="0" y="0"/>
            <a:ext cx="12252492" cy="6858000"/>
          </a:xfrm>
          <a:prstGeom prst="rect">
            <a:avLst/>
          </a:prstGeom>
          <a:noFill/>
          <a:ln>
            <a:noFill/>
          </a:ln>
        </p:spPr>
      </p:pic>
      <p:sp>
        <p:nvSpPr>
          <p:cNvPr id="273" name="Google Shape;273;p18"/>
          <p:cNvSpPr/>
          <p:nvPr/>
        </p:nvSpPr>
        <p:spPr>
          <a:xfrm>
            <a:off x="4858328" y="4054765"/>
            <a:ext cx="6474690" cy="268827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vi-VN" sz="2000">
                <a:solidFill>
                  <a:schemeClr val="dk1"/>
                </a:solidFill>
                <a:latin typeface="Times New Roman"/>
                <a:ea typeface="Times New Roman"/>
                <a:cs typeface="Times New Roman"/>
                <a:sym typeface="Times New Roman"/>
              </a:rPr>
              <a:t>Hướng dẫn về nhà </a:t>
            </a:r>
            <a:endParaRPr sz="2000">
              <a:solidFill>
                <a:schemeClr val="dk1"/>
              </a:solidFill>
              <a:latin typeface="Times New Roman"/>
              <a:ea typeface="Times New Roman"/>
              <a:cs typeface="Times New Roman"/>
              <a:sym typeface="Times New Roman"/>
            </a:endParaRPr>
          </a:p>
          <a:p>
            <a:pPr indent="0" lvl="0" marL="0" marR="0" rtl="0" algn="l">
              <a:lnSpc>
                <a:spcPct val="107000"/>
              </a:lnSpc>
              <a:spcBef>
                <a:spcPts val="480"/>
              </a:spcBef>
              <a:spcAft>
                <a:spcPts val="0"/>
              </a:spcAft>
              <a:buNone/>
            </a:pPr>
            <a:r>
              <a:rPr lang="vi-VN" sz="2000">
                <a:solidFill>
                  <a:schemeClr val="dk1"/>
                </a:solidFill>
                <a:latin typeface="Times New Roman"/>
                <a:ea typeface="Times New Roman"/>
                <a:cs typeface="Times New Roman"/>
                <a:sym typeface="Times New Roman"/>
              </a:rPr>
              <a:t>- Hoàn thiện bài tập TLDP vào vở nghi</a:t>
            </a:r>
            <a:endParaRPr/>
          </a:p>
          <a:p>
            <a:pPr indent="0" lvl="0" marL="0" marR="0" rtl="0" algn="l">
              <a:lnSpc>
                <a:spcPct val="107000"/>
              </a:lnSpc>
              <a:spcBef>
                <a:spcPts val="480"/>
              </a:spcBef>
              <a:spcAft>
                <a:spcPts val="0"/>
              </a:spcAft>
              <a:buNone/>
            </a:pPr>
            <a:r>
              <a:rPr lang="vi-VN" sz="2000">
                <a:solidFill>
                  <a:schemeClr val="dk1"/>
                </a:solidFill>
                <a:latin typeface="Times New Roman"/>
                <a:ea typeface="Times New Roman"/>
                <a:cs typeface="Times New Roman"/>
                <a:sym typeface="Times New Roman"/>
              </a:rPr>
              <a:t>- Hoàn thiện các nhiệm vụ GV giao</a:t>
            </a:r>
            <a:endParaRPr/>
          </a:p>
          <a:p>
            <a:pPr indent="0" lvl="0" marL="0" marR="0" rtl="0" algn="just">
              <a:spcBef>
                <a:spcPts val="480"/>
              </a:spcBef>
              <a:spcAft>
                <a:spcPts val="0"/>
              </a:spcAft>
              <a:buNone/>
            </a:pPr>
            <a:r>
              <a:rPr lang="vi-VN" sz="2000">
                <a:solidFill>
                  <a:schemeClr val="dk1"/>
                </a:solidFill>
                <a:latin typeface="Times New Roman"/>
                <a:ea typeface="Times New Roman"/>
                <a:cs typeface="Times New Roman"/>
                <a:sym typeface="Times New Roman"/>
              </a:rPr>
              <a:t>Chuẩn bị bài mới: </a:t>
            </a:r>
            <a:r>
              <a:rPr b="1" lang="vi-VN" sz="2000">
                <a:solidFill>
                  <a:schemeClr val="dk1"/>
                </a:solidFill>
                <a:latin typeface="Times New Roman"/>
                <a:ea typeface="Times New Roman"/>
                <a:cs typeface="Times New Roman"/>
                <a:sym typeface="Times New Roman"/>
              </a:rPr>
              <a:t>Chính trị xã hội</a:t>
            </a:r>
            <a:endParaRPr sz="2000">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b="1" lang="vi-VN" sz="2000">
                <a:solidFill>
                  <a:schemeClr val="dk1"/>
                </a:solidFill>
                <a:latin typeface="Times New Roman"/>
                <a:ea typeface="Times New Roman"/>
                <a:cs typeface="Times New Roman"/>
                <a:sym typeface="Times New Roman"/>
              </a:rPr>
              <a:t> Bài 10: Ngôi trường của em</a:t>
            </a:r>
            <a:endParaRPr sz="2000">
              <a:solidFill>
                <a:schemeClr val="dk1"/>
              </a:solidFill>
              <a:latin typeface="Times New Roman"/>
              <a:ea typeface="Times New Roman"/>
              <a:cs typeface="Times New Roman"/>
              <a:sym typeface="Times New Roman"/>
            </a:endParaRPr>
          </a:p>
          <a:p>
            <a:pPr indent="-342900" lvl="0" marL="342900" marR="0" rtl="0" algn="just">
              <a:spcBef>
                <a:spcPts val="480"/>
              </a:spcBef>
              <a:spcAft>
                <a:spcPts val="0"/>
              </a:spcAft>
              <a:buClr>
                <a:schemeClr val="dk1"/>
              </a:buClr>
              <a:buSzPts val="2000"/>
              <a:buFont typeface="Times New Roman"/>
              <a:buChar char="-"/>
            </a:pPr>
            <a:r>
              <a:rPr lang="vi-VN" sz="2000">
                <a:solidFill>
                  <a:schemeClr val="dk1"/>
                </a:solidFill>
                <a:latin typeface="Times New Roman"/>
                <a:ea typeface="Times New Roman"/>
                <a:cs typeface="Times New Roman"/>
                <a:sym typeface="Times New Roman"/>
              </a:rPr>
              <a:t>Sư tầm các tranh ảnh, video về trường THCS Liên Vị</a:t>
            </a:r>
            <a:endParaRPr/>
          </a:p>
          <a:p>
            <a:pPr indent="-342900" lvl="0" marL="342900" marR="0" rtl="0" algn="just">
              <a:spcBef>
                <a:spcPts val="480"/>
              </a:spcBef>
              <a:spcAft>
                <a:spcPts val="0"/>
              </a:spcAft>
              <a:buClr>
                <a:schemeClr val="dk1"/>
              </a:buClr>
              <a:buSzPts val="2000"/>
              <a:buFont typeface="Times New Roman"/>
              <a:buChar char="-"/>
            </a:pPr>
            <a:r>
              <a:rPr lang="vi-VN" sz="2000">
                <a:solidFill>
                  <a:schemeClr val="dk1"/>
                </a:solidFill>
                <a:latin typeface="Times New Roman"/>
                <a:ea typeface="Times New Roman"/>
                <a:cs typeface="Times New Roman"/>
                <a:sym typeface="Times New Roman"/>
              </a:rPr>
              <a:t>Tìm hiểu truyền thống của ngôi trường</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Sắc màu độc đáo của làng nghề làm nhang truyền thống" id="89" name="Google Shape;89;p1"/>
          <p:cNvPicPr preferRelativeResize="0"/>
          <p:nvPr/>
        </p:nvPicPr>
        <p:blipFill rotWithShape="1">
          <a:blip r:embed="rId3">
            <a:alphaModFix/>
          </a:blip>
          <a:srcRect b="0" l="0" r="0" t="0"/>
          <a:stretch/>
        </p:blipFill>
        <p:spPr>
          <a:xfrm>
            <a:off x="0" y="65953"/>
            <a:ext cx="12192000" cy="6809538"/>
          </a:xfrm>
          <a:prstGeom prst="rect">
            <a:avLst/>
          </a:prstGeom>
          <a:noFill/>
          <a:ln>
            <a:noFill/>
          </a:ln>
        </p:spPr>
      </p:pic>
      <p:sp>
        <p:nvSpPr>
          <p:cNvPr id="90" name="Google Shape;90;p1"/>
          <p:cNvSpPr/>
          <p:nvPr/>
        </p:nvSpPr>
        <p:spPr>
          <a:xfrm>
            <a:off x="812800" y="377596"/>
            <a:ext cx="10566400" cy="1687641"/>
          </a:xfrm>
          <a:prstGeom prst="rect">
            <a:avLst/>
          </a:prstGeom>
          <a:noFill/>
          <a:ln>
            <a:noFill/>
          </a:ln>
        </p:spPr>
        <p:txBody>
          <a:bodyPr anchorCtr="0" anchor="t" bIns="45700" lIns="91425" spcFirstLastPara="1" rIns="91425" wrap="square" tIns="45700">
            <a:spAutoFit/>
          </a:bodyPr>
          <a:lstStyle/>
          <a:p>
            <a:pPr indent="0" lvl="0" marL="0" marR="0" rtl="0" algn="ctr">
              <a:lnSpc>
                <a:spcPct val="66388"/>
              </a:lnSpc>
              <a:spcBef>
                <a:spcPts val="0"/>
              </a:spcBef>
              <a:spcAft>
                <a:spcPts val="0"/>
              </a:spcAft>
              <a:buNone/>
            </a:pPr>
            <a:r>
              <a:rPr b="1" i="0" lang="vi-VN" sz="3600" u="none" cap="none" strike="noStrike">
                <a:solidFill>
                  <a:schemeClr val="lt1"/>
                </a:solidFill>
                <a:latin typeface="Times New Roman"/>
                <a:ea typeface="Times New Roman"/>
                <a:cs typeface="Times New Roman"/>
                <a:sym typeface="Times New Roman"/>
              </a:rPr>
              <a:t>KINH TẾ, HƯỚNG NGHIỆP</a:t>
            </a:r>
            <a:endParaRPr b="1" i="0" sz="3600" u="none" cap="none" strike="noStrike">
              <a:solidFill>
                <a:schemeClr val="lt1"/>
              </a:solidFill>
              <a:latin typeface="Times New Roman"/>
              <a:ea typeface="Times New Roman"/>
              <a:cs typeface="Times New Roman"/>
              <a:sym typeface="Times New Roman"/>
            </a:endParaRPr>
          </a:p>
          <a:p>
            <a:pPr indent="0" lvl="0" marL="130810" marR="233680" rtl="0" algn="ctr">
              <a:spcBef>
                <a:spcPts val="1040"/>
              </a:spcBef>
              <a:spcAft>
                <a:spcPts val="0"/>
              </a:spcAft>
              <a:buNone/>
            </a:pPr>
            <a:r>
              <a:rPr b="1" i="0" lang="vi-VN" sz="3600" u="none" cap="none" strike="noStrike">
                <a:solidFill>
                  <a:schemeClr val="lt1"/>
                </a:solidFill>
                <a:latin typeface="Times New Roman"/>
                <a:ea typeface="Times New Roman"/>
                <a:cs typeface="Times New Roman"/>
                <a:sym typeface="Times New Roman"/>
              </a:rPr>
              <a:t>BÀI 9. NGHỀ, LÀNG NGHỀ TRUYỀN THỐNG</a:t>
            </a:r>
            <a:endParaRPr b="1" i="0" sz="3600" u="none" cap="none" strike="noStrike">
              <a:solidFill>
                <a:schemeClr val="lt1"/>
              </a:solidFill>
              <a:latin typeface="Times New Roman"/>
              <a:ea typeface="Times New Roman"/>
              <a:cs typeface="Times New Roman"/>
              <a:sym typeface="Times New Roman"/>
            </a:endParaRPr>
          </a:p>
          <a:p>
            <a:pPr indent="0" lvl="0" marL="130810" marR="233680" rtl="0" algn="ctr">
              <a:spcBef>
                <a:spcPts val="480"/>
              </a:spcBef>
              <a:spcAft>
                <a:spcPts val="0"/>
              </a:spcAft>
              <a:buNone/>
            </a:pPr>
            <a:r>
              <a:rPr b="1" i="0" lang="vi-VN" sz="3600" u="none" cap="none" strike="noStrike">
                <a:solidFill>
                  <a:schemeClr val="lt1"/>
                </a:solidFill>
                <a:latin typeface="Times New Roman"/>
                <a:ea typeface="Times New Roman"/>
                <a:cs typeface="Times New Roman"/>
                <a:sym typeface="Times New Roman"/>
              </a:rPr>
              <a:t> Ở TỈNH QUẢNG NINH</a:t>
            </a:r>
            <a:endParaRPr b="1" i="0" sz="36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p:nvPr/>
        </p:nvSpPr>
        <p:spPr>
          <a:xfrm>
            <a:off x="0" y="125696"/>
            <a:ext cx="739832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2800" u="none" cap="none" strike="noStrike">
                <a:solidFill>
                  <a:schemeClr val="dk1"/>
                </a:solidFill>
                <a:latin typeface="Times New Roman"/>
                <a:ea typeface="Times New Roman"/>
                <a:cs typeface="Times New Roman"/>
                <a:sym typeface="Times New Roman"/>
              </a:rPr>
              <a:t>1. Khái quát nghề truyền thống ở tỉnh Quảng Ninh</a:t>
            </a:r>
            <a:endParaRPr b="0" i="0" sz="2800" u="none" cap="none" strike="noStrike">
              <a:solidFill>
                <a:schemeClr val="dk1"/>
              </a:solidFill>
              <a:latin typeface="Times New Roman"/>
              <a:ea typeface="Times New Roman"/>
              <a:cs typeface="Times New Roman"/>
              <a:sym typeface="Times New Roman"/>
            </a:endParaRPr>
          </a:p>
        </p:txBody>
      </p:sp>
      <p:sp>
        <p:nvSpPr>
          <p:cNvPr id="96" name="Google Shape;96;p3"/>
          <p:cNvSpPr/>
          <p:nvPr/>
        </p:nvSpPr>
        <p:spPr>
          <a:xfrm>
            <a:off x="0" y="1205499"/>
            <a:ext cx="70038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2800" u="none" cap="none" strike="noStrike">
                <a:solidFill>
                  <a:schemeClr val="dk1"/>
                </a:solidFill>
                <a:latin typeface="Times New Roman"/>
                <a:ea typeface="Times New Roman"/>
                <a:cs typeface="Times New Roman"/>
                <a:sym typeface="Times New Roman"/>
              </a:rPr>
              <a:t>a. Các sản phẩm của làng nghề truyền thống</a:t>
            </a:r>
            <a:endParaRPr b="0" i="0" sz="2800" u="none" cap="none" strike="noStrike">
              <a:solidFill>
                <a:schemeClr val="dk1"/>
              </a:solidFill>
              <a:latin typeface="Times New Roman"/>
              <a:ea typeface="Times New Roman"/>
              <a:cs typeface="Times New Roman"/>
              <a:sym typeface="Times New Roman"/>
            </a:endParaRPr>
          </a:p>
        </p:txBody>
      </p:sp>
      <p:sp>
        <p:nvSpPr>
          <p:cNvPr id="97" name="Google Shape;97;p3"/>
          <p:cNvSpPr/>
          <p:nvPr/>
        </p:nvSpPr>
        <p:spPr>
          <a:xfrm>
            <a:off x="230909" y="2181344"/>
            <a:ext cx="6096000" cy="37446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vi-VN" sz="2800" u="none" cap="none" strike="noStrike">
                <a:solidFill>
                  <a:schemeClr val="dk1"/>
                </a:solidFill>
                <a:latin typeface="Times New Roman"/>
                <a:ea typeface="Times New Roman"/>
                <a:cs typeface="Times New Roman"/>
                <a:sym typeface="Times New Roman"/>
              </a:rPr>
              <a:t>Nhiệm vụ 1: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b="1" i="1" lang="vi-VN" sz="2800">
                <a:solidFill>
                  <a:schemeClr val="dk1"/>
                </a:solidFill>
                <a:latin typeface="Times New Roman"/>
                <a:ea typeface="Times New Roman"/>
                <a:cs typeface="Times New Roman"/>
                <a:sym typeface="Times New Roman"/>
              </a:rPr>
              <a:t>HS ở vị trí n</a:t>
            </a:r>
            <a:r>
              <a:rPr b="1" i="1" lang="vi-VN" sz="2800" u="none" cap="none" strike="noStrike">
                <a:solidFill>
                  <a:schemeClr val="dk1"/>
                </a:solidFill>
                <a:latin typeface="Times New Roman"/>
                <a:ea typeface="Times New Roman"/>
                <a:cs typeface="Times New Roman"/>
                <a:sym typeface="Times New Roman"/>
              </a:rPr>
              <a:t>hóm 1,3</a:t>
            </a:r>
            <a:r>
              <a:rPr b="0" i="1" lang="vi-VN" sz="2800" u="none" cap="none" strike="noStrike">
                <a:solidFill>
                  <a:schemeClr val="dk1"/>
                </a:solidFill>
                <a:latin typeface="Times New Roman"/>
                <a:ea typeface="Times New Roman"/>
                <a:cs typeface="Times New Roman"/>
                <a:sym typeface="Times New Roman"/>
              </a:rPr>
              <a:t>: Tìm hiểu các sản phẩm gốm Đông Triều</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b="1" i="1" lang="vi-VN" sz="2800">
                <a:solidFill>
                  <a:schemeClr val="dk1"/>
                </a:solidFill>
                <a:latin typeface="Times New Roman"/>
                <a:ea typeface="Times New Roman"/>
                <a:cs typeface="Times New Roman"/>
                <a:sym typeface="Times New Roman"/>
              </a:rPr>
              <a:t>HS ở vị trí n</a:t>
            </a:r>
            <a:r>
              <a:rPr b="1" i="1" lang="vi-VN" sz="2800" u="none" cap="none" strike="noStrike">
                <a:solidFill>
                  <a:schemeClr val="dk1"/>
                </a:solidFill>
                <a:latin typeface="Times New Roman"/>
                <a:ea typeface="Times New Roman"/>
                <a:cs typeface="Times New Roman"/>
                <a:sym typeface="Times New Roman"/>
              </a:rPr>
              <a:t>hóm 2,4: </a:t>
            </a:r>
            <a:r>
              <a:rPr b="0" i="1" lang="vi-VN" sz="2800" u="none" cap="none" strike="noStrike">
                <a:solidFill>
                  <a:schemeClr val="dk1"/>
                </a:solidFill>
                <a:latin typeface="Times New Roman"/>
                <a:ea typeface="Times New Roman"/>
                <a:cs typeface="Times New Roman"/>
                <a:sym typeface="Times New Roman"/>
              </a:rPr>
              <a:t>Tìm hiểu các sản phẩm của thị xã Quảng Yên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b="1" i="0" lang="vi-VN" sz="2800" u="none" cap="none" strike="noStrike">
                <a:solidFill>
                  <a:schemeClr val="dk1"/>
                </a:solidFill>
                <a:latin typeface="Times New Roman"/>
                <a:ea typeface="Times New Roman"/>
                <a:cs typeface="Times New Roman"/>
                <a:sym typeface="Times New Roman"/>
              </a:rPr>
              <a:t>Nhiệm vụ 2:</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b="0" i="1" lang="vi-VN" sz="2800" u="none" cap="none" strike="noStrike">
                <a:solidFill>
                  <a:srgbClr val="242021"/>
                </a:solidFill>
                <a:latin typeface="Times New Roman"/>
                <a:ea typeface="Times New Roman"/>
                <a:cs typeface="Times New Roman"/>
                <a:sym typeface="Times New Roman"/>
              </a:rPr>
              <a:t>Nêu những giá trị của làng nghề truyền thống ở Quảng Ninh?</a:t>
            </a:r>
            <a:endParaRPr b="0" i="0" sz="2800" u="none" cap="none" strike="noStrike">
              <a:solidFill>
                <a:schemeClr val="dk1"/>
              </a:solidFill>
              <a:latin typeface="Times New Roman"/>
              <a:ea typeface="Times New Roman"/>
              <a:cs typeface="Times New Roman"/>
              <a:sym typeface="Times New Roman"/>
            </a:endParaRPr>
          </a:p>
        </p:txBody>
      </p:sp>
      <p:pic>
        <p:nvPicPr>
          <p:cNvPr id="98" name="Google Shape;98;p3"/>
          <p:cNvPicPr preferRelativeResize="0"/>
          <p:nvPr/>
        </p:nvPicPr>
        <p:blipFill rotWithShape="1">
          <a:blip r:embed="rId3">
            <a:alphaModFix/>
          </a:blip>
          <a:srcRect b="0" l="0" r="0" t="0"/>
          <a:stretch/>
        </p:blipFill>
        <p:spPr>
          <a:xfrm>
            <a:off x="7398327" y="0"/>
            <a:ext cx="4793673" cy="3140364"/>
          </a:xfrm>
          <a:prstGeom prst="rect">
            <a:avLst/>
          </a:prstGeom>
          <a:noFill/>
          <a:ln>
            <a:noFill/>
          </a:ln>
        </p:spPr>
      </p:pic>
      <p:pic>
        <p:nvPicPr>
          <p:cNvPr id="99" name="Google Shape;99;p3"/>
          <p:cNvPicPr preferRelativeResize="0"/>
          <p:nvPr/>
        </p:nvPicPr>
        <p:blipFill rotWithShape="1">
          <a:blip r:embed="rId4">
            <a:alphaModFix/>
          </a:blip>
          <a:srcRect b="0" l="0" r="0" t="0"/>
          <a:stretch/>
        </p:blipFill>
        <p:spPr>
          <a:xfrm>
            <a:off x="7398327" y="3657601"/>
            <a:ext cx="4793673"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p:nvPr/>
        </p:nvSpPr>
        <p:spPr>
          <a:xfrm>
            <a:off x="0" y="-230832"/>
            <a:ext cx="184731"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05" name="Google Shape;105;p4"/>
          <p:cNvGrpSpPr/>
          <p:nvPr/>
        </p:nvGrpSpPr>
        <p:grpSpPr>
          <a:xfrm>
            <a:off x="0" y="10111"/>
            <a:ext cx="12034983" cy="6769380"/>
            <a:chOff x="0" y="12"/>
            <a:chExt cx="8775" cy="8034"/>
          </a:xfrm>
        </p:grpSpPr>
        <p:pic>
          <p:nvPicPr>
            <p:cNvPr id="106" name="Google Shape;106;p4"/>
            <p:cNvPicPr preferRelativeResize="0"/>
            <p:nvPr/>
          </p:nvPicPr>
          <p:blipFill rotWithShape="1">
            <a:blip r:embed="rId3">
              <a:alphaModFix/>
            </a:blip>
            <a:srcRect b="0" l="0" r="0" t="0"/>
            <a:stretch/>
          </p:blipFill>
          <p:spPr>
            <a:xfrm>
              <a:off x="30" y="165"/>
              <a:ext cx="8672" cy="7881"/>
            </a:xfrm>
            <a:prstGeom prst="rect">
              <a:avLst/>
            </a:prstGeom>
            <a:noFill/>
            <a:ln>
              <a:noFill/>
            </a:ln>
          </p:spPr>
        </p:pic>
        <p:sp>
          <p:nvSpPr>
            <p:cNvPr id="107" name="Google Shape;107;p4"/>
            <p:cNvSpPr/>
            <p:nvPr/>
          </p:nvSpPr>
          <p:spPr>
            <a:xfrm>
              <a:off x="3198" y="2423"/>
              <a:ext cx="2342" cy="1278"/>
            </a:xfrm>
            <a:custGeom>
              <a:rect b="b" l="l" r="r" t="t"/>
              <a:pathLst>
                <a:path extrusionOk="0" h="1278" w="2342">
                  <a:moveTo>
                    <a:pt x="1171" y="0"/>
                  </a:moveTo>
                  <a:lnTo>
                    <a:pt x="1075" y="2"/>
                  </a:lnTo>
                  <a:lnTo>
                    <a:pt x="981" y="9"/>
                  </a:lnTo>
                  <a:lnTo>
                    <a:pt x="889" y="19"/>
                  </a:lnTo>
                  <a:lnTo>
                    <a:pt x="801" y="33"/>
                  </a:lnTo>
                  <a:lnTo>
                    <a:pt x="715" y="50"/>
                  </a:lnTo>
                  <a:lnTo>
                    <a:pt x="633" y="72"/>
                  </a:lnTo>
                  <a:lnTo>
                    <a:pt x="554" y="96"/>
                  </a:lnTo>
                  <a:lnTo>
                    <a:pt x="479" y="124"/>
                  </a:lnTo>
                  <a:lnTo>
                    <a:pt x="409" y="154"/>
                  </a:lnTo>
                  <a:lnTo>
                    <a:pt x="343" y="187"/>
                  </a:lnTo>
                  <a:lnTo>
                    <a:pt x="282" y="223"/>
                  </a:lnTo>
                  <a:lnTo>
                    <a:pt x="226" y="262"/>
                  </a:lnTo>
                  <a:lnTo>
                    <a:pt x="176" y="303"/>
                  </a:lnTo>
                  <a:lnTo>
                    <a:pt x="131" y="346"/>
                  </a:lnTo>
                  <a:lnTo>
                    <a:pt x="60" y="437"/>
                  </a:lnTo>
                  <a:lnTo>
                    <a:pt x="15" y="536"/>
                  </a:lnTo>
                  <a:lnTo>
                    <a:pt x="0" y="639"/>
                  </a:lnTo>
                  <a:lnTo>
                    <a:pt x="4" y="692"/>
                  </a:lnTo>
                  <a:lnTo>
                    <a:pt x="34" y="793"/>
                  </a:lnTo>
                  <a:lnTo>
                    <a:pt x="92" y="888"/>
                  </a:lnTo>
                  <a:lnTo>
                    <a:pt x="176" y="976"/>
                  </a:lnTo>
                  <a:lnTo>
                    <a:pt x="226" y="1017"/>
                  </a:lnTo>
                  <a:lnTo>
                    <a:pt x="282" y="1055"/>
                  </a:lnTo>
                  <a:lnTo>
                    <a:pt x="343" y="1091"/>
                  </a:lnTo>
                  <a:lnTo>
                    <a:pt x="409" y="1124"/>
                  </a:lnTo>
                  <a:lnTo>
                    <a:pt x="479" y="1155"/>
                  </a:lnTo>
                  <a:lnTo>
                    <a:pt x="554" y="1182"/>
                  </a:lnTo>
                  <a:lnTo>
                    <a:pt x="633" y="1207"/>
                  </a:lnTo>
                  <a:lnTo>
                    <a:pt x="715" y="1228"/>
                  </a:lnTo>
                  <a:lnTo>
                    <a:pt x="801" y="1246"/>
                  </a:lnTo>
                  <a:lnTo>
                    <a:pt x="889" y="1260"/>
                  </a:lnTo>
                  <a:lnTo>
                    <a:pt x="981" y="1270"/>
                  </a:lnTo>
                  <a:lnTo>
                    <a:pt x="1075" y="1276"/>
                  </a:lnTo>
                  <a:lnTo>
                    <a:pt x="1171" y="1278"/>
                  </a:lnTo>
                  <a:lnTo>
                    <a:pt x="1267" y="1276"/>
                  </a:lnTo>
                  <a:lnTo>
                    <a:pt x="1361" y="1270"/>
                  </a:lnTo>
                  <a:lnTo>
                    <a:pt x="1452" y="1260"/>
                  </a:lnTo>
                  <a:lnTo>
                    <a:pt x="1541" y="1246"/>
                  </a:lnTo>
                  <a:lnTo>
                    <a:pt x="1626" y="1228"/>
                  </a:lnTo>
                  <a:lnTo>
                    <a:pt x="1709" y="1207"/>
                  </a:lnTo>
                  <a:lnTo>
                    <a:pt x="1787" y="1182"/>
                  </a:lnTo>
                  <a:lnTo>
                    <a:pt x="1862" y="1155"/>
                  </a:lnTo>
                  <a:lnTo>
                    <a:pt x="1933" y="1124"/>
                  </a:lnTo>
                  <a:lnTo>
                    <a:pt x="1999" y="1091"/>
                  </a:lnTo>
                  <a:lnTo>
                    <a:pt x="2060" y="1055"/>
                  </a:lnTo>
                  <a:lnTo>
                    <a:pt x="2116" y="1017"/>
                  </a:lnTo>
                  <a:lnTo>
                    <a:pt x="2166" y="976"/>
                  </a:lnTo>
                  <a:lnTo>
                    <a:pt x="2211" y="933"/>
                  </a:lnTo>
                  <a:lnTo>
                    <a:pt x="2282" y="841"/>
                  </a:lnTo>
                  <a:lnTo>
                    <a:pt x="2326" y="743"/>
                  </a:lnTo>
                  <a:lnTo>
                    <a:pt x="2341" y="639"/>
                  </a:lnTo>
                  <a:lnTo>
                    <a:pt x="2338" y="587"/>
                  </a:lnTo>
                  <a:lnTo>
                    <a:pt x="2307" y="486"/>
                  </a:lnTo>
                  <a:lnTo>
                    <a:pt x="2249" y="391"/>
                  </a:lnTo>
                  <a:lnTo>
                    <a:pt x="2166" y="303"/>
                  </a:lnTo>
                  <a:lnTo>
                    <a:pt x="2116" y="262"/>
                  </a:lnTo>
                  <a:lnTo>
                    <a:pt x="2060" y="223"/>
                  </a:lnTo>
                  <a:lnTo>
                    <a:pt x="1999" y="187"/>
                  </a:lnTo>
                  <a:lnTo>
                    <a:pt x="1933" y="154"/>
                  </a:lnTo>
                  <a:lnTo>
                    <a:pt x="1862" y="124"/>
                  </a:lnTo>
                  <a:lnTo>
                    <a:pt x="1787" y="96"/>
                  </a:lnTo>
                  <a:lnTo>
                    <a:pt x="1709" y="72"/>
                  </a:lnTo>
                  <a:lnTo>
                    <a:pt x="1626" y="50"/>
                  </a:lnTo>
                  <a:lnTo>
                    <a:pt x="1541" y="33"/>
                  </a:lnTo>
                  <a:lnTo>
                    <a:pt x="1452" y="19"/>
                  </a:lnTo>
                  <a:lnTo>
                    <a:pt x="1361" y="9"/>
                  </a:lnTo>
                  <a:lnTo>
                    <a:pt x="1267" y="2"/>
                  </a:lnTo>
                  <a:lnTo>
                    <a:pt x="1171" y="0"/>
                  </a:lnTo>
                  <a:close/>
                </a:path>
              </a:pathLst>
            </a:custGeom>
            <a:solidFill>
              <a:srgbClr val="40AD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08" name="Google Shape;108;p4"/>
            <p:cNvSpPr/>
            <p:nvPr/>
          </p:nvSpPr>
          <p:spPr>
            <a:xfrm>
              <a:off x="70" y="1778"/>
              <a:ext cx="8566" cy="2783"/>
            </a:xfrm>
            <a:custGeom>
              <a:rect b="b" l="l" r="r" t="t"/>
              <a:pathLst>
                <a:path extrusionOk="0" h="2783" w="8566">
                  <a:moveTo>
                    <a:pt x="1743" y="2147"/>
                  </a:moveTo>
                  <a:lnTo>
                    <a:pt x="1730" y="2081"/>
                  </a:lnTo>
                  <a:lnTo>
                    <a:pt x="1694" y="2027"/>
                  </a:lnTo>
                  <a:lnTo>
                    <a:pt x="1639" y="1990"/>
                  </a:lnTo>
                  <a:lnTo>
                    <a:pt x="1573" y="1977"/>
                  </a:lnTo>
                  <a:lnTo>
                    <a:pt x="170" y="1977"/>
                  </a:lnTo>
                  <a:lnTo>
                    <a:pt x="104" y="1990"/>
                  </a:lnTo>
                  <a:lnTo>
                    <a:pt x="50" y="2027"/>
                  </a:lnTo>
                  <a:lnTo>
                    <a:pt x="13" y="2081"/>
                  </a:lnTo>
                  <a:lnTo>
                    <a:pt x="0" y="2147"/>
                  </a:lnTo>
                  <a:lnTo>
                    <a:pt x="0" y="2613"/>
                  </a:lnTo>
                  <a:lnTo>
                    <a:pt x="13" y="2679"/>
                  </a:lnTo>
                  <a:lnTo>
                    <a:pt x="50" y="2733"/>
                  </a:lnTo>
                  <a:lnTo>
                    <a:pt x="104" y="2770"/>
                  </a:lnTo>
                  <a:lnTo>
                    <a:pt x="170" y="2783"/>
                  </a:lnTo>
                  <a:lnTo>
                    <a:pt x="1573" y="2783"/>
                  </a:lnTo>
                  <a:lnTo>
                    <a:pt x="1639" y="2770"/>
                  </a:lnTo>
                  <a:lnTo>
                    <a:pt x="1694" y="2733"/>
                  </a:lnTo>
                  <a:lnTo>
                    <a:pt x="1730" y="2679"/>
                  </a:lnTo>
                  <a:lnTo>
                    <a:pt x="1743" y="2613"/>
                  </a:lnTo>
                  <a:lnTo>
                    <a:pt x="1743" y="2147"/>
                  </a:lnTo>
                  <a:close/>
                  <a:moveTo>
                    <a:pt x="1746" y="1117"/>
                  </a:moveTo>
                  <a:lnTo>
                    <a:pt x="1733" y="1051"/>
                  </a:lnTo>
                  <a:lnTo>
                    <a:pt x="1697" y="997"/>
                  </a:lnTo>
                  <a:lnTo>
                    <a:pt x="1642" y="961"/>
                  </a:lnTo>
                  <a:lnTo>
                    <a:pt x="1576" y="947"/>
                  </a:lnTo>
                  <a:lnTo>
                    <a:pt x="173" y="947"/>
                  </a:lnTo>
                  <a:lnTo>
                    <a:pt x="107" y="961"/>
                  </a:lnTo>
                  <a:lnTo>
                    <a:pt x="53" y="997"/>
                  </a:lnTo>
                  <a:lnTo>
                    <a:pt x="16" y="1051"/>
                  </a:lnTo>
                  <a:lnTo>
                    <a:pt x="3" y="1117"/>
                  </a:lnTo>
                  <a:lnTo>
                    <a:pt x="3" y="1583"/>
                  </a:lnTo>
                  <a:lnTo>
                    <a:pt x="16" y="1649"/>
                  </a:lnTo>
                  <a:lnTo>
                    <a:pt x="53" y="1703"/>
                  </a:lnTo>
                  <a:lnTo>
                    <a:pt x="107" y="1740"/>
                  </a:lnTo>
                  <a:lnTo>
                    <a:pt x="173" y="1753"/>
                  </a:lnTo>
                  <a:lnTo>
                    <a:pt x="1576" y="1753"/>
                  </a:lnTo>
                  <a:lnTo>
                    <a:pt x="1642" y="1740"/>
                  </a:lnTo>
                  <a:lnTo>
                    <a:pt x="1697" y="1703"/>
                  </a:lnTo>
                  <a:lnTo>
                    <a:pt x="1733" y="1649"/>
                  </a:lnTo>
                  <a:lnTo>
                    <a:pt x="1746" y="1583"/>
                  </a:lnTo>
                  <a:lnTo>
                    <a:pt x="1746" y="1117"/>
                  </a:lnTo>
                  <a:close/>
                  <a:moveTo>
                    <a:pt x="1746" y="170"/>
                  </a:moveTo>
                  <a:lnTo>
                    <a:pt x="1733" y="104"/>
                  </a:lnTo>
                  <a:lnTo>
                    <a:pt x="1697" y="50"/>
                  </a:lnTo>
                  <a:lnTo>
                    <a:pt x="1642" y="14"/>
                  </a:lnTo>
                  <a:lnTo>
                    <a:pt x="1576" y="0"/>
                  </a:lnTo>
                  <a:lnTo>
                    <a:pt x="173" y="0"/>
                  </a:lnTo>
                  <a:lnTo>
                    <a:pt x="107" y="14"/>
                  </a:lnTo>
                  <a:lnTo>
                    <a:pt x="53" y="50"/>
                  </a:lnTo>
                  <a:lnTo>
                    <a:pt x="16" y="104"/>
                  </a:lnTo>
                  <a:lnTo>
                    <a:pt x="3" y="170"/>
                  </a:lnTo>
                  <a:lnTo>
                    <a:pt x="3" y="636"/>
                  </a:lnTo>
                  <a:lnTo>
                    <a:pt x="16" y="702"/>
                  </a:lnTo>
                  <a:lnTo>
                    <a:pt x="53" y="756"/>
                  </a:lnTo>
                  <a:lnTo>
                    <a:pt x="107" y="793"/>
                  </a:lnTo>
                  <a:lnTo>
                    <a:pt x="173" y="806"/>
                  </a:lnTo>
                  <a:lnTo>
                    <a:pt x="1576" y="806"/>
                  </a:lnTo>
                  <a:lnTo>
                    <a:pt x="1642" y="793"/>
                  </a:lnTo>
                  <a:lnTo>
                    <a:pt x="1697" y="756"/>
                  </a:lnTo>
                  <a:lnTo>
                    <a:pt x="1733" y="702"/>
                  </a:lnTo>
                  <a:lnTo>
                    <a:pt x="1746" y="636"/>
                  </a:lnTo>
                  <a:lnTo>
                    <a:pt x="1746" y="170"/>
                  </a:lnTo>
                  <a:close/>
                  <a:moveTo>
                    <a:pt x="8566" y="2071"/>
                  </a:moveTo>
                  <a:lnTo>
                    <a:pt x="8552" y="2005"/>
                  </a:lnTo>
                  <a:lnTo>
                    <a:pt x="8516" y="1951"/>
                  </a:lnTo>
                  <a:lnTo>
                    <a:pt x="8462" y="1914"/>
                  </a:lnTo>
                  <a:lnTo>
                    <a:pt x="8396" y="1901"/>
                  </a:lnTo>
                  <a:lnTo>
                    <a:pt x="6992" y="1901"/>
                  </a:lnTo>
                  <a:lnTo>
                    <a:pt x="6926" y="1914"/>
                  </a:lnTo>
                  <a:lnTo>
                    <a:pt x="6872" y="1951"/>
                  </a:lnTo>
                  <a:lnTo>
                    <a:pt x="6835" y="2005"/>
                  </a:lnTo>
                  <a:lnTo>
                    <a:pt x="6822" y="2071"/>
                  </a:lnTo>
                  <a:lnTo>
                    <a:pt x="6822" y="2537"/>
                  </a:lnTo>
                  <a:lnTo>
                    <a:pt x="6835" y="2603"/>
                  </a:lnTo>
                  <a:lnTo>
                    <a:pt x="6872" y="2657"/>
                  </a:lnTo>
                  <a:lnTo>
                    <a:pt x="6926" y="2694"/>
                  </a:lnTo>
                  <a:lnTo>
                    <a:pt x="6992" y="2707"/>
                  </a:lnTo>
                  <a:lnTo>
                    <a:pt x="8396" y="2707"/>
                  </a:lnTo>
                  <a:lnTo>
                    <a:pt x="8462" y="2694"/>
                  </a:lnTo>
                  <a:lnTo>
                    <a:pt x="8516" y="2657"/>
                  </a:lnTo>
                  <a:lnTo>
                    <a:pt x="8552" y="2603"/>
                  </a:lnTo>
                  <a:lnTo>
                    <a:pt x="8566" y="2537"/>
                  </a:lnTo>
                  <a:lnTo>
                    <a:pt x="8566" y="2071"/>
                  </a:lnTo>
                  <a:close/>
                  <a:moveTo>
                    <a:pt x="8566" y="1138"/>
                  </a:moveTo>
                  <a:lnTo>
                    <a:pt x="8552" y="1072"/>
                  </a:lnTo>
                  <a:lnTo>
                    <a:pt x="8516" y="1018"/>
                  </a:lnTo>
                  <a:lnTo>
                    <a:pt x="8462" y="982"/>
                  </a:lnTo>
                  <a:lnTo>
                    <a:pt x="8396" y="968"/>
                  </a:lnTo>
                  <a:lnTo>
                    <a:pt x="6992" y="968"/>
                  </a:lnTo>
                  <a:lnTo>
                    <a:pt x="6926" y="982"/>
                  </a:lnTo>
                  <a:lnTo>
                    <a:pt x="6872" y="1018"/>
                  </a:lnTo>
                  <a:lnTo>
                    <a:pt x="6835" y="1072"/>
                  </a:lnTo>
                  <a:lnTo>
                    <a:pt x="6822" y="1138"/>
                  </a:lnTo>
                  <a:lnTo>
                    <a:pt x="6822" y="1604"/>
                  </a:lnTo>
                  <a:lnTo>
                    <a:pt x="6835" y="1670"/>
                  </a:lnTo>
                  <a:lnTo>
                    <a:pt x="6872" y="1724"/>
                  </a:lnTo>
                  <a:lnTo>
                    <a:pt x="6926" y="1761"/>
                  </a:lnTo>
                  <a:lnTo>
                    <a:pt x="6992" y="1774"/>
                  </a:lnTo>
                  <a:lnTo>
                    <a:pt x="8396" y="1774"/>
                  </a:lnTo>
                  <a:lnTo>
                    <a:pt x="8462" y="1761"/>
                  </a:lnTo>
                  <a:lnTo>
                    <a:pt x="8516" y="1724"/>
                  </a:lnTo>
                  <a:lnTo>
                    <a:pt x="8552" y="1670"/>
                  </a:lnTo>
                  <a:lnTo>
                    <a:pt x="8566" y="1604"/>
                  </a:lnTo>
                  <a:lnTo>
                    <a:pt x="8566" y="1138"/>
                  </a:lnTo>
                  <a:close/>
                  <a:moveTo>
                    <a:pt x="8566" y="191"/>
                  </a:moveTo>
                  <a:lnTo>
                    <a:pt x="8552" y="125"/>
                  </a:lnTo>
                  <a:lnTo>
                    <a:pt x="8516" y="71"/>
                  </a:lnTo>
                  <a:lnTo>
                    <a:pt x="8462" y="34"/>
                  </a:lnTo>
                  <a:lnTo>
                    <a:pt x="8396" y="21"/>
                  </a:lnTo>
                  <a:lnTo>
                    <a:pt x="6992" y="21"/>
                  </a:lnTo>
                  <a:lnTo>
                    <a:pt x="6926" y="34"/>
                  </a:lnTo>
                  <a:lnTo>
                    <a:pt x="6872" y="71"/>
                  </a:lnTo>
                  <a:lnTo>
                    <a:pt x="6835" y="125"/>
                  </a:lnTo>
                  <a:lnTo>
                    <a:pt x="6822" y="191"/>
                  </a:lnTo>
                  <a:lnTo>
                    <a:pt x="6822" y="657"/>
                  </a:lnTo>
                  <a:lnTo>
                    <a:pt x="6835" y="723"/>
                  </a:lnTo>
                  <a:lnTo>
                    <a:pt x="6872" y="777"/>
                  </a:lnTo>
                  <a:lnTo>
                    <a:pt x="6926" y="814"/>
                  </a:lnTo>
                  <a:lnTo>
                    <a:pt x="6992" y="827"/>
                  </a:lnTo>
                  <a:lnTo>
                    <a:pt x="8396" y="827"/>
                  </a:lnTo>
                  <a:lnTo>
                    <a:pt x="8462" y="814"/>
                  </a:lnTo>
                  <a:lnTo>
                    <a:pt x="8516" y="777"/>
                  </a:lnTo>
                  <a:lnTo>
                    <a:pt x="8552" y="723"/>
                  </a:lnTo>
                  <a:lnTo>
                    <a:pt x="8566" y="657"/>
                  </a:lnTo>
                  <a:lnTo>
                    <a:pt x="8566" y="191"/>
                  </a:lnTo>
                  <a:close/>
                </a:path>
              </a:pathLst>
            </a:custGeom>
            <a:solidFill>
              <a:srgbClr val="FAD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09" name="Google Shape;109;p4"/>
            <p:cNvSpPr/>
            <p:nvPr/>
          </p:nvSpPr>
          <p:spPr>
            <a:xfrm>
              <a:off x="5566" y="5939"/>
              <a:ext cx="1744" cy="1736"/>
            </a:xfrm>
            <a:custGeom>
              <a:rect b="b" l="l" r="r" t="t"/>
              <a:pathLst>
                <a:path extrusionOk="0" h="1736" w="1744">
                  <a:moveTo>
                    <a:pt x="1743" y="1514"/>
                  </a:moveTo>
                  <a:lnTo>
                    <a:pt x="1732" y="1443"/>
                  </a:lnTo>
                  <a:lnTo>
                    <a:pt x="1701" y="1383"/>
                  </a:lnTo>
                  <a:lnTo>
                    <a:pt x="1652" y="1334"/>
                  </a:lnTo>
                  <a:lnTo>
                    <a:pt x="1592" y="1303"/>
                  </a:lnTo>
                  <a:lnTo>
                    <a:pt x="1521" y="1292"/>
                  </a:lnTo>
                  <a:lnTo>
                    <a:pt x="222" y="1292"/>
                  </a:lnTo>
                  <a:lnTo>
                    <a:pt x="152" y="1303"/>
                  </a:lnTo>
                  <a:lnTo>
                    <a:pt x="91" y="1334"/>
                  </a:lnTo>
                  <a:lnTo>
                    <a:pt x="43" y="1383"/>
                  </a:lnTo>
                  <a:lnTo>
                    <a:pt x="11" y="1443"/>
                  </a:lnTo>
                  <a:lnTo>
                    <a:pt x="0" y="1514"/>
                  </a:lnTo>
                  <a:lnTo>
                    <a:pt x="11" y="1584"/>
                  </a:lnTo>
                  <a:lnTo>
                    <a:pt x="43" y="1645"/>
                  </a:lnTo>
                  <a:lnTo>
                    <a:pt x="91" y="1693"/>
                  </a:lnTo>
                  <a:lnTo>
                    <a:pt x="152" y="1724"/>
                  </a:lnTo>
                  <a:lnTo>
                    <a:pt x="222" y="1736"/>
                  </a:lnTo>
                  <a:lnTo>
                    <a:pt x="1521" y="1736"/>
                  </a:lnTo>
                  <a:lnTo>
                    <a:pt x="1592" y="1724"/>
                  </a:lnTo>
                  <a:lnTo>
                    <a:pt x="1652" y="1693"/>
                  </a:lnTo>
                  <a:lnTo>
                    <a:pt x="1701" y="1645"/>
                  </a:lnTo>
                  <a:lnTo>
                    <a:pt x="1732" y="1584"/>
                  </a:lnTo>
                  <a:lnTo>
                    <a:pt x="1743" y="1514"/>
                  </a:lnTo>
                  <a:close/>
                  <a:moveTo>
                    <a:pt x="1743" y="868"/>
                  </a:moveTo>
                  <a:lnTo>
                    <a:pt x="1732" y="798"/>
                  </a:lnTo>
                  <a:lnTo>
                    <a:pt x="1701" y="737"/>
                  </a:lnTo>
                  <a:lnTo>
                    <a:pt x="1652" y="689"/>
                  </a:lnTo>
                  <a:lnTo>
                    <a:pt x="1592" y="657"/>
                  </a:lnTo>
                  <a:lnTo>
                    <a:pt x="1521" y="646"/>
                  </a:lnTo>
                  <a:lnTo>
                    <a:pt x="222" y="646"/>
                  </a:lnTo>
                  <a:lnTo>
                    <a:pt x="152" y="657"/>
                  </a:lnTo>
                  <a:lnTo>
                    <a:pt x="91" y="689"/>
                  </a:lnTo>
                  <a:lnTo>
                    <a:pt x="43" y="737"/>
                  </a:lnTo>
                  <a:lnTo>
                    <a:pt x="11" y="798"/>
                  </a:lnTo>
                  <a:lnTo>
                    <a:pt x="0" y="868"/>
                  </a:lnTo>
                  <a:lnTo>
                    <a:pt x="11" y="938"/>
                  </a:lnTo>
                  <a:lnTo>
                    <a:pt x="43" y="999"/>
                  </a:lnTo>
                  <a:lnTo>
                    <a:pt x="91" y="1047"/>
                  </a:lnTo>
                  <a:lnTo>
                    <a:pt x="152" y="1079"/>
                  </a:lnTo>
                  <a:lnTo>
                    <a:pt x="222" y="1090"/>
                  </a:lnTo>
                  <a:lnTo>
                    <a:pt x="1521" y="1090"/>
                  </a:lnTo>
                  <a:lnTo>
                    <a:pt x="1592" y="1079"/>
                  </a:lnTo>
                  <a:lnTo>
                    <a:pt x="1652" y="1047"/>
                  </a:lnTo>
                  <a:lnTo>
                    <a:pt x="1701" y="999"/>
                  </a:lnTo>
                  <a:lnTo>
                    <a:pt x="1732" y="938"/>
                  </a:lnTo>
                  <a:lnTo>
                    <a:pt x="1743" y="868"/>
                  </a:lnTo>
                  <a:close/>
                  <a:moveTo>
                    <a:pt x="1743" y="222"/>
                  </a:moveTo>
                  <a:lnTo>
                    <a:pt x="1732" y="152"/>
                  </a:lnTo>
                  <a:lnTo>
                    <a:pt x="1701" y="91"/>
                  </a:lnTo>
                  <a:lnTo>
                    <a:pt x="1652" y="43"/>
                  </a:lnTo>
                  <a:lnTo>
                    <a:pt x="1592" y="12"/>
                  </a:lnTo>
                  <a:lnTo>
                    <a:pt x="1521" y="0"/>
                  </a:lnTo>
                  <a:lnTo>
                    <a:pt x="222" y="0"/>
                  </a:lnTo>
                  <a:lnTo>
                    <a:pt x="152" y="12"/>
                  </a:lnTo>
                  <a:lnTo>
                    <a:pt x="91" y="43"/>
                  </a:lnTo>
                  <a:lnTo>
                    <a:pt x="43" y="91"/>
                  </a:lnTo>
                  <a:lnTo>
                    <a:pt x="11" y="152"/>
                  </a:lnTo>
                  <a:lnTo>
                    <a:pt x="0" y="222"/>
                  </a:lnTo>
                  <a:lnTo>
                    <a:pt x="11" y="293"/>
                  </a:lnTo>
                  <a:lnTo>
                    <a:pt x="43" y="354"/>
                  </a:lnTo>
                  <a:lnTo>
                    <a:pt x="91" y="402"/>
                  </a:lnTo>
                  <a:lnTo>
                    <a:pt x="152" y="433"/>
                  </a:lnTo>
                  <a:lnTo>
                    <a:pt x="222" y="444"/>
                  </a:lnTo>
                  <a:lnTo>
                    <a:pt x="1521" y="444"/>
                  </a:lnTo>
                  <a:lnTo>
                    <a:pt x="1592" y="433"/>
                  </a:lnTo>
                  <a:lnTo>
                    <a:pt x="1652" y="402"/>
                  </a:lnTo>
                  <a:lnTo>
                    <a:pt x="1701" y="354"/>
                  </a:lnTo>
                  <a:lnTo>
                    <a:pt x="1732" y="293"/>
                  </a:lnTo>
                  <a:lnTo>
                    <a:pt x="1743" y="222"/>
                  </a:lnTo>
                  <a:close/>
                </a:path>
              </a:pathLst>
            </a:custGeom>
            <a:solidFill>
              <a:srgbClr val="84CE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10" name="Google Shape;110;p4"/>
            <p:cNvCxnSpPr/>
            <p:nvPr/>
          </p:nvCxnSpPr>
          <p:spPr>
            <a:xfrm flipH="1" rot="10800000">
              <a:off x="5596" y="2272"/>
              <a:ext cx="1191" cy="604"/>
            </a:xfrm>
            <a:prstGeom prst="straightConnector1">
              <a:avLst/>
            </a:prstGeom>
            <a:noFill/>
            <a:ln cap="flat" cmpd="sng" w="9525">
              <a:solidFill>
                <a:srgbClr val="231F20"/>
              </a:solidFill>
              <a:prstDash val="solid"/>
              <a:round/>
              <a:headEnd len="med" w="med" type="none"/>
              <a:tailEnd len="med" w="med" type="none"/>
            </a:ln>
          </p:spPr>
        </p:cxnSp>
        <p:cxnSp>
          <p:nvCxnSpPr>
            <p:cNvPr id="111" name="Google Shape;111;p4"/>
            <p:cNvCxnSpPr/>
            <p:nvPr/>
          </p:nvCxnSpPr>
          <p:spPr>
            <a:xfrm>
              <a:off x="5579" y="3078"/>
              <a:ext cx="1208" cy="0"/>
            </a:xfrm>
            <a:prstGeom prst="straightConnector1">
              <a:avLst/>
            </a:prstGeom>
            <a:noFill/>
            <a:ln cap="flat" cmpd="sng" w="9525">
              <a:solidFill>
                <a:srgbClr val="231F20"/>
              </a:solidFill>
              <a:prstDash val="solid"/>
              <a:round/>
              <a:headEnd len="med" w="med" type="none"/>
              <a:tailEnd len="med" w="med" type="none"/>
            </a:ln>
          </p:spPr>
        </p:cxnSp>
        <p:cxnSp>
          <p:nvCxnSpPr>
            <p:cNvPr id="112" name="Google Shape;112;p4"/>
            <p:cNvCxnSpPr/>
            <p:nvPr/>
          </p:nvCxnSpPr>
          <p:spPr>
            <a:xfrm>
              <a:off x="5579" y="3304"/>
              <a:ext cx="1247" cy="737"/>
            </a:xfrm>
            <a:prstGeom prst="straightConnector1">
              <a:avLst/>
            </a:prstGeom>
            <a:noFill/>
            <a:ln cap="flat" cmpd="sng" w="9525">
              <a:solidFill>
                <a:srgbClr val="231F20"/>
              </a:solidFill>
              <a:prstDash val="solid"/>
              <a:round/>
              <a:headEnd len="med" w="med" type="none"/>
              <a:tailEnd len="med" w="med" type="none"/>
            </a:ln>
          </p:spPr>
        </p:cxnSp>
        <p:cxnSp>
          <p:nvCxnSpPr>
            <p:cNvPr id="113" name="Google Shape;113;p4"/>
            <p:cNvCxnSpPr/>
            <p:nvPr/>
          </p:nvCxnSpPr>
          <p:spPr>
            <a:xfrm>
              <a:off x="3144" y="2855"/>
              <a:ext cx="0" cy="0"/>
            </a:xfrm>
            <a:prstGeom prst="straightConnector1">
              <a:avLst/>
            </a:prstGeom>
            <a:noFill/>
            <a:ln cap="flat" cmpd="sng" w="9525">
              <a:solidFill>
                <a:srgbClr val="231F20"/>
              </a:solidFill>
              <a:prstDash val="solid"/>
              <a:round/>
              <a:headEnd len="med" w="med" type="none"/>
              <a:tailEnd len="med" w="med" type="none"/>
            </a:ln>
          </p:spPr>
        </p:cxnSp>
        <p:cxnSp>
          <p:nvCxnSpPr>
            <p:cNvPr id="114" name="Google Shape;114;p4"/>
            <p:cNvCxnSpPr/>
            <p:nvPr/>
          </p:nvCxnSpPr>
          <p:spPr>
            <a:xfrm>
              <a:off x="3161" y="3057"/>
              <a:ext cx="0" cy="0"/>
            </a:xfrm>
            <a:prstGeom prst="straightConnector1">
              <a:avLst/>
            </a:prstGeom>
            <a:noFill/>
            <a:ln cap="flat" cmpd="sng" w="9525">
              <a:solidFill>
                <a:srgbClr val="231F20"/>
              </a:solidFill>
              <a:prstDash val="solid"/>
              <a:round/>
              <a:headEnd len="med" w="med" type="none"/>
              <a:tailEnd len="med" w="med" type="none"/>
            </a:ln>
          </p:spPr>
        </p:cxnSp>
        <p:cxnSp>
          <p:nvCxnSpPr>
            <p:cNvPr id="115" name="Google Shape;115;p4"/>
            <p:cNvCxnSpPr/>
            <p:nvPr/>
          </p:nvCxnSpPr>
          <p:spPr>
            <a:xfrm flipH="1">
              <a:off x="1900" y="3283"/>
              <a:ext cx="1261" cy="758"/>
            </a:xfrm>
            <a:prstGeom prst="straightConnector1">
              <a:avLst/>
            </a:prstGeom>
            <a:noFill/>
            <a:ln cap="flat" cmpd="sng" w="9525">
              <a:solidFill>
                <a:srgbClr val="231F20"/>
              </a:solidFill>
              <a:prstDash val="solid"/>
              <a:round/>
              <a:headEnd len="med" w="med" type="none"/>
              <a:tailEnd len="med" w="med" type="none"/>
            </a:ln>
          </p:spPr>
        </p:cxnSp>
        <p:sp>
          <p:nvSpPr>
            <p:cNvPr id="116" name="Google Shape;116;p4"/>
            <p:cNvSpPr/>
            <p:nvPr/>
          </p:nvSpPr>
          <p:spPr>
            <a:xfrm>
              <a:off x="1136" y="6158"/>
              <a:ext cx="2270" cy="1295"/>
            </a:xfrm>
            <a:custGeom>
              <a:rect b="b" l="l" r="r" t="t"/>
              <a:pathLst>
                <a:path extrusionOk="0" h="1295" w="2270">
                  <a:moveTo>
                    <a:pt x="2081" y="0"/>
                  </a:moveTo>
                  <a:lnTo>
                    <a:pt x="189" y="0"/>
                  </a:lnTo>
                  <a:lnTo>
                    <a:pt x="116" y="15"/>
                  </a:lnTo>
                  <a:lnTo>
                    <a:pt x="56" y="56"/>
                  </a:lnTo>
                  <a:lnTo>
                    <a:pt x="15" y="116"/>
                  </a:lnTo>
                  <a:lnTo>
                    <a:pt x="0" y="189"/>
                  </a:lnTo>
                  <a:lnTo>
                    <a:pt x="0" y="1106"/>
                  </a:lnTo>
                  <a:lnTo>
                    <a:pt x="15" y="1179"/>
                  </a:lnTo>
                  <a:lnTo>
                    <a:pt x="56" y="1239"/>
                  </a:lnTo>
                  <a:lnTo>
                    <a:pt x="116" y="1280"/>
                  </a:lnTo>
                  <a:lnTo>
                    <a:pt x="189" y="1295"/>
                  </a:lnTo>
                  <a:lnTo>
                    <a:pt x="2081" y="1295"/>
                  </a:lnTo>
                  <a:lnTo>
                    <a:pt x="2154" y="1280"/>
                  </a:lnTo>
                  <a:lnTo>
                    <a:pt x="2214" y="1239"/>
                  </a:lnTo>
                  <a:lnTo>
                    <a:pt x="2255" y="1179"/>
                  </a:lnTo>
                  <a:lnTo>
                    <a:pt x="2270" y="1106"/>
                  </a:lnTo>
                  <a:lnTo>
                    <a:pt x="2270" y="189"/>
                  </a:lnTo>
                  <a:lnTo>
                    <a:pt x="2255" y="116"/>
                  </a:lnTo>
                  <a:lnTo>
                    <a:pt x="2214" y="56"/>
                  </a:lnTo>
                  <a:lnTo>
                    <a:pt x="2154" y="15"/>
                  </a:lnTo>
                  <a:lnTo>
                    <a:pt x="2081" y="0"/>
                  </a:lnTo>
                  <a:close/>
                </a:path>
              </a:pathLst>
            </a:custGeom>
            <a:solidFill>
              <a:srgbClr val="FBAD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17" name="Google Shape;117;p4"/>
            <p:cNvCxnSpPr/>
            <p:nvPr/>
          </p:nvCxnSpPr>
          <p:spPr>
            <a:xfrm flipH="1" rot="10800000">
              <a:off x="3408" y="6158"/>
              <a:ext cx="2171" cy="589"/>
            </a:xfrm>
            <a:prstGeom prst="straightConnector1">
              <a:avLst/>
            </a:prstGeom>
            <a:noFill/>
            <a:ln cap="flat" cmpd="sng" w="9525">
              <a:solidFill>
                <a:srgbClr val="231F20"/>
              </a:solidFill>
              <a:prstDash val="solid"/>
              <a:round/>
              <a:headEnd len="med" w="med" type="none"/>
              <a:tailEnd len="med" w="med" type="none"/>
            </a:ln>
          </p:spPr>
        </p:cxnSp>
        <p:cxnSp>
          <p:nvCxnSpPr>
            <p:cNvPr id="118" name="Google Shape;118;p4"/>
            <p:cNvCxnSpPr/>
            <p:nvPr/>
          </p:nvCxnSpPr>
          <p:spPr>
            <a:xfrm>
              <a:off x="3411" y="6854"/>
              <a:ext cx="2157" cy="642"/>
            </a:xfrm>
            <a:prstGeom prst="straightConnector1">
              <a:avLst/>
            </a:prstGeom>
            <a:noFill/>
            <a:ln cap="flat" cmpd="sng" w="9525">
              <a:solidFill>
                <a:srgbClr val="231F20"/>
              </a:solidFill>
              <a:prstDash val="solid"/>
              <a:round/>
              <a:headEnd len="med" w="med" type="none"/>
              <a:tailEnd len="med" w="med" type="none"/>
            </a:ln>
          </p:spPr>
        </p:cxnSp>
        <p:cxnSp>
          <p:nvCxnSpPr>
            <p:cNvPr id="119" name="Google Shape;119;p4"/>
            <p:cNvCxnSpPr/>
            <p:nvPr/>
          </p:nvCxnSpPr>
          <p:spPr>
            <a:xfrm>
              <a:off x="3406" y="6810"/>
              <a:ext cx="2161" cy="0"/>
            </a:xfrm>
            <a:prstGeom prst="straightConnector1">
              <a:avLst/>
            </a:prstGeom>
            <a:noFill/>
            <a:ln cap="flat" cmpd="sng" w="9525">
              <a:solidFill>
                <a:srgbClr val="231F20"/>
              </a:solidFill>
              <a:prstDash val="solid"/>
              <a:round/>
              <a:headEnd len="med" w="med" type="none"/>
              <a:tailEnd len="med" w="med" type="none"/>
            </a:ln>
          </p:spPr>
        </p:cxnSp>
        <p:sp>
          <p:nvSpPr>
            <p:cNvPr id="120" name="Google Shape;120;p4"/>
            <p:cNvSpPr/>
            <p:nvPr/>
          </p:nvSpPr>
          <p:spPr>
            <a:xfrm>
              <a:off x="12" y="12"/>
              <a:ext cx="406" cy="409"/>
            </a:xfrm>
            <a:custGeom>
              <a:rect b="b" l="l" r="r" t="t"/>
              <a:pathLst>
                <a:path extrusionOk="0" h="409" w="406">
                  <a:moveTo>
                    <a:pt x="202" y="0"/>
                  </a:moveTo>
                  <a:lnTo>
                    <a:pt x="123" y="16"/>
                  </a:lnTo>
                  <a:lnTo>
                    <a:pt x="59" y="60"/>
                  </a:lnTo>
                  <a:lnTo>
                    <a:pt x="16" y="124"/>
                  </a:lnTo>
                  <a:lnTo>
                    <a:pt x="0" y="204"/>
                  </a:lnTo>
                  <a:lnTo>
                    <a:pt x="16" y="283"/>
                  </a:lnTo>
                  <a:lnTo>
                    <a:pt x="59" y="348"/>
                  </a:lnTo>
                  <a:lnTo>
                    <a:pt x="123" y="392"/>
                  </a:lnTo>
                  <a:lnTo>
                    <a:pt x="202" y="408"/>
                  </a:lnTo>
                  <a:lnTo>
                    <a:pt x="281" y="392"/>
                  </a:lnTo>
                  <a:lnTo>
                    <a:pt x="346" y="348"/>
                  </a:lnTo>
                  <a:lnTo>
                    <a:pt x="389" y="283"/>
                  </a:lnTo>
                  <a:lnTo>
                    <a:pt x="405" y="204"/>
                  </a:lnTo>
                  <a:lnTo>
                    <a:pt x="389" y="124"/>
                  </a:lnTo>
                  <a:lnTo>
                    <a:pt x="346" y="60"/>
                  </a:lnTo>
                  <a:lnTo>
                    <a:pt x="281" y="16"/>
                  </a:lnTo>
                  <a:lnTo>
                    <a:pt x="20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21" name="Google Shape;121;p4"/>
            <p:cNvSpPr/>
            <p:nvPr/>
          </p:nvSpPr>
          <p:spPr>
            <a:xfrm>
              <a:off x="12" y="12"/>
              <a:ext cx="406" cy="409"/>
            </a:xfrm>
            <a:custGeom>
              <a:rect b="b" l="l" r="r" t="t"/>
              <a:pathLst>
                <a:path extrusionOk="0" h="409" w="406">
                  <a:moveTo>
                    <a:pt x="202" y="408"/>
                  </a:moveTo>
                  <a:lnTo>
                    <a:pt x="281" y="392"/>
                  </a:lnTo>
                  <a:lnTo>
                    <a:pt x="346" y="348"/>
                  </a:lnTo>
                  <a:lnTo>
                    <a:pt x="389" y="283"/>
                  </a:lnTo>
                  <a:lnTo>
                    <a:pt x="405" y="204"/>
                  </a:lnTo>
                  <a:lnTo>
                    <a:pt x="389" y="124"/>
                  </a:lnTo>
                  <a:lnTo>
                    <a:pt x="346" y="60"/>
                  </a:lnTo>
                  <a:lnTo>
                    <a:pt x="281" y="16"/>
                  </a:lnTo>
                  <a:lnTo>
                    <a:pt x="202" y="0"/>
                  </a:lnTo>
                  <a:lnTo>
                    <a:pt x="123" y="16"/>
                  </a:lnTo>
                  <a:lnTo>
                    <a:pt x="59" y="60"/>
                  </a:lnTo>
                  <a:lnTo>
                    <a:pt x="16" y="124"/>
                  </a:lnTo>
                  <a:lnTo>
                    <a:pt x="0" y="204"/>
                  </a:lnTo>
                  <a:lnTo>
                    <a:pt x="16" y="283"/>
                  </a:lnTo>
                  <a:lnTo>
                    <a:pt x="59" y="348"/>
                  </a:lnTo>
                  <a:lnTo>
                    <a:pt x="123" y="392"/>
                  </a:lnTo>
                  <a:lnTo>
                    <a:pt x="202" y="408"/>
                  </a:lnTo>
                  <a:close/>
                </a:path>
              </a:pathLst>
            </a:custGeom>
            <a:noFill/>
            <a:ln cap="flat" cmpd="sng" w="16175">
              <a:solidFill>
                <a:srgbClr val="F5841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122" name="Google Shape;122;p4"/>
            <p:cNvPicPr preferRelativeResize="0"/>
            <p:nvPr/>
          </p:nvPicPr>
          <p:blipFill rotWithShape="1">
            <a:blip r:embed="rId4">
              <a:alphaModFix/>
            </a:blip>
            <a:srcRect b="0" l="0" r="0" t="0"/>
            <a:stretch/>
          </p:blipFill>
          <p:spPr>
            <a:xfrm>
              <a:off x="137" y="98"/>
              <a:ext cx="156" cy="239"/>
            </a:xfrm>
            <a:prstGeom prst="rect">
              <a:avLst/>
            </a:prstGeom>
            <a:noFill/>
            <a:ln>
              <a:noFill/>
            </a:ln>
          </p:spPr>
        </p:pic>
        <p:sp>
          <p:nvSpPr>
            <p:cNvPr id="123" name="Google Shape;123;p4"/>
            <p:cNvSpPr txBox="1"/>
            <p:nvPr/>
          </p:nvSpPr>
          <p:spPr>
            <a:xfrm>
              <a:off x="0" y="377"/>
              <a:ext cx="8775" cy="1177"/>
            </a:xfrm>
            <a:prstGeom prst="rect">
              <a:avLst/>
            </a:prstGeom>
            <a:noFill/>
            <a:ln>
              <a:noFill/>
            </a:ln>
          </p:spPr>
          <p:txBody>
            <a:bodyPr anchorCtr="0" anchor="t" bIns="0" lIns="0" spcFirstLastPara="1" rIns="0" wrap="square" tIns="0">
              <a:noAutofit/>
            </a:bodyPr>
            <a:lstStyle/>
            <a:p>
              <a:pPr indent="180975"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Hãy đọc thông tin, quan sát hình 9.1, 9.2, 9.3 và hoàn thành nhiệm vụ sau:</a:t>
              </a:r>
              <a:endParaRPr b="0" i="0" sz="2400" u="none" cap="none" strike="noStrike">
                <a:solidFill>
                  <a:schemeClr val="dk1"/>
                </a:solidFill>
                <a:latin typeface="Times New Roman"/>
                <a:ea typeface="Times New Roman"/>
                <a:cs typeface="Times New Roman"/>
                <a:sym typeface="Times New Roman"/>
              </a:endParaRPr>
            </a:p>
            <a:p>
              <a:pPr indent="180975"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 Liệt kê tên sản phẩm của nghề truyền thống tiêu biểu ở Quảng Ninh theo gợi ý sau: (Ví dụ: Sản phẩm của nghề làm gốm)</a:t>
              </a:r>
              <a:endParaRPr b="0" i="0" sz="2400" u="none" cap="none" strike="noStrike">
                <a:solidFill>
                  <a:schemeClr val="dk1"/>
                </a:solidFill>
                <a:latin typeface="Times New Roman"/>
                <a:ea typeface="Times New Roman"/>
                <a:cs typeface="Times New Roman"/>
                <a:sym typeface="Times New Roman"/>
              </a:endParaRPr>
            </a:p>
          </p:txBody>
        </p:sp>
        <p:sp>
          <p:nvSpPr>
            <p:cNvPr id="124" name="Google Shape;124;p4"/>
            <p:cNvSpPr txBox="1"/>
            <p:nvPr/>
          </p:nvSpPr>
          <p:spPr>
            <a:xfrm>
              <a:off x="472" y="1993"/>
              <a:ext cx="964" cy="3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Chậu hoa</a:t>
              </a:r>
              <a:endParaRPr b="0" i="0" sz="2400" u="none" cap="none" strike="noStrike">
                <a:solidFill>
                  <a:schemeClr val="dk1"/>
                </a:solidFill>
                <a:latin typeface="Times New Roman"/>
                <a:ea typeface="Times New Roman"/>
                <a:cs typeface="Times New Roman"/>
                <a:sym typeface="Times New Roman"/>
              </a:endParaRPr>
            </a:p>
          </p:txBody>
        </p:sp>
        <p:sp>
          <p:nvSpPr>
            <p:cNvPr id="125" name="Google Shape;125;p4"/>
            <p:cNvSpPr txBox="1"/>
            <p:nvPr/>
          </p:nvSpPr>
          <p:spPr>
            <a:xfrm>
              <a:off x="7310" y="2014"/>
              <a:ext cx="926" cy="3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Ấm chén</a:t>
              </a:r>
              <a:endParaRPr b="0" i="0" sz="2400" u="none" cap="none" strike="noStrike">
                <a:solidFill>
                  <a:schemeClr val="dk1"/>
                </a:solidFill>
                <a:latin typeface="Times New Roman"/>
                <a:ea typeface="Times New Roman"/>
                <a:cs typeface="Times New Roman"/>
                <a:sym typeface="Times New Roman"/>
              </a:endParaRPr>
            </a:p>
          </p:txBody>
        </p:sp>
        <p:sp>
          <p:nvSpPr>
            <p:cNvPr id="126" name="Google Shape;126;p4"/>
            <p:cNvSpPr txBox="1"/>
            <p:nvPr/>
          </p:nvSpPr>
          <p:spPr>
            <a:xfrm>
              <a:off x="890" y="2973"/>
              <a:ext cx="127" cy="2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sp>
          <p:nvSpPr>
            <p:cNvPr id="127" name="Google Shape;127;p4"/>
            <p:cNvSpPr txBox="1"/>
            <p:nvPr/>
          </p:nvSpPr>
          <p:spPr>
            <a:xfrm>
              <a:off x="3596" y="2658"/>
              <a:ext cx="1623" cy="71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Sản phẩm</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gốm Đông Triều</a:t>
              </a:r>
              <a:endParaRPr b="0" i="0" sz="2400" u="none" cap="none" strike="noStrike">
                <a:solidFill>
                  <a:schemeClr val="dk1"/>
                </a:solidFill>
                <a:latin typeface="Times New Roman"/>
                <a:ea typeface="Times New Roman"/>
                <a:cs typeface="Times New Roman"/>
                <a:sym typeface="Times New Roman"/>
              </a:endParaRPr>
            </a:p>
          </p:txBody>
        </p:sp>
        <p:sp>
          <p:nvSpPr>
            <p:cNvPr id="128" name="Google Shape;128;p4"/>
            <p:cNvSpPr txBox="1"/>
            <p:nvPr/>
          </p:nvSpPr>
          <p:spPr>
            <a:xfrm>
              <a:off x="7712" y="3101"/>
              <a:ext cx="123" cy="2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sp>
          <p:nvSpPr>
            <p:cNvPr id="129" name="Google Shape;129;p4"/>
            <p:cNvSpPr txBox="1"/>
            <p:nvPr/>
          </p:nvSpPr>
          <p:spPr>
            <a:xfrm>
              <a:off x="887" y="4003"/>
              <a:ext cx="127" cy="2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sp>
          <p:nvSpPr>
            <p:cNvPr id="130" name="Google Shape;130;p4"/>
            <p:cNvSpPr txBox="1"/>
            <p:nvPr/>
          </p:nvSpPr>
          <p:spPr>
            <a:xfrm>
              <a:off x="7712" y="3968"/>
              <a:ext cx="123" cy="2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sp>
          <p:nvSpPr>
            <p:cNvPr id="131" name="Google Shape;131;p4"/>
            <p:cNvSpPr txBox="1"/>
            <p:nvPr/>
          </p:nvSpPr>
          <p:spPr>
            <a:xfrm>
              <a:off x="10" y="4807"/>
              <a:ext cx="8715" cy="70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 Hình 9.1, 9.2, 9.3 và đoạn tư liệu trên cho em biết điều gì về giá trị của các nghề</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truyền thống?</a:t>
              </a:r>
              <a:endParaRPr b="0" i="0" sz="2400" u="none" cap="none" strike="noStrike">
                <a:solidFill>
                  <a:schemeClr val="dk1"/>
                </a:solidFill>
                <a:latin typeface="Times New Roman"/>
                <a:ea typeface="Times New Roman"/>
                <a:cs typeface="Times New Roman"/>
                <a:sym typeface="Times New Roman"/>
              </a:endParaRPr>
            </a:p>
          </p:txBody>
        </p:sp>
        <p:sp>
          <p:nvSpPr>
            <p:cNvPr id="132" name="Google Shape;132;p4"/>
            <p:cNvSpPr txBox="1"/>
            <p:nvPr/>
          </p:nvSpPr>
          <p:spPr>
            <a:xfrm>
              <a:off x="6375" y="6036"/>
              <a:ext cx="123" cy="2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sp>
          <p:nvSpPr>
            <p:cNvPr id="133" name="Google Shape;133;p4"/>
            <p:cNvSpPr txBox="1"/>
            <p:nvPr/>
          </p:nvSpPr>
          <p:spPr>
            <a:xfrm>
              <a:off x="1367" y="6380"/>
              <a:ext cx="1828" cy="661"/>
            </a:xfrm>
            <a:prstGeom prst="rect">
              <a:avLst/>
            </a:prstGeom>
            <a:noFill/>
            <a:ln>
              <a:noFill/>
            </a:ln>
          </p:spPr>
          <p:txBody>
            <a:bodyPr anchorCtr="0" anchor="t" bIns="0" lIns="0" spcFirstLastPara="1" rIns="0" wrap="square" tIns="0">
              <a:noAutofit/>
            </a:bodyPr>
            <a:lstStyle/>
            <a:p>
              <a:pPr indent="10795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Giá trị của các nghề truyền thống</a:t>
              </a:r>
              <a:endParaRPr b="0" i="0" sz="2400" u="none" cap="none" strike="noStrike">
                <a:solidFill>
                  <a:schemeClr val="dk1"/>
                </a:solidFill>
                <a:latin typeface="Times New Roman"/>
                <a:ea typeface="Times New Roman"/>
                <a:cs typeface="Times New Roman"/>
                <a:sym typeface="Times New Roman"/>
              </a:endParaRPr>
            </a:p>
          </p:txBody>
        </p:sp>
        <p:sp>
          <p:nvSpPr>
            <p:cNvPr id="134" name="Google Shape;134;p4"/>
            <p:cNvSpPr txBox="1"/>
            <p:nvPr/>
          </p:nvSpPr>
          <p:spPr>
            <a:xfrm>
              <a:off x="6375" y="6681"/>
              <a:ext cx="123" cy="2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sp>
          <p:nvSpPr>
            <p:cNvPr id="135" name="Google Shape;135;p4"/>
            <p:cNvSpPr txBox="1"/>
            <p:nvPr/>
          </p:nvSpPr>
          <p:spPr>
            <a:xfrm>
              <a:off x="6375" y="7327"/>
              <a:ext cx="123" cy="25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31F20"/>
                </a:buClr>
                <a:buSzPts val="2400"/>
                <a:buFont typeface="Times New Roman"/>
                <a:buNone/>
              </a:pPr>
              <a:r>
                <a:rPr b="0" i="0" lang="vi-VN" sz="2400" u="none" cap="none" strike="noStrike">
                  <a:solidFill>
                    <a:srgbClr val="231F20"/>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p:txBody>
        </p:sp>
      </p:grpSp>
      <p:cxnSp>
        <p:nvCxnSpPr>
          <p:cNvPr id="136" name="Google Shape;136;p4"/>
          <p:cNvCxnSpPr/>
          <p:nvPr/>
        </p:nvCxnSpPr>
        <p:spPr>
          <a:xfrm rot="10800000">
            <a:off x="2422766" y="1856650"/>
            <a:ext cx="1959201" cy="756226"/>
          </a:xfrm>
          <a:prstGeom prst="straightConnector1">
            <a:avLst/>
          </a:prstGeom>
          <a:noFill/>
          <a:ln cap="flat" cmpd="sng" w="9525">
            <a:solidFill>
              <a:srgbClr val="231F20"/>
            </a:solidFill>
            <a:prstDash val="solid"/>
            <a:round/>
            <a:headEnd len="med" w="med" type="none"/>
            <a:tailEnd len="med" w="med" type="none"/>
          </a:ln>
        </p:spPr>
      </p:cxnSp>
      <p:cxnSp>
        <p:nvCxnSpPr>
          <p:cNvPr id="137" name="Google Shape;137;p4"/>
          <p:cNvCxnSpPr/>
          <p:nvPr/>
        </p:nvCxnSpPr>
        <p:spPr>
          <a:xfrm flipH="1">
            <a:off x="2422767" y="2711350"/>
            <a:ext cx="1886511" cy="72571"/>
          </a:xfrm>
          <a:prstGeom prst="straightConnector1">
            <a:avLst/>
          </a:prstGeom>
          <a:noFill/>
          <a:ln cap="flat" cmpd="sng" w="9525">
            <a:solidFill>
              <a:srgbClr val="231F2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p:nvPr/>
        </p:nvSpPr>
        <p:spPr>
          <a:xfrm>
            <a:off x="460375" y="298210"/>
            <a:ext cx="60960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400">
                <a:solidFill>
                  <a:srgbClr val="231F20"/>
                </a:solidFill>
                <a:latin typeface="Times New Roman"/>
                <a:ea typeface="Times New Roman"/>
                <a:cs typeface="Times New Roman"/>
                <a:sym typeface="Times New Roman"/>
              </a:rPr>
              <a:t>Năm 2020, Đông Triều có 11 doanh nghiệp và 54 cơ sở sản xuất gốm sứ của hộ gia đình, tạo việc làm thường xuyên cho trên 2.000 lao động. Gốm Đông Triều mang nét đặc trưng là các sản phẩm chậu hoa có kích thước lớn, các loại đôn để kê chậu, các loại ang trồng cây,... với những hoa văn, hoạ tiết tinh xảo, sắc nét, phản ánh cuộc sống lao động của con người</a:t>
            </a:r>
            <a:endParaRPr sz="2400">
              <a:solidFill>
                <a:schemeClr val="dk1"/>
              </a:solidFill>
              <a:latin typeface="Times New Roman"/>
              <a:ea typeface="Times New Roman"/>
              <a:cs typeface="Times New Roman"/>
              <a:sym typeface="Times New Roman"/>
            </a:endParaRPr>
          </a:p>
        </p:txBody>
      </p:sp>
      <p:pic>
        <p:nvPicPr>
          <p:cNvPr descr="Thuyết minh ] Tìm hiểu về gốm sứ Đông Triều" id="143" name="Google Shape;143;p5"/>
          <p:cNvPicPr preferRelativeResize="0"/>
          <p:nvPr/>
        </p:nvPicPr>
        <p:blipFill rotWithShape="1">
          <a:blip r:embed="rId3">
            <a:alphaModFix/>
          </a:blip>
          <a:srcRect b="0" l="0" r="0" t="0"/>
          <a:stretch/>
        </p:blipFill>
        <p:spPr>
          <a:xfrm>
            <a:off x="7620000" y="0"/>
            <a:ext cx="4572000" cy="2571751"/>
          </a:xfrm>
          <a:prstGeom prst="rect">
            <a:avLst/>
          </a:prstGeom>
          <a:noFill/>
          <a:ln>
            <a:noFill/>
          </a:ln>
        </p:spPr>
      </p:pic>
      <p:sp>
        <p:nvSpPr>
          <p:cNvPr descr="Gốm sứ Đông Triều" id="144" name="Google Shape;144;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Thuyết minh ] Tìm hiểu về gốm sứ Đông Triều" id="145" name="Google Shape;145;p5"/>
          <p:cNvPicPr preferRelativeResize="0"/>
          <p:nvPr/>
        </p:nvPicPr>
        <p:blipFill rotWithShape="1">
          <a:blip r:embed="rId4">
            <a:alphaModFix/>
          </a:blip>
          <a:srcRect b="0" l="0" r="0" t="0"/>
          <a:stretch/>
        </p:blipFill>
        <p:spPr>
          <a:xfrm>
            <a:off x="7186956" y="3029527"/>
            <a:ext cx="5005044" cy="37593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0" r="0" t="0"/>
          <a:stretch/>
        </p:blipFill>
        <p:spPr>
          <a:xfrm>
            <a:off x="7527636" y="0"/>
            <a:ext cx="4664364" cy="3493944"/>
          </a:xfrm>
          <a:prstGeom prst="rect">
            <a:avLst/>
          </a:prstGeom>
          <a:noFill/>
          <a:ln>
            <a:noFill/>
          </a:ln>
        </p:spPr>
      </p:pic>
      <p:sp>
        <p:nvSpPr>
          <p:cNvPr id="151" name="Google Shape;151;p6"/>
          <p:cNvSpPr/>
          <p:nvPr/>
        </p:nvSpPr>
        <p:spPr>
          <a:xfrm>
            <a:off x="166254" y="548400"/>
            <a:ext cx="6096000" cy="1894621"/>
          </a:xfrm>
          <a:prstGeom prst="rect">
            <a:avLst/>
          </a:prstGeom>
          <a:noFill/>
          <a:ln>
            <a:noFill/>
          </a:ln>
        </p:spPr>
        <p:txBody>
          <a:bodyPr anchorCtr="0" anchor="t" bIns="45700" lIns="91425" spcFirstLastPara="1" rIns="91425" wrap="square" tIns="45700">
            <a:spAutoFit/>
          </a:bodyPr>
          <a:lstStyle/>
          <a:p>
            <a:pPr indent="179705" lvl="0" marL="134620" marR="144780" rtl="0" algn="just">
              <a:lnSpc>
                <a:spcPct val="122000"/>
              </a:lnSpc>
              <a:spcBef>
                <a:spcPts val="0"/>
              </a:spcBef>
              <a:spcAft>
                <a:spcPts val="0"/>
              </a:spcAft>
              <a:buNone/>
            </a:pPr>
            <a:r>
              <a:rPr lang="vi-VN" sz="2400">
                <a:solidFill>
                  <a:srgbClr val="231F20"/>
                </a:solidFill>
                <a:latin typeface="Times New Roman"/>
                <a:ea typeface="Times New Roman"/>
                <a:cs typeface="Times New Roman"/>
                <a:sym typeface="Times New Roman"/>
              </a:rPr>
              <a:t>Quảng Yên hiện có 21 cơ sở đóng tàu thuyền và trên 100 hộ tham gia công việc đóng tàu thuyền. Nổi tiếng là nghề đóng tàu ở Hà An.</a:t>
            </a:r>
            <a:endParaRPr sz="2400">
              <a:solidFill>
                <a:schemeClr val="dk1"/>
              </a:solidFill>
              <a:latin typeface="Times New Roman"/>
              <a:ea typeface="Times New Roman"/>
              <a:cs typeface="Times New Roman"/>
              <a:sym typeface="Times New Roman"/>
            </a:endParaRPr>
          </a:p>
        </p:txBody>
      </p:sp>
      <p:pic>
        <p:nvPicPr>
          <p:cNvPr id="152" name="Google Shape;152;p6"/>
          <p:cNvPicPr preferRelativeResize="0"/>
          <p:nvPr/>
        </p:nvPicPr>
        <p:blipFill rotWithShape="1">
          <a:blip r:embed="rId4">
            <a:alphaModFix/>
          </a:blip>
          <a:srcRect b="0" l="0" r="0" t="0"/>
          <a:stretch/>
        </p:blipFill>
        <p:spPr>
          <a:xfrm>
            <a:off x="7398327" y="3620655"/>
            <a:ext cx="4793673" cy="3237345"/>
          </a:xfrm>
          <a:prstGeom prst="rect">
            <a:avLst/>
          </a:prstGeom>
          <a:noFill/>
          <a:ln>
            <a:noFill/>
          </a:ln>
        </p:spPr>
      </p:pic>
      <p:sp>
        <p:nvSpPr>
          <p:cNvPr id="153" name="Google Shape;153;p6"/>
          <p:cNvSpPr/>
          <p:nvPr/>
        </p:nvSpPr>
        <p:spPr>
          <a:xfrm>
            <a:off x="785091" y="4186581"/>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400">
                <a:solidFill>
                  <a:srgbClr val="231F20"/>
                </a:solidFill>
                <a:latin typeface="Times New Roman"/>
                <a:ea typeface="Times New Roman"/>
                <a:cs typeface="Times New Roman"/>
                <a:sym typeface="Times New Roman"/>
              </a:rPr>
              <a:t>Nghề đan ngư cụ truyền thống ở làng Hưng Học, phường Nam Hoà, thị xã Quảng Yên đã có lịch sử hơn 400 năm tuổi với những sản phẩm nổi tiếng bền, đẹp như: đó, lờ, dậm, thuyền nan. </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2000"/>
                                        <p:tgtEl>
                                          <p:spTgt spid="15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p:nvPr/>
        </p:nvSpPr>
        <p:spPr>
          <a:xfrm>
            <a:off x="108122" y="482662"/>
            <a:ext cx="571182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800">
                <a:solidFill>
                  <a:schemeClr val="dk1"/>
                </a:solidFill>
                <a:latin typeface="Times New Roman"/>
                <a:ea typeface="Times New Roman"/>
                <a:cs typeface="Times New Roman"/>
                <a:sym typeface="Times New Roman"/>
              </a:rPr>
              <a:t>b. Giá trị của các nghề truyền thống</a:t>
            </a:r>
            <a:endParaRPr sz="2800">
              <a:solidFill>
                <a:schemeClr val="dk1"/>
              </a:solidFill>
              <a:latin typeface="Calibri"/>
              <a:ea typeface="Calibri"/>
              <a:cs typeface="Calibri"/>
              <a:sym typeface="Calibri"/>
            </a:endParaRPr>
          </a:p>
        </p:txBody>
      </p:sp>
      <p:sp>
        <p:nvSpPr>
          <p:cNvPr id="159" name="Google Shape;159;p7"/>
          <p:cNvSpPr/>
          <p:nvPr/>
        </p:nvSpPr>
        <p:spPr>
          <a:xfrm>
            <a:off x="108122" y="1877399"/>
            <a:ext cx="60960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800">
                <a:solidFill>
                  <a:schemeClr val="dk1"/>
                </a:solidFill>
                <a:latin typeface="Times New Roman"/>
                <a:ea typeface="Times New Roman"/>
                <a:cs typeface="Times New Roman"/>
                <a:sym typeface="Times New Roman"/>
              </a:rPr>
              <a:t>Những đóng góp của nghề truyền thống về kinh tế – xã hội, thu nhập, việc làm, quảng bá địa phương,…</a:t>
            </a:r>
            <a:endParaRPr sz="2800">
              <a:solidFill>
                <a:schemeClr val="dk1"/>
              </a:solidFill>
              <a:latin typeface="Calibri"/>
              <a:ea typeface="Calibri"/>
              <a:cs typeface="Calibri"/>
              <a:sym typeface="Calibri"/>
            </a:endParaRPr>
          </a:p>
        </p:txBody>
      </p:sp>
      <p:pic>
        <p:nvPicPr>
          <p:cNvPr descr="Top 12 thương hiệu Gốm sứ làm Quà tặng nổi tiếng tại Việt Nam" id="160" name="Google Shape;160;p7"/>
          <p:cNvPicPr preferRelativeResize="0"/>
          <p:nvPr/>
        </p:nvPicPr>
        <p:blipFill rotWithShape="1">
          <a:blip r:embed="rId3">
            <a:alphaModFix/>
          </a:blip>
          <a:srcRect b="0" l="0" r="0" t="0"/>
          <a:stretch/>
        </p:blipFill>
        <p:spPr>
          <a:xfrm>
            <a:off x="7905750" y="2569896"/>
            <a:ext cx="4286250" cy="4286250"/>
          </a:xfrm>
          <a:prstGeom prst="rect">
            <a:avLst/>
          </a:prstGeom>
          <a:noFill/>
          <a:ln>
            <a:noFill/>
          </a:ln>
        </p:spPr>
      </p:pic>
      <p:sp>
        <p:nvSpPr>
          <p:cNvPr id="161" name="Google Shape;161;p7"/>
          <p:cNvSpPr/>
          <p:nvPr/>
        </p:nvSpPr>
        <p:spPr>
          <a:xfrm>
            <a:off x="108122" y="3507563"/>
            <a:ext cx="7401042" cy="31495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2400">
                <a:solidFill>
                  <a:srgbClr val="231F20"/>
                </a:solidFill>
                <a:latin typeface="Times New Roman"/>
                <a:ea typeface="Times New Roman"/>
                <a:cs typeface="Times New Roman"/>
                <a:sym typeface="Times New Roman"/>
              </a:rPr>
              <a:t>Năm 2020, Đông Triều có 11 doanh nghiệp và 54 cơ sở sản xuất gốm sứ của hộ gia đình, tạo việc làm thường xuyên cho  trên 2.000 lao động.  </a:t>
            </a:r>
            <a:endParaRPr sz="2400">
              <a:solidFill>
                <a:schemeClr val="dk1"/>
              </a:solidFill>
              <a:latin typeface="Times New Roman"/>
              <a:ea typeface="Times New Roman"/>
              <a:cs typeface="Times New Roman"/>
              <a:sym typeface="Times New Roman"/>
            </a:endParaRPr>
          </a:p>
          <a:p>
            <a:pPr indent="0" lvl="0" marL="0" marR="0" rtl="0" algn="l">
              <a:spcBef>
                <a:spcPts val="480"/>
              </a:spcBef>
              <a:spcAft>
                <a:spcPts val="0"/>
              </a:spcAft>
              <a:buNone/>
            </a:pPr>
            <a:r>
              <a:rPr lang="vi-VN" sz="2400">
                <a:solidFill>
                  <a:srgbClr val="231F20"/>
                </a:solidFill>
                <a:latin typeface="Times New Roman"/>
                <a:ea typeface="Times New Roman"/>
                <a:cs typeface="Times New Roman"/>
                <a:sym typeface="Times New Roman"/>
              </a:rPr>
              <a:t>Quảng Yên hiện có 21 cơ sở đóng tàu thuyền và trên 100 hộ tham gia công việc đóng tàu thuyền</a:t>
            </a:r>
            <a:endParaRPr sz="2400">
              <a:solidFill>
                <a:schemeClr val="dk1"/>
              </a:solidFill>
              <a:latin typeface="Times New Roman"/>
              <a:ea typeface="Times New Roman"/>
              <a:cs typeface="Times New Roman"/>
              <a:sym typeface="Times New Roman"/>
            </a:endParaRPr>
          </a:p>
          <a:p>
            <a:pPr indent="0" lvl="0" marL="0" marR="0" rtl="0" algn="just">
              <a:spcBef>
                <a:spcPts val="480"/>
              </a:spcBef>
              <a:spcAft>
                <a:spcPts val="0"/>
              </a:spcAft>
              <a:buNone/>
            </a:pPr>
            <a:r>
              <a:rPr lang="vi-VN" sz="2400">
                <a:solidFill>
                  <a:srgbClr val="231F20"/>
                </a:solidFill>
                <a:latin typeface="Times New Roman"/>
                <a:ea typeface="Times New Roman"/>
                <a:cs typeface="Times New Roman"/>
                <a:sym typeface="Times New Roman"/>
              </a:rPr>
              <a:t>Doanh thu từ các sản phẩm kết hợp với du lịch làng nghề, góp phần chuyển dịch cơ cấu ngành nghề nông thôn thị xã Quảng Yên.</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p:nvPr/>
        </p:nvSpPr>
        <p:spPr>
          <a:xfrm>
            <a:off x="212435" y="257493"/>
            <a:ext cx="11037455" cy="12259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400">
                <a:solidFill>
                  <a:schemeClr val="dk1"/>
                </a:solidFill>
                <a:latin typeface="Times New Roman"/>
                <a:ea typeface="Times New Roman"/>
                <a:cs typeface="Times New Roman"/>
                <a:sym typeface="Times New Roman"/>
              </a:rPr>
              <a:t>2. Tìm hiểu vai trò và tình hình hoạt động của làng nghề truyền thống ở tỉnh Quảng Ninh.</a:t>
            </a:r>
            <a:endParaRPr sz="2400">
              <a:solidFill>
                <a:schemeClr val="dk1"/>
              </a:solidFill>
              <a:latin typeface="Times New Roman"/>
              <a:ea typeface="Times New Roman"/>
              <a:cs typeface="Times New Roman"/>
              <a:sym typeface="Times New Roman"/>
            </a:endParaRPr>
          </a:p>
          <a:p>
            <a:pPr indent="0" lvl="0" marL="0" marR="0" rtl="0" algn="l">
              <a:spcBef>
                <a:spcPts val="240"/>
              </a:spcBef>
              <a:spcAft>
                <a:spcPts val="0"/>
              </a:spcAft>
              <a:buNone/>
            </a:pPr>
            <a:r>
              <a:rPr b="1" lang="vi-VN" sz="2400">
                <a:solidFill>
                  <a:schemeClr val="dk1"/>
                </a:solidFill>
                <a:latin typeface="Times New Roman"/>
                <a:ea typeface="Times New Roman"/>
                <a:cs typeface="Times New Roman"/>
                <a:sym typeface="Times New Roman"/>
              </a:rPr>
              <a:t>a,Vai trò</a:t>
            </a:r>
            <a:endParaRPr sz="2400">
              <a:solidFill>
                <a:schemeClr val="dk1"/>
              </a:solidFill>
              <a:latin typeface="Times New Roman"/>
              <a:ea typeface="Times New Roman"/>
              <a:cs typeface="Times New Roman"/>
              <a:sym typeface="Times New Roman"/>
            </a:endParaRPr>
          </a:p>
        </p:txBody>
      </p:sp>
      <p:sp>
        <p:nvSpPr>
          <p:cNvPr id="167" name="Google Shape;167;p8"/>
          <p:cNvSpPr/>
          <p:nvPr/>
        </p:nvSpPr>
        <p:spPr>
          <a:xfrm>
            <a:off x="212435" y="1392545"/>
            <a:ext cx="10926620" cy="46269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Times New Roman"/>
                <a:ea typeface="Times New Roman"/>
                <a:cs typeface="Times New Roman"/>
                <a:sym typeface="Times New Roman"/>
              </a:rPr>
              <a:t>NV 1</a:t>
            </a:r>
            <a:r>
              <a:rPr lang="vi-VN" sz="2400">
                <a:solidFill>
                  <a:schemeClr val="dk1"/>
                </a:solidFill>
                <a:latin typeface="Times New Roman"/>
                <a:ea typeface="Times New Roman"/>
                <a:cs typeface="Times New Roman"/>
                <a:sym typeface="Times New Roman"/>
              </a:rPr>
              <a:t>: Tìm hiểu về </a:t>
            </a:r>
            <a:r>
              <a:rPr lang="vi-VN" sz="2400">
                <a:solidFill>
                  <a:srgbClr val="242021"/>
                </a:solidFill>
                <a:latin typeface="Times New Roman"/>
                <a:ea typeface="Times New Roman"/>
                <a:cs typeface="Times New Roman"/>
                <a:sym typeface="Times New Roman"/>
              </a:rPr>
              <a:t>vai trò và tình hình hoạt động của làng nghề truyền thống ở Quảng Ninh</a:t>
            </a:r>
            <a:endParaRPr sz="2400">
              <a:solidFill>
                <a:schemeClr val="dk1"/>
              </a:solidFill>
              <a:latin typeface="Times New Roman"/>
              <a:ea typeface="Times New Roman"/>
              <a:cs typeface="Times New Roman"/>
              <a:sym typeface="Times New Roman"/>
            </a:endParaRPr>
          </a:p>
          <a:p>
            <a:pPr indent="0" lvl="0" marL="0" marR="0" rtl="0" algn="l">
              <a:spcBef>
                <a:spcPts val="480"/>
              </a:spcBef>
              <a:spcAft>
                <a:spcPts val="0"/>
              </a:spcAft>
              <a:buNone/>
            </a:pPr>
            <a:r>
              <a:rPr lang="vi-VN" sz="2400">
                <a:solidFill>
                  <a:srgbClr val="242021"/>
                </a:solidFill>
                <a:latin typeface="Times New Roman"/>
                <a:ea typeface="Times New Roman"/>
                <a:cs typeface="Times New Roman"/>
                <a:sym typeface="Times New Roman"/>
              </a:rPr>
              <a:t>+ Vai trò của làng nghề truyền thống ở Quảng Ninh.</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Tình hình hoạt động của làng nghề truyền thống ở Quảng Ninh:</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Tên làng nghề:</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Những hoạt động chủ yếu:</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Thuận lợi:</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Khó khăn:</a:t>
            </a:r>
            <a:endParaRPr sz="2400">
              <a:solidFill>
                <a:schemeClr val="dk1"/>
              </a:solidFill>
              <a:latin typeface="Times New Roman"/>
              <a:ea typeface="Times New Roman"/>
              <a:cs typeface="Times New Roman"/>
              <a:sym typeface="Times New Roman"/>
            </a:endParaRPr>
          </a:p>
          <a:p>
            <a:pPr indent="0" lvl="0" marL="0" marR="0" rtl="0" algn="l">
              <a:spcBef>
                <a:spcPts val="480"/>
              </a:spcBef>
              <a:spcAft>
                <a:spcPts val="0"/>
              </a:spcAft>
              <a:buNone/>
            </a:pPr>
            <a:r>
              <a:rPr b="1" lang="vi-VN" sz="2400">
                <a:solidFill>
                  <a:srgbClr val="242021"/>
                </a:solidFill>
                <a:latin typeface="Times New Roman"/>
                <a:ea typeface="Times New Roman"/>
                <a:cs typeface="Times New Roman"/>
                <a:sym typeface="Times New Roman"/>
              </a:rPr>
              <a:t>N</a:t>
            </a:r>
            <a:r>
              <a:rPr b="1" lang="vi-VN" sz="2400">
                <a:solidFill>
                  <a:srgbClr val="242021"/>
                </a:solidFill>
                <a:latin typeface="Times New Roman"/>
                <a:ea typeface="Times New Roman"/>
                <a:cs typeface="Times New Roman"/>
                <a:sym typeface="Times New Roman"/>
              </a:rPr>
              <a:t>V2V2</a:t>
            </a:r>
            <a:r>
              <a:rPr b="1" lang="vi-VN" sz="2400">
                <a:solidFill>
                  <a:srgbClr val="242021"/>
                </a:solidFill>
                <a:latin typeface="Times New Roman"/>
                <a:ea typeface="Times New Roman"/>
                <a:cs typeface="Times New Roman"/>
                <a:sym typeface="Times New Roman"/>
              </a:rPr>
              <a:t>:</a:t>
            </a:r>
            <a:r>
              <a:rPr lang="vi-VN" sz="2400">
                <a:solidFill>
                  <a:schemeClr val="dk1"/>
                </a:solidFill>
                <a:latin typeface="Times New Roman"/>
                <a:ea typeface="Times New Roman"/>
                <a:cs typeface="Times New Roman"/>
                <a:sym typeface="Times New Roman"/>
              </a:rPr>
              <a:t> </a:t>
            </a:r>
            <a:r>
              <a:rPr lang="vi-VN" sz="2400">
                <a:solidFill>
                  <a:srgbClr val="242021"/>
                </a:solidFill>
                <a:latin typeface="Times New Roman"/>
                <a:ea typeface="Times New Roman"/>
                <a:cs typeface="Times New Roman"/>
                <a:sym typeface="Times New Roman"/>
              </a:rPr>
              <a:t>Trình bày nguyên nhân dẫn đến những thuận lợi và khó khăn của các làng nghề truyền thống ở Quảng Ninh theo gợi ý.</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Nguyên nhân khách quan.</a:t>
            </a:r>
            <a:br>
              <a:rPr lang="vi-VN" sz="2400">
                <a:solidFill>
                  <a:srgbClr val="242021"/>
                </a:solidFill>
                <a:latin typeface="Times New Roman"/>
                <a:ea typeface="Times New Roman"/>
                <a:cs typeface="Times New Roman"/>
                <a:sym typeface="Times New Roman"/>
              </a:rPr>
            </a:br>
            <a:r>
              <a:rPr lang="vi-VN" sz="2400">
                <a:solidFill>
                  <a:srgbClr val="242021"/>
                </a:solidFill>
                <a:latin typeface="Times New Roman"/>
                <a:ea typeface="Times New Roman"/>
                <a:cs typeface="Times New Roman"/>
                <a:sym typeface="Times New Roman"/>
              </a:rPr>
              <a:t>+ Nguyên nhân chủ quan</a:t>
            </a:r>
            <a:endParaRPr sz="2400">
              <a:solidFill>
                <a:schemeClr val="dk1"/>
              </a:solidFill>
              <a:latin typeface="Times New Roman"/>
              <a:ea typeface="Times New Roman"/>
              <a:cs typeface="Times New Roman"/>
              <a:sym typeface="Times New Roman"/>
            </a:endParaRPr>
          </a:p>
        </p:txBody>
      </p:sp>
      <p:pic>
        <p:nvPicPr>
          <p:cNvPr descr="Những kỹ năng làm việc theo nhóm bạn cần biết" id="168" name="Google Shape;168;p8"/>
          <p:cNvPicPr preferRelativeResize="0"/>
          <p:nvPr/>
        </p:nvPicPr>
        <p:blipFill rotWithShape="1">
          <a:blip r:embed="rId3">
            <a:alphaModFix/>
          </a:blip>
          <a:srcRect b="0" l="0" r="0" t="0"/>
          <a:stretch/>
        </p:blipFill>
        <p:spPr>
          <a:xfrm>
            <a:off x="8515927" y="1871073"/>
            <a:ext cx="3556000" cy="24607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9"/>
          <p:cNvPicPr preferRelativeResize="0"/>
          <p:nvPr/>
        </p:nvPicPr>
        <p:blipFill rotWithShape="1">
          <a:blip r:embed="rId3">
            <a:alphaModFix/>
          </a:blip>
          <a:srcRect b="0" l="0" r="0" t="0"/>
          <a:stretch/>
        </p:blipFill>
        <p:spPr>
          <a:xfrm>
            <a:off x="76921" y="-1"/>
            <a:ext cx="4051734" cy="2724727"/>
          </a:xfrm>
          <a:prstGeom prst="rect">
            <a:avLst/>
          </a:prstGeom>
          <a:noFill/>
          <a:ln>
            <a:noFill/>
          </a:ln>
        </p:spPr>
      </p:pic>
      <p:pic>
        <p:nvPicPr>
          <p:cNvPr id="174" name="Google Shape;174;p9"/>
          <p:cNvPicPr preferRelativeResize="0"/>
          <p:nvPr/>
        </p:nvPicPr>
        <p:blipFill rotWithShape="1">
          <a:blip r:embed="rId4">
            <a:alphaModFix/>
          </a:blip>
          <a:srcRect b="0" l="0" r="0" t="0"/>
          <a:stretch/>
        </p:blipFill>
        <p:spPr>
          <a:xfrm>
            <a:off x="6908800" y="0"/>
            <a:ext cx="5283200" cy="2817091"/>
          </a:xfrm>
          <a:prstGeom prst="rect">
            <a:avLst/>
          </a:prstGeom>
          <a:noFill/>
          <a:ln>
            <a:noFill/>
          </a:ln>
        </p:spPr>
      </p:pic>
      <p:pic>
        <p:nvPicPr>
          <p:cNvPr id="175" name="Google Shape;175;p9"/>
          <p:cNvPicPr preferRelativeResize="0"/>
          <p:nvPr/>
        </p:nvPicPr>
        <p:blipFill rotWithShape="1">
          <a:blip r:embed="rId5">
            <a:alphaModFix/>
          </a:blip>
          <a:srcRect b="0" l="0" r="0" t="0"/>
          <a:stretch/>
        </p:blipFill>
        <p:spPr>
          <a:xfrm>
            <a:off x="76921" y="3466263"/>
            <a:ext cx="4153334" cy="2546610"/>
          </a:xfrm>
          <a:prstGeom prst="rect">
            <a:avLst/>
          </a:prstGeom>
          <a:noFill/>
          <a:ln>
            <a:noFill/>
          </a:ln>
        </p:spPr>
      </p:pic>
      <p:pic>
        <p:nvPicPr>
          <p:cNvPr id="176" name="Google Shape;176;p9"/>
          <p:cNvPicPr preferRelativeResize="0"/>
          <p:nvPr/>
        </p:nvPicPr>
        <p:blipFill rotWithShape="1">
          <a:blip r:embed="rId6">
            <a:alphaModFix/>
          </a:blip>
          <a:srcRect b="0" l="0" r="0" t="0"/>
          <a:stretch/>
        </p:blipFill>
        <p:spPr>
          <a:xfrm>
            <a:off x="6908800" y="3476551"/>
            <a:ext cx="5226050" cy="2546610"/>
          </a:xfrm>
          <a:prstGeom prst="rect">
            <a:avLst/>
          </a:prstGeom>
          <a:noFill/>
          <a:ln>
            <a:noFill/>
          </a:ln>
        </p:spPr>
      </p:pic>
      <p:sp>
        <p:nvSpPr>
          <p:cNvPr id="177" name="Google Shape;177;p9"/>
          <p:cNvSpPr/>
          <p:nvPr/>
        </p:nvSpPr>
        <p:spPr>
          <a:xfrm>
            <a:off x="46921" y="2726162"/>
            <a:ext cx="42133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800">
                <a:solidFill>
                  <a:srgbClr val="231F20"/>
                </a:solidFill>
                <a:latin typeface="Arial"/>
                <a:ea typeface="Arial"/>
                <a:cs typeface="Arial"/>
                <a:sym typeface="Arial"/>
              </a:rPr>
              <a:t>Gia đình anh Bùi Văn Vần làm bánh gio</a:t>
            </a:r>
            <a:endParaRPr sz="1800">
              <a:solidFill>
                <a:schemeClr val="dk1"/>
              </a:solidFill>
              <a:latin typeface="Calibri"/>
              <a:ea typeface="Calibri"/>
              <a:cs typeface="Calibri"/>
              <a:sym typeface="Calibri"/>
            </a:endParaRPr>
          </a:p>
        </p:txBody>
      </p:sp>
      <p:sp>
        <p:nvSpPr>
          <p:cNvPr id="178" name="Google Shape;178;p9"/>
          <p:cNvSpPr/>
          <p:nvPr/>
        </p:nvSpPr>
        <p:spPr>
          <a:xfrm>
            <a:off x="6482680" y="3030902"/>
            <a:ext cx="5709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800">
                <a:solidFill>
                  <a:srgbClr val="231F20"/>
                </a:solidFill>
                <a:latin typeface="Arial"/>
                <a:ea typeface="Arial"/>
                <a:cs typeface="Arial"/>
                <a:sym typeface="Arial"/>
              </a:rPr>
              <a:t>Các công đoạn làm bánh đa Yên Trì, thị xã Quảng Yên</a:t>
            </a:r>
            <a:endParaRPr sz="1800">
              <a:solidFill>
                <a:schemeClr val="dk1"/>
              </a:solidFill>
              <a:latin typeface="Calibri"/>
              <a:ea typeface="Calibri"/>
              <a:cs typeface="Calibri"/>
              <a:sym typeface="Calibri"/>
            </a:endParaRPr>
          </a:p>
        </p:txBody>
      </p:sp>
      <p:sp>
        <p:nvSpPr>
          <p:cNvPr id="179" name="Google Shape;179;p9"/>
          <p:cNvSpPr/>
          <p:nvPr/>
        </p:nvSpPr>
        <p:spPr>
          <a:xfrm>
            <a:off x="76921" y="6060476"/>
            <a:ext cx="43288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800">
                <a:solidFill>
                  <a:srgbClr val="231F20"/>
                </a:solidFill>
                <a:latin typeface="Arial"/>
                <a:ea typeface="Arial"/>
                <a:cs typeface="Arial"/>
                <a:sym typeface="Arial"/>
              </a:rPr>
              <a:t>Xưởng đóng, sửa chữa tàu thuyền vỏ gỗ Cống Mương, thị xã Quảng Yên</a:t>
            </a:r>
            <a:endParaRPr sz="1800">
              <a:solidFill>
                <a:schemeClr val="dk1"/>
              </a:solidFill>
              <a:latin typeface="Calibri"/>
              <a:ea typeface="Calibri"/>
              <a:cs typeface="Calibri"/>
              <a:sym typeface="Calibri"/>
            </a:endParaRPr>
          </a:p>
        </p:txBody>
      </p:sp>
      <p:sp>
        <p:nvSpPr>
          <p:cNvPr id="180" name="Google Shape;180;p9"/>
          <p:cNvSpPr/>
          <p:nvPr/>
        </p:nvSpPr>
        <p:spPr>
          <a:xfrm>
            <a:off x="6289340" y="6023161"/>
            <a:ext cx="6096000" cy="840230"/>
          </a:xfrm>
          <a:prstGeom prst="rect">
            <a:avLst/>
          </a:prstGeom>
          <a:noFill/>
          <a:ln>
            <a:noFill/>
          </a:ln>
        </p:spPr>
        <p:txBody>
          <a:bodyPr anchorCtr="0" anchor="t" bIns="45700" lIns="91425" spcFirstLastPara="1" rIns="91425" wrap="square" tIns="45700">
            <a:spAutoFit/>
          </a:bodyPr>
          <a:lstStyle/>
          <a:p>
            <a:pPr indent="0" lvl="0" marL="183515" marR="187960" rtl="0" algn="ctr">
              <a:lnSpc>
                <a:spcPct val="135000"/>
              </a:lnSpc>
              <a:spcBef>
                <a:spcPts val="0"/>
              </a:spcBef>
              <a:spcAft>
                <a:spcPts val="0"/>
              </a:spcAft>
              <a:buNone/>
            </a:pPr>
            <a:r>
              <a:rPr lang="vi-VN" sz="1800">
                <a:solidFill>
                  <a:srgbClr val="231F20"/>
                </a:solidFill>
                <a:latin typeface="Arial"/>
                <a:ea typeface="Arial"/>
                <a:cs typeface="Arial"/>
                <a:sym typeface="Arial"/>
              </a:rPr>
              <a:t>Mô hình thuyền nan mỹ nghệ của làng nghề đan ngư cụ Hưng học, thị xã Quảng Yên</a:t>
            </a:r>
            <a:endParaRPr sz="2800">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2022-02-16T12:56:47Z</dcterms:created>
  <dc:creator>LINH</dc:creator>
</cp:coreProperties>
</file>