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79" r:id="rId6"/>
    <p:sldId id="280" r:id="rId7"/>
    <p:sldId id="265" r:id="rId8"/>
    <p:sldId id="281" r:id="rId9"/>
    <p:sldId id="266" r:id="rId10"/>
    <p:sldId id="282" r:id="rId11"/>
    <p:sldId id="267" r:id="rId12"/>
    <p:sldId id="268" r:id="rId13"/>
    <p:sldId id="278" r:id="rId14"/>
    <p:sldId id="283" r:id="rId15"/>
    <p:sldId id="269" r:id="rId16"/>
    <p:sldId id="272" r:id="rId17"/>
    <p:sldId id="273"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740"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0E3767-8261-4A5D-BC6F-EBE897AF1AC9}" type="datetimeFigureOut">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2177B-637F-493D-A9A1-A24129E505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E3767-8261-4A5D-BC6F-EBE897AF1AC9}" type="datetimeFigureOut">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2177B-637F-493D-A9A1-A24129E505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E3767-8261-4A5D-BC6F-EBE897AF1AC9}" type="datetimeFigureOut">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2177B-637F-493D-A9A1-A24129E505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0E3767-8261-4A5D-BC6F-EBE897AF1AC9}" type="datetimeFigureOut">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2177B-637F-493D-A9A1-A24129E505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0E3767-8261-4A5D-BC6F-EBE897AF1AC9}" type="datetimeFigureOut">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2177B-637F-493D-A9A1-A24129E505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0E3767-8261-4A5D-BC6F-EBE897AF1AC9}" type="datetimeFigureOut">
              <a:rPr lang="en-US" smtClean="0"/>
              <a:pPr/>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2177B-637F-493D-A9A1-A24129E505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0E3767-8261-4A5D-BC6F-EBE897AF1AC9}" type="datetimeFigureOut">
              <a:rPr lang="en-US" smtClean="0"/>
              <a:pPr/>
              <a:t>10/15/2021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2177B-637F-493D-A9A1-A24129E505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0E3767-8261-4A5D-BC6F-EBE897AF1AC9}" type="datetimeFigureOut">
              <a:rPr lang="en-US" smtClean="0"/>
              <a:pPr/>
              <a:t>10/15/2021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2177B-637F-493D-A9A1-A24129E505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0E3767-8261-4A5D-BC6F-EBE897AF1AC9}" type="datetimeFigureOut">
              <a:rPr lang="en-US" smtClean="0"/>
              <a:pPr/>
              <a:t>10/15/2021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2177B-637F-493D-A9A1-A24129E505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0E3767-8261-4A5D-BC6F-EBE897AF1AC9}" type="datetimeFigureOut">
              <a:rPr lang="en-US" smtClean="0"/>
              <a:pPr/>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2177B-637F-493D-A9A1-A24129E505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0E3767-8261-4A5D-BC6F-EBE897AF1AC9}" type="datetimeFigureOut">
              <a:rPr lang="en-US" smtClean="0"/>
              <a:pPr/>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2177B-637F-493D-A9A1-A24129E505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E3767-8261-4A5D-BC6F-EBE897AF1AC9}" type="datetimeFigureOut">
              <a:rPr lang="en-US" smtClean="0"/>
              <a:pPr/>
              <a:t>10/15/2021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2177B-637F-493D-A9A1-A24129E505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hững hình nền powerpoint xin chào, mở đầu slide độc đáo"/>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a:grpSpLocks/>
          </p:cNvGrpSpPr>
          <p:nvPr/>
        </p:nvGrpSpPr>
        <p:grpSpPr bwMode="auto">
          <a:xfrm>
            <a:off x="-285784" y="285728"/>
            <a:ext cx="4786347" cy="6429420"/>
            <a:chOff x="1124" y="334"/>
            <a:chExt cx="3696" cy="5186"/>
          </a:xfrm>
        </p:grpSpPr>
        <p:sp>
          <p:nvSpPr>
            <p:cNvPr id="32771" name="Freeform 3"/>
            <p:cNvSpPr>
              <a:spLocks/>
            </p:cNvSpPr>
            <p:nvPr/>
          </p:nvSpPr>
          <p:spPr bwMode="auto">
            <a:xfrm>
              <a:off x="2106" y="1178"/>
              <a:ext cx="2714" cy="856"/>
            </a:xfrm>
            <a:custGeom>
              <a:avLst/>
              <a:gdLst/>
              <a:ahLst/>
              <a:cxnLst>
                <a:cxn ang="0">
                  <a:pos x="161" y="0"/>
                </a:cxn>
                <a:cxn ang="0">
                  <a:pos x="98" y="13"/>
                </a:cxn>
                <a:cxn ang="0">
                  <a:pos x="47" y="47"/>
                </a:cxn>
                <a:cxn ang="0">
                  <a:pos x="13" y="98"/>
                </a:cxn>
                <a:cxn ang="0">
                  <a:pos x="0" y="161"/>
                </a:cxn>
                <a:cxn ang="0">
                  <a:pos x="0" y="695"/>
                </a:cxn>
                <a:cxn ang="0">
                  <a:pos x="13" y="757"/>
                </a:cxn>
                <a:cxn ang="0">
                  <a:pos x="47" y="808"/>
                </a:cxn>
                <a:cxn ang="0">
                  <a:pos x="98" y="843"/>
                </a:cxn>
                <a:cxn ang="0">
                  <a:pos x="161" y="855"/>
                </a:cxn>
                <a:cxn ang="0">
                  <a:pos x="2553" y="855"/>
                </a:cxn>
                <a:cxn ang="0">
                  <a:pos x="2616" y="843"/>
                </a:cxn>
                <a:cxn ang="0">
                  <a:pos x="2667" y="808"/>
                </a:cxn>
                <a:cxn ang="0">
                  <a:pos x="2701" y="757"/>
                </a:cxn>
                <a:cxn ang="0">
                  <a:pos x="2714" y="695"/>
                </a:cxn>
                <a:cxn ang="0">
                  <a:pos x="2714" y="161"/>
                </a:cxn>
                <a:cxn ang="0">
                  <a:pos x="2701" y="98"/>
                </a:cxn>
                <a:cxn ang="0">
                  <a:pos x="2667" y="47"/>
                </a:cxn>
                <a:cxn ang="0">
                  <a:pos x="2616" y="13"/>
                </a:cxn>
                <a:cxn ang="0">
                  <a:pos x="2553" y="0"/>
                </a:cxn>
                <a:cxn ang="0">
                  <a:pos x="161" y="0"/>
                </a:cxn>
              </a:cxnLst>
              <a:rect l="0" t="0" r="r" b="b"/>
              <a:pathLst>
                <a:path w="2714" h="856">
                  <a:moveTo>
                    <a:pt x="161" y="0"/>
                  </a:moveTo>
                  <a:lnTo>
                    <a:pt x="98" y="13"/>
                  </a:lnTo>
                  <a:lnTo>
                    <a:pt x="47" y="47"/>
                  </a:lnTo>
                  <a:lnTo>
                    <a:pt x="13" y="98"/>
                  </a:lnTo>
                  <a:lnTo>
                    <a:pt x="0" y="161"/>
                  </a:lnTo>
                  <a:lnTo>
                    <a:pt x="0" y="695"/>
                  </a:lnTo>
                  <a:lnTo>
                    <a:pt x="13" y="757"/>
                  </a:lnTo>
                  <a:lnTo>
                    <a:pt x="47" y="808"/>
                  </a:lnTo>
                  <a:lnTo>
                    <a:pt x="98" y="843"/>
                  </a:lnTo>
                  <a:lnTo>
                    <a:pt x="161" y="855"/>
                  </a:lnTo>
                  <a:lnTo>
                    <a:pt x="2553" y="855"/>
                  </a:lnTo>
                  <a:lnTo>
                    <a:pt x="2616" y="843"/>
                  </a:lnTo>
                  <a:lnTo>
                    <a:pt x="2667" y="808"/>
                  </a:lnTo>
                  <a:lnTo>
                    <a:pt x="2701" y="757"/>
                  </a:lnTo>
                  <a:lnTo>
                    <a:pt x="2714" y="695"/>
                  </a:lnTo>
                  <a:lnTo>
                    <a:pt x="2714" y="161"/>
                  </a:lnTo>
                  <a:lnTo>
                    <a:pt x="2701" y="98"/>
                  </a:lnTo>
                  <a:lnTo>
                    <a:pt x="2667" y="47"/>
                  </a:lnTo>
                  <a:lnTo>
                    <a:pt x="2616" y="13"/>
                  </a:lnTo>
                  <a:lnTo>
                    <a:pt x="2553" y="0"/>
                  </a:lnTo>
                  <a:lnTo>
                    <a:pt x="161" y="0"/>
                  </a:lnTo>
                  <a:close/>
                </a:path>
              </a:pathLst>
            </a:custGeom>
            <a:noFill/>
            <a:ln w="12700">
              <a:solidFill>
                <a:srgbClr val="F9AB8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72" name="Line 4"/>
            <p:cNvSpPr>
              <a:spLocks noChangeShapeType="1"/>
            </p:cNvSpPr>
            <p:nvPr/>
          </p:nvSpPr>
          <p:spPr bwMode="auto">
            <a:xfrm>
              <a:off x="2106" y="1590"/>
              <a:ext cx="0" cy="0"/>
            </a:xfrm>
            <a:prstGeom prst="line">
              <a:avLst/>
            </a:prstGeom>
            <a:noFill/>
            <a:ln w="127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73" name="Freeform 5"/>
            <p:cNvSpPr>
              <a:spLocks/>
            </p:cNvSpPr>
            <p:nvPr/>
          </p:nvSpPr>
          <p:spPr bwMode="auto">
            <a:xfrm>
              <a:off x="1124" y="334"/>
              <a:ext cx="2526" cy="637"/>
            </a:xfrm>
            <a:custGeom>
              <a:avLst/>
              <a:gdLst/>
              <a:ahLst/>
              <a:cxnLst>
                <a:cxn ang="0">
                  <a:pos x="2365" y="0"/>
                </a:cxn>
                <a:cxn ang="0">
                  <a:pos x="161" y="0"/>
                </a:cxn>
                <a:cxn ang="0">
                  <a:pos x="99" y="13"/>
                </a:cxn>
                <a:cxn ang="0">
                  <a:pos x="47" y="47"/>
                </a:cxn>
                <a:cxn ang="0">
                  <a:pos x="13" y="98"/>
                </a:cxn>
                <a:cxn ang="0">
                  <a:pos x="0" y="161"/>
                </a:cxn>
                <a:cxn ang="0">
                  <a:pos x="0" y="476"/>
                </a:cxn>
                <a:cxn ang="0">
                  <a:pos x="13" y="539"/>
                </a:cxn>
                <a:cxn ang="0">
                  <a:pos x="47" y="590"/>
                </a:cxn>
                <a:cxn ang="0">
                  <a:pos x="99" y="624"/>
                </a:cxn>
                <a:cxn ang="0">
                  <a:pos x="161" y="637"/>
                </a:cxn>
                <a:cxn ang="0">
                  <a:pos x="2365" y="637"/>
                </a:cxn>
                <a:cxn ang="0">
                  <a:pos x="2428" y="624"/>
                </a:cxn>
                <a:cxn ang="0">
                  <a:pos x="2479" y="590"/>
                </a:cxn>
                <a:cxn ang="0">
                  <a:pos x="2513" y="539"/>
                </a:cxn>
                <a:cxn ang="0">
                  <a:pos x="2526" y="476"/>
                </a:cxn>
                <a:cxn ang="0">
                  <a:pos x="2526" y="161"/>
                </a:cxn>
                <a:cxn ang="0">
                  <a:pos x="2513" y="98"/>
                </a:cxn>
                <a:cxn ang="0">
                  <a:pos x="2479" y="47"/>
                </a:cxn>
                <a:cxn ang="0">
                  <a:pos x="2428" y="13"/>
                </a:cxn>
                <a:cxn ang="0">
                  <a:pos x="2365" y="0"/>
                </a:cxn>
              </a:cxnLst>
              <a:rect l="0" t="0" r="r" b="b"/>
              <a:pathLst>
                <a:path w="2526" h="637">
                  <a:moveTo>
                    <a:pt x="2365" y="0"/>
                  </a:moveTo>
                  <a:lnTo>
                    <a:pt x="161" y="0"/>
                  </a:lnTo>
                  <a:lnTo>
                    <a:pt x="99" y="13"/>
                  </a:lnTo>
                  <a:lnTo>
                    <a:pt x="47" y="47"/>
                  </a:lnTo>
                  <a:lnTo>
                    <a:pt x="13" y="98"/>
                  </a:lnTo>
                  <a:lnTo>
                    <a:pt x="0" y="161"/>
                  </a:lnTo>
                  <a:lnTo>
                    <a:pt x="0" y="476"/>
                  </a:lnTo>
                  <a:lnTo>
                    <a:pt x="13" y="539"/>
                  </a:lnTo>
                  <a:lnTo>
                    <a:pt x="47" y="590"/>
                  </a:lnTo>
                  <a:lnTo>
                    <a:pt x="99" y="624"/>
                  </a:lnTo>
                  <a:lnTo>
                    <a:pt x="161" y="637"/>
                  </a:lnTo>
                  <a:lnTo>
                    <a:pt x="2365" y="637"/>
                  </a:lnTo>
                  <a:lnTo>
                    <a:pt x="2428" y="624"/>
                  </a:lnTo>
                  <a:lnTo>
                    <a:pt x="2479" y="590"/>
                  </a:lnTo>
                  <a:lnTo>
                    <a:pt x="2513" y="539"/>
                  </a:lnTo>
                  <a:lnTo>
                    <a:pt x="2526" y="476"/>
                  </a:lnTo>
                  <a:lnTo>
                    <a:pt x="2526" y="161"/>
                  </a:lnTo>
                  <a:lnTo>
                    <a:pt x="2513" y="98"/>
                  </a:lnTo>
                  <a:lnTo>
                    <a:pt x="2479" y="47"/>
                  </a:lnTo>
                  <a:lnTo>
                    <a:pt x="2428" y="13"/>
                  </a:lnTo>
                  <a:lnTo>
                    <a:pt x="2365" y="0"/>
                  </a:lnTo>
                  <a:close/>
                </a:path>
              </a:pathLst>
            </a:custGeom>
            <a:solidFill>
              <a:srgbClr val="EF3A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74" name="Freeform 6"/>
            <p:cNvSpPr>
              <a:spLocks/>
            </p:cNvSpPr>
            <p:nvPr/>
          </p:nvSpPr>
          <p:spPr bwMode="auto">
            <a:xfrm>
              <a:off x="2106" y="2264"/>
              <a:ext cx="2714" cy="856"/>
            </a:xfrm>
            <a:custGeom>
              <a:avLst/>
              <a:gdLst/>
              <a:ahLst/>
              <a:cxnLst>
                <a:cxn ang="0">
                  <a:pos x="161" y="0"/>
                </a:cxn>
                <a:cxn ang="0">
                  <a:pos x="98" y="12"/>
                </a:cxn>
                <a:cxn ang="0">
                  <a:pos x="47" y="47"/>
                </a:cxn>
                <a:cxn ang="0">
                  <a:pos x="13" y="98"/>
                </a:cxn>
                <a:cxn ang="0">
                  <a:pos x="0" y="160"/>
                </a:cxn>
                <a:cxn ang="0">
                  <a:pos x="0" y="695"/>
                </a:cxn>
                <a:cxn ang="0">
                  <a:pos x="13" y="757"/>
                </a:cxn>
                <a:cxn ang="0">
                  <a:pos x="47" y="808"/>
                </a:cxn>
                <a:cxn ang="0">
                  <a:pos x="98" y="843"/>
                </a:cxn>
                <a:cxn ang="0">
                  <a:pos x="161" y="855"/>
                </a:cxn>
                <a:cxn ang="0">
                  <a:pos x="2553" y="855"/>
                </a:cxn>
                <a:cxn ang="0">
                  <a:pos x="2616" y="843"/>
                </a:cxn>
                <a:cxn ang="0">
                  <a:pos x="2667" y="808"/>
                </a:cxn>
                <a:cxn ang="0">
                  <a:pos x="2701" y="757"/>
                </a:cxn>
                <a:cxn ang="0">
                  <a:pos x="2714" y="695"/>
                </a:cxn>
                <a:cxn ang="0">
                  <a:pos x="2714" y="160"/>
                </a:cxn>
                <a:cxn ang="0">
                  <a:pos x="2701" y="98"/>
                </a:cxn>
                <a:cxn ang="0">
                  <a:pos x="2667" y="47"/>
                </a:cxn>
                <a:cxn ang="0">
                  <a:pos x="2616" y="12"/>
                </a:cxn>
                <a:cxn ang="0">
                  <a:pos x="2553" y="0"/>
                </a:cxn>
                <a:cxn ang="0">
                  <a:pos x="161" y="0"/>
                </a:cxn>
              </a:cxnLst>
              <a:rect l="0" t="0" r="r" b="b"/>
              <a:pathLst>
                <a:path w="2714" h="856">
                  <a:moveTo>
                    <a:pt x="161" y="0"/>
                  </a:moveTo>
                  <a:lnTo>
                    <a:pt x="98" y="12"/>
                  </a:lnTo>
                  <a:lnTo>
                    <a:pt x="47" y="47"/>
                  </a:lnTo>
                  <a:lnTo>
                    <a:pt x="13" y="98"/>
                  </a:lnTo>
                  <a:lnTo>
                    <a:pt x="0" y="160"/>
                  </a:lnTo>
                  <a:lnTo>
                    <a:pt x="0" y="695"/>
                  </a:lnTo>
                  <a:lnTo>
                    <a:pt x="13" y="757"/>
                  </a:lnTo>
                  <a:lnTo>
                    <a:pt x="47" y="808"/>
                  </a:lnTo>
                  <a:lnTo>
                    <a:pt x="98" y="843"/>
                  </a:lnTo>
                  <a:lnTo>
                    <a:pt x="161" y="855"/>
                  </a:lnTo>
                  <a:lnTo>
                    <a:pt x="2553" y="855"/>
                  </a:lnTo>
                  <a:lnTo>
                    <a:pt x="2616" y="843"/>
                  </a:lnTo>
                  <a:lnTo>
                    <a:pt x="2667" y="808"/>
                  </a:lnTo>
                  <a:lnTo>
                    <a:pt x="2701" y="757"/>
                  </a:lnTo>
                  <a:lnTo>
                    <a:pt x="2714" y="695"/>
                  </a:lnTo>
                  <a:lnTo>
                    <a:pt x="2714" y="160"/>
                  </a:lnTo>
                  <a:lnTo>
                    <a:pt x="2701" y="98"/>
                  </a:lnTo>
                  <a:lnTo>
                    <a:pt x="2667" y="47"/>
                  </a:lnTo>
                  <a:lnTo>
                    <a:pt x="2616" y="12"/>
                  </a:lnTo>
                  <a:lnTo>
                    <a:pt x="2553" y="0"/>
                  </a:lnTo>
                  <a:lnTo>
                    <a:pt x="161" y="0"/>
                  </a:lnTo>
                  <a:close/>
                </a:path>
              </a:pathLst>
            </a:custGeom>
            <a:noFill/>
            <a:ln w="12700">
              <a:solidFill>
                <a:srgbClr val="F9AB8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75" name="Line 7"/>
            <p:cNvSpPr>
              <a:spLocks noChangeShapeType="1"/>
            </p:cNvSpPr>
            <p:nvPr/>
          </p:nvSpPr>
          <p:spPr bwMode="auto">
            <a:xfrm>
              <a:off x="2106" y="2687"/>
              <a:ext cx="0" cy="0"/>
            </a:xfrm>
            <a:prstGeom prst="line">
              <a:avLst/>
            </a:prstGeom>
            <a:noFill/>
            <a:ln w="127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76" name="Freeform 8"/>
            <p:cNvSpPr>
              <a:spLocks/>
            </p:cNvSpPr>
            <p:nvPr/>
          </p:nvSpPr>
          <p:spPr bwMode="auto">
            <a:xfrm>
              <a:off x="2106" y="3332"/>
              <a:ext cx="2714" cy="856"/>
            </a:xfrm>
            <a:custGeom>
              <a:avLst/>
              <a:gdLst/>
              <a:ahLst/>
              <a:cxnLst>
                <a:cxn ang="0">
                  <a:pos x="161" y="0"/>
                </a:cxn>
                <a:cxn ang="0">
                  <a:pos x="98" y="13"/>
                </a:cxn>
                <a:cxn ang="0">
                  <a:pos x="47" y="47"/>
                </a:cxn>
                <a:cxn ang="0">
                  <a:pos x="13" y="98"/>
                </a:cxn>
                <a:cxn ang="0">
                  <a:pos x="0" y="161"/>
                </a:cxn>
                <a:cxn ang="0">
                  <a:pos x="0" y="695"/>
                </a:cxn>
                <a:cxn ang="0">
                  <a:pos x="13" y="757"/>
                </a:cxn>
                <a:cxn ang="0">
                  <a:pos x="47" y="808"/>
                </a:cxn>
                <a:cxn ang="0">
                  <a:pos x="98" y="843"/>
                </a:cxn>
                <a:cxn ang="0">
                  <a:pos x="161" y="855"/>
                </a:cxn>
                <a:cxn ang="0">
                  <a:pos x="2553" y="855"/>
                </a:cxn>
                <a:cxn ang="0">
                  <a:pos x="2616" y="843"/>
                </a:cxn>
                <a:cxn ang="0">
                  <a:pos x="2667" y="808"/>
                </a:cxn>
                <a:cxn ang="0">
                  <a:pos x="2701" y="757"/>
                </a:cxn>
                <a:cxn ang="0">
                  <a:pos x="2714" y="695"/>
                </a:cxn>
                <a:cxn ang="0">
                  <a:pos x="2714" y="161"/>
                </a:cxn>
                <a:cxn ang="0">
                  <a:pos x="2701" y="98"/>
                </a:cxn>
                <a:cxn ang="0">
                  <a:pos x="2667" y="47"/>
                </a:cxn>
                <a:cxn ang="0">
                  <a:pos x="2616" y="13"/>
                </a:cxn>
                <a:cxn ang="0">
                  <a:pos x="2553" y="0"/>
                </a:cxn>
                <a:cxn ang="0">
                  <a:pos x="161" y="0"/>
                </a:cxn>
              </a:cxnLst>
              <a:rect l="0" t="0" r="r" b="b"/>
              <a:pathLst>
                <a:path w="2714" h="856">
                  <a:moveTo>
                    <a:pt x="161" y="0"/>
                  </a:moveTo>
                  <a:lnTo>
                    <a:pt x="98" y="13"/>
                  </a:lnTo>
                  <a:lnTo>
                    <a:pt x="47" y="47"/>
                  </a:lnTo>
                  <a:lnTo>
                    <a:pt x="13" y="98"/>
                  </a:lnTo>
                  <a:lnTo>
                    <a:pt x="0" y="161"/>
                  </a:lnTo>
                  <a:lnTo>
                    <a:pt x="0" y="695"/>
                  </a:lnTo>
                  <a:lnTo>
                    <a:pt x="13" y="757"/>
                  </a:lnTo>
                  <a:lnTo>
                    <a:pt x="47" y="808"/>
                  </a:lnTo>
                  <a:lnTo>
                    <a:pt x="98" y="843"/>
                  </a:lnTo>
                  <a:lnTo>
                    <a:pt x="161" y="855"/>
                  </a:lnTo>
                  <a:lnTo>
                    <a:pt x="2553" y="855"/>
                  </a:lnTo>
                  <a:lnTo>
                    <a:pt x="2616" y="843"/>
                  </a:lnTo>
                  <a:lnTo>
                    <a:pt x="2667" y="808"/>
                  </a:lnTo>
                  <a:lnTo>
                    <a:pt x="2701" y="757"/>
                  </a:lnTo>
                  <a:lnTo>
                    <a:pt x="2714" y="695"/>
                  </a:lnTo>
                  <a:lnTo>
                    <a:pt x="2714" y="161"/>
                  </a:lnTo>
                  <a:lnTo>
                    <a:pt x="2701" y="98"/>
                  </a:lnTo>
                  <a:lnTo>
                    <a:pt x="2667" y="47"/>
                  </a:lnTo>
                  <a:lnTo>
                    <a:pt x="2616" y="13"/>
                  </a:lnTo>
                  <a:lnTo>
                    <a:pt x="2553" y="0"/>
                  </a:lnTo>
                  <a:lnTo>
                    <a:pt x="161" y="0"/>
                  </a:lnTo>
                  <a:close/>
                </a:path>
              </a:pathLst>
            </a:custGeom>
            <a:noFill/>
            <a:ln w="12700">
              <a:solidFill>
                <a:srgbClr val="F9AB8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77" name="Line 9"/>
            <p:cNvSpPr>
              <a:spLocks noChangeShapeType="1"/>
            </p:cNvSpPr>
            <p:nvPr/>
          </p:nvSpPr>
          <p:spPr bwMode="auto">
            <a:xfrm>
              <a:off x="2106" y="3765"/>
              <a:ext cx="0" cy="0"/>
            </a:xfrm>
            <a:prstGeom prst="line">
              <a:avLst/>
            </a:prstGeom>
            <a:noFill/>
            <a:ln w="127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78" name="Freeform 10"/>
            <p:cNvSpPr>
              <a:spLocks/>
            </p:cNvSpPr>
            <p:nvPr/>
          </p:nvSpPr>
          <p:spPr bwMode="auto">
            <a:xfrm>
              <a:off x="2106" y="4397"/>
              <a:ext cx="2714" cy="1113"/>
            </a:xfrm>
            <a:custGeom>
              <a:avLst/>
              <a:gdLst/>
              <a:ahLst/>
              <a:cxnLst>
                <a:cxn ang="0">
                  <a:pos x="161" y="0"/>
                </a:cxn>
                <a:cxn ang="0">
                  <a:pos x="98" y="13"/>
                </a:cxn>
                <a:cxn ang="0">
                  <a:pos x="47" y="47"/>
                </a:cxn>
                <a:cxn ang="0">
                  <a:pos x="13" y="98"/>
                </a:cxn>
                <a:cxn ang="0">
                  <a:pos x="0" y="161"/>
                </a:cxn>
                <a:cxn ang="0">
                  <a:pos x="0" y="952"/>
                </a:cxn>
                <a:cxn ang="0">
                  <a:pos x="13" y="1014"/>
                </a:cxn>
                <a:cxn ang="0">
                  <a:pos x="47" y="1065"/>
                </a:cxn>
                <a:cxn ang="0">
                  <a:pos x="98" y="1100"/>
                </a:cxn>
                <a:cxn ang="0">
                  <a:pos x="161" y="1112"/>
                </a:cxn>
                <a:cxn ang="0">
                  <a:pos x="2553" y="1112"/>
                </a:cxn>
                <a:cxn ang="0">
                  <a:pos x="2616" y="1100"/>
                </a:cxn>
                <a:cxn ang="0">
                  <a:pos x="2667" y="1065"/>
                </a:cxn>
                <a:cxn ang="0">
                  <a:pos x="2701" y="1014"/>
                </a:cxn>
                <a:cxn ang="0">
                  <a:pos x="2714" y="952"/>
                </a:cxn>
                <a:cxn ang="0">
                  <a:pos x="2714" y="161"/>
                </a:cxn>
                <a:cxn ang="0">
                  <a:pos x="2701" y="98"/>
                </a:cxn>
                <a:cxn ang="0">
                  <a:pos x="2667" y="47"/>
                </a:cxn>
                <a:cxn ang="0">
                  <a:pos x="2616" y="13"/>
                </a:cxn>
                <a:cxn ang="0">
                  <a:pos x="2553" y="0"/>
                </a:cxn>
                <a:cxn ang="0">
                  <a:pos x="161" y="0"/>
                </a:cxn>
              </a:cxnLst>
              <a:rect l="0" t="0" r="r" b="b"/>
              <a:pathLst>
                <a:path w="2714" h="1113">
                  <a:moveTo>
                    <a:pt x="161" y="0"/>
                  </a:moveTo>
                  <a:lnTo>
                    <a:pt x="98" y="13"/>
                  </a:lnTo>
                  <a:lnTo>
                    <a:pt x="47" y="47"/>
                  </a:lnTo>
                  <a:lnTo>
                    <a:pt x="13" y="98"/>
                  </a:lnTo>
                  <a:lnTo>
                    <a:pt x="0" y="161"/>
                  </a:lnTo>
                  <a:lnTo>
                    <a:pt x="0" y="952"/>
                  </a:lnTo>
                  <a:lnTo>
                    <a:pt x="13" y="1014"/>
                  </a:lnTo>
                  <a:lnTo>
                    <a:pt x="47" y="1065"/>
                  </a:lnTo>
                  <a:lnTo>
                    <a:pt x="98" y="1100"/>
                  </a:lnTo>
                  <a:lnTo>
                    <a:pt x="161" y="1112"/>
                  </a:lnTo>
                  <a:lnTo>
                    <a:pt x="2553" y="1112"/>
                  </a:lnTo>
                  <a:lnTo>
                    <a:pt x="2616" y="1100"/>
                  </a:lnTo>
                  <a:lnTo>
                    <a:pt x="2667" y="1065"/>
                  </a:lnTo>
                  <a:lnTo>
                    <a:pt x="2701" y="1014"/>
                  </a:lnTo>
                  <a:lnTo>
                    <a:pt x="2714" y="952"/>
                  </a:lnTo>
                  <a:lnTo>
                    <a:pt x="2714" y="161"/>
                  </a:lnTo>
                  <a:lnTo>
                    <a:pt x="2701" y="98"/>
                  </a:lnTo>
                  <a:lnTo>
                    <a:pt x="2667" y="47"/>
                  </a:lnTo>
                  <a:lnTo>
                    <a:pt x="2616" y="13"/>
                  </a:lnTo>
                  <a:lnTo>
                    <a:pt x="2553" y="0"/>
                  </a:lnTo>
                  <a:lnTo>
                    <a:pt x="161" y="0"/>
                  </a:lnTo>
                  <a:close/>
                </a:path>
              </a:pathLst>
            </a:custGeom>
            <a:noFill/>
            <a:ln w="12700">
              <a:solidFill>
                <a:srgbClr val="F9AB8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79" name="Line 11"/>
            <p:cNvSpPr>
              <a:spLocks noChangeShapeType="1"/>
            </p:cNvSpPr>
            <p:nvPr/>
          </p:nvSpPr>
          <p:spPr bwMode="auto">
            <a:xfrm>
              <a:off x="2106" y="4943"/>
              <a:ext cx="0" cy="0"/>
            </a:xfrm>
            <a:prstGeom prst="line">
              <a:avLst/>
            </a:prstGeom>
            <a:noFill/>
            <a:ln w="127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80" name="Line 12"/>
            <p:cNvSpPr>
              <a:spLocks noChangeShapeType="1"/>
            </p:cNvSpPr>
            <p:nvPr/>
          </p:nvSpPr>
          <p:spPr bwMode="auto">
            <a:xfrm>
              <a:off x="1788" y="971"/>
              <a:ext cx="0" cy="3982"/>
            </a:xfrm>
            <a:prstGeom prst="line">
              <a:avLst/>
            </a:prstGeom>
            <a:noFill/>
            <a:ln w="254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81" name="Text Box 13"/>
            <p:cNvSpPr txBox="1">
              <a:spLocks noChangeArrowheads="1"/>
            </p:cNvSpPr>
            <p:nvPr/>
          </p:nvSpPr>
          <p:spPr bwMode="auto">
            <a:xfrm>
              <a:off x="1370" y="334"/>
              <a:ext cx="3450" cy="51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marR="1719263" lvl="1" indent="0" algn="l" defTabSz="914400" rtl="0" eaLnBrk="1" fontAlgn="base" latinLnBrk="0" hangingPunct="1">
                <a:lnSpc>
                  <a:spcPct val="100000"/>
                </a:lnSpc>
                <a:spcBef>
                  <a:spcPts val="300"/>
                </a:spcBef>
                <a:spcAft>
                  <a:spcPts val="1000"/>
                </a:spcAft>
                <a:buClrTx/>
                <a:buSzTx/>
                <a:buFontTx/>
                <a:buNone/>
                <a:tabLst/>
              </a:pPr>
              <a:r>
                <a:rPr kumimoji="0" lang="en-US" sz="1600" b="1" i="0" u="none" strike="noStrike" cap="none" normalizeH="0" baseline="0" dirty="0" smtClean="0">
                  <a:ln>
                    <a:noFill/>
                  </a:ln>
                  <a:solidFill>
                    <a:srgbClr val="FFFFFF"/>
                  </a:solidFill>
                  <a:effectLst/>
                  <a:latin typeface="Times New Roman" pitchFamily="18" charset="0"/>
                  <a:cs typeface="Times New Roman" pitchFamily="18" charset="0"/>
                </a:rPr>
                <a:t>Thời phong kiến phương Bắc cai trị</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25"/>
                </a:spcBef>
                <a:spcAft>
                  <a:spcPts val="100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914400" marR="134938" lvl="2" indent="0" algn="just" defTabSz="914400" rtl="0" eaLnBrk="1" fontAlgn="base" latinLnBrk="0" hangingPunct="1">
                <a:lnSpc>
                  <a:spcPct val="100000"/>
                </a:lnSpc>
                <a:spcBef>
                  <a:spcPct val="0"/>
                </a:spcBef>
                <a:spcAft>
                  <a:spcPts val="1000"/>
                </a:spcAft>
                <a:buClrTx/>
                <a:buSzTx/>
                <a:buFontTx/>
                <a:buNone/>
                <a:tabLst/>
              </a:pPr>
              <a:endParaRPr kumimoji="0" lang="vi-VN" sz="1600" b="0" i="0" u="none" strike="noStrike" cap="none" normalizeH="0" baseline="0" dirty="0" smtClean="0">
                <a:ln>
                  <a:noFill/>
                </a:ln>
                <a:solidFill>
                  <a:srgbClr val="231F20"/>
                </a:solidFill>
                <a:effectLst/>
                <a:latin typeface="Times New Roman" pitchFamily="18" charset="0"/>
                <a:cs typeface="Times New Roman" pitchFamily="18" charset="0"/>
              </a:endParaRPr>
            </a:p>
            <a:p>
              <a:pPr marL="914400" marR="134938" lvl="2" indent="0" algn="just"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rgbClr val="231F20"/>
                  </a:solidFill>
                  <a:effectLst/>
                  <a:latin typeface="Times New Roman" pitchFamily="18" charset="0"/>
                  <a:cs typeface="Times New Roman" pitchFamily="18" charset="0"/>
                </a:rPr>
                <a:t>Năm 111 TCN – 40: Thời phong kiến phương Bắc cai trị lần thứ nhất (151 năm)</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25"/>
                </a:spcBef>
                <a:spcAft>
                  <a:spcPts val="10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1371600" marR="157163" lvl="3" indent="0" algn="just"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rgbClr val="231F20"/>
                  </a:solidFill>
                  <a:effectLst/>
                  <a:latin typeface="Times New Roman" pitchFamily="18" charset="0"/>
                  <a:cs typeface="Times New Roman" pitchFamily="18" charset="0"/>
                </a:rPr>
                <a:t>Năm 43 – 248: Thời phong kiến phương Bắc cai trị lần thứ hai (giai đoạn 1 – 205 năm)</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25"/>
                </a:spcBef>
                <a:spcAft>
                  <a:spcPts val="10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914400" marR="160338" lvl="2" indent="0" algn="just"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rgbClr val="231F20"/>
                  </a:solidFill>
                  <a:effectLst/>
                  <a:latin typeface="Times New Roman" pitchFamily="18" charset="0"/>
                  <a:cs typeface="Times New Roman" pitchFamily="18" charset="0"/>
                </a:rPr>
                <a:t>Năm 264 – 544: Thời phong kiến phương Bắc cai trị lần thứ hai (giai đoạn 2 – 280 năm)</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25"/>
                </a:spcBef>
                <a:spcAft>
                  <a:spcPts val="100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914400" marR="127000" lvl="2" indent="0" algn="just" defTabSz="914400" rtl="0" eaLnBrk="1" fontAlgn="base" latinLnBrk="0" hangingPunct="1">
                <a:lnSpc>
                  <a:spcPct val="100000"/>
                </a:lnSpc>
                <a:spcBef>
                  <a:spcPct val="0"/>
                </a:spcBef>
                <a:spcAft>
                  <a:spcPts val="1000"/>
                </a:spcAft>
                <a:buClrTx/>
                <a:buSzTx/>
                <a:buFontTx/>
                <a:buNone/>
                <a:tabLst/>
              </a:pPr>
              <a:r>
                <a:rPr kumimoji="0" lang="vi-VN" sz="1600" b="0" i="0" u="none" strike="noStrike" cap="none" normalizeH="0" baseline="0" dirty="0" smtClean="0">
                  <a:ln>
                    <a:noFill/>
                  </a:ln>
                  <a:solidFill>
                    <a:srgbClr val="231F20"/>
                  </a:solidFill>
                  <a:effectLst/>
                  <a:latin typeface="Times New Roman" pitchFamily="18" charset="0"/>
                  <a:cs typeface="Times New Roman" pitchFamily="18" charset="0"/>
                </a:rPr>
                <a:t>      </a:t>
              </a:r>
              <a:r>
                <a:rPr kumimoji="0" lang="en-US" sz="1600" b="0" i="0" u="none" strike="noStrike" cap="none" normalizeH="0" baseline="0" dirty="0" smtClean="0">
                  <a:ln>
                    <a:noFill/>
                  </a:ln>
                  <a:solidFill>
                    <a:srgbClr val="231F20"/>
                  </a:solidFill>
                  <a:effectLst/>
                  <a:latin typeface="Times New Roman" pitchFamily="18" charset="0"/>
                  <a:cs typeface="Times New Roman" pitchFamily="18" charset="0"/>
                </a:rPr>
                <a:t>Năm 603 – 938: Thời phong kiến </a:t>
              </a:r>
              <a:r>
                <a:rPr kumimoji="0" lang="vi-VN" sz="1600" b="0" i="0" u="none" strike="noStrike" cap="none" normalizeH="0" baseline="0" dirty="0" smtClean="0">
                  <a:ln>
                    <a:noFill/>
                  </a:ln>
                  <a:solidFill>
                    <a:srgbClr val="231F20"/>
                  </a:solidFill>
                  <a:effectLst/>
                  <a:latin typeface="Times New Roman" pitchFamily="18" charset="0"/>
                  <a:cs typeface="Times New Roman" pitchFamily="18" charset="0"/>
                </a:rPr>
                <a:t>     </a:t>
              </a:r>
              <a:r>
                <a:rPr kumimoji="0" lang="en-US" sz="1600" b="0" i="0" u="none" strike="noStrike" cap="none" normalizeH="0" baseline="0" dirty="0" smtClean="0">
                  <a:ln>
                    <a:noFill/>
                  </a:ln>
                  <a:solidFill>
                    <a:srgbClr val="231F20"/>
                  </a:solidFill>
                  <a:effectLst/>
                  <a:latin typeface="Times New Roman" pitchFamily="18" charset="0"/>
                  <a:cs typeface="Times New Roman" pitchFamily="18" charset="0"/>
                </a:rPr>
                <a:t>phương Bắc cai trị lần thứ ba (313 năm Bắc thuộc), và 22 năm đất nước tự chủ</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grpSp>
        <p:nvGrpSpPr>
          <p:cNvPr id="32782" name="Group 14"/>
          <p:cNvGrpSpPr>
            <a:grpSpLocks/>
          </p:cNvGrpSpPr>
          <p:nvPr/>
        </p:nvGrpSpPr>
        <p:grpSpPr bwMode="auto">
          <a:xfrm>
            <a:off x="5500694" y="142852"/>
            <a:ext cx="3643306" cy="6143668"/>
            <a:chOff x="5406" y="334"/>
            <a:chExt cx="4402" cy="4871"/>
          </a:xfrm>
        </p:grpSpPr>
        <p:sp>
          <p:nvSpPr>
            <p:cNvPr id="32783" name="Freeform 15"/>
            <p:cNvSpPr>
              <a:spLocks/>
            </p:cNvSpPr>
            <p:nvPr/>
          </p:nvSpPr>
          <p:spPr bwMode="auto">
            <a:xfrm>
              <a:off x="5406" y="334"/>
              <a:ext cx="2526" cy="637"/>
            </a:xfrm>
            <a:custGeom>
              <a:avLst/>
              <a:gdLst/>
              <a:ahLst/>
              <a:cxnLst>
                <a:cxn ang="0">
                  <a:pos x="2365" y="0"/>
                </a:cxn>
                <a:cxn ang="0">
                  <a:pos x="161" y="0"/>
                </a:cxn>
                <a:cxn ang="0">
                  <a:pos x="98" y="13"/>
                </a:cxn>
                <a:cxn ang="0">
                  <a:pos x="47" y="47"/>
                </a:cxn>
                <a:cxn ang="0">
                  <a:pos x="13" y="98"/>
                </a:cxn>
                <a:cxn ang="0">
                  <a:pos x="0" y="161"/>
                </a:cxn>
                <a:cxn ang="0">
                  <a:pos x="0" y="476"/>
                </a:cxn>
                <a:cxn ang="0">
                  <a:pos x="13" y="539"/>
                </a:cxn>
                <a:cxn ang="0">
                  <a:pos x="47" y="590"/>
                </a:cxn>
                <a:cxn ang="0">
                  <a:pos x="98" y="624"/>
                </a:cxn>
                <a:cxn ang="0">
                  <a:pos x="161" y="637"/>
                </a:cxn>
                <a:cxn ang="0">
                  <a:pos x="2365" y="637"/>
                </a:cxn>
                <a:cxn ang="0">
                  <a:pos x="2427" y="624"/>
                </a:cxn>
                <a:cxn ang="0">
                  <a:pos x="2478" y="590"/>
                </a:cxn>
                <a:cxn ang="0">
                  <a:pos x="2513" y="539"/>
                </a:cxn>
                <a:cxn ang="0">
                  <a:pos x="2525" y="476"/>
                </a:cxn>
                <a:cxn ang="0">
                  <a:pos x="2525" y="161"/>
                </a:cxn>
                <a:cxn ang="0">
                  <a:pos x="2513" y="98"/>
                </a:cxn>
                <a:cxn ang="0">
                  <a:pos x="2478" y="47"/>
                </a:cxn>
                <a:cxn ang="0">
                  <a:pos x="2427" y="13"/>
                </a:cxn>
                <a:cxn ang="0">
                  <a:pos x="2365" y="0"/>
                </a:cxn>
              </a:cxnLst>
              <a:rect l="0" t="0" r="r" b="b"/>
              <a:pathLst>
                <a:path w="2526" h="637">
                  <a:moveTo>
                    <a:pt x="2365" y="0"/>
                  </a:moveTo>
                  <a:lnTo>
                    <a:pt x="161" y="0"/>
                  </a:lnTo>
                  <a:lnTo>
                    <a:pt x="98" y="13"/>
                  </a:lnTo>
                  <a:lnTo>
                    <a:pt x="47" y="47"/>
                  </a:lnTo>
                  <a:lnTo>
                    <a:pt x="13" y="98"/>
                  </a:lnTo>
                  <a:lnTo>
                    <a:pt x="0" y="161"/>
                  </a:lnTo>
                  <a:lnTo>
                    <a:pt x="0" y="476"/>
                  </a:lnTo>
                  <a:lnTo>
                    <a:pt x="13" y="539"/>
                  </a:lnTo>
                  <a:lnTo>
                    <a:pt x="47" y="590"/>
                  </a:lnTo>
                  <a:lnTo>
                    <a:pt x="98" y="624"/>
                  </a:lnTo>
                  <a:lnTo>
                    <a:pt x="161" y="637"/>
                  </a:lnTo>
                  <a:lnTo>
                    <a:pt x="2365" y="637"/>
                  </a:lnTo>
                  <a:lnTo>
                    <a:pt x="2427" y="624"/>
                  </a:lnTo>
                  <a:lnTo>
                    <a:pt x="2478" y="590"/>
                  </a:lnTo>
                  <a:lnTo>
                    <a:pt x="2513" y="539"/>
                  </a:lnTo>
                  <a:lnTo>
                    <a:pt x="2525" y="476"/>
                  </a:lnTo>
                  <a:lnTo>
                    <a:pt x="2525" y="161"/>
                  </a:lnTo>
                  <a:lnTo>
                    <a:pt x="2513" y="98"/>
                  </a:lnTo>
                  <a:lnTo>
                    <a:pt x="2478" y="47"/>
                  </a:lnTo>
                  <a:lnTo>
                    <a:pt x="2427" y="13"/>
                  </a:lnTo>
                  <a:lnTo>
                    <a:pt x="2365" y="0"/>
                  </a:lnTo>
                  <a:close/>
                </a:path>
              </a:pathLst>
            </a:custGeom>
            <a:solidFill>
              <a:srgbClr val="00AEE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84" name="Freeform 16"/>
            <p:cNvSpPr>
              <a:spLocks/>
            </p:cNvSpPr>
            <p:nvPr/>
          </p:nvSpPr>
          <p:spPr bwMode="auto">
            <a:xfrm>
              <a:off x="6387" y="3332"/>
              <a:ext cx="3410" cy="856"/>
            </a:xfrm>
            <a:custGeom>
              <a:avLst/>
              <a:gdLst/>
              <a:ahLst/>
              <a:cxnLst>
                <a:cxn ang="0">
                  <a:pos x="161" y="0"/>
                </a:cxn>
                <a:cxn ang="0">
                  <a:pos x="98" y="13"/>
                </a:cxn>
                <a:cxn ang="0">
                  <a:pos x="47" y="47"/>
                </a:cxn>
                <a:cxn ang="0">
                  <a:pos x="13" y="98"/>
                </a:cxn>
                <a:cxn ang="0">
                  <a:pos x="0" y="161"/>
                </a:cxn>
                <a:cxn ang="0">
                  <a:pos x="0" y="695"/>
                </a:cxn>
                <a:cxn ang="0">
                  <a:pos x="13" y="757"/>
                </a:cxn>
                <a:cxn ang="0">
                  <a:pos x="47" y="808"/>
                </a:cxn>
                <a:cxn ang="0">
                  <a:pos x="98" y="843"/>
                </a:cxn>
                <a:cxn ang="0">
                  <a:pos x="161" y="855"/>
                </a:cxn>
                <a:cxn ang="0">
                  <a:pos x="3249" y="855"/>
                </a:cxn>
                <a:cxn ang="0">
                  <a:pos x="3311" y="843"/>
                </a:cxn>
                <a:cxn ang="0">
                  <a:pos x="3363" y="808"/>
                </a:cxn>
                <a:cxn ang="0">
                  <a:pos x="3397" y="757"/>
                </a:cxn>
                <a:cxn ang="0">
                  <a:pos x="3410" y="695"/>
                </a:cxn>
                <a:cxn ang="0">
                  <a:pos x="3410" y="161"/>
                </a:cxn>
                <a:cxn ang="0">
                  <a:pos x="3397" y="98"/>
                </a:cxn>
                <a:cxn ang="0">
                  <a:pos x="3363" y="47"/>
                </a:cxn>
                <a:cxn ang="0">
                  <a:pos x="3311" y="13"/>
                </a:cxn>
                <a:cxn ang="0">
                  <a:pos x="3249" y="0"/>
                </a:cxn>
                <a:cxn ang="0">
                  <a:pos x="161" y="0"/>
                </a:cxn>
              </a:cxnLst>
              <a:rect l="0" t="0" r="r" b="b"/>
              <a:pathLst>
                <a:path w="3410" h="856">
                  <a:moveTo>
                    <a:pt x="161" y="0"/>
                  </a:moveTo>
                  <a:lnTo>
                    <a:pt x="98" y="13"/>
                  </a:lnTo>
                  <a:lnTo>
                    <a:pt x="47" y="47"/>
                  </a:lnTo>
                  <a:lnTo>
                    <a:pt x="13" y="98"/>
                  </a:lnTo>
                  <a:lnTo>
                    <a:pt x="0" y="161"/>
                  </a:lnTo>
                  <a:lnTo>
                    <a:pt x="0" y="695"/>
                  </a:lnTo>
                  <a:lnTo>
                    <a:pt x="13" y="757"/>
                  </a:lnTo>
                  <a:lnTo>
                    <a:pt x="47" y="808"/>
                  </a:lnTo>
                  <a:lnTo>
                    <a:pt x="98" y="843"/>
                  </a:lnTo>
                  <a:lnTo>
                    <a:pt x="161" y="855"/>
                  </a:lnTo>
                  <a:lnTo>
                    <a:pt x="3249" y="855"/>
                  </a:lnTo>
                  <a:lnTo>
                    <a:pt x="3311" y="843"/>
                  </a:lnTo>
                  <a:lnTo>
                    <a:pt x="3363" y="808"/>
                  </a:lnTo>
                  <a:lnTo>
                    <a:pt x="3397" y="757"/>
                  </a:lnTo>
                  <a:lnTo>
                    <a:pt x="3410" y="695"/>
                  </a:lnTo>
                  <a:lnTo>
                    <a:pt x="3410" y="161"/>
                  </a:lnTo>
                  <a:lnTo>
                    <a:pt x="3397" y="98"/>
                  </a:lnTo>
                  <a:lnTo>
                    <a:pt x="3363" y="47"/>
                  </a:lnTo>
                  <a:lnTo>
                    <a:pt x="3311" y="13"/>
                  </a:lnTo>
                  <a:lnTo>
                    <a:pt x="3249" y="0"/>
                  </a:lnTo>
                  <a:lnTo>
                    <a:pt x="161" y="0"/>
                  </a:lnTo>
                  <a:close/>
                </a:path>
              </a:pathLst>
            </a:custGeom>
            <a:noFill/>
            <a:ln w="12700">
              <a:solidFill>
                <a:srgbClr val="F9AB88"/>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85" name="Line 17"/>
            <p:cNvSpPr>
              <a:spLocks noChangeShapeType="1"/>
            </p:cNvSpPr>
            <p:nvPr/>
          </p:nvSpPr>
          <p:spPr bwMode="auto">
            <a:xfrm>
              <a:off x="6388" y="3765"/>
              <a:ext cx="0" cy="0"/>
            </a:xfrm>
            <a:prstGeom prst="line">
              <a:avLst/>
            </a:prstGeom>
            <a:noFill/>
            <a:ln w="127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86" name="Line 18"/>
            <p:cNvSpPr>
              <a:spLocks noChangeShapeType="1"/>
            </p:cNvSpPr>
            <p:nvPr/>
          </p:nvSpPr>
          <p:spPr bwMode="auto">
            <a:xfrm>
              <a:off x="6070" y="971"/>
              <a:ext cx="0" cy="4192"/>
            </a:xfrm>
            <a:prstGeom prst="line">
              <a:avLst/>
            </a:prstGeom>
            <a:noFill/>
            <a:ln w="254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87" name="Text Box 19"/>
            <p:cNvSpPr txBox="1">
              <a:spLocks noChangeArrowheads="1"/>
            </p:cNvSpPr>
            <p:nvPr/>
          </p:nvSpPr>
          <p:spPr bwMode="auto">
            <a:xfrm>
              <a:off x="5804" y="518"/>
              <a:ext cx="1744" cy="24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5000"/>
                </a:lnSpc>
                <a:spcBef>
                  <a:spcPct val="0"/>
                </a:spcBef>
                <a:spcAft>
                  <a:spcPts val="1000"/>
                </a:spcAft>
                <a:buClrTx/>
                <a:buSzTx/>
                <a:buFontTx/>
                <a:buNone/>
                <a:tabLst/>
              </a:pPr>
              <a:r>
                <a:rPr kumimoji="0" lang="en-US" sz="1600" b="1" i="0" u="none" strike="noStrike" cap="none" normalizeH="0" baseline="0" dirty="0" smtClean="0">
                  <a:ln>
                    <a:noFill/>
                  </a:ln>
                  <a:solidFill>
                    <a:srgbClr val="FFFFFF"/>
                  </a:solidFill>
                  <a:effectLst/>
                  <a:latin typeface="Times New Roman" pitchFamily="18" charset="0"/>
                  <a:cs typeface="Times New Roman" pitchFamily="18" charset="0"/>
                </a:rPr>
                <a:t>Thời</a:t>
              </a:r>
              <a:r>
                <a:rPr kumimoji="0" lang="en-US" sz="1000" b="1" i="0" u="none" strike="noStrike" cap="none" normalizeH="0" baseline="0" dirty="0" smtClean="0">
                  <a:ln>
                    <a:noFill/>
                  </a:ln>
                  <a:solidFill>
                    <a:srgbClr val="FFFFFF"/>
                  </a:solidFill>
                  <a:effectLst/>
                  <a:latin typeface="Tahoma" pitchFamily="34" charset="0"/>
                  <a:cs typeface="Arial" pitchFamily="34" charset="0"/>
                </a:rPr>
                <a:t> độc lập, tự chủ</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88" name="Text Box 20"/>
            <p:cNvSpPr txBox="1">
              <a:spLocks noChangeArrowheads="1"/>
            </p:cNvSpPr>
            <p:nvPr/>
          </p:nvSpPr>
          <p:spPr bwMode="auto">
            <a:xfrm>
              <a:off x="6058" y="1374"/>
              <a:ext cx="350" cy="24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2000"/>
                </a:lnSpc>
                <a:spcBef>
                  <a:spcPct val="0"/>
                </a:spcBef>
                <a:spcAft>
                  <a:spcPts val="1000"/>
                </a:spcAft>
                <a:buClrTx/>
                <a:buSzTx/>
                <a:buFontTx/>
                <a:buNone/>
                <a:tabLst/>
              </a:pPr>
              <a:r>
                <a:rPr kumimoji="0" lang="en-US" sz="1000" b="0" i="0" u="sng" strike="noStrike" cap="none" normalizeH="0" baseline="0" smtClean="0">
                  <a:ln>
                    <a:noFill/>
                  </a:ln>
                  <a:solidFill>
                    <a:srgbClr val="231F20"/>
                  </a:solidFill>
                  <a:effectLst/>
                  <a:latin typeface="Tahoma"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789" name="Text Box 21"/>
            <p:cNvSpPr txBox="1">
              <a:spLocks noChangeArrowheads="1"/>
            </p:cNvSpPr>
            <p:nvPr/>
          </p:nvSpPr>
          <p:spPr bwMode="auto">
            <a:xfrm>
              <a:off x="6055" y="2424"/>
              <a:ext cx="353" cy="24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2000"/>
                </a:lnSpc>
                <a:spcBef>
                  <a:spcPct val="0"/>
                </a:spcBef>
                <a:spcAft>
                  <a:spcPts val="1000"/>
                </a:spcAft>
                <a:buClrTx/>
                <a:buSzTx/>
                <a:buFontTx/>
                <a:buNone/>
                <a:tabLst/>
              </a:pPr>
              <a:r>
                <a:rPr kumimoji="0" lang="en-US" sz="1000" b="0" i="0" u="sng" strike="noStrike" cap="none" normalizeH="0" baseline="0" smtClean="0">
                  <a:ln>
                    <a:noFill/>
                  </a:ln>
                  <a:solidFill>
                    <a:srgbClr val="231F20"/>
                  </a:solidFill>
                  <a:effectLst/>
                  <a:latin typeface="Tahoma"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790" name="Text Box 22"/>
            <p:cNvSpPr txBox="1">
              <a:spLocks noChangeArrowheads="1"/>
            </p:cNvSpPr>
            <p:nvPr/>
          </p:nvSpPr>
          <p:spPr bwMode="auto">
            <a:xfrm>
              <a:off x="6482" y="3403"/>
              <a:ext cx="3234" cy="7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28575" lvl="0" indent="0" algn="just"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rgbClr val="231F20"/>
                  </a:solidFill>
                  <a:effectLst/>
                  <a:latin typeface="Times New Roman" pitchFamily="18" charset="0"/>
                  <a:cs typeface="Times New Roman" pitchFamily="18" charset="0"/>
                </a:rPr>
                <a:t>Năm 544 – 603: Thời Tiền Lý (Lý Nam Đế) và nhà Triệu (Triệu Quang Phục), đất nước độc lập 58 năm</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2791" name="Text Box 23"/>
            <p:cNvSpPr txBox="1">
              <a:spLocks noChangeArrowheads="1"/>
            </p:cNvSpPr>
            <p:nvPr/>
          </p:nvSpPr>
          <p:spPr bwMode="auto">
            <a:xfrm>
              <a:off x="6057" y="4927"/>
              <a:ext cx="353" cy="2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6000"/>
                </a:lnSpc>
                <a:spcBef>
                  <a:spcPct val="0"/>
                </a:spcBef>
                <a:spcAft>
                  <a:spcPts val="1000"/>
                </a:spcAft>
                <a:buClrTx/>
                <a:buSzTx/>
                <a:buFontTx/>
                <a:buNone/>
                <a:tabLst/>
              </a:pPr>
              <a:r>
                <a:rPr kumimoji="0" lang="en-US" sz="1100" b="0" i="0" u="sng" strike="noStrike" cap="none" normalizeH="0" baseline="0" smtClean="0">
                  <a:ln>
                    <a:noFill/>
                  </a:ln>
                  <a:solidFill>
                    <a:srgbClr val="231F20"/>
                  </a:solidFill>
                  <a:effectLst/>
                  <a:latin typeface="Tahoma"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8" name="Rounded Rectangle 27"/>
          <p:cNvSpPr/>
          <p:nvPr/>
        </p:nvSpPr>
        <p:spPr>
          <a:xfrm>
            <a:off x="6500826" y="1500174"/>
            <a:ext cx="2643174"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Năm </a:t>
            </a:r>
            <a:r>
              <a:rPr lang="vi-VN" dirty="0" smtClean="0"/>
              <a:t>40 – 43: Thời Trưng Vương, đất nước độc lập 4 </a:t>
            </a:r>
            <a:r>
              <a:rPr lang="vi-VN" dirty="0" smtClean="0"/>
              <a:t>năm</a:t>
            </a:r>
            <a:endParaRPr lang="en-US" dirty="0" smtClean="0"/>
          </a:p>
        </p:txBody>
      </p:sp>
      <p:sp>
        <p:nvSpPr>
          <p:cNvPr id="30" name="Rounded Rectangle 29"/>
          <p:cNvSpPr/>
          <p:nvPr/>
        </p:nvSpPr>
        <p:spPr>
          <a:xfrm>
            <a:off x="6357950" y="2643182"/>
            <a:ext cx="2786050"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Năm </a:t>
            </a:r>
            <a:r>
              <a:rPr lang="vi-VN" dirty="0" smtClean="0"/>
              <a:t>248 – 264: Khởi nghĩa Bà Triệu (Triệu Thị Trinh), đất nước độc lập 16 </a:t>
            </a:r>
            <a:r>
              <a:rPr lang="vi-VN" dirty="0" smtClean="0"/>
              <a:t>năm</a:t>
            </a:r>
            <a:endParaRPr lang="en-US" dirty="0" smtClean="0"/>
          </a:p>
        </p:txBody>
      </p:sp>
      <p:sp>
        <p:nvSpPr>
          <p:cNvPr id="31" name="Rounded Rectangle 30"/>
          <p:cNvSpPr/>
          <p:nvPr/>
        </p:nvSpPr>
        <p:spPr>
          <a:xfrm>
            <a:off x="6143636" y="5143512"/>
            <a:ext cx="3000364" cy="1714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200" dirty="0" smtClean="0"/>
              <a:t>Đất </a:t>
            </a:r>
            <a:r>
              <a:rPr lang="vi-VN" sz="1200" dirty="0" smtClean="0"/>
              <a:t>nước tự chủ 22 năm:</a:t>
            </a:r>
            <a:endParaRPr lang="en-US" sz="1200" dirty="0" smtClean="0"/>
          </a:p>
          <a:p>
            <a:pPr lvl="0"/>
            <a:r>
              <a:rPr lang="vi-VN" sz="1200" dirty="0" smtClean="0"/>
              <a:t>Năm 713 – 722: Thời Mai Hắc đế (9 năm)</a:t>
            </a:r>
            <a:endParaRPr lang="en-US" sz="1200" dirty="0" smtClean="0"/>
          </a:p>
          <a:p>
            <a:pPr lvl="0"/>
            <a:r>
              <a:rPr lang="vi-VN" sz="1200" dirty="0" smtClean="0"/>
              <a:t>Năm 791 – 802: Thời Bố Cái Đại Vương (Phùng Hưng – 11 năm)</a:t>
            </a:r>
            <a:endParaRPr lang="en-US" sz="1200" dirty="0" smtClean="0"/>
          </a:p>
          <a:p>
            <a:pPr lvl="0"/>
            <a:r>
              <a:rPr lang="vi-VN" sz="1200" dirty="0" smtClean="0"/>
              <a:t>Năm 905 – 907: Thời Khúc Thừa Dụ (2 năm</a:t>
            </a:r>
            <a:r>
              <a:rPr lang="vi-VN" sz="1200" dirty="0" smtClean="0"/>
              <a:t>)</a:t>
            </a:r>
            <a:endParaRPr lang="en-US" sz="12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30 hình nền powerpoint đơn giản nhưng tinh tế"/>
          <p:cNvPicPr>
            <a:picLocks noChangeAspect="1" noChangeArrowheads="1"/>
          </p:cNvPicPr>
          <p:nvPr/>
        </p:nvPicPr>
        <p:blipFill>
          <a:blip r:embed="rId2"/>
          <a:srcRect/>
          <a:stretch>
            <a:fillRect/>
          </a:stretch>
        </p:blipFill>
        <p:spPr bwMode="auto">
          <a:xfrm>
            <a:off x="0" y="0"/>
            <a:ext cx="9144063" cy="6858000"/>
          </a:xfrm>
          <a:prstGeom prst="rect">
            <a:avLst/>
          </a:prstGeom>
          <a:noFill/>
        </p:spPr>
      </p:pic>
      <p:sp>
        <p:nvSpPr>
          <p:cNvPr id="22529" name="Rectangle 1"/>
          <p:cNvSpPr>
            <a:spLocks noChangeArrowheads="1"/>
          </p:cNvSpPr>
          <p:nvPr/>
        </p:nvSpPr>
        <p:spPr bwMode="auto">
          <a:xfrm>
            <a:off x="0" y="0"/>
            <a:ext cx="7786710" cy="52322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vi-VN" sz="2800" dirty="0" smtClean="0">
                <a:solidFill>
                  <a:srgbClr val="242021"/>
                </a:solidFill>
                <a:latin typeface="Times New Roman" pitchFamily="18" charset="0"/>
                <a:ea typeface="Times New Roman" pitchFamily="18" charset="0"/>
                <a:cs typeface="Times New Roman" pitchFamily="18" charset="0"/>
              </a:rPr>
              <a:t>c</a:t>
            </a:r>
            <a:r>
              <a:rPr kumimoji="0" lang="vi-VN" sz="28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a:t>
            </a:r>
            <a:r>
              <a:rPr kumimoji="0" lang="vi-VN"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Quảng Ninh thời Bắc thuộc</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14282" y="571480"/>
          <a:ext cx="8786874" cy="5897880"/>
        </p:xfrm>
        <a:graphic>
          <a:graphicData uri="http://schemas.openxmlformats.org/drawingml/2006/table">
            <a:tbl>
              <a:tblPr/>
              <a:tblGrid>
                <a:gridCol w="2403248"/>
                <a:gridCol w="6383626"/>
              </a:tblGrid>
              <a:tr h="0">
                <a:tc gridSpan="2">
                  <a:txBody>
                    <a:bodyPr/>
                    <a:lstStyle/>
                    <a:p>
                      <a:pPr algn="ctr">
                        <a:lnSpc>
                          <a:spcPct val="115000"/>
                        </a:lnSpc>
                        <a:spcAft>
                          <a:spcPts val="0"/>
                        </a:spcAft>
                      </a:pPr>
                      <a:r>
                        <a:rPr lang="vi-VN" sz="2000" b="1" i="1" dirty="0">
                          <a:solidFill>
                            <a:srgbClr val="242021"/>
                          </a:solidFill>
                          <a:latin typeface="Times New Roman"/>
                          <a:ea typeface="Times New Roman"/>
                        </a:rPr>
                        <a:t>Nhóm 5,6</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0">
                <a:tc>
                  <a:txBody>
                    <a:bodyPr/>
                    <a:lstStyle/>
                    <a:p>
                      <a:pPr marR="635">
                        <a:lnSpc>
                          <a:spcPct val="113000"/>
                        </a:lnSpc>
                        <a:spcBef>
                          <a:spcPts val="1020"/>
                        </a:spcBef>
                        <a:spcAft>
                          <a:spcPts val="0"/>
                        </a:spcAft>
                        <a:buFontTx/>
                        <a:buChar char="-"/>
                        <a:tabLst>
                          <a:tab pos="322580" algn="l"/>
                        </a:tabLst>
                      </a:pPr>
                      <a:r>
                        <a:rPr lang="en-US" sz="2000" dirty="0" smtClean="0">
                          <a:solidFill>
                            <a:srgbClr val="231F20"/>
                          </a:solidFill>
                          <a:latin typeface="Times New Roman"/>
                          <a:ea typeface="Times New Roman"/>
                        </a:rPr>
                        <a:t>Vùng</a:t>
                      </a:r>
                      <a:r>
                        <a:rPr lang="en-US" sz="2000" spc="105" dirty="0" smtClean="0">
                          <a:solidFill>
                            <a:srgbClr val="231F20"/>
                          </a:solidFill>
                          <a:latin typeface="Times New Roman"/>
                          <a:ea typeface="Times New Roman"/>
                        </a:rPr>
                        <a:t> </a:t>
                      </a:r>
                      <a:r>
                        <a:rPr lang="en-US" sz="2000" dirty="0">
                          <a:solidFill>
                            <a:srgbClr val="231F20"/>
                          </a:solidFill>
                          <a:latin typeface="Times New Roman"/>
                          <a:ea typeface="Times New Roman"/>
                        </a:rPr>
                        <a:t>đất</a:t>
                      </a:r>
                      <a:r>
                        <a:rPr lang="en-US" sz="2000" spc="110" dirty="0">
                          <a:solidFill>
                            <a:srgbClr val="231F20"/>
                          </a:solidFill>
                          <a:latin typeface="Times New Roman"/>
                          <a:ea typeface="Times New Roman"/>
                        </a:rPr>
                        <a:t> </a:t>
                      </a:r>
                      <a:r>
                        <a:rPr lang="en-US" sz="2000" dirty="0">
                          <a:solidFill>
                            <a:srgbClr val="231F20"/>
                          </a:solidFill>
                          <a:latin typeface="Times New Roman"/>
                          <a:ea typeface="Times New Roman"/>
                        </a:rPr>
                        <a:t>Quảng</a:t>
                      </a:r>
                      <a:r>
                        <a:rPr lang="en-US" sz="2000" spc="110" dirty="0">
                          <a:solidFill>
                            <a:srgbClr val="231F20"/>
                          </a:solidFill>
                          <a:latin typeface="Times New Roman"/>
                          <a:ea typeface="Times New Roman"/>
                        </a:rPr>
                        <a:t> </a:t>
                      </a:r>
                      <a:r>
                        <a:rPr lang="en-US" sz="2000" dirty="0">
                          <a:solidFill>
                            <a:srgbClr val="231F20"/>
                          </a:solidFill>
                          <a:latin typeface="Times New Roman"/>
                          <a:ea typeface="Times New Roman"/>
                        </a:rPr>
                        <a:t>Ninh</a:t>
                      </a:r>
                      <a:r>
                        <a:rPr lang="en-US" sz="2000" spc="105" dirty="0">
                          <a:solidFill>
                            <a:srgbClr val="231F20"/>
                          </a:solidFill>
                          <a:latin typeface="Times New Roman"/>
                          <a:ea typeface="Times New Roman"/>
                        </a:rPr>
                        <a:t> </a:t>
                      </a:r>
                      <a:r>
                        <a:rPr lang="en-US" sz="2000" dirty="0">
                          <a:solidFill>
                            <a:srgbClr val="231F20"/>
                          </a:solidFill>
                          <a:latin typeface="Times New Roman"/>
                          <a:ea typeface="Times New Roman"/>
                        </a:rPr>
                        <a:t>thời</a:t>
                      </a:r>
                      <a:r>
                        <a:rPr lang="en-US" sz="2000" spc="100" dirty="0">
                          <a:solidFill>
                            <a:srgbClr val="231F20"/>
                          </a:solidFill>
                          <a:latin typeface="Times New Roman"/>
                          <a:ea typeface="Times New Roman"/>
                        </a:rPr>
                        <a:t> </a:t>
                      </a:r>
                      <a:r>
                        <a:rPr lang="en-US" sz="2000" dirty="0">
                          <a:solidFill>
                            <a:srgbClr val="231F20"/>
                          </a:solidFill>
                          <a:latin typeface="Times New Roman"/>
                          <a:ea typeface="Times New Roman"/>
                        </a:rPr>
                        <a:t>phong</a:t>
                      </a:r>
                      <a:r>
                        <a:rPr lang="en-US" sz="2000" spc="45" dirty="0">
                          <a:solidFill>
                            <a:srgbClr val="231F20"/>
                          </a:solidFill>
                          <a:latin typeface="Times New Roman"/>
                          <a:ea typeface="Times New Roman"/>
                        </a:rPr>
                        <a:t> </a:t>
                      </a:r>
                      <a:r>
                        <a:rPr lang="en-US" sz="2000" dirty="0">
                          <a:solidFill>
                            <a:srgbClr val="231F20"/>
                          </a:solidFill>
                          <a:latin typeface="Times New Roman"/>
                          <a:ea typeface="Times New Roman"/>
                        </a:rPr>
                        <a:t>kiến</a:t>
                      </a:r>
                      <a:r>
                        <a:rPr lang="en-US" sz="2000" spc="50" dirty="0">
                          <a:solidFill>
                            <a:srgbClr val="231F20"/>
                          </a:solidFill>
                          <a:latin typeface="Times New Roman"/>
                          <a:ea typeface="Times New Roman"/>
                        </a:rPr>
                        <a:t> </a:t>
                      </a:r>
                      <a:r>
                        <a:rPr lang="en-US" sz="2000" dirty="0">
                          <a:solidFill>
                            <a:srgbClr val="231F20"/>
                          </a:solidFill>
                          <a:latin typeface="Times New Roman"/>
                          <a:ea typeface="Times New Roman"/>
                        </a:rPr>
                        <a:t>phương</a:t>
                      </a:r>
                      <a:r>
                        <a:rPr lang="en-US" sz="2000" spc="50" dirty="0">
                          <a:solidFill>
                            <a:srgbClr val="231F20"/>
                          </a:solidFill>
                          <a:latin typeface="Times New Roman"/>
                          <a:ea typeface="Times New Roman"/>
                        </a:rPr>
                        <a:t> </a:t>
                      </a:r>
                      <a:r>
                        <a:rPr lang="en-US" sz="2000" dirty="0">
                          <a:solidFill>
                            <a:srgbClr val="231F20"/>
                          </a:solidFill>
                          <a:latin typeface="Times New Roman"/>
                          <a:ea typeface="Times New Roman"/>
                        </a:rPr>
                        <a:t>Bắc</a:t>
                      </a:r>
                      <a:r>
                        <a:rPr lang="en-US" sz="2000" spc="50" dirty="0">
                          <a:solidFill>
                            <a:srgbClr val="231F20"/>
                          </a:solidFill>
                          <a:latin typeface="Times New Roman"/>
                          <a:ea typeface="Times New Roman"/>
                        </a:rPr>
                        <a:t> </a:t>
                      </a:r>
                      <a:r>
                        <a:rPr lang="en-US" sz="2000" dirty="0">
                          <a:solidFill>
                            <a:srgbClr val="231F20"/>
                          </a:solidFill>
                          <a:latin typeface="Times New Roman"/>
                          <a:ea typeface="Times New Roman"/>
                        </a:rPr>
                        <a:t>cai</a:t>
                      </a:r>
                      <a:r>
                        <a:rPr lang="en-US" sz="2000" spc="50" dirty="0">
                          <a:solidFill>
                            <a:srgbClr val="231F20"/>
                          </a:solidFill>
                          <a:latin typeface="Times New Roman"/>
                          <a:ea typeface="Times New Roman"/>
                        </a:rPr>
                        <a:t> </a:t>
                      </a:r>
                      <a:r>
                        <a:rPr lang="en-US" sz="2000" dirty="0">
                          <a:solidFill>
                            <a:srgbClr val="231F20"/>
                          </a:solidFill>
                          <a:latin typeface="Times New Roman"/>
                          <a:ea typeface="Times New Roman"/>
                        </a:rPr>
                        <a:t>trị</a:t>
                      </a:r>
                      <a:r>
                        <a:rPr lang="en-US" sz="2000" spc="70" dirty="0">
                          <a:solidFill>
                            <a:srgbClr val="231F20"/>
                          </a:solidFill>
                          <a:latin typeface="Times New Roman"/>
                          <a:ea typeface="Times New Roman"/>
                        </a:rPr>
                        <a:t> </a:t>
                      </a:r>
                      <a:r>
                        <a:rPr lang="en-US" sz="2000" dirty="0">
                          <a:solidFill>
                            <a:srgbClr val="231F20"/>
                          </a:solidFill>
                          <a:latin typeface="Times New Roman"/>
                          <a:ea typeface="Times New Roman"/>
                        </a:rPr>
                        <a:t>được</a:t>
                      </a:r>
                      <a:r>
                        <a:rPr lang="en-US" sz="2000" spc="110" dirty="0">
                          <a:solidFill>
                            <a:srgbClr val="231F20"/>
                          </a:solidFill>
                          <a:latin typeface="Times New Roman"/>
                          <a:ea typeface="Times New Roman"/>
                        </a:rPr>
                        <a:t> </a:t>
                      </a:r>
                      <a:r>
                        <a:rPr lang="en-US" sz="2000" dirty="0">
                          <a:solidFill>
                            <a:srgbClr val="231F20"/>
                          </a:solidFill>
                          <a:latin typeface="Times New Roman"/>
                          <a:ea typeface="Times New Roman"/>
                        </a:rPr>
                        <a:t>gọi</a:t>
                      </a:r>
                      <a:r>
                        <a:rPr lang="en-US" sz="2000" spc="110" dirty="0">
                          <a:solidFill>
                            <a:srgbClr val="231F20"/>
                          </a:solidFill>
                          <a:latin typeface="Times New Roman"/>
                          <a:ea typeface="Times New Roman"/>
                        </a:rPr>
                        <a:t> </a:t>
                      </a:r>
                      <a:r>
                        <a:rPr lang="en-US" sz="2000" dirty="0">
                          <a:solidFill>
                            <a:srgbClr val="231F20"/>
                          </a:solidFill>
                          <a:latin typeface="Times New Roman"/>
                          <a:ea typeface="Times New Roman"/>
                        </a:rPr>
                        <a:t>bằng</a:t>
                      </a:r>
                      <a:r>
                        <a:rPr lang="en-US" sz="2000" spc="105" dirty="0">
                          <a:solidFill>
                            <a:srgbClr val="231F20"/>
                          </a:solidFill>
                          <a:latin typeface="Times New Roman"/>
                          <a:ea typeface="Times New Roman"/>
                        </a:rPr>
                        <a:t> </a:t>
                      </a:r>
                      <a:r>
                        <a:rPr lang="en-US" sz="2000" dirty="0">
                          <a:solidFill>
                            <a:srgbClr val="231F20"/>
                          </a:solidFill>
                          <a:latin typeface="Times New Roman"/>
                          <a:ea typeface="Times New Roman"/>
                        </a:rPr>
                        <a:t>những</a:t>
                      </a:r>
                      <a:r>
                        <a:rPr lang="en-US" sz="2000" spc="-290" dirty="0">
                          <a:solidFill>
                            <a:srgbClr val="231F20"/>
                          </a:solidFill>
                          <a:latin typeface="Times New Roman"/>
                          <a:ea typeface="Times New Roman"/>
                        </a:rPr>
                        <a:t> </a:t>
                      </a:r>
                      <a:r>
                        <a:rPr lang="en-US" sz="2000" dirty="0">
                          <a:solidFill>
                            <a:srgbClr val="231F20"/>
                          </a:solidFill>
                          <a:latin typeface="Times New Roman"/>
                          <a:ea typeface="Times New Roman"/>
                        </a:rPr>
                        <a:t>địa</a:t>
                      </a:r>
                      <a:r>
                        <a:rPr lang="en-US" sz="2000" spc="75" dirty="0">
                          <a:solidFill>
                            <a:srgbClr val="231F20"/>
                          </a:solidFill>
                          <a:latin typeface="Times New Roman"/>
                          <a:ea typeface="Times New Roman"/>
                        </a:rPr>
                        <a:t> </a:t>
                      </a:r>
                      <a:r>
                        <a:rPr lang="en-US" sz="2000" dirty="0">
                          <a:solidFill>
                            <a:srgbClr val="231F20"/>
                          </a:solidFill>
                          <a:latin typeface="Times New Roman"/>
                          <a:ea typeface="Times New Roman"/>
                        </a:rPr>
                        <a:t>danh</a:t>
                      </a:r>
                      <a:r>
                        <a:rPr lang="en-US" sz="2000" spc="80" dirty="0">
                          <a:solidFill>
                            <a:srgbClr val="231F20"/>
                          </a:solidFill>
                          <a:latin typeface="Times New Roman"/>
                          <a:ea typeface="Times New Roman"/>
                        </a:rPr>
                        <a:t> </a:t>
                      </a:r>
                      <a:r>
                        <a:rPr lang="en-US" sz="2000" dirty="0">
                          <a:solidFill>
                            <a:srgbClr val="231F20"/>
                          </a:solidFill>
                          <a:latin typeface="Times New Roman"/>
                          <a:ea typeface="Times New Roman"/>
                        </a:rPr>
                        <a:t>nào</a:t>
                      </a:r>
                      <a:r>
                        <a:rPr lang="en-US" sz="2000" dirty="0" smtClean="0">
                          <a:solidFill>
                            <a:srgbClr val="231F20"/>
                          </a:solidFill>
                          <a:latin typeface="Times New Roman"/>
                          <a:ea typeface="Times New Roman"/>
                        </a:rPr>
                        <a:t>?</a:t>
                      </a:r>
                      <a:endParaRPr lang="vi-VN" sz="2000" dirty="0" smtClean="0">
                        <a:solidFill>
                          <a:srgbClr val="231F20"/>
                        </a:solidFill>
                        <a:latin typeface="Times New Roman"/>
                        <a:ea typeface="Times New Roman"/>
                      </a:endParaRPr>
                    </a:p>
                    <a:p>
                      <a:pPr marR="635">
                        <a:lnSpc>
                          <a:spcPct val="113000"/>
                        </a:lnSpc>
                        <a:spcBef>
                          <a:spcPts val="1020"/>
                        </a:spcBef>
                        <a:spcAft>
                          <a:spcPts val="0"/>
                        </a:spcAft>
                        <a:buFontTx/>
                        <a:buChar char="-"/>
                        <a:tabLst>
                          <a:tab pos="322580" algn="l"/>
                        </a:tabLst>
                      </a:pPr>
                      <a:endParaRPr lang="vi-VN" sz="2000" dirty="0" smtClean="0">
                        <a:solidFill>
                          <a:srgbClr val="231F20"/>
                        </a:solidFill>
                        <a:latin typeface="Times New Roman"/>
                        <a:ea typeface="Times New Roman"/>
                      </a:endParaRPr>
                    </a:p>
                    <a:p>
                      <a:pPr marR="635">
                        <a:lnSpc>
                          <a:spcPct val="113000"/>
                        </a:lnSpc>
                        <a:spcBef>
                          <a:spcPts val="1020"/>
                        </a:spcBef>
                        <a:spcAft>
                          <a:spcPts val="0"/>
                        </a:spcAft>
                        <a:buFontTx/>
                        <a:buChar char="-"/>
                        <a:tabLst>
                          <a:tab pos="322580" algn="l"/>
                        </a:tabLst>
                      </a:pPr>
                      <a:endParaRPr lang="vi-VN" sz="2000" dirty="0" smtClean="0">
                        <a:latin typeface="Times New Roman"/>
                        <a:ea typeface="Times New Roman"/>
                      </a:endParaRPr>
                    </a:p>
                    <a:p>
                      <a:pPr marR="635">
                        <a:lnSpc>
                          <a:spcPct val="113000"/>
                        </a:lnSpc>
                        <a:spcBef>
                          <a:spcPts val="1020"/>
                        </a:spcBef>
                        <a:spcAft>
                          <a:spcPts val="0"/>
                        </a:spcAft>
                        <a:buFontTx/>
                        <a:buChar char="-"/>
                        <a:tabLst>
                          <a:tab pos="322580" algn="l"/>
                        </a:tabLst>
                      </a:pP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3000"/>
                        </a:lnSpc>
                        <a:spcBef>
                          <a:spcPts val="215"/>
                        </a:spcBef>
                        <a:spcAft>
                          <a:spcPts val="0"/>
                        </a:spcAft>
                        <a:tabLst>
                          <a:tab pos="338455" algn="l"/>
                        </a:tabLst>
                      </a:pPr>
                      <a:r>
                        <a:rPr lang="vi-VN" sz="2000" dirty="0">
                          <a:solidFill>
                            <a:srgbClr val="231F20"/>
                          </a:solidFill>
                          <a:latin typeface="Times New Roman"/>
                          <a:ea typeface="Times New Roman"/>
                        </a:rPr>
                        <a:t>- </a:t>
                      </a:r>
                      <a:r>
                        <a:rPr lang="en-US" sz="2000" dirty="0">
                          <a:solidFill>
                            <a:srgbClr val="231F20"/>
                          </a:solidFill>
                          <a:latin typeface="Times New Roman"/>
                          <a:ea typeface="Times New Roman"/>
                        </a:rPr>
                        <a:t>Nêu</a:t>
                      </a:r>
                      <a:r>
                        <a:rPr lang="en-US" sz="2000" spc="150" dirty="0">
                          <a:solidFill>
                            <a:srgbClr val="231F20"/>
                          </a:solidFill>
                          <a:latin typeface="Times New Roman"/>
                          <a:ea typeface="Times New Roman"/>
                        </a:rPr>
                        <a:t> </a:t>
                      </a:r>
                      <a:r>
                        <a:rPr lang="en-US" sz="2000" dirty="0">
                          <a:solidFill>
                            <a:srgbClr val="231F20"/>
                          </a:solidFill>
                          <a:latin typeface="Times New Roman"/>
                          <a:ea typeface="Times New Roman"/>
                        </a:rPr>
                        <a:t>những</a:t>
                      </a:r>
                      <a:r>
                        <a:rPr lang="en-US" sz="2000" spc="150" dirty="0">
                          <a:solidFill>
                            <a:srgbClr val="231F20"/>
                          </a:solidFill>
                          <a:latin typeface="Times New Roman"/>
                          <a:ea typeface="Times New Roman"/>
                        </a:rPr>
                        <a:t> </a:t>
                      </a:r>
                      <a:r>
                        <a:rPr lang="en-US" sz="2000" dirty="0">
                          <a:solidFill>
                            <a:srgbClr val="231F20"/>
                          </a:solidFill>
                          <a:latin typeface="Times New Roman"/>
                          <a:ea typeface="Times New Roman"/>
                        </a:rPr>
                        <a:t>đóng</a:t>
                      </a:r>
                      <a:r>
                        <a:rPr lang="en-US" sz="2000" spc="150" dirty="0">
                          <a:solidFill>
                            <a:srgbClr val="231F20"/>
                          </a:solidFill>
                          <a:latin typeface="Times New Roman"/>
                          <a:ea typeface="Times New Roman"/>
                        </a:rPr>
                        <a:t> </a:t>
                      </a:r>
                      <a:r>
                        <a:rPr lang="en-US" sz="2000" dirty="0">
                          <a:solidFill>
                            <a:srgbClr val="231F20"/>
                          </a:solidFill>
                          <a:latin typeface="Times New Roman"/>
                          <a:ea typeface="Times New Roman"/>
                        </a:rPr>
                        <a:t>góp</a:t>
                      </a:r>
                      <a:r>
                        <a:rPr lang="en-US" sz="2000" spc="155" dirty="0">
                          <a:solidFill>
                            <a:srgbClr val="231F20"/>
                          </a:solidFill>
                          <a:latin typeface="Times New Roman"/>
                          <a:ea typeface="Times New Roman"/>
                        </a:rPr>
                        <a:t> </a:t>
                      </a:r>
                      <a:r>
                        <a:rPr lang="en-US" sz="2000" dirty="0">
                          <a:solidFill>
                            <a:srgbClr val="231F20"/>
                          </a:solidFill>
                          <a:latin typeface="Times New Roman"/>
                          <a:ea typeface="Times New Roman"/>
                        </a:rPr>
                        <a:t>của</a:t>
                      </a:r>
                      <a:r>
                        <a:rPr lang="en-US" sz="2000" spc="150" dirty="0">
                          <a:solidFill>
                            <a:srgbClr val="231F20"/>
                          </a:solidFill>
                          <a:latin typeface="Times New Roman"/>
                          <a:ea typeface="Times New Roman"/>
                        </a:rPr>
                        <a:t> </a:t>
                      </a:r>
                      <a:r>
                        <a:rPr lang="en-US" sz="2000" dirty="0">
                          <a:solidFill>
                            <a:srgbClr val="231F20"/>
                          </a:solidFill>
                          <a:latin typeface="Times New Roman"/>
                          <a:ea typeface="Times New Roman"/>
                        </a:rPr>
                        <a:t>nhân</a:t>
                      </a:r>
                      <a:r>
                        <a:rPr lang="en-US" sz="2000" spc="150" dirty="0">
                          <a:solidFill>
                            <a:srgbClr val="231F20"/>
                          </a:solidFill>
                          <a:latin typeface="Times New Roman"/>
                          <a:ea typeface="Times New Roman"/>
                        </a:rPr>
                        <a:t> </a:t>
                      </a:r>
                      <a:r>
                        <a:rPr lang="en-US" sz="2000" dirty="0">
                          <a:solidFill>
                            <a:srgbClr val="231F20"/>
                          </a:solidFill>
                          <a:latin typeface="Times New Roman"/>
                          <a:ea typeface="Times New Roman"/>
                        </a:rPr>
                        <a:t>dân</a:t>
                      </a:r>
                      <a:r>
                        <a:rPr lang="en-US" sz="2000" spc="150" dirty="0">
                          <a:solidFill>
                            <a:srgbClr val="231F20"/>
                          </a:solidFill>
                          <a:latin typeface="Times New Roman"/>
                          <a:ea typeface="Times New Roman"/>
                        </a:rPr>
                        <a:t> </a:t>
                      </a:r>
                      <a:r>
                        <a:rPr lang="en-US" sz="2000" dirty="0">
                          <a:solidFill>
                            <a:srgbClr val="231F20"/>
                          </a:solidFill>
                          <a:latin typeface="Times New Roman"/>
                          <a:ea typeface="Times New Roman"/>
                        </a:rPr>
                        <a:t>Quảng</a:t>
                      </a:r>
                      <a:r>
                        <a:rPr lang="en-US" sz="2000" spc="155" dirty="0">
                          <a:solidFill>
                            <a:srgbClr val="231F20"/>
                          </a:solidFill>
                          <a:latin typeface="Times New Roman"/>
                          <a:ea typeface="Times New Roman"/>
                        </a:rPr>
                        <a:t> </a:t>
                      </a:r>
                      <a:r>
                        <a:rPr lang="en-US" sz="2000" dirty="0">
                          <a:solidFill>
                            <a:srgbClr val="231F20"/>
                          </a:solidFill>
                          <a:latin typeface="Times New Roman"/>
                          <a:ea typeface="Times New Roman"/>
                        </a:rPr>
                        <a:t>Ninh</a:t>
                      </a:r>
                      <a:r>
                        <a:rPr lang="en-US" sz="2000" spc="155" dirty="0">
                          <a:solidFill>
                            <a:srgbClr val="231F20"/>
                          </a:solidFill>
                          <a:latin typeface="Times New Roman"/>
                          <a:ea typeface="Times New Roman"/>
                        </a:rPr>
                        <a:t> </a:t>
                      </a:r>
                      <a:r>
                        <a:rPr lang="en-US" sz="2000" dirty="0">
                          <a:solidFill>
                            <a:srgbClr val="231F20"/>
                          </a:solidFill>
                          <a:latin typeface="Times New Roman"/>
                          <a:ea typeface="Times New Roman"/>
                        </a:rPr>
                        <a:t>trong</a:t>
                      </a:r>
                      <a:r>
                        <a:rPr lang="en-US" sz="2000" spc="150" dirty="0">
                          <a:solidFill>
                            <a:srgbClr val="231F20"/>
                          </a:solidFill>
                          <a:latin typeface="Times New Roman"/>
                          <a:ea typeface="Times New Roman"/>
                        </a:rPr>
                        <a:t> </a:t>
                      </a:r>
                      <a:r>
                        <a:rPr lang="en-US" sz="2000" dirty="0">
                          <a:solidFill>
                            <a:srgbClr val="231F20"/>
                          </a:solidFill>
                          <a:latin typeface="Times New Roman"/>
                          <a:ea typeface="Times New Roman"/>
                        </a:rPr>
                        <a:t>cuộc</a:t>
                      </a:r>
                      <a:r>
                        <a:rPr lang="en-US" sz="2000" spc="150" dirty="0">
                          <a:solidFill>
                            <a:srgbClr val="231F20"/>
                          </a:solidFill>
                          <a:latin typeface="Times New Roman"/>
                          <a:ea typeface="Times New Roman"/>
                        </a:rPr>
                        <a:t> </a:t>
                      </a:r>
                      <a:r>
                        <a:rPr lang="en-US" sz="2000" dirty="0">
                          <a:solidFill>
                            <a:srgbClr val="231F20"/>
                          </a:solidFill>
                          <a:latin typeface="Times New Roman"/>
                          <a:ea typeface="Times New Roman"/>
                        </a:rPr>
                        <a:t>đấu</a:t>
                      </a:r>
                      <a:r>
                        <a:rPr lang="en-US" sz="2000" spc="155" dirty="0">
                          <a:solidFill>
                            <a:srgbClr val="231F20"/>
                          </a:solidFill>
                          <a:latin typeface="Times New Roman"/>
                          <a:ea typeface="Times New Roman"/>
                        </a:rPr>
                        <a:t> </a:t>
                      </a:r>
                      <a:r>
                        <a:rPr lang="en-US" sz="2000" dirty="0">
                          <a:solidFill>
                            <a:srgbClr val="231F20"/>
                          </a:solidFill>
                          <a:latin typeface="Times New Roman"/>
                          <a:ea typeface="Times New Roman"/>
                        </a:rPr>
                        <a:t>tranh</a:t>
                      </a:r>
                      <a:r>
                        <a:rPr lang="en-US" sz="2000" spc="150" dirty="0">
                          <a:solidFill>
                            <a:srgbClr val="231F20"/>
                          </a:solidFill>
                          <a:latin typeface="Times New Roman"/>
                          <a:ea typeface="Times New Roman"/>
                        </a:rPr>
                        <a:t> </a:t>
                      </a:r>
                      <a:r>
                        <a:rPr lang="en-US" sz="2000" dirty="0">
                          <a:solidFill>
                            <a:srgbClr val="231F20"/>
                          </a:solidFill>
                          <a:latin typeface="Times New Roman"/>
                          <a:ea typeface="Times New Roman"/>
                        </a:rPr>
                        <a:t>chống</a:t>
                      </a:r>
                      <a:r>
                        <a:rPr lang="en-US" sz="2000" spc="-290" dirty="0">
                          <a:solidFill>
                            <a:srgbClr val="231F20"/>
                          </a:solidFill>
                          <a:latin typeface="Times New Roman"/>
                          <a:ea typeface="Times New Roman"/>
                        </a:rPr>
                        <a:t> </a:t>
                      </a:r>
                      <a:r>
                        <a:rPr lang="en-US" sz="2000" dirty="0">
                          <a:solidFill>
                            <a:srgbClr val="231F20"/>
                          </a:solidFill>
                          <a:latin typeface="Times New Roman"/>
                          <a:ea typeface="Times New Roman"/>
                        </a:rPr>
                        <a:t>ách</a:t>
                      </a:r>
                      <a:r>
                        <a:rPr lang="en-US" sz="2000" spc="80" dirty="0">
                          <a:solidFill>
                            <a:srgbClr val="231F20"/>
                          </a:solidFill>
                          <a:latin typeface="Times New Roman"/>
                          <a:ea typeface="Times New Roman"/>
                        </a:rPr>
                        <a:t> </a:t>
                      </a:r>
                      <a:r>
                        <a:rPr lang="en-US" sz="2000" dirty="0">
                          <a:solidFill>
                            <a:srgbClr val="231F20"/>
                          </a:solidFill>
                          <a:latin typeface="Times New Roman"/>
                          <a:ea typeface="Times New Roman"/>
                        </a:rPr>
                        <a:t>thống</a:t>
                      </a:r>
                      <a:r>
                        <a:rPr lang="en-US" sz="2000" spc="80" dirty="0">
                          <a:solidFill>
                            <a:srgbClr val="231F20"/>
                          </a:solidFill>
                          <a:latin typeface="Times New Roman"/>
                          <a:ea typeface="Times New Roman"/>
                        </a:rPr>
                        <a:t> </a:t>
                      </a:r>
                      <a:r>
                        <a:rPr lang="en-US" sz="2000" dirty="0">
                          <a:solidFill>
                            <a:srgbClr val="231F20"/>
                          </a:solidFill>
                          <a:latin typeface="Times New Roman"/>
                          <a:ea typeface="Times New Roman"/>
                        </a:rPr>
                        <a:t>trị</a:t>
                      </a:r>
                      <a:r>
                        <a:rPr lang="en-US" sz="2000" spc="85" dirty="0">
                          <a:solidFill>
                            <a:srgbClr val="231F20"/>
                          </a:solidFill>
                          <a:latin typeface="Times New Roman"/>
                          <a:ea typeface="Times New Roman"/>
                        </a:rPr>
                        <a:t> </a:t>
                      </a:r>
                      <a:r>
                        <a:rPr lang="en-US" sz="2000" dirty="0">
                          <a:solidFill>
                            <a:srgbClr val="231F20"/>
                          </a:solidFill>
                          <a:latin typeface="Times New Roman"/>
                          <a:ea typeface="Times New Roman"/>
                        </a:rPr>
                        <a:t>của</a:t>
                      </a:r>
                      <a:r>
                        <a:rPr lang="en-US" sz="2000" spc="80" dirty="0">
                          <a:solidFill>
                            <a:srgbClr val="231F20"/>
                          </a:solidFill>
                          <a:latin typeface="Times New Roman"/>
                          <a:ea typeface="Times New Roman"/>
                        </a:rPr>
                        <a:t> </a:t>
                      </a:r>
                      <a:r>
                        <a:rPr lang="en-US" sz="2000" dirty="0">
                          <a:solidFill>
                            <a:srgbClr val="231F20"/>
                          </a:solidFill>
                          <a:latin typeface="Times New Roman"/>
                          <a:ea typeface="Times New Roman"/>
                        </a:rPr>
                        <a:t>các</a:t>
                      </a:r>
                      <a:r>
                        <a:rPr lang="en-US" sz="2000" spc="80" dirty="0">
                          <a:solidFill>
                            <a:srgbClr val="231F20"/>
                          </a:solidFill>
                          <a:latin typeface="Times New Roman"/>
                          <a:ea typeface="Times New Roman"/>
                        </a:rPr>
                        <a:t> </a:t>
                      </a:r>
                      <a:r>
                        <a:rPr lang="en-US" sz="2000" dirty="0">
                          <a:solidFill>
                            <a:srgbClr val="231F20"/>
                          </a:solidFill>
                          <a:latin typeface="Times New Roman"/>
                          <a:ea typeface="Times New Roman"/>
                        </a:rPr>
                        <a:t>triều</a:t>
                      </a:r>
                      <a:r>
                        <a:rPr lang="en-US" sz="2000" spc="85" dirty="0">
                          <a:solidFill>
                            <a:srgbClr val="231F20"/>
                          </a:solidFill>
                          <a:latin typeface="Times New Roman"/>
                          <a:ea typeface="Times New Roman"/>
                        </a:rPr>
                        <a:t> </a:t>
                      </a:r>
                      <a:r>
                        <a:rPr lang="en-US" sz="2000" dirty="0">
                          <a:solidFill>
                            <a:srgbClr val="231F20"/>
                          </a:solidFill>
                          <a:latin typeface="Times New Roman"/>
                          <a:ea typeface="Times New Roman"/>
                        </a:rPr>
                        <a:t>đại</a:t>
                      </a:r>
                      <a:r>
                        <a:rPr lang="en-US" sz="2000" spc="80" dirty="0">
                          <a:solidFill>
                            <a:srgbClr val="231F20"/>
                          </a:solidFill>
                          <a:latin typeface="Times New Roman"/>
                          <a:ea typeface="Times New Roman"/>
                        </a:rPr>
                        <a:t> </a:t>
                      </a:r>
                      <a:r>
                        <a:rPr lang="en-US" sz="2000" dirty="0">
                          <a:solidFill>
                            <a:srgbClr val="231F20"/>
                          </a:solidFill>
                          <a:latin typeface="Times New Roman"/>
                          <a:ea typeface="Times New Roman"/>
                        </a:rPr>
                        <a:t>phong</a:t>
                      </a:r>
                      <a:r>
                        <a:rPr lang="en-US" sz="2000" spc="80" dirty="0">
                          <a:solidFill>
                            <a:srgbClr val="231F20"/>
                          </a:solidFill>
                          <a:latin typeface="Times New Roman"/>
                          <a:ea typeface="Times New Roman"/>
                        </a:rPr>
                        <a:t> </a:t>
                      </a:r>
                      <a:r>
                        <a:rPr lang="en-US" sz="2000" dirty="0">
                          <a:solidFill>
                            <a:srgbClr val="231F20"/>
                          </a:solidFill>
                          <a:latin typeface="Times New Roman"/>
                          <a:ea typeface="Times New Roman"/>
                        </a:rPr>
                        <a:t>kiến</a:t>
                      </a:r>
                      <a:r>
                        <a:rPr lang="en-US" sz="2000" spc="80" dirty="0">
                          <a:solidFill>
                            <a:srgbClr val="231F20"/>
                          </a:solidFill>
                          <a:latin typeface="Times New Roman"/>
                          <a:ea typeface="Times New Roman"/>
                        </a:rPr>
                        <a:t> </a:t>
                      </a:r>
                      <a:r>
                        <a:rPr lang="en-US" sz="2000" dirty="0">
                          <a:solidFill>
                            <a:srgbClr val="231F20"/>
                          </a:solidFill>
                          <a:latin typeface="Times New Roman"/>
                          <a:ea typeface="Times New Roman"/>
                        </a:rPr>
                        <a:t>phương</a:t>
                      </a:r>
                      <a:r>
                        <a:rPr lang="en-US" sz="2000" spc="85" dirty="0">
                          <a:solidFill>
                            <a:srgbClr val="231F20"/>
                          </a:solidFill>
                          <a:latin typeface="Times New Roman"/>
                          <a:ea typeface="Times New Roman"/>
                        </a:rPr>
                        <a:t> </a:t>
                      </a:r>
                      <a:r>
                        <a:rPr lang="en-US" sz="2000" dirty="0">
                          <a:solidFill>
                            <a:srgbClr val="231F20"/>
                          </a:solidFill>
                          <a:latin typeface="Times New Roman"/>
                          <a:ea typeface="Times New Roman"/>
                        </a:rPr>
                        <a:t>Bắc</a:t>
                      </a:r>
                      <a:r>
                        <a:rPr lang="vi-VN" sz="2000" dirty="0">
                          <a:solidFill>
                            <a:srgbClr val="231F20"/>
                          </a:solidFill>
                          <a:latin typeface="Times New Roman"/>
                          <a:ea typeface="Times New Roman"/>
                        </a:rPr>
                        <a:t> ?</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193" name="Rectangle 1"/>
          <p:cNvSpPr>
            <a:spLocks noChangeArrowheads="1"/>
          </p:cNvSpPr>
          <p:nvPr/>
        </p:nvSpPr>
        <p:spPr bwMode="auto">
          <a:xfrm>
            <a:off x="2714612" y="1000108"/>
            <a:ext cx="6072230" cy="30931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06475" algn="l"/>
              </a:tabLst>
            </a:pPr>
            <a:r>
              <a:rPr kumimoji="0" lang="vi-VN" sz="1500" b="0" i="0" u="none" strike="noStrike" cap="none" normalizeH="0" baseline="0" dirty="0" smtClean="0">
                <a:ln>
                  <a:noFill/>
                </a:ln>
                <a:solidFill>
                  <a:srgbClr val="231F20"/>
                </a:solidFill>
                <a:effectLst/>
                <a:latin typeface="Times New Roman" pitchFamily="18" charset="0"/>
                <a:ea typeface="Times New Roman" pitchFamily="18" charset="0"/>
                <a:cs typeface="Times New Roman" pitchFamily="18" charset="0"/>
              </a:rPr>
              <a:t>- </a:t>
            </a:r>
            <a:r>
              <a:rPr kumimoji="0" lang="en-US" sz="1500" b="0" i="0" u="none" strike="noStrike" cap="none" normalizeH="0" baseline="0" dirty="0" smtClean="0">
                <a:ln>
                  <a:noFill/>
                </a:ln>
                <a:solidFill>
                  <a:srgbClr val="231F20"/>
                </a:solidFill>
                <a:effectLst/>
                <a:latin typeface="Times New Roman" pitchFamily="18" charset="0"/>
                <a:ea typeface="Times New Roman" pitchFamily="18" charset="0"/>
                <a:cs typeface="Times New Roman" pitchFamily="18" charset="0"/>
              </a:rPr>
              <a:t>Thời thuộc Tây Hán và Đông Hán, thời Hai Bà Trưng: vùng đất Quảng Ninh thuộc quận Giao Chỉ (gồm huyện An Định và huyện Khúc Dương).</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06475" algn="l"/>
              </a:tabLst>
            </a:pPr>
            <a:r>
              <a:rPr kumimoji="0" lang="vi-VN" sz="1500" b="0" i="0" u="none" strike="noStrike" cap="none" normalizeH="0" baseline="0" dirty="0" smtClean="0">
                <a:ln>
                  <a:noFill/>
                </a:ln>
                <a:solidFill>
                  <a:srgbClr val="231F20"/>
                </a:solidFill>
                <a:effectLst/>
                <a:latin typeface="Times New Roman" pitchFamily="18" charset="0"/>
                <a:ea typeface="Times New Roman" pitchFamily="18" charset="0"/>
                <a:cs typeface="Times New Roman" pitchFamily="18" charset="0"/>
              </a:rPr>
              <a:t>- </a:t>
            </a:r>
            <a:r>
              <a:rPr kumimoji="0" lang="en-US" sz="1500" b="0" i="0" u="none" strike="noStrike" cap="none" normalizeH="0" baseline="0" dirty="0" smtClean="0">
                <a:ln>
                  <a:noFill/>
                </a:ln>
                <a:solidFill>
                  <a:srgbClr val="231F20"/>
                </a:solidFill>
                <a:effectLst/>
                <a:latin typeface="Times New Roman" pitchFamily="18" charset="0"/>
                <a:ea typeface="Times New Roman" pitchFamily="18" charset="0"/>
                <a:cs typeface="Times New Roman" pitchFamily="18" charset="0"/>
              </a:rPr>
              <a:t>Thời thuộc Ngô, Tấn: vùng đất Quảng Ninh thuộc quận Giao Chỉ (gồm huyện An Định và một phần huyện Khúc Dương (sau đổi thành huyện Hải Bình).</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06475" algn="l"/>
              </a:tabLst>
            </a:pPr>
            <a:r>
              <a:rPr kumimoji="0" lang="vi-VN" sz="1500" b="0" i="0" u="none" strike="noStrike" cap="none" normalizeH="0" baseline="0" dirty="0" smtClean="0">
                <a:ln>
                  <a:noFill/>
                </a:ln>
                <a:solidFill>
                  <a:srgbClr val="231F20"/>
                </a:solidFill>
                <a:effectLst/>
                <a:latin typeface="Times New Roman" pitchFamily="18" charset="0"/>
                <a:ea typeface="Times New Roman" pitchFamily="18" charset="0"/>
                <a:cs typeface="Times New Roman" pitchFamily="18" charset="0"/>
              </a:rPr>
              <a:t>- </a:t>
            </a:r>
            <a:r>
              <a:rPr kumimoji="0" lang="en-US" sz="1500" b="0" i="0" u="none" strike="noStrike" cap="none" normalizeH="0" baseline="0" dirty="0" smtClean="0">
                <a:ln>
                  <a:noFill/>
                </a:ln>
                <a:solidFill>
                  <a:srgbClr val="231F20"/>
                </a:solidFill>
                <a:effectLst/>
                <a:latin typeface="Times New Roman" pitchFamily="18" charset="0"/>
                <a:ea typeface="Times New Roman" pitchFamily="18" charset="0"/>
                <a:cs typeface="Times New Roman" pitchFamily="18" charset="0"/>
              </a:rPr>
              <a:t>Từ thời thuộc Lương, vùng đất Quảng Ninh thuộc Hoàng Châu, quận Ninh Hải.</a:t>
            </a: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06475" algn="l"/>
              </a:tabLst>
            </a:pPr>
            <a:r>
              <a:rPr kumimoji="0" lang="vi-VN" sz="1500" b="0" i="0" u="none" strike="noStrike" cap="none" normalizeH="0" baseline="0" dirty="0" smtClean="0">
                <a:ln>
                  <a:noFill/>
                </a:ln>
                <a:solidFill>
                  <a:srgbClr val="231F20"/>
                </a:solidFill>
                <a:effectLst/>
                <a:latin typeface="Times New Roman" pitchFamily="18" charset="0"/>
                <a:ea typeface="Times New Roman" pitchFamily="18" charset="0"/>
                <a:cs typeface="Times New Roman" pitchFamily="18" charset="0"/>
              </a:rPr>
              <a:t>- </a:t>
            </a:r>
            <a:r>
              <a:rPr kumimoji="0" lang="en-US" sz="1500" b="0" i="0" u="none" strike="noStrike" cap="none" normalizeH="0" baseline="0" dirty="0" smtClean="0">
                <a:ln>
                  <a:noFill/>
                </a:ln>
                <a:solidFill>
                  <a:srgbClr val="231F20"/>
                </a:solidFill>
                <a:effectLst/>
                <a:latin typeface="Times New Roman" pitchFamily="18" charset="0"/>
                <a:ea typeface="Times New Roman" pitchFamily="18" charset="0"/>
                <a:cs typeface="Times New Roman" pitchFamily="18" charset="0"/>
              </a:rPr>
              <a:t>Thời tiền Lý (Lý Nam Đế) và nhà Triệu (Triệu Quang Phục): Quảng Ninh thuộc Quận Hải Ninh của nước Vạn Xuân.</a:t>
            </a:r>
            <a:endParaRPr kumimoji="0" lang="vi-VN" sz="1500" b="0" i="0" u="none" strike="noStrike" cap="none" normalizeH="0" baseline="0" dirty="0" smtClean="0">
              <a:ln>
                <a:noFill/>
              </a:ln>
              <a:solidFill>
                <a:srgbClr val="231F2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006475" algn="l"/>
              </a:tabLst>
            </a:pPr>
            <a:r>
              <a:rPr kumimoji="0" lang="vi-VN" sz="1500" b="0" i="0" u="none" strike="noStrike" cap="none" normalizeH="0" baseline="0" dirty="0" smtClean="0">
                <a:ln>
                  <a:noFill/>
                </a:ln>
                <a:solidFill>
                  <a:srgbClr val="231F20"/>
                </a:solidFill>
                <a:effectLst/>
                <a:latin typeface="Times New Roman" pitchFamily="18" charset="0"/>
                <a:ea typeface="Times New Roman" pitchFamily="18" charset="0"/>
                <a:cs typeface="Times New Roman" pitchFamily="18" charset="0"/>
              </a:rPr>
              <a:t>- </a:t>
            </a:r>
            <a:r>
              <a:rPr kumimoji="0" lang="en-US" sz="1500" b="0" i="0" u="none" strike="noStrike" cap="none" normalizeH="0" baseline="0" dirty="0" smtClean="0">
                <a:ln>
                  <a:noFill/>
                </a:ln>
                <a:solidFill>
                  <a:srgbClr val="231F20"/>
                </a:solidFill>
                <a:effectLst/>
                <a:latin typeface="Times New Roman" pitchFamily="18" charset="0"/>
                <a:ea typeface="Times New Roman" pitchFamily="18" charset="0"/>
                <a:cs typeface="Times New Roman" pitchFamily="18" charset="0"/>
              </a:rPr>
              <a:t>Từ năm 603 đến năm 938 là các thời thuộc Tuỳ, thuộc Đường, thuộc Hậu Lương, Hậu Đường, Hậu Tấn 937 – 938: vùng Quảng Ninh chủ yếu thuộc Lục Châu (có thời kì thuộc quận Ngọc Sơn) gồm huyện Hoa Thanh, huyện Ninh Hải; phần đất Đông Triều thuộc Giao Châu (huyện Nam Định).</a:t>
            </a: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8194" name="Rectangle 2"/>
          <p:cNvSpPr>
            <a:spLocks noChangeArrowheads="1"/>
          </p:cNvSpPr>
          <p:nvPr/>
        </p:nvSpPr>
        <p:spPr bwMode="auto">
          <a:xfrm>
            <a:off x="2643174" y="4143380"/>
            <a:ext cx="585791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0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Mùa xuân năm 40, Hai Bà Trưng</a:t>
            </a:r>
            <a:r>
              <a:rPr kumimoji="0" lang="vi-VN" sz="20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phất cờ khởi nghĩa, nhân dân</a:t>
            </a:r>
            <a:r>
              <a:rPr kumimoji="0" lang="vi-VN" sz="20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Quảng</a:t>
            </a:r>
            <a:r>
              <a:rPr kumimoji="0" lang="vi-VN" sz="20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Ninh đều nhất tề nổi dậy hưởng ứng</a:t>
            </a:r>
            <a:r>
              <a:rPr kumimoji="0" lang="vi-VN" sz="20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cuộc khởi nghĩa đánh đuổi giặc Hán</a:t>
            </a:r>
            <a:r>
              <a:rPr kumimoji="0" lang="vi-VN" sz="20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của Hai Bà Trưng.</a:t>
            </a:r>
            <a:r>
              <a:rPr kumimoji="0" lang="vi-VN" sz="20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 </a:t>
            </a:r>
            <a:endParaRPr kumimoji="0" lang="en-US" sz="20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Nhiều đội nghĩa</a:t>
            </a:r>
            <a:r>
              <a:rPr kumimoji="0" lang="vi-VN" sz="20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binh do các anh hùng Quảng Ninh</a:t>
            </a:r>
            <a:r>
              <a:rPr kumimoji="0" lang="vi-VN" sz="20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chỉ huy đã góp công lớn trong</a:t>
            </a:r>
            <a:r>
              <a:rPr kumimoji="0" lang="vi-VN" sz="20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cuộc</a:t>
            </a:r>
            <a:r>
              <a:rPr kumimoji="0" lang="vi-VN" sz="20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khởi nghĩa như: nữ tướng Lê Chân,</a:t>
            </a:r>
            <a:r>
              <a:rPr kumimoji="0" lang="vi-VN" sz="20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Vĩnh Huy, ba anh em nhà họ Trương,</a:t>
            </a:r>
            <a:r>
              <a:rPr kumimoji="0" lang="vi-VN" sz="20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Chu Sĩ</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box(in)">
                                      <p:cBhvr>
                                        <p:cTn id="7" dur="500"/>
                                        <p:tgtEl>
                                          <p:spTgt spid="2252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193"/>
                                        </p:tgtEl>
                                        <p:attrNameLst>
                                          <p:attrName>style.visibility</p:attrName>
                                        </p:attrNameLst>
                                      </p:cBhvr>
                                      <p:to>
                                        <p:strVal val="visible"/>
                                      </p:to>
                                    </p:set>
                                    <p:animEffect transition="in" filter="checkerboard(across)">
                                      <p:cBhvr>
                                        <p:cTn id="17" dur="500"/>
                                        <p:tgtEl>
                                          <p:spTgt spid="819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194"/>
                                        </p:tgtEl>
                                        <p:attrNameLst>
                                          <p:attrName>style.visibility</p:attrName>
                                        </p:attrNameLst>
                                      </p:cBhvr>
                                      <p:to>
                                        <p:strVal val="visible"/>
                                      </p:to>
                                    </p:set>
                                    <p:animEffect transition="in" filter="checkerboard(across)">
                                      <p:cBhvr>
                                        <p:cTn id="2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animBg="1"/>
      <p:bldP spid="8193" grpId="0"/>
      <p:bldP spid="81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30 hình nền powerpoint đơn giản nhưng tinh tế"/>
          <p:cNvPicPr>
            <a:picLocks noChangeAspect="1" noChangeArrowheads="1"/>
          </p:cNvPicPr>
          <p:nvPr/>
        </p:nvPicPr>
        <p:blipFill>
          <a:blip r:embed="rId2"/>
          <a:srcRect/>
          <a:stretch>
            <a:fillRect/>
          </a:stretch>
        </p:blipFill>
        <p:spPr bwMode="auto">
          <a:xfrm>
            <a:off x="0" y="0"/>
            <a:ext cx="9144063" cy="6858000"/>
          </a:xfrm>
          <a:prstGeom prst="rect">
            <a:avLst/>
          </a:prstGeom>
          <a:noFill/>
        </p:spPr>
      </p:pic>
      <p:sp>
        <p:nvSpPr>
          <p:cNvPr id="21505" name="Rectangle 1"/>
          <p:cNvSpPr>
            <a:spLocks noChangeArrowheads="1"/>
          </p:cNvSpPr>
          <p:nvPr/>
        </p:nvSpPr>
        <p:spPr bwMode="auto">
          <a:xfrm>
            <a:off x="0" y="0"/>
            <a:ext cx="8929718" cy="830997"/>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vi-VN" sz="2400" b="1" dirty="0" smtClean="0">
                <a:latin typeface="Times New Roman" pitchFamily="18" charset="0"/>
                <a:cs typeface="Times New Roman" pitchFamily="18" charset="0"/>
              </a:rPr>
              <a:t>2. </a:t>
            </a:r>
            <a:r>
              <a:rPr lang="en-US" sz="2400" b="1" dirty="0" smtClean="0">
                <a:latin typeface="Times New Roman" pitchFamily="18" charset="0"/>
                <a:cs typeface="Times New Roman" pitchFamily="18" charset="0"/>
              </a:rPr>
              <a:t>Khái quát những nét chính về kinh tế, chính trị </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xã hội của Quảng Ninh từ thời </a:t>
            </a:r>
            <a:r>
              <a:rPr lang="en-US" sz="2400" b="1" dirty="0" smtClean="0">
                <a:latin typeface="Times New Roman" pitchFamily="18" charset="0"/>
                <a:cs typeface="Times New Roman" pitchFamily="18" charset="0"/>
              </a:rPr>
              <a:t>nguyên </a:t>
            </a:r>
            <a:r>
              <a:rPr lang="en-US" sz="2400" b="1" dirty="0" smtClean="0">
                <a:latin typeface="Times New Roman" pitchFamily="18" charset="0"/>
                <a:cs typeface="Times New Roman" pitchFamily="18" charset="0"/>
              </a:rPr>
              <a:t>thuỷ đến năm 938</a:t>
            </a:r>
            <a:r>
              <a:rPr lang="en-US" sz="2400" b="1" dirty="0" smtClean="0">
                <a:latin typeface="Times New Roman" pitchFamily="18" charset="0"/>
                <a:cs typeface="Times New Roman" pitchFamily="18" charset="0"/>
              </a:rPr>
              <a:t>.</a:t>
            </a:r>
            <a:endParaRPr lang="en-US" sz="2400" b="1" dirty="0" smtClean="0">
              <a:latin typeface="Times New Roman" pitchFamily="18" charset="0"/>
              <a:cs typeface="Times New Roman" pitchFamily="18" charset="0"/>
            </a:endParaRPr>
          </a:p>
        </p:txBody>
      </p:sp>
      <p:sp>
        <p:nvSpPr>
          <p:cNvPr id="7169" name="Rectangle 1"/>
          <p:cNvSpPr>
            <a:spLocks noChangeArrowheads="1"/>
          </p:cNvSpPr>
          <p:nvPr/>
        </p:nvSpPr>
        <p:spPr bwMode="auto">
          <a:xfrm>
            <a:off x="0" y="1357298"/>
            <a:ext cx="1500732" cy="461665"/>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a) Kinh tế</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170" name="Rectangle 2"/>
          <p:cNvSpPr>
            <a:spLocks noChangeArrowheads="1"/>
          </p:cNvSpPr>
          <p:nvPr/>
        </p:nvSpPr>
        <p:spPr bwMode="auto">
          <a:xfrm>
            <a:off x="0" y="2357430"/>
            <a:ext cx="9144000" cy="267765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Quảng Ninh xưa dựa vào vị trí địa lí thuận lợi đã</a:t>
            </a:r>
            <a:r>
              <a:rPr kumimoji="0" lang="vi-VN" sz="24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phát triển một nền kinh tế đa dạng, bao gồm cả nông nghiệp, khai thác lâm thổ sản,</a:t>
            </a:r>
            <a:br>
              <a:rPr kumimoji="0" lang="en-US" sz="24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br>
            <a:r>
              <a:rPr kumimoji="0" lang="en-US" sz="24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sản xuất thủ công (làm muối, sản xuất ngọc trai), đánh bắt thuỷ, hải sản và đặc biệt là</a:t>
            </a:r>
            <a:r>
              <a:rPr kumimoji="0" lang="vi-VN" sz="2400" b="0" i="0" u="none" strike="noStrike" cap="none" normalizeH="0" dirty="0" smtClean="0">
                <a:ln>
                  <a:noFill/>
                </a:ln>
                <a:solidFill>
                  <a:srgbClr val="24202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thương mại trên biển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rgbClr val="231F20"/>
                </a:solidFill>
                <a:effectLst/>
                <a:latin typeface="Times New Roman" pitchFamily="18" charset="0"/>
                <a:ea typeface="Times New Roman" pitchFamily="18" charset="0"/>
                <a:cs typeface="Times New Roman" pitchFamily="18" charset="0"/>
              </a:rPr>
              <a:t>Kinh tế nông nghiệp</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rgbClr val="231F20"/>
                </a:solidFill>
                <a:effectLst/>
                <a:latin typeface="Times New Roman" pitchFamily="18" charset="0"/>
                <a:ea typeface="Times New Roman" pitchFamily="18" charset="0"/>
                <a:cs typeface="Times New Roman" pitchFamily="18" charset="0"/>
              </a:rPr>
              <a:t>Kinh tế biển: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rgbClr val="231F20"/>
                </a:solidFill>
                <a:effectLst/>
                <a:latin typeface="Times New Roman" pitchFamily="18" charset="0"/>
                <a:ea typeface="Times New Roman" pitchFamily="18" charset="0"/>
                <a:cs typeface="Times New Roman" pitchFamily="18" charset="0"/>
              </a:rPr>
              <a:t>Ngoại thương</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05"/>
                                        </p:tgtEl>
                                        <p:attrNameLst>
                                          <p:attrName>style.visibility</p:attrName>
                                        </p:attrNameLst>
                                      </p:cBhvr>
                                      <p:to>
                                        <p:strVal val="visible"/>
                                      </p:to>
                                    </p:set>
                                    <p:animEffect transition="in" filter="checkerboard(across)">
                                      <p:cBhvr>
                                        <p:cTn id="7" dur="500"/>
                                        <p:tgtEl>
                                          <p:spTgt spid="2150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169"/>
                                        </p:tgtEl>
                                        <p:attrNameLst>
                                          <p:attrName>style.visibility</p:attrName>
                                        </p:attrNameLst>
                                      </p:cBhvr>
                                      <p:to>
                                        <p:strVal val="visible"/>
                                      </p:to>
                                    </p:set>
                                    <p:animEffect transition="in" filter="checkerboard(across)">
                                      <p:cBhvr>
                                        <p:cTn id="12" dur="500"/>
                                        <p:tgtEl>
                                          <p:spTgt spid="716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170">
                                            <p:txEl>
                                              <p:pRg st="0" end="0"/>
                                            </p:txEl>
                                          </p:spTgt>
                                        </p:tgtEl>
                                        <p:attrNameLst>
                                          <p:attrName>style.visibility</p:attrName>
                                        </p:attrNameLst>
                                      </p:cBhvr>
                                      <p:to>
                                        <p:strVal val="visible"/>
                                      </p:to>
                                    </p:set>
                                    <p:animEffect transition="in" filter="checkerboard(across)">
                                      <p:cBhvr>
                                        <p:cTn id="17" dur="500"/>
                                        <p:tgtEl>
                                          <p:spTgt spid="717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170">
                                            <p:txEl>
                                              <p:pRg st="1" end="1"/>
                                            </p:txEl>
                                          </p:spTgt>
                                        </p:tgtEl>
                                        <p:attrNameLst>
                                          <p:attrName>style.visibility</p:attrName>
                                        </p:attrNameLst>
                                      </p:cBhvr>
                                      <p:to>
                                        <p:strVal val="visible"/>
                                      </p:to>
                                    </p:set>
                                    <p:animEffect transition="in" filter="box(in)">
                                      <p:cBhvr>
                                        <p:cTn id="22" dur="500"/>
                                        <p:tgtEl>
                                          <p:spTgt spid="7170">
                                            <p:txEl>
                                              <p:pRg st="1" end="1"/>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7170">
                                            <p:txEl>
                                              <p:pRg st="2" end="2"/>
                                            </p:txEl>
                                          </p:spTgt>
                                        </p:tgtEl>
                                        <p:attrNameLst>
                                          <p:attrName>style.visibility</p:attrName>
                                        </p:attrNameLst>
                                      </p:cBhvr>
                                      <p:to>
                                        <p:strVal val="visible"/>
                                      </p:to>
                                    </p:set>
                                    <p:animEffect transition="in" filter="box(in)">
                                      <p:cBhvr>
                                        <p:cTn id="25" dur="500"/>
                                        <p:tgtEl>
                                          <p:spTgt spid="7170">
                                            <p:txEl>
                                              <p:pRg st="2" end="2"/>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7170">
                                            <p:txEl>
                                              <p:pRg st="3" end="3"/>
                                            </p:txEl>
                                          </p:spTgt>
                                        </p:tgtEl>
                                        <p:attrNameLst>
                                          <p:attrName>style.visibility</p:attrName>
                                        </p:attrNameLst>
                                      </p:cBhvr>
                                      <p:to>
                                        <p:strVal val="visible"/>
                                      </p:to>
                                    </p:set>
                                    <p:animEffect transition="in" filter="box(in)">
                                      <p:cBhvr>
                                        <p:cTn id="28" dur="500"/>
                                        <p:tgtEl>
                                          <p:spTgt spid="71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animBg="1"/>
      <p:bldP spid="716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1071546"/>
            <a:ext cx="900115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3200" b="0" i="0" u="none" strike="noStrike" cap="none" normalizeH="0" baseline="0" dirty="0" smtClean="0">
                <a:ln>
                  <a:noFill/>
                </a:ln>
                <a:solidFill>
                  <a:srgbClr val="231F2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smtClean="0">
                <a:ln>
                  <a:noFill/>
                </a:ln>
                <a:solidFill>
                  <a:srgbClr val="231F20"/>
                </a:solidFill>
                <a:effectLst/>
                <a:latin typeface="Times New Roman" pitchFamily="18" charset="0"/>
                <a:ea typeface="Times New Roman" pitchFamily="18" charset="0"/>
                <a:cs typeface="Times New Roman" pitchFamily="18" charset="0"/>
              </a:rPr>
              <a:t>Thời nguyên thuỷ, cư dân trên vùng đất Quảng Ninh xưa sống thành từng nhóm, cùng chung sống trên một vùng đất</a:t>
            </a:r>
            <a:r>
              <a:rPr kumimoji="0" lang="vi-VN" sz="3200" b="0" i="0" u="none" strike="noStrike" cap="none" normalizeH="0" baseline="0" dirty="0" smtClean="0">
                <a:ln>
                  <a:noFill/>
                </a:ln>
                <a:solidFill>
                  <a:srgbClr val="231F20"/>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3200" b="0" i="0" u="none" strike="noStrike" cap="none" normalizeH="0" baseline="0" dirty="0" smtClean="0">
                <a:ln>
                  <a:noFill/>
                </a:ln>
                <a:solidFill>
                  <a:srgbClr val="231F2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Thời kì hình thành nhà nước đầu tiên, Quảng Ninh đã sớm trở thành một bộ phận</a:t>
            </a:r>
            <a:r>
              <a:rPr kumimoji="0" lang="vi-VN" sz="32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của nhà nước nhà nước Văn Lang – Âu Lạc</a:t>
            </a:r>
            <a:r>
              <a:rPr kumimoji="0" lang="vi-VN" sz="32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32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Từ thế kỉ I đến năm 938, Quảng Ninh cũng như các khu vực xung quanh chịu ảnh</a:t>
            </a:r>
            <a:r>
              <a:rPr kumimoji="0" lang="vi-VN" sz="32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hưởng bởi sự cai trị của phong kiến phương Bắc</a:t>
            </a:r>
            <a:r>
              <a:rPr kumimoji="0" lang="vi-VN" sz="32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a:t>
            </a:r>
            <a:endParaRPr kumimoji="0" lang="vi-VN"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0" y="500042"/>
            <a:ext cx="3749744"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lvl="0" fontAlgn="base">
              <a:spcBef>
                <a:spcPct val="0"/>
              </a:spcBef>
              <a:spcAft>
                <a:spcPct val="0"/>
              </a:spcAft>
            </a:pPr>
            <a:r>
              <a:rPr lang="en-US" sz="3200" b="1" dirty="0" smtClean="0">
                <a:solidFill>
                  <a:srgbClr val="242021"/>
                </a:solidFill>
                <a:latin typeface="Times New Roman" pitchFamily="18" charset="0"/>
                <a:ea typeface="Times New Roman" pitchFamily="18" charset="0"/>
                <a:cs typeface="Times New Roman" pitchFamily="18" charset="0"/>
              </a:rPr>
              <a:t>b) Chính trị – xã hội</a:t>
            </a:r>
            <a:endParaRPr lang="en-US"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649">
                                            <p:txEl>
                                              <p:pRg st="0" end="0"/>
                                            </p:txEl>
                                          </p:spTgt>
                                        </p:tgtEl>
                                        <p:attrNameLst>
                                          <p:attrName>style.visibility</p:attrName>
                                        </p:attrNameLst>
                                      </p:cBhvr>
                                      <p:to>
                                        <p:strVal val="visible"/>
                                      </p:to>
                                    </p:set>
                                    <p:animEffect transition="in" filter="box(in)">
                                      <p:cBhvr>
                                        <p:cTn id="7" dur="500"/>
                                        <p:tgtEl>
                                          <p:spTgt spid="276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7649">
                                            <p:txEl>
                                              <p:pRg st="1" end="1"/>
                                            </p:txEl>
                                          </p:spTgt>
                                        </p:tgtEl>
                                        <p:attrNameLst>
                                          <p:attrName>style.visibility</p:attrName>
                                        </p:attrNameLst>
                                      </p:cBhvr>
                                      <p:to>
                                        <p:strVal val="visible"/>
                                      </p:to>
                                    </p:set>
                                    <p:animEffect transition="in" filter="checkerboard(across)">
                                      <p:cBhvr>
                                        <p:cTn id="12" dur="500"/>
                                        <p:tgtEl>
                                          <p:spTgt spid="276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649">
                                            <p:txEl>
                                              <p:pRg st="2" end="2"/>
                                            </p:txEl>
                                          </p:spTgt>
                                        </p:tgtEl>
                                        <p:attrNameLst>
                                          <p:attrName>style.visibility</p:attrName>
                                        </p:attrNameLst>
                                      </p:cBhvr>
                                      <p:to>
                                        <p:strVal val="visible"/>
                                      </p:to>
                                    </p:set>
                                    <p:anim calcmode="lin" valueType="num">
                                      <p:cBhvr additive="base">
                                        <p:cTn id="17" dur="500" fill="hold"/>
                                        <p:tgtEl>
                                          <p:spTgt spid="2764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764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vi-VN" dirty="0" smtClean="0"/>
              <a:t>LUYỆN TẬP</a:t>
            </a:r>
            <a:endParaRPr lang="en-US" dirty="0"/>
          </a:p>
        </p:txBody>
      </p:sp>
      <p:sp>
        <p:nvSpPr>
          <p:cNvPr id="4" name="Rectangle 3"/>
          <p:cNvSpPr/>
          <p:nvPr/>
        </p:nvSpPr>
        <p:spPr>
          <a:xfrm>
            <a:off x="214282" y="1785926"/>
            <a:ext cx="8572560" cy="646331"/>
          </a:xfrm>
          <a:prstGeom prst="rect">
            <a:avLst/>
          </a:prstGeom>
        </p:spPr>
        <p:txBody>
          <a:bodyPr wrap="square">
            <a:spAutoFit/>
          </a:bodyPr>
          <a:lstStyle/>
          <a:p>
            <a:pPr lvl="0"/>
            <a:r>
              <a:rPr lang="vi-VN" b="1" dirty="0" smtClean="0"/>
              <a:t>Bài 4: Em </a:t>
            </a:r>
            <a:r>
              <a:rPr lang="vi-VN" b="1" dirty="0" smtClean="0"/>
              <a:t>hãy lập bảng hệ thống kiến thức về vùng đất Quảng Ninh từ thời nguyên thuỷ đến năm 938 theo gợi ý:</a:t>
            </a:r>
            <a:endParaRPr lang="en-US" b="1" dirty="0"/>
          </a:p>
        </p:txBody>
      </p:sp>
      <p:graphicFrame>
        <p:nvGraphicFramePr>
          <p:cNvPr id="5" name="Table 4"/>
          <p:cNvGraphicFramePr>
            <a:graphicFrameLocks noGrp="1"/>
          </p:cNvGraphicFramePr>
          <p:nvPr/>
        </p:nvGraphicFramePr>
        <p:xfrm>
          <a:off x="285720" y="2924810"/>
          <a:ext cx="8572560" cy="3647461"/>
        </p:xfrm>
        <a:graphic>
          <a:graphicData uri="http://schemas.openxmlformats.org/drawingml/2006/table">
            <a:tbl>
              <a:tblPr/>
              <a:tblGrid>
                <a:gridCol w="2793871"/>
                <a:gridCol w="5778689"/>
              </a:tblGrid>
              <a:tr h="937131">
                <a:tc>
                  <a:txBody>
                    <a:bodyPr/>
                    <a:lstStyle/>
                    <a:p>
                      <a:pPr marL="375920" algn="l">
                        <a:spcBef>
                          <a:spcPts val="215"/>
                        </a:spcBef>
                        <a:spcAft>
                          <a:spcPts val="0"/>
                        </a:spcAft>
                      </a:pPr>
                      <a:r>
                        <a:rPr lang="vi-VN" sz="3200" b="1">
                          <a:solidFill>
                            <a:srgbClr val="231F20"/>
                          </a:solidFill>
                          <a:latin typeface="+mj-lt"/>
                          <a:ea typeface="Microsoft Sans Serif"/>
                          <a:cs typeface="Microsoft Sans Serif"/>
                        </a:rPr>
                        <a:t>Nội</a:t>
                      </a:r>
                      <a:r>
                        <a:rPr lang="vi-VN" sz="3200" b="1" spc="-45">
                          <a:solidFill>
                            <a:srgbClr val="231F20"/>
                          </a:solidFill>
                          <a:latin typeface="+mj-lt"/>
                          <a:ea typeface="Microsoft Sans Serif"/>
                          <a:cs typeface="Microsoft Sans Serif"/>
                        </a:rPr>
                        <a:t> </a:t>
                      </a:r>
                      <a:r>
                        <a:rPr lang="vi-VN" sz="3200" b="1">
                          <a:solidFill>
                            <a:srgbClr val="231F20"/>
                          </a:solidFill>
                          <a:latin typeface="+mj-lt"/>
                          <a:ea typeface="Microsoft Sans Serif"/>
                          <a:cs typeface="Microsoft Sans Serif"/>
                        </a:rPr>
                        <a:t>dung</a:t>
                      </a:r>
                      <a:endParaRPr lang="en-US" sz="3200">
                        <a:latin typeface="+mj-lt"/>
                        <a:ea typeface="Microsoft Sans Serif"/>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CDFEB"/>
                    </a:solidFill>
                  </a:tcPr>
                </a:tc>
                <a:tc>
                  <a:txBody>
                    <a:bodyPr/>
                    <a:lstStyle/>
                    <a:p>
                      <a:pPr marL="490855" algn="l">
                        <a:spcBef>
                          <a:spcPts val="215"/>
                        </a:spcBef>
                        <a:spcAft>
                          <a:spcPts val="0"/>
                        </a:spcAft>
                      </a:pPr>
                      <a:r>
                        <a:rPr lang="vi-VN" sz="3200" b="1">
                          <a:solidFill>
                            <a:srgbClr val="231F20"/>
                          </a:solidFill>
                          <a:latin typeface="+mj-lt"/>
                          <a:ea typeface="Microsoft Sans Serif"/>
                          <a:cs typeface="Microsoft Sans Serif"/>
                        </a:rPr>
                        <a:t>Những</a:t>
                      </a:r>
                      <a:r>
                        <a:rPr lang="vi-VN" sz="3200" b="1" spc="85">
                          <a:solidFill>
                            <a:srgbClr val="231F20"/>
                          </a:solidFill>
                          <a:latin typeface="+mj-lt"/>
                          <a:ea typeface="Microsoft Sans Serif"/>
                          <a:cs typeface="Microsoft Sans Serif"/>
                        </a:rPr>
                        <a:t> </a:t>
                      </a:r>
                      <a:r>
                        <a:rPr lang="vi-VN" sz="3200" b="1">
                          <a:solidFill>
                            <a:srgbClr val="231F20"/>
                          </a:solidFill>
                          <a:latin typeface="+mj-lt"/>
                          <a:ea typeface="Microsoft Sans Serif"/>
                          <a:cs typeface="Microsoft Sans Serif"/>
                        </a:rPr>
                        <a:t>nét</a:t>
                      </a:r>
                      <a:r>
                        <a:rPr lang="vi-VN" sz="3200" b="1" spc="90">
                          <a:solidFill>
                            <a:srgbClr val="231F20"/>
                          </a:solidFill>
                          <a:latin typeface="+mj-lt"/>
                          <a:ea typeface="Microsoft Sans Serif"/>
                          <a:cs typeface="Microsoft Sans Serif"/>
                        </a:rPr>
                        <a:t> </a:t>
                      </a:r>
                      <a:r>
                        <a:rPr lang="vi-VN" sz="3200" b="1">
                          <a:solidFill>
                            <a:srgbClr val="231F20"/>
                          </a:solidFill>
                          <a:latin typeface="+mj-lt"/>
                          <a:ea typeface="Microsoft Sans Serif"/>
                          <a:cs typeface="Microsoft Sans Serif"/>
                        </a:rPr>
                        <a:t>chính/</a:t>
                      </a:r>
                      <a:r>
                        <a:rPr lang="vi-VN" sz="3200" b="1" spc="85">
                          <a:solidFill>
                            <a:srgbClr val="231F20"/>
                          </a:solidFill>
                          <a:latin typeface="+mj-lt"/>
                          <a:ea typeface="Microsoft Sans Serif"/>
                          <a:cs typeface="Microsoft Sans Serif"/>
                        </a:rPr>
                        <a:t> </a:t>
                      </a:r>
                      <a:r>
                        <a:rPr lang="vi-VN" sz="3200" b="1">
                          <a:solidFill>
                            <a:srgbClr val="231F20"/>
                          </a:solidFill>
                          <a:latin typeface="+mj-lt"/>
                          <a:ea typeface="Microsoft Sans Serif"/>
                          <a:cs typeface="Microsoft Sans Serif"/>
                        </a:rPr>
                        <a:t>Thành</a:t>
                      </a:r>
                      <a:r>
                        <a:rPr lang="vi-VN" sz="3200" b="1" spc="90">
                          <a:solidFill>
                            <a:srgbClr val="231F20"/>
                          </a:solidFill>
                          <a:latin typeface="+mj-lt"/>
                          <a:ea typeface="Microsoft Sans Serif"/>
                          <a:cs typeface="Microsoft Sans Serif"/>
                        </a:rPr>
                        <a:t> </a:t>
                      </a:r>
                      <a:r>
                        <a:rPr lang="vi-VN" sz="3200" b="1">
                          <a:solidFill>
                            <a:srgbClr val="231F20"/>
                          </a:solidFill>
                          <a:latin typeface="+mj-lt"/>
                          <a:ea typeface="Microsoft Sans Serif"/>
                          <a:cs typeface="Microsoft Sans Serif"/>
                        </a:rPr>
                        <a:t>tựu</a:t>
                      </a:r>
                      <a:endParaRPr lang="en-US" sz="3200">
                        <a:latin typeface="+mj-lt"/>
                        <a:ea typeface="Microsoft Sans Serif"/>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CDFEB"/>
                    </a:solidFill>
                  </a:tcPr>
                </a:tc>
              </a:tr>
              <a:tr h="937131">
                <a:tc>
                  <a:txBody>
                    <a:bodyPr/>
                    <a:lstStyle/>
                    <a:p>
                      <a:pPr marL="128905" algn="l">
                        <a:spcBef>
                          <a:spcPts val="235"/>
                        </a:spcBef>
                        <a:spcAft>
                          <a:spcPts val="0"/>
                        </a:spcAft>
                      </a:pPr>
                      <a:r>
                        <a:rPr lang="vi-VN" sz="3200" dirty="0">
                          <a:solidFill>
                            <a:srgbClr val="231F20"/>
                          </a:solidFill>
                          <a:latin typeface="+mj-lt"/>
                          <a:ea typeface="Microsoft Sans Serif"/>
                          <a:cs typeface="Times New Roman"/>
                        </a:rPr>
                        <a:t>Kinh</a:t>
                      </a:r>
                      <a:r>
                        <a:rPr lang="vi-VN" sz="3200" spc="15" dirty="0">
                          <a:solidFill>
                            <a:srgbClr val="231F20"/>
                          </a:solidFill>
                          <a:latin typeface="+mj-lt"/>
                          <a:ea typeface="Microsoft Sans Serif"/>
                          <a:cs typeface="Times New Roman"/>
                        </a:rPr>
                        <a:t> </a:t>
                      </a:r>
                      <a:r>
                        <a:rPr lang="vi-VN" sz="3200" dirty="0">
                          <a:solidFill>
                            <a:srgbClr val="231F20"/>
                          </a:solidFill>
                          <a:latin typeface="+mj-lt"/>
                          <a:ea typeface="Microsoft Sans Serif"/>
                          <a:cs typeface="Times New Roman"/>
                        </a:rPr>
                        <a:t>tế</a:t>
                      </a:r>
                      <a:endParaRPr lang="en-US" sz="3200" dirty="0">
                        <a:latin typeface="+mj-lt"/>
                        <a:ea typeface="Microsoft Sans Serif"/>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l">
                        <a:spcBef>
                          <a:spcPts val="775"/>
                        </a:spcBef>
                        <a:spcAft>
                          <a:spcPts val="0"/>
                        </a:spcAft>
                      </a:pPr>
                      <a:endParaRPr lang="vi-VN" sz="3200">
                        <a:latin typeface="+mj-lt"/>
                        <a:ea typeface="Microsoft Sans Serif"/>
                        <a:cs typeface="Microsoft Sans Serif"/>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937131">
                <a:tc>
                  <a:txBody>
                    <a:bodyPr/>
                    <a:lstStyle/>
                    <a:p>
                      <a:pPr marL="128905" algn="l">
                        <a:spcBef>
                          <a:spcPts val="235"/>
                        </a:spcBef>
                        <a:spcAft>
                          <a:spcPts val="0"/>
                        </a:spcAft>
                      </a:pPr>
                      <a:r>
                        <a:rPr lang="vi-VN" sz="3200">
                          <a:solidFill>
                            <a:srgbClr val="231F20"/>
                          </a:solidFill>
                          <a:latin typeface="+mj-lt"/>
                          <a:ea typeface="Microsoft Sans Serif"/>
                          <a:cs typeface="Times New Roman"/>
                        </a:rPr>
                        <a:t>Xã</a:t>
                      </a:r>
                      <a:r>
                        <a:rPr lang="vi-VN" sz="3200" spc="-25">
                          <a:solidFill>
                            <a:srgbClr val="231F20"/>
                          </a:solidFill>
                          <a:latin typeface="+mj-lt"/>
                          <a:ea typeface="Microsoft Sans Serif"/>
                          <a:cs typeface="Times New Roman"/>
                        </a:rPr>
                        <a:t> </a:t>
                      </a:r>
                      <a:r>
                        <a:rPr lang="vi-VN" sz="3200">
                          <a:solidFill>
                            <a:srgbClr val="231F20"/>
                          </a:solidFill>
                          <a:latin typeface="+mj-lt"/>
                          <a:ea typeface="Microsoft Sans Serif"/>
                          <a:cs typeface="Times New Roman"/>
                        </a:rPr>
                        <a:t>hội</a:t>
                      </a:r>
                      <a:endParaRPr lang="en-US" sz="3200">
                        <a:latin typeface="+mj-lt"/>
                        <a:ea typeface="Microsoft Sans Serif"/>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l">
                        <a:spcBef>
                          <a:spcPts val="775"/>
                        </a:spcBef>
                        <a:spcAft>
                          <a:spcPts val="0"/>
                        </a:spcAft>
                      </a:pPr>
                      <a:endParaRPr lang="vi-VN" sz="3200">
                        <a:latin typeface="+mj-lt"/>
                        <a:ea typeface="Microsoft Sans Serif"/>
                        <a:cs typeface="Microsoft Sans Serif"/>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836068">
                <a:tc>
                  <a:txBody>
                    <a:bodyPr/>
                    <a:lstStyle/>
                    <a:p>
                      <a:pPr marL="128905" algn="l">
                        <a:spcBef>
                          <a:spcPts val="235"/>
                        </a:spcBef>
                        <a:spcAft>
                          <a:spcPts val="0"/>
                        </a:spcAft>
                      </a:pPr>
                      <a:r>
                        <a:rPr lang="vi-VN" sz="3200">
                          <a:solidFill>
                            <a:srgbClr val="231F20"/>
                          </a:solidFill>
                          <a:latin typeface="+mj-lt"/>
                          <a:ea typeface="Microsoft Sans Serif"/>
                          <a:cs typeface="Times New Roman"/>
                        </a:rPr>
                        <a:t>Văn</a:t>
                      </a:r>
                      <a:r>
                        <a:rPr lang="vi-VN" sz="3200" spc="-50">
                          <a:solidFill>
                            <a:srgbClr val="231F20"/>
                          </a:solidFill>
                          <a:latin typeface="+mj-lt"/>
                          <a:ea typeface="Microsoft Sans Serif"/>
                          <a:cs typeface="Times New Roman"/>
                        </a:rPr>
                        <a:t> </a:t>
                      </a:r>
                      <a:r>
                        <a:rPr lang="vi-VN" sz="3200">
                          <a:solidFill>
                            <a:srgbClr val="231F20"/>
                          </a:solidFill>
                          <a:latin typeface="+mj-lt"/>
                          <a:ea typeface="Microsoft Sans Serif"/>
                          <a:cs typeface="Times New Roman"/>
                        </a:rPr>
                        <a:t>hoá</a:t>
                      </a:r>
                      <a:endParaRPr lang="en-US" sz="3200">
                        <a:latin typeface="+mj-lt"/>
                        <a:ea typeface="Microsoft Sans Serif"/>
                        <a:cs typeface="Times New Roman"/>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l">
                        <a:spcBef>
                          <a:spcPts val="775"/>
                        </a:spcBef>
                        <a:spcAft>
                          <a:spcPts val="0"/>
                        </a:spcAft>
                      </a:pPr>
                      <a:endParaRPr lang="vi-VN" sz="3200" dirty="0">
                        <a:latin typeface="+mj-lt"/>
                        <a:ea typeface="Microsoft Sans Serif"/>
                        <a:cs typeface="Microsoft Sans Serif"/>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30 hình nền powerpoint đơn giản nhưng tinh tế"/>
          <p:cNvPicPr>
            <a:picLocks noChangeAspect="1" noChangeArrowheads="1"/>
          </p:cNvPicPr>
          <p:nvPr/>
        </p:nvPicPr>
        <p:blipFill>
          <a:blip r:embed="rId2"/>
          <a:srcRect/>
          <a:stretch>
            <a:fillRect/>
          </a:stretch>
        </p:blipFill>
        <p:spPr bwMode="auto">
          <a:xfrm>
            <a:off x="0" y="0"/>
            <a:ext cx="9144063" cy="6858000"/>
          </a:xfrm>
          <a:prstGeom prst="rect">
            <a:avLst/>
          </a:prstGeom>
          <a:noFill/>
        </p:spPr>
      </p:pic>
      <p:sp>
        <p:nvSpPr>
          <p:cNvPr id="5" name="TextBox 4"/>
          <p:cNvSpPr txBox="1"/>
          <p:nvPr/>
        </p:nvSpPr>
        <p:spPr>
          <a:xfrm>
            <a:off x="142844" y="142852"/>
            <a:ext cx="8643966" cy="1200329"/>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vi-VN" sz="2400" b="1" dirty="0" smtClean="0">
                <a:latin typeface="Times New Roman" pitchFamily="18" charset="0"/>
                <a:cs typeface="Times New Roman" pitchFamily="18" charset="0"/>
              </a:rPr>
              <a:t>Bài 5: </a:t>
            </a:r>
            <a:r>
              <a:rPr lang="en-US" sz="2400" b="1" dirty="0" smtClean="0">
                <a:latin typeface="Times New Roman" pitchFamily="18" charset="0"/>
                <a:cs typeface="Times New Roman" pitchFamily="18" charset="0"/>
              </a:rPr>
              <a:t>Đóng vai một hướng dẫn viên du lịch và thuyết trình về tên gọi, lãnh thổ của</a:t>
            </a:r>
            <a:r>
              <a:rPr lang="vi-VN"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Quảng Ninh thời kì tiền sử đến năm 938 theo gợi ý sau:</a:t>
            </a:r>
            <a:endParaRPr lang="en-US" sz="2400" dirty="0"/>
          </a:p>
        </p:txBody>
      </p:sp>
      <p:grpSp>
        <p:nvGrpSpPr>
          <p:cNvPr id="6145" name="Group 1"/>
          <p:cNvGrpSpPr>
            <a:grpSpLocks/>
          </p:cNvGrpSpPr>
          <p:nvPr/>
        </p:nvGrpSpPr>
        <p:grpSpPr bwMode="auto">
          <a:xfrm>
            <a:off x="214282" y="1857364"/>
            <a:ext cx="8786874" cy="4714908"/>
            <a:chOff x="1928" y="348"/>
            <a:chExt cx="7030" cy="4402"/>
          </a:xfrm>
        </p:grpSpPr>
        <p:pic>
          <p:nvPicPr>
            <p:cNvPr id="2" name="Picture 2"/>
            <p:cNvPicPr>
              <a:picLocks noChangeAspect="1" noChangeArrowheads="1"/>
            </p:cNvPicPr>
            <p:nvPr/>
          </p:nvPicPr>
          <p:blipFill>
            <a:blip r:embed="rId3"/>
            <a:srcRect/>
            <a:stretch>
              <a:fillRect/>
            </a:stretch>
          </p:blipFill>
          <p:spPr bwMode="auto">
            <a:xfrm>
              <a:off x="1927" y="715"/>
              <a:ext cx="1022" cy="3670"/>
            </a:xfrm>
            <a:prstGeom prst="rect">
              <a:avLst/>
            </a:prstGeom>
            <a:noFill/>
            <a:ln w="9525">
              <a:noFill/>
              <a:miter lim="800000"/>
              <a:headEnd/>
              <a:tailEnd/>
            </a:ln>
          </p:spPr>
        </p:pic>
        <p:sp>
          <p:nvSpPr>
            <p:cNvPr id="6147" name="Rectangle 3"/>
            <p:cNvSpPr>
              <a:spLocks noChangeArrowheads="1"/>
            </p:cNvSpPr>
            <p:nvPr/>
          </p:nvSpPr>
          <p:spPr bwMode="auto">
            <a:xfrm>
              <a:off x="2755" y="1539"/>
              <a:ext cx="6202" cy="828"/>
            </a:xfrm>
            <a:prstGeom prst="rect">
              <a:avLst/>
            </a:prstGeom>
            <a:solidFill>
              <a:srgbClr val="F8D97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8" name="Rectangle 4"/>
            <p:cNvSpPr>
              <a:spLocks noChangeArrowheads="1"/>
            </p:cNvSpPr>
            <p:nvPr/>
          </p:nvSpPr>
          <p:spPr bwMode="auto">
            <a:xfrm>
              <a:off x="2755" y="2730"/>
              <a:ext cx="6202" cy="828"/>
            </a:xfrm>
            <a:prstGeom prst="rect">
              <a:avLst/>
            </a:prstGeom>
            <a:solidFill>
              <a:srgbClr val="B0D89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9" name="Rectangle 5"/>
            <p:cNvSpPr>
              <a:spLocks noChangeArrowheads="1"/>
            </p:cNvSpPr>
            <p:nvPr/>
          </p:nvSpPr>
          <p:spPr bwMode="auto">
            <a:xfrm>
              <a:off x="2341" y="3921"/>
              <a:ext cx="5678" cy="828"/>
            </a:xfrm>
            <a:prstGeom prst="rect">
              <a:avLst/>
            </a:prstGeom>
            <a:solidFill>
              <a:srgbClr val="C7EA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50" name="Freeform 6"/>
            <p:cNvSpPr>
              <a:spLocks/>
            </p:cNvSpPr>
            <p:nvPr/>
          </p:nvSpPr>
          <p:spPr bwMode="auto">
            <a:xfrm>
              <a:off x="2357" y="1555"/>
              <a:ext cx="796" cy="796"/>
            </a:xfrm>
            <a:custGeom>
              <a:avLst/>
              <a:gdLst/>
              <a:ahLst/>
              <a:cxnLst>
                <a:cxn ang="0">
                  <a:pos x="398" y="0"/>
                </a:cxn>
                <a:cxn ang="0">
                  <a:pos x="326" y="7"/>
                </a:cxn>
                <a:cxn ang="0">
                  <a:pos x="259" y="25"/>
                </a:cxn>
                <a:cxn ang="0">
                  <a:pos x="197" y="55"/>
                </a:cxn>
                <a:cxn ang="0">
                  <a:pos x="141" y="94"/>
                </a:cxn>
                <a:cxn ang="0">
                  <a:pos x="93" y="142"/>
                </a:cxn>
                <a:cxn ang="0">
                  <a:pos x="54" y="197"/>
                </a:cxn>
                <a:cxn ang="0">
                  <a:pos x="25" y="259"/>
                </a:cxn>
                <a:cxn ang="0">
                  <a:pos x="6" y="327"/>
                </a:cxn>
                <a:cxn ang="0">
                  <a:pos x="0" y="398"/>
                </a:cxn>
                <a:cxn ang="0">
                  <a:pos x="6" y="470"/>
                </a:cxn>
                <a:cxn ang="0">
                  <a:pos x="25" y="537"/>
                </a:cxn>
                <a:cxn ang="0">
                  <a:pos x="54" y="599"/>
                </a:cxn>
                <a:cxn ang="0">
                  <a:pos x="93" y="654"/>
                </a:cxn>
                <a:cxn ang="0">
                  <a:pos x="141" y="702"/>
                </a:cxn>
                <a:cxn ang="0">
                  <a:pos x="197" y="742"/>
                </a:cxn>
                <a:cxn ang="0">
                  <a:pos x="259" y="771"/>
                </a:cxn>
                <a:cxn ang="0">
                  <a:pos x="326" y="789"/>
                </a:cxn>
                <a:cxn ang="0">
                  <a:pos x="398" y="796"/>
                </a:cxn>
                <a:cxn ang="0">
                  <a:pos x="469" y="789"/>
                </a:cxn>
                <a:cxn ang="0">
                  <a:pos x="536" y="771"/>
                </a:cxn>
                <a:cxn ang="0">
                  <a:pos x="598" y="742"/>
                </a:cxn>
                <a:cxn ang="0">
                  <a:pos x="654" y="702"/>
                </a:cxn>
                <a:cxn ang="0">
                  <a:pos x="702" y="654"/>
                </a:cxn>
                <a:cxn ang="0">
                  <a:pos x="741" y="599"/>
                </a:cxn>
                <a:cxn ang="0">
                  <a:pos x="770" y="537"/>
                </a:cxn>
                <a:cxn ang="0">
                  <a:pos x="789" y="470"/>
                </a:cxn>
                <a:cxn ang="0">
                  <a:pos x="795" y="398"/>
                </a:cxn>
                <a:cxn ang="0">
                  <a:pos x="789" y="327"/>
                </a:cxn>
                <a:cxn ang="0">
                  <a:pos x="770" y="259"/>
                </a:cxn>
                <a:cxn ang="0">
                  <a:pos x="741" y="197"/>
                </a:cxn>
                <a:cxn ang="0">
                  <a:pos x="702" y="142"/>
                </a:cxn>
                <a:cxn ang="0">
                  <a:pos x="654" y="94"/>
                </a:cxn>
                <a:cxn ang="0">
                  <a:pos x="598" y="55"/>
                </a:cxn>
                <a:cxn ang="0">
                  <a:pos x="536" y="25"/>
                </a:cxn>
                <a:cxn ang="0">
                  <a:pos x="469" y="7"/>
                </a:cxn>
                <a:cxn ang="0">
                  <a:pos x="398" y="0"/>
                </a:cxn>
              </a:cxnLst>
              <a:rect l="0" t="0" r="r" b="b"/>
              <a:pathLst>
                <a:path w="796" h="796">
                  <a:moveTo>
                    <a:pt x="398" y="0"/>
                  </a:moveTo>
                  <a:lnTo>
                    <a:pt x="326" y="7"/>
                  </a:lnTo>
                  <a:lnTo>
                    <a:pt x="259" y="25"/>
                  </a:lnTo>
                  <a:lnTo>
                    <a:pt x="197" y="55"/>
                  </a:lnTo>
                  <a:lnTo>
                    <a:pt x="141" y="94"/>
                  </a:lnTo>
                  <a:lnTo>
                    <a:pt x="93" y="142"/>
                  </a:lnTo>
                  <a:lnTo>
                    <a:pt x="54" y="197"/>
                  </a:lnTo>
                  <a:lnTo>
                    <a:pt x="25" y="259"/>
                  </a:lnTo>
                  <a:lnTo>
                    <a:pt x="6" y="327"/>
                  </a:lnTo>
                  <a:lnTo>
                    <a:pt x="0" y="398"/>
                  </a:lnTo>
                  <a:lnTo>
                    <a:pt x="6" y="470"/>
                  </a:lnTo>
                  <a:lnTo>
                    <a:pt x="25" y="537"/>
                  </a:lnTo>
                  <a:lnTo>
                    <a:pt x="54" y="599"/>
                  </a:lnTo>
                  <a:lnTo>
                    <a:pt x="93" y="654"/>
                  </a:lnTo>
                  <a:lnTo>
                    <a:pt x="141" y="702"/>
                  </a:lnTo>
                  <a:lnTo>
                    <a:pt x="197" y="742"/>
                  </a:lnTo>
                  <a:lnTo>
                    <a:pt x="259" y="771"/>
                  </a:lnTo>
                  <a:lnTo>
                    <a:pt x="326" y="789"/>
                  </a:lnTo>
                  <a:lnTo>
                    <a:pt x="398" y="796"/>
                  </a:lnTo>
                  <a:lnTo>
                    <a:pt x="469" y="789"/>
                  </a:lnTo>
                  <a:lnTo>
                    <a:pt x="536" y="771"/>
                  </a:lnTo>
                  <a:lnTo>
                    <a:pt x="598" y="742"/>
                  </a:lnTo>
                  <a:lnTo>
                    <a:pt x="654" y="702"/>
                  </a:lnTo>
                  <a:lnTo>
                    <a:pt x="702" y="654"/>
                  </a:lnTo>
                  <a:lnTo>
                    <a:pt x="741" y="599"/>
                  </a:lnTo>
                  <a:lnTo>
                    <a:pt x="770" y="537"/>
                  </a:lnTo>
                  <a:lnTo>
                    <a:pt x="789" y="470"/>
                  </a:lnTo>
                  <a:lnTo>
                    <a:pt x="795" y="398"/>
                  </a:lnTo>
                  <a:lnTo>
                    <a:pt x="789" y="327"/>
                  </a:lnTo>
                  <a:lnTo>
                    <a:pt x="770" y="259"/>
                  </a:lnTo>
                  <a:lnTo>
                    <a:pt x="741" y="197"/>
                  </a:lnTo>
                  <a:lnTo>
                    <a:pt x="702" y="142"/>
                  </a:lnTo>
                  <a:lnTo>
                    <a:pt x="654" y="94"/>
                  </a:lnTo>
                  <a:lnTo>
                    <a:pt x="598" y="55"/>
                  </a:lnTo>
                  <a:lnTo>
                    <a:pt x="536" y="25"/>
                  </a:lnTo>
                  <a:lnTo>
                    <a:pt x="469" y="7"/>
                  </a:lnTo>
                  <a:lnTo>
                    <a:pt x="39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1" name="Freeform 7"/>
            <p:cNvSpPr>
              <a:spLocks/>
            </p:cNvSpPr>
            <p:nvPr/>
          </p:nvSpPr>
          <p:spPr bwMode="auto">
            <a:xfrm>
              <a:off x="2357" y="1555"/>
              <a:ext cx="796" cy="796"/>
            </a:xfrm>
            <a:custGeom>
              <a:avLst/>
              <a:gdLst/>
              <a:ahLst/>
              <a:cxnLst>
                <a:cxn ang="0">
                  <a:pos x="398" y="796"/>
                </a:cxn>
                <a:cxn ang="0">
                  <a:pos x="469" y="789"/>
                </a:cxn>
                <a:cxn ang="0">
                  <a:pos x="536" y="771"/>
                </a:cxn>
                <a:cxn ang="0">
                  <a:pos x="598" y="742"/>
                </a:cxn>
                <a:cxn ang="0">
                  <a:pos x="654" y="702"/>
                </a:cxn>
                <a:cxn ang="0">
                  <a:pos x="702" y="654"/>
                </a:cxn>
                <a:cxn ang="0">
                  <a:pos x="741" y="599"/>
                </a:cxn>
                <a:cxn ang="0">
                  <a:pos x="770" y="537"/>
                </a:cxn>
                <a:cxn ang="0">
                  <a:pos x="789" y="470"/>
                </a:cxn>
                <a:cxn ang="0">
                  <a:pos x="795" y="398"/>
                </a:cxn>
                <a:cxn ang="0">
                  <a:pos x="789" y="327"/>
                </a:cxn>
                <a:cxn ang="0">
                  <a:pos x="770" y="259"/>
                </a:cxn>
                <a:cxn ang="0">
                  <a:pos x="741" y="197"/>
                </a:cxn>
                <a:cxn ang="0">
                  <a:pos x="702" y="142"/>
                </a:cxn>
                <a:cxn ang="0">
                  <a:pos x="654" y="94"/>
                </a:cxn>
                <a:cxn ang="0">
                  <a:pos x="598" y="55"/>
                </a:cxn>
                <a:cxn ang="0">
                  <a:pos x="536" y="25"/>
                </a:cxn>
                <a:cxn ang="0">
                  <a:pos x="469" y="7"/>
                </a:cxn>
                <a:cxn ang="0">
                  <a:pos x="398" y="0"/>
                </a:cxn>
                <a:cxn ang="0">
                  <a:pos x="326" y="7"/>
                </a:cxn>
                <a:cxn ang="0">
                  <a:pos x="259" y="25"/>
                </a:cxn>
                <a:cxn ang="0">
                  <a:pos x="197" y="55"/>
                </a:cxn>
                <a:cxn ang="0">
                  <a:pos x="141" y="94"/>
                </a:cxn>
                <a:cxn ang="0">
                  <a:pos x="93" y="142"/>
                </a:cxn>
                <a:cxn ang="0">
                  <a:pos x="54" y="197"/>
                </a:cxn>
                <a:cxn ang="0">
                  <a:pos x="25" y="259"/>
                </a:cxn>
                <a:cxn ang="0">
                  <a:pos x="6" y="327"/>
                </a:cxn>
                <a:cxn ang="0">
                  <a:pos x="0" y="398"/>
                </a:cxn>
                <a:cxn ang="0">
                  <a:pos x="6" y="470"/>
                </a:cxn>
                <a:cxn ang="0">
                  <a:pos x="25" y="537"/>
                </a:cxn>
                <a:cxn ang="0">
                  <a:pos x="54" y="599"/>
                </a:cxn>
                <a:cxn ang="0">
                  <a:pos x="93" y="654"/>
                </a:cxn>
                <a:cxn ang="0">
                  <a:pos x="141" y="702"/>
                </a:cxn>
                <a:cxn ang="0">
                  <a:pos x="197" y="742"/>
                </a:cxn>
                <a:cxn ang="0">
                  <a:pos x="259" y="771"/>
                </a:cxn>
                <a:cxn ang="0">
                  <a:pos x="326" y="789"/>
                </a:cxn>
                <a:cxn ang="0">
                  <a:pos x="398" y="796"/>
                </a:cxn>
              </a:cxnLst>
              <a:rect l="0" t="0" r="r" b="b"/>
              <a:pathLst>
                <a:path w="796" h="796">
                  <a:moveTo>
                    <a:pt x="398" y="796"/>
                  </a:moveTo>
                  <a:lnTo>
                    <a:pt x="469" y="789"/>
                  </a:lnTo>
                  <a:lnTo>
                    <a:pt x="536" y="771"/>
                  </a:lnTo>
                  <a:lnTo>
                    <a:pt x="598" y="742"/>
                  </a:lnTo>
                  <a:lnTo>
                    <a:pt x="654" y="702"/>
                  </a:lnTo>
                  <a:lnTo>
                    <a:pt x="702" y="654"/>
                  </a:lnTo>
                  <a:lnTo>
                    <a:pt x="741" y="599"/>
                  </a:lnTo>
                  <a:lnTo>
                    <a:pt x="770" y="537"/>
                  </a:lnTo>
                  <a:lnTo>
                    <a:pt x="789" y="470"/>
                  </a:lnTo>
                  <a:lnTo>
                    <a:pt x="795" y="398"/>
                  </a:lnTo>
                  <a:lnTo>
                    <a:pt x="789" y="327"/>
                  </a:lnTo>
                  <a:lnTo>
                    <a:pt x="770" y="259"/>
                  </a:lnTo>
                  <a:lnTo>
                    <a:pt x="741" y="197"/>
                  </a:lnTo>
                  <a:lnTo>
                    <a:pt x="702" y="142"/>
                  </a:lnTo>
                  <a:lnTo>
                    <a:pt x="654" y="94"/>
                  </a:lnTo>
                  <a:lnTo>
                    <a:pt x="598" y="55"/>
                  </a:lnTo>
                  <a:lnTo>
                    <a:pt x="536" y="25"/>
                  </a:lnTo>
                  <a:lnTo>
                    <a:pt x="469" y="7"/>
                  </a:lnTo>
                  <a:lnTo>
                    <a:pt x="398" y="0"/>
                  </a:lnTo>
                  <a:lnTo>
                    <a:pt x="326" y="7"/>
                  </a:lnTo>
                  <a:lnTo>
                    <a:pt x="259" y="25"/>
                  </a:lnTo>
                  <a:lnTo>
                    <a:pt x="197" y="55"/>
                  </a:lnTo>
                  <a:lnTo>
                    <a:pt x="141" y="94"/>
                  </a:lnTo>
                  <a:lnTo>
                    <a:pt x="93" y="142"/>
                  </a:lnTo>
                  <a:lnTo>
                    <a:pt x="54" y="197"/>
                  </a:lnTo>
                  <a:lnTo>
                    <a:pt x="25" y="259"/>
                  </a:lnTo>
                  <a:lnTo>
                    <a:pt x="6" y="327"/>
                  </a:lnTo>
                  <a:lnTo>
                    <a:pt x="0" y="398"/>
                  </a:lnTo>
                  <a:lnTo>
                    <a:pt x="6" y="470"/>
                  </a:lnTo>
                  <a:lnTo>
                    <a:pt x="25" y="537"/>
                  </a:lnTo>
                  <a:lnTo>
                    <a:pt x="54" y="599"/>
                  </a:lnTo>
                  <a:lnTo>
                    <a:pt x="93" y="654"/>
                  </a:lnTo>
                  <a:lnTo>
                    <a:pt x="141" y="702"/>
                  </a:lnTo>
                  <a:lnTo>
                    <a:pt x="197" y="742"/>
                  </a:lnTo>
                  <a:lnTo>
                    <a:pt x="259" y="771"/>
                  </a:lnTo>
                  <a:lnTo>
                    <a:pt x="326" y="789"/>
                  </a:lnTo>
                  <a:lnTo>
                    <a:pt x="398" y="796"/>
                  </a:lnTo>
                  <a:close/>
                </a:path>
              </a:pathLst>
            </a:custGeom>
            <a:noFill/>
            <a:ln w="20599">
              <a:solidFill>
                <a:srgbClr val="EFA14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2" name="Freeform 8"/>
            <p:cNvSpPr>
              <a:spLocks/>
            </p:cNvSpPr>
            <p:nvPr/>
          </p:nvSpPr>
          <p:spPr bwMode="auto">
            <a:xfrm>
              <a:off x="2357" y="2746"/>
              <a:ext cx="796" cy="796"/>
            </a:xfrm>
            <a:custGeom>
              <a:avLst/>
              <a:gdLst/>
              <a:ahLst/>
              <a:cxnLst>
                <a:cxn ang="0">
                  <a:pos x="398" y="0"/>
                </a:cxn>
                <a:cxn ang="0">
                  <a:pos x="326" y="6"/>
                </a:cxn>
                <a:cxn ang="0">
                  <a:pos x="259" y="24"/>
                </a:cxn>
                <a:cxn ang="0">
                  <a:pos x="197" y="54"/>
                </a:cxn>
                <a:cxn ang="0">
                  <a:pos x="141" y="93"/>
                </a:cxn>
                <a:cxn ang="0">
                  <a:pos x="93" y="141"/>
                </a:cxn>
                <a:cxn ang="0">
                  <a:pos x="54" y="197"/>
                </a:cxn>
                <a:cxn ang="0">
                  <a:pos x="25" y="258"/>
                </a:cxn>
                <a:cxn ang="0">
                  <a:pos x="6" y="326"/>
                </a:cxn>
                <a:cxn ang="0">
                  <a:pos x="0" y="397"/>
                </a:cxn>
                <a:cxn ang="0">
                  <a:pos x="6" y="469"/>
                </a:cxn>
                <a:cxn ang="0">
                  <a:pos x="25" y="536"/>
                </a:cxn>
                <a:cxn ang="0">
                  <a:pos x="54" y="598"/>
                </a:cxn>
                <a:cxn ang="0">
                  <a:pos x="93" y="654"/>
                </a:cxn>
                <a:cxn ang="0">
                  <a:pos x="141" y="701"/>
                </a:cxn>
                <a:cxn ang="0">
                  <a:pos x="197" y="741"/>
                </a:cxn>
                <a:cxn ang="0">
                  <a:pos x="259" y="770"/>
                </a:cxn>
                <a:cxn ang="0">
                  <a:pos x="326" y="789"/>
                </a:cxn>
                <a:cxn ang="0">
                  <a:pos x="398" y="795"/>
                </a:cxn>
                <a:cxn ang="0">
                  <a:pos x="469" y="789"/>
                </a:cxn>
                <a:cxn ang="0">
                  <a:pos x="536" y="770"/>
                </a:cxn>
                <a:cxn ang="0">
                  <a:pos x="598" y="741"/>
                </a:cxn>
                <a:cxn ang="0">
                  <a:pos x="654" y="701"/>
                </a:cxn>
                <a:cxn ang="0">
                  <a:pos x="702" y="654"/>
                </a:cxn>
                <a:cxn ang="0">
                  <a:pos x="741" y="598"/>
                </a:cxn>
                <a:cxn ang="0">
                  <a:pos x="770" y="536"/>
                </a:cxn>
                <a:cxn ang="0">
                  <a:pos x="789" y="469"/>
                </a:cxn>
                <a:cxn ang="0">
                  <a:pos x="795" y="397"/>
                </a:cxn>
                <a:cxn ang="0">
                  <a:pos x="789" y="326"/>
                </a:cxn>
                <a:cxn ang="0">
                  <a:pos x="770" y="258"/>
                </a:cxn>
                <a:cxn ang="0">
                  <a:pos x="741" y="197"/>
                </a:cxn>
                <a:cxn ang="0">
                  <a:pos x="702" y="141"/>
                </a:cxn>
                <a:cxn ang="0">
                  <a:pos x="654" y="93"/>
                </a:cxn>
                <a:cxn ang="0">
                  <a:pos x="598" y="54"/>
                </a:cxn>
                <a:cxn ang="0">
                  <a:pos x="536" y="24"/>
                </a:cxn>
                <a:cxn ang="0">
                  <a:pos x="469" y="6"/>
                </a:cxn>
                <a:cxn ang="0">
                  <a:pos x="398" y="0"/>
                </a:cxn>
              </a:cxnLst>
              <a:rect l="0" t="0" r="r" b="b"/>
              <a:pathLst>
                <a:path w="796" h="796">
                  <a:moveTo>
                    <a:pt x="398" y="0"/>
                  </a:moveTo>
                  <a:lnTo>
                    <a:pt x="326" y="6"/>
                  </a:lnTo>
                  <a:lnTo>
                    <a:pt x="259" y="24"/>
                  </a:lnTo>
                  <a:lnTo>
                    <a:pt x="197" y="54"/>
                  </a:lnTo>
                  <a:lnTo>
                    <a:pt x="141" y="93"/>
                  </a:lnTo>
                  <a:lnTo>
                    <a:pt x="93" y="141"/>
                  </a:lnTo>
                  <a:lnTo>
                    <a:pt x="54" y="197"/>
                  </a:lnTo>
                  <a:lnTo>
                    <a:pt x="25" y="258"/>
                  </a:lnTo>
                  <a:lnTo>
                    <a:pt x="6" y="326"/>
                  </a:lnTo>
                  <a:lnTo>
                    <a:pt x="0" y="397"/>
                  </a:lnTo>
                  <a:lnTo>
                    <a:pt x="6" y="469"/>
                  </a:lnTo>
                  <a:lnTo>
                    <a:pt x="25" y="536"/>
                  </a:lnTo>
                  <a:lnTo>
                    <a:pt x="54" y="598"/>
                  </a:lnTo>
                  <a:lnTo>
                    <a:pt x="93" y="654"/>
                  </a:lnTo>
                  <a:lnTo>
                    <a:pt x="141" y="701"/>
                  </a:lnTo>
                  <a:lnTo>
                    <a:pt x="197" y="741"/>
                  </a:lnTo>
                  <a:lnTo>
                    <a:pt x="259" y="770"/>
                  </a:lnTo>
                  <a:lnTo>
                    <a:pt x="326" y="789"/>
                  </a:lnTo>
                  <a:lnTo>
                    <a:pt x="398" y="795"/>
                  </a:lnTo>
                  <a:lnTo>
                    <a:pt x="469" y="789"/>
                  </a:lnTo>
                  <a:lnTo>
                    <a:pt x="536" y="770"/>
                  </a:lnTo>
                  <a:lnTo>
                    <a:pt x="598" y="741"/>
                  </a:lnTo>
                  <a:lnTo>
                    <a:pt x="654" y="701"/>
                  </a:lnTo>
                  <a:lnTo>
                    <a:pt x="702" y="654"/>
                  </a:lnTo>
                  <a:lnTo>
                    <a:pt x="741" y="598"/>
                  </a:lnTo>
                  <a:lnTo>
                    <a:pt x="770" y="536"/>
                  </a:lnTo>
                  <a:lnTo>
                    <a:pt x="789" y="469"/>
                  </a:lnTo>
                  <a:lnTo>
                    <a:pt x="795" y="397"/>
                  </a:lnTo>
                  <a:lnTo>
                    <a:pt x="789" y="326"/>
                  </a:lnTo>
                  <a:lnTo>
                    <a:pt x="770" y="258"/>
                  </a:lnTo>
                  <a:lnTo>
                    <a:pt x="741" y="197"/>
                  </a:lnTo>
                  <a:lnTo>
                    <a:pt x="702" y="141"/>
                  </a:lnTo>
                  <a:lnTo>
                    <a:pt x="654" y="93"/>
                  </a:lnTo>
                  <a:lnTo>
                    <a:pt x="598" y="54"/>
                  </a:lnTo>
                  <a:lnTo>
                    <a:pt x="536" y="24"/>
                  </a:lnTo>
                  <a:lnTo>
                    <a:pt x="469" y="6"/>
                  </a:lnTo>
                  <a:lnTo>
                    <a:pt x="39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3" name="Freeform 9"/>
            <p:cNvSpPr>
              <a:spLocks/>
            </p:cNvSpPr>
            <p:nvPr/>
          </p:nvSpPr>
          <p:spPr bwMode="auto">
            <a:xfrm>
              <a:off x="2357" y="2746"/>
              <a:ext cx="796" cy="796"/>
            </a:xfrm>
            <a:custGeom>
              <a:avLst/>
              <a:gdLst/>
              <a:ahLst/>
              <a:cxnLst>
                <a:cxn ang="0">
                  <a:pos x="398" y="795"/>
                </a:cxn>
                <a:cxn ang="0">
                  <a:pos x="469" y="789"/>
                </a:cxn>
                <a:cxn ang="0">
                  <a:pos x="536" y="770"/>
                </a:cxn>
                <a:cxn ang="0">
                  <a:pos x="598" y="741"/>
                </a:cxn>
                <a:cxn ang="0">
                  <a:pos x="654" y="701"/>
                </a:cxn>
                <a:cxn ang="0">
                  <a:pos x="702" y="654"/>
                </a:cxn>
                <a:cxn ang="0">
                  <a:pos x="741" y="598"/>
                </a:cxn>
                <a:cxn ang="0">
                  <a:pos x="770" y="536"/>
                </a:cxn>
                <a:cxn ang="0">
                  <a:pos x="789" y="469"/>
                </a:cxn>
                <a:cxn ang="0">
                  <a:pos x="795" y="397"/>
                </a:cxn>
                <a:cxn ang="0">
                  <a:pos x="789" y="326"/>
                </a:cxn>
                <a:cxn ang="0">
                  <a:pos x="770" y="258"/>
                </a:cxn>
                <a:cxn ang="0">
                  <a:pos x="741" y="197"/>
                </a:cxn>
                <a:cxn ang="0">
                  <a:pos x="702" y="141"/>
                </a:cxn>
                <a:cxn ang="0">
                  <a:pos x="654" y="93"/>
                </a:cxn>
                <a:cxn ang="0">
                  <a:pos x="598" y="54"/>
                </a:cxn>
                <a:cxn ang="0">
                  <a:pos x="536" y="24"/>
                </a:cxn>
                <a:cxn ang="0">
                  <a:pos x="469" y="6"/>
                </a:cxn>
                <a:cxn ang="0">
                  <a:pos x="398" y="0"/>
                </a:cxn>
                <a:cxn ang="0">
                  <a:pos x="326" y="6"/>
                </a:cxn>
                <a:cxn ang="0">
                  <a:pos x="259" y="24"/>
                </a:cxn>
                <a:cxn ang="0">
                  <a:pos x="197" y="54"/>
                </a:cxn>
                <a:cxn ang="0">
                  <a:pos x="141" y="93"/>
                </a:cxn>
                <a:cxn ang="0">
                  <a:pos x="93" y="141"/>
                </a:cxn>
                <a:cxn ang="0">
                  <a:pos x="54" y="197"/>
                </a:cxn>
                <a:cxn ang="0">
                  <a:pos x="25" y="258"/>
                </a:cxn>
                <a:cxn ang="0">
                  <a:pos x="6" y="326"/>
                </a:cxn>
                <a:cxn ang="0">
                  <a:pos x="0" y="397"/>
                </a:cxn>
                <a:cxn ang="0">
                  <a:pos x="6" y="469"/>
                </a:cxn>
                <a:cxn ang="0">
                  <a:pos x="25" y="536"/>
                </a:cxn>
                <a:cxn ang="0">
                  <a:pos x="54" y="598"/>
                </a:cxn>
                <a:cxn ang="0">
                  <a:pos x="93" y="654"/>
                </a:cxn>
                <a:cxn ang="0">
                  <a:pos x="141" y="701"/>
                </a:cxn>
                <a:cxn ang="0">
                  <a:pos x="197" y="741"/>
                </a:cxn>
                <a:cxn ang="0">
                  <a:pos x="259" y="770"/>
                </a:cxn>
                <a:cxn ang="0">
                  <a:pos x="326" y="789"/>
                </a:cxn>
                <a:cxn ang="0">
                  <a:pos x="398" y="795"/>
                </a:cxn>
              </a:cxnLst>
              <a:rect l="0" t="0" r="r" b="b"/>
              <a:pathLst>
                <a:path w="796" h="796">
                  <a:moveTo>
                    <a:pt x="398" y="795"/>
                  </a:moveTo>
                  <a:lnTo>
                    <a:pt x="469" y="789"/>
                  </a:lnTo>
                  <a:lnTo>
                    <a:pt x="536" y="770"/>
                  </a:lnTo>
                  <a:lnTo>
                    <a:pt x="598" y="741"/>
                  </a:lnTo>
                  <a:lnTo>
                    <a:pt x="654" y="701"/>
                  </a:lnTo>
                  <a:lnTo>
                    <a:pt x="702" y="654"/>
                  </a:lnTo>
                  <a:lnTo>
                    <a:pt x="741" y="598"/>
                  </a:lnTo>
                  <a:lnTo>
                    <a:pt x="770" y="536"/>
                  </a:lnTo>
                  <a:lnTo>
                    <a:pt x="789" y="469"/>
                  </a:lnTo>
                  <a:lnTo>
                    <a:pt x="795" y="397"/>
                  </a:lnTo>
                  <a:lnTo>
                    <a:pt x="789" y="326"/>
                  </a:lnTo>
                  <a:lnTo>
                    <a:pt x="770" y="258"/>
                  </a:lnTo>
                  <a:lnTo>
                    <a:pt x="741" y="197"/>
                  </a:lnTo>
                  <a:lnTo>
                    <a:pt x="702" y="141"/>
                  </a:lnTo>
                  <a:lnTo>
                    <a:pt x="654" y="93"/>
                  </a:lnTo>
                  <a:lnTo>
                    <a:pt x="598" y="54"/>
                  </a:lnTo>
                  <a:lnTo>
                    <a:pt x="536" y="24"/>
                  </a:lnTo>
                  <a:lnTo>
                    <a:pt x="469" y="6"/>
                  </a:lnTo>
                  <a:lnTo>
                    <a:pt x="398" y="0"/>
                  </a:lnTo>
                  <a:lnTo>
                    <a:pt x="326" y="6"/>
                  </a:lnTo>
                  <a:lnTo>
                    <a:pt x="259" y="24"/>
                  </a:lnTo>
                  <a:lnTo>
                    <a:pt x="197" y="54"/>
                  </a:lnTo>
                  <a:lnTo>
                    <a:pt x="141" y="93"/>
                  </a:lnTo>
                  <a:lnTo>
                    <a:pt x="93" y="141"/>
                  </a:lnTo>
                  <a:lnTo>
                    <a:pt x="54" y="197"/>
                  </a:lnTo>
                  <a:lnTo>
                    <a:pt x="25" y="258"/>
                  </a:lnTo>
                  <a:lnTo>
                    <a:pt x="6" y="326"/>
                  </a:lnTo>
                  <a:lnTo>
                    <a:pt x="0" y="397"/>
                  </a:lnTo>
                  <a:lnTo>
                    <a:pt x="6" y="469"/>
                  </a:lnTo>
                  <a:lnTo>
                    <a:pt x="25" y="536"/>
                  </a:lnTo>
                  <a:lnTo>
                    <a:pt x="54" y="598"/>
                  </a:lnTo>
                  <a:lnTo>
                    <a:pt x="93" y="654"/>
                  </a:lnTo>
                  <a:lnTo>
                    <a:pt x="141" y="701"/>
                  </a:lnTo>
                  <a:lnTo>
                    <a:pt x="197" y="741"/>
                  </a:lnTo>
                  <a:lnTo>
                    <a:pt x="259" y="770"/>
                  </a:lnTo>
                  <a:lnTo>
                    <a:pt x="326" y="789"/>
                  </a:lnTo>
                  <a:lnTo>
                    <a:pt x="398" y="795"/>
                  </a:lnTo>
                  <a:close/>
                </a:path>
              </a:pathLst>
            </a:custGeom>
            <a:noFill/>
            <a:ln w="20599">
              <a:solidFill>
                <a:srgbClr val="7BC794"/>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4" name="Freeform 10"/>
            <p:cNvSpPr>
              <a:spLocks/>
            </p:cNvSpPr>
            <p:nvPr/>
          </p:nvSpPr>
          <p:spPr bwMode="auto">
            <a:xfrm>
              <a:off x="1943" y="3937"/>
              <a:ext cx="796" cy="796"/>
            </a:xfrm>
            <a:custGeom>
              <a:avLst/>
              <a:gdLst/>
              <a:ahLst/>
              <a:cxnLst>
                <a:cxn ang="0">
                  <a:pos x="398" y="0"/>
                </a:cxn>
                <a:cxn ang="0">
                  <a:pos x="326" y="6"/>
                </a:cxn>
                <a:cxn ang="0">
                  <a:pos x="259" y="25"/>
                </a:cxn>
                <a:cxn ang="0">
                  <a:pos x="197" y="54"/>
                </a:cxn>
                <a:cxn ang="0">
                  <a:pos x="141" y="93"/>
                </a:cxn>
                <a:cxn ang="0">
                  <a:pos x="93" y="141"/>
                </a:cxn>
                <a:cxn ang="0">
                  <a:pos x="54" y="197"/>
                </a:cxn>
                <a:cxn ang="0">
                  <a:pos x="25" y="259"/>
                </a:cxn>
                <a:cxn ang="0">
                  <a:pos x="6" y="326"/>
                </a:cxn>
                <a:cxn ang="0">
                  <a:pos x="0" y="397"/>
                </a:cxn>
                <a:cxn ang="0">
                  <a:pos x="6" y="469"/>
                </a:cxn>
                <a:cxn ang="0">
                  <a:pos x="25" y="536"/>
                </a:cxn>
                <a:cxn ang="0">
                  <a:pos x="54" y="598"/>
                </a:cxn>
                <a:cxn ang="0">
                  <a:pos x="93" y="654"/>
                </a:cxn>
                <a:cxn ang="0">
                  <a:pos x="141" y="702"/>
                </a:cxn>
                <a:cxn ang="0">
                  <a:pos x="197" y="741"/>
                </a:cxn>
                <a:cxn ang="0">
                  <a:pos x="259" y="770"/>
                </a:cxn>
                <a:cxn ang="0">
                  <a:pos x="326" y="789"/>
                </a:cxn>
                <a:cxn ang="0">
                  <a:pos x="398" y="795"/>
                </a:cxn>
                <a:cxn ang="0">
                  <a:pos x="469" y="789"/>
                </a:cxn>
                <a:cxn ang="0">
                  <a:pos x="536" y="770"/>
                </a:cxn>
                <a:cxn ang="0">
                  <a:pos x="598" y="741"/>
                </a:cxn>
                <a:cxn ang="0">
                  <a:pos x="654" y="702"/>
                </a:cxn>
                <a:cxn ang="0">
                  <a:pos x="702" y="654"/>
                </a:cxn>
                <a:cxn ang="0">
                  <a:pos x="741" y="598"/>
                </a:cxn>
                <a:cxn ang="0">
                  <a:pos x="770" y="536"/>
                </a:cxn>
                <a:cxn ang="0">
                  <a:pos x="789" y="469"/>
                </a:cxn>
                <a:cxn ang="0">
                  <a:pos x="795" y="397"/>
                </a:cxn>
                <a:cxn ang="0">
                  <a:pos x="789" y="326"/>
                </a:cxn>
                <a:cxn ang="0">
                  <a:pos x="770" y="259"/>
                </a:cxn>
                <a:cxn ang="0">
                  <a:pos x="741" y="197"/>
                </a:cxn>
                <a:cxn ang="0">
                  <a:pos x="702" y="141"/>
                </a:cxn>
                <a:cxn ang="0">
                  <a:pos x="654" y="93"/>
                </a:cxn>
                <a:cxn ang="0">
                  <a:pos x="598" y="54"/>
                </a:cxn>
                <a:cxn ang="0">
                  <a:pos x="536" y="25"/>
                </a:cxn>
                <a:cxn ang="0">
                  <a:pos x="469" y="6"/>
                </a:cxn>
                <a:cxn ang="0">
                  <a:pos x="398" y="0"/>
                </a:cxn>
              </a:cxnLst>
              <a:rect l="0" t="0" r="r" b="b"/>
              <a:pathLst>
                <a:path w="796" h="796">
                  <a:moveTo>
                    <a:pt x="398" y="0"/>
                  </a:moveTo>
                  <a:lnTo>
                    <a:pt x="326" y="6"/>
                  </a:lnTo>
                  <a:lnTo>
                    <a:pt x="259" y="25"/>
                  </a:lnTo>
                  <a:lnTo>
                    <a:pt x="197" y="54"/>
                  </a:lnTo>
                  <a:lnTo>
                    <a:pt x="141" y="93"/>
                  </a:lnTo>
                  <a:lnTo>
                    <a:pt x="93" y="141"/>
                  </a:lnTo>
                  <a:lnTo>
                    <a:pt x="54" y="197"/>
                  </a:lnTo>
                  <a:lnTo>
                    <a:pt x="25" y="259"/>
                  </a:lnTo>
                  <a:lnTo>
                    <a:pt x="6" y="326"/>
                  </a:lnTo>
                  <a:lnTo>
                    <a:pt x="0" y="397"/>
                  </a:lnTo>
                  <a:lnTo>
                    <a:pt x="6" y="469"/>
                  </a:lnTo>
                  <a:lnTo>
                    <a:pt x="25" y="536"/>
                  </a:lnTo>
                  <a:lnTo>
                    <a:pt x="54" y="598"/>
                  </a:lnTo>
                  <a:lnTo>
                    <a:pt x="93" y="654"/>
                  </a:lnTo>
                  <a:lnTo>
                    <a:pt x="141" y="702"/>
                  </a:lnTo>
                  <a:lnTo>
                    <a:pt x="197" y="741"/>
                  </a:lnTo>
                  <a:lnTo>
                    <a:pt x="259" y="770"/>
                  </a:lnTo>
                  <a:lnTo>
                    <a:pt x="326" y="789"/>
                  </a:lnTo>
                  <a:lnTo>
                    <a:pt x="398" y="795"/>
                  </a:lnTo>
                  <a:lnTo>
                    <a:pt x="469" y="789"/>
                  </a:lnTo>
                  <a:lnTo>
                    <a:pt x="536" y="770"/>
                  </a:lnTo>
                  <a:lnTo>
                    <a:pt x="598" y="741"/>
                  </a:lnTo>
                  <a:lnTo>
                    <a:pt x="654" y="702"/>
                  </a:lnTo>
                  <a:lnTo>
                    <a:pt x="702" y="654"/>
                  </a:lnTo>
                  <a:lnTo>
                    <a:pt x="741" y="598"/>
                  </a:lnTo>
                  <a:lnTo>
                    <a:pt x="770" y="536"/>
                  </a:lnTo>
                  <a:lnTo>
                    <a:pt x="789" y="469"/>
                  </a:lnTo>
                  <a:lnTo>
                    <a:pt x="795" y="397"/>
                  </a:lnTo>
                  <a:lnTo>
                    <a:pt x="789" y="326"/>
                  </a:lnTo>
                  <a:lnTo>
                    <a:pt x="770" y="259"/>
                  </a:lnTo>
                  <a:lnTo>
                    <a:pt x="741" y="197"/>
                  </a:lnTo>
                  <a:lnTo>
                    <a:pt x="702" y="141"/>
                  </a:lnTo>
                  <a:lnTo>
                    <a:pt x="654" y="93"/>
                  </a:lnTo>
                  <a:lnTo>
                    <a:pt x="598" y="54"/>
                  </a:lnTo>
                  <a:lnTo>
                    <a:pt x="536" y="25"/>
                  </a:lnTo>
                  <a:lnTo>
                    <a:pt x="469" y="6"/>
                  </a:lnTo>
                  <a:lnTo>
                    <a:pt x="39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5" name="Freeform 11"/>
            <p:cNvSpPr>
              <a:spLocks/>
            </p:cNvSpPr>
            <p:nvPr/>
          </p:nvSpPr>
          <p:spPr bwMode="auto">
            <a:xfrm>
              <a:off x="1943" y="3937"/>
              <a:ext cx="796" cy="796"/>
            </a:xfrm>
            <a:custGeom>
              <a:avLst/>
              <a:gdLst/>
              <a:ahLst/>
              <a:cxnLst>
                <a:cxn ang="0">
                  <a:pos x="398" y="795"/>
                </a:cxn>
                <a:cxn ang="0">
                  <a:pos x="469" y="789"/>
                </a:cxn>
                <a:cxn ang="0">
                  <a:pos x="536" y="770"/>
                </a:cxn>
                <a:cxn ang="0">
                  <a:pos x="598" y="741"/>
                </a:cxn>
                <a:cxn ang="0">
                  <a:pos x="654" y="702"/>
                </a:cxn>
                <a:cxn ang="0">
                  <a:pos x="702" y="654"/>
                </a:cxn>
                <a:cxn ang="0">
                  <a:pos x="741" y="598"/>
                </a:cxn>
                <a:cxn ang="0">
                  <a:pos x="770" y="536"/>
                </a:cxn>
                <a:cxn ang="0">
                  <a:pos x="789" y="469"/>
                </a:cxn>
                <a:cxn ang="0">
                  <a:pos x="795" y="397"/>
                </a:cxn>
                <a:cxn ang="0">
                  <a:pos x="789" y="326"/>
                </a:cxn>
                <a:cxn ang="0">
                  <a:pos x="770" y="259"/>
                </a:cxn>
                <a:cxn ang="0">
                  <a:pos x="741" y="197"/>
                </a:cxn>
                <a:cxn ang="0">
                  <a:pos x="702" y="141"/>
                </a:cxn>
                <a:cxn ang="0">
                  <a:pos x="654" y="93"/>
                </a:cxn>
                <a:cxn ang="0">
                  <a:pos x="598" y="54"/>
                </a:cxn>
                <a:cxn ang="0">
                  <a:pos x="536" y="25"/>
                </a:cxn>
                <a:cxn ang="0">
                  <a:pos x="469" y="6"/>
                </a:cxn>
                <a:cxn ang="0">
                  <a:pos x="398" y="0"/>
                </a:cxn>
                <a:cxn ang="0">
                  <a:pos x="326" y="6"/>
                </a:cxn>
                <a:cxn ang="0">
                  <a:pos x="259" y="25"/>
                </a:cxn>
                <a:cxn ang="0">
                  <a:pos x="197" y="54"/>
                </a:cxn>
                <a:cxn ang="0">
                  <a:pos x="141" y="93"/>
                </a:cxn>
                <a:cxn ang="0">
                  <a:pos x="93" y="141"/>
                </a:cxn>
                <a:cxn ang="0">
                  <a:pos x="54" y="197"/>
                </a:cxn>
                <a:cxn ang="0">
                  <a:pos x="25" y="259"/>
                </a:cxn>
                <a:cxn ang="0">
                  <a:pos x="6" y="326"/>
                </a:cxn>
                <a:cxn ang="0">
                  <a:pos x="0" y="397"/>
                </a:cxn>
                <a:cxn ang="0">
                  <a:pos x="6" y="469"/>
                </a:cxn>
                <a:cxn ang="0">
                  <a:pos x="25" y="536"/>
                </a:cxn>
                <a:cxn ang="0">
                  <a:pos x="54" y="598"/>
                </a:cxn>
                <a:cxn ang="0">
                  <a:pos x="93" y="654"/>
                </a:cxn>
                <a:cxn ang="0">
                  <a:pos x="141" y="702"/>
                </a:cxn>
                <a:cxn ang="0">
                  <a:pos x="197" y="741"/>
                </a:cxn>
                <a:cxn ang="0">
                  <a:pos x="259" y="770"/>
                </a:cxn>
                <a:cxn ang="0">
                  <a:pos x="326" y="789"/>
                </a:cxn>
                <a:cxn ang="0">
                  <a:pos x="398" y="795"/>
                </a:cxn>
              </a:cxnLst>
              <a:rect l="0" t="0" r="r" b="b"/>
              <a:pathLst>
                <a:path w="796" h="796">
                  <a:moveTo>
                    <a:pt x="398" y="795"/>
                  </a:moveTo>
                  <a:lnTo>
                    <a:pt x="469" y="789"/>
                  </a:lnTo>
                  <a:lnTo>
                    <a:pt x="536" y="770"/>
                  </a:lnTo>
                  <a:lnTo>
                    <a:pt x="598" y="741"/>
                  </a:lnTo>
                  <a:lnTo>
                    <a:pt x="654" y="702"/>
                  </a:lnTo>
                  <a:lnTo>
                    <a:pt x="702" y="654"/>
                  </a:lnTo>
                  <a:lnTo>
                    <a:pt x="741" y="598"/>
                  </a:lnTo>
                  <a:lnTo>
                    <a:pt x="770" y="536"/>
                  </a:lnTo>
                  <a:lnTo>
                    <a:pt x="789" y="469"/>
                  </a:lnTo>
                  <a:lnTo>
                    <a:pt x="795" y="397"/>
                  </a:lnTo>
                  <a:lnTo>
                    <a:pt x="789" y="326"/>
                  </a:lnTo>
                  <a:lnTo>
                    <a:pt x="770" y="259"/>
                  </a:lnTo>
                  <a:lnTo>
                    <a:pt x="741" y="197"/>
                  </a:lnTo>
                  <a:lnTo>
                    <a:pt x="702" y="141"/>
                  </a:lnTo>
                  <a:lnTo>
                    <a:pt x="654" y="93"/>
                  </a:lnTo>
                  <a:lnTo>
                    <a:pt x="598" y="54"/>
                  </a:lnTo>
                  <a:lnTo>
                    <a:pt x="536" y="25"/>
                  </a:lnTo>
                  <a:lnTo>
                    <a:pt x="469" y="6"/>
                  </a:lnTo>
                  <a:lnTo>
                    <a:pt x="398" y="0"/>
                  </a:lnTo>
                  <a:lnTo>
                    <a:pt x="326" y="6"/>
                  </a:lnTo>
                  <a:lnTo>
                    <a:pt x="259" y="25"/>
                  </a:lnTo>
                  <a:lnTo>
                    <a:pt x="197" y="54"/>
                  </a:lnTo>
                  <a:lnTo>
                    <a:pt x="141" y="93"/>
                  </a:lnTo>
                  <a:lnTo>
                    <a:pt x="93" y="141"/>
                  </a:lnTo>
                  <a:lnTo>
                    <a:pt x="54" y="197"/>
                  </a:lnTo>
                  <a:lnTo>
                    <a:pt x="25" y="259"/>
                  </a:lnTo>
                  <a:lnTo>
                    <a:pt x="6" y="326"/>
                  </a:lnTo>
                  <a:lnTo>
                    <a:pt x="0" y="397"/>
                  </a:lnTo>
                  <a:lnTo>
                    <a:pt x="6" y="469"/>
                  </a:lnTo>
                  <a:lnTo>
                    <a:pt x="25" y="536"/>
                  </a:lnTo>
                  <a:lnTo>
                    <a:pt x="54" y="598"/>
                  </a:lnTo>
                  <a:lnTo>
                    <a:pt x="93" y="654"/>
                  </a:lnTo>
                  <a:lnTo>
                    <a:pt x="141" y="702"/>
                  </a:lnTo>
                  <a:lnTo>
                    <a:pt x="197" y="741"/>
                  </a:lnTo>
                  <a:lnTo>
                    <a:pt x="259" y="770"/>
                  </a:lnTo>
                  <a:lnTo>
                    <a:pt x="326" y="789"/>
                  </a:lnTo>
                  <a:lnTo>
                    <a:pt x="398" y="795"/>
                  </a:lnTo>
                  <a:close/>
                </a:path>
              </a:pathLst>
            </a:custGeom>
            <a:noFill/>
            <a:ln w="20599">
              <a:solidFill>
                <a:srgbClr val="00BDF2"/>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6" name="Rectangle 12"/>
            <p:cNvSpPr>
              <a:spLocks noChangeArrowheads="1"/>
            </p:cNvSpPr>
            <p:nvPr/>
          </p:nvSpPr>
          <p:spPr bwMode="auto">
            <a:xfrm>
              <a:off x="2341" y="347"/>
              <a:ext cx="5678" cy="828"/>
            </a:xfrm>
            <a:prstGeom prst="rect">
              <a:avLst/>
            </a:prstGeom>
            <a:solidFill>
              <a:srgbClr val="EC837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57" name="Freeform 13"/>
            <p:cNvSpPr>
              <a:spLocks/>
            </p:cNvSpPr>
            <p:nvPr/>
          </p:nvSpPr>
          <p:spPr bwMode="auto">
            <a:xfrm>
              <a:off x="1943" y="364"/>
              <a:ext cx="796" cy="796"/>
            </a:xfrm>
            <a:custGeom>
              <a:avLst/>
              <a:gdLst/>
              <a:ahLst/>
              <a:cxnLst>
                <a:cxn ang="0">
                  <a:pos x="398" y="0"/>
                </a:cxn>
                <a:cxn ang="0">
                  <a:pos x="326" y="6"/>
                </a:cxn>
                <a:cxn ang="0">
                  <a:pos x="259" y="25"/>
                </a:cxn>
                <a:cxn ang="0">
                  <a:pos x="197" y="54"/>
                </a:cxn>
                <a:cxn ang="0">
                  <a:pos x="141" y="94"/>
                </a:cxn>
                <a:cxn ang="0">
                  <a:pos x="93" y="142"/>
                </a:cxn>
                <a:cxn ang="0">
                  <a:pos x="54" y="197"/>
                </a:cxn>
                <a:cxn ang="0">
                  <a:pos x="25" y="259"/>
                </a:cxn>
                <a:cxn ang="0">
                  <a:pos x="6" y="326"/>
                </a:cxn>
                <a:cxn ang="0">
                  <a:pos x="0" y="398"/>
                </a:cxn>
                <a:cxn ang="0">
                  <a:pos x="6" y="469"/>
                </a:cxn>
                <a:cxn ang="0">
                  <a:pos x="25" y="537"/>
                </a:cxn>
                <a:cxn ang="0">
                  <a:pos x="54" y="599"/>
                </a:cxn>
                <a:cxn ang="0">
                  <a:pos x="93" y="654"/>
                </a:cxn>
                <a:cxn ang="0">
                  <a:pos x="141" y="702"/>
                </a:cxn>
                <a:cxn ang="0">
                  <a:pos x="197" y="741"/>
                </a:cxn>
                <a:cxn ang="0">
                  <a:pos x="259" y="771"/>
                </a:cxn>
                <a:cxn ang="0">
                  <a:pos x="326" y="789"/>
                </a:cxn>
                <a:cxn ang="0">
                  <a:pos x="398" y="796"/>
                </a:cxn>
                <a:cxn ang="0">
                  <a:pos x="469" y="789"/>
                </a:cxn>
                <a:cxn ang="0">
                  <a:pos x="536" y="771"/>
                </a:cxn>
                <a:cxn ang="0">
                  <a:pos x="598" y="741"/>
                </a:cxn>
                <a:cxn ang="0">
                  <a:pos x="654" y="702"/>
                </a:cxn>
                <a:cxn ang="0">
                  <a:pos x="702" y="654"/>
                </a:cxn>
                <a:cxn ang="0">
                  <a:pos x="741" y="599"/>
                </a:cxn>
                <a:cxn ang="0">
                  <a:pos x="770" y="537"/>
                </a:cxn>
                <a:cxn ang="0">
                  <a:pos x="789" y="469"/>
                </a:cxn>
                <a:cxn ang="0">
                  <a:pos x="795" y="398"/>
                </a:cxn>
                <a:cxn ang="0">
                  <a:pos x="789" y="326"/>
                </a:cxn>
                <a:cxn ang="0">
                  <a:pos x="770" y="259"/>
                </a:cxn>
                <a:cxn ang="0">
                  <a:pos x="741" y="197"/>
                </a:cxn>
                <a:cxn ang="0">
                  <a:pos x="702" y="142"/>
                </a:cxn>
                <a:cxn ang="0">
                  <a:pos x="654" y="94"/>
                </a:cxn>
                <a:cxn ang="0">
                  <a:pos x="598" y="54"/>
                </a:cxn>
                <a:cxn ang="0">
                  <a:pos x="536" y="25"/>
                </a:cxn>
                <a:cxn ang="0">
                  <a:pos x="469" y="6"/>
                </a:cxn>
                <a:cxn ang="0">
                  <a:pos x="398" y="0"/>
                </a:cxn>
              </a:cxnLst>
              <a:rect l="0" t="0" r="r" b="b"/>
              <a:pathLst>
                <a:path w="796" h="796">
                  <a:moveTo>
                    <a:pt x="398" y="0"/>
                  </a:moveTo>
                  <a:lnTo>
                    <a:pt x="326" y="6"/>
                  </a:lnTo>
                  <a:lnTo>
                    <a:pt x="259" y="25"/>
                  </a:lnTo>
                  <a:lnTo>
                    <a:pt x="197" y="54"/>
                  </a:lnTo>
                  <a:lnTo>
                    <a:pt x="141" y="94"/>
                  </a:lnTo>
                  <a:lnTo>
                    <a:pt x="93" y="142"/>
                  </a:lnTo>
                  <a:lnTo>
                    <a:pt x="54" y="197"/>
                  </a:lnTo>
                  <a:lnTo>
                    <a:pt x="25" y="259"/>
                  </a:lnTo>
                  <a:lnTo>
                    <a:pt x="6" y="326"/>
                  </a:lnTo>
                  <a:lnTo>
                    <a:pt x="0" y="398"/>
                  </a:lnTo>
                  <a:lnTo>
                    <a:pt x="6" y="469"/>
                  </a:lnTo>
                  <a:lnTo>
                    <a:pt x="25" y="537"/>
                  </a:lnTo>
                  <a:lnTo>
                    <a:pt x="54" y="599"/>
                  </a:lnTo>
                  <a:lnTo>
                    <a:pt x="93" y="654"/>
                  </a:lnTo>
                  <a:lnTo>
                    <a:pt x="141" y="702"/>
                  </a:lnTo>
                  <a:lnTo>
                    <a:pt x="197" y="741"/>
                  </a:lnTo>
                  <a:lnTo>
                    <a:pt x="259" y="771"/>
                  </a:lnTo>
                  <a:lnTo>
                    <a:pt x="326" y="789"/>
                  </a:lnTo>
                  <a:lnTo>
                    <a:pt x="398" y="796"/>
                  </a:lnTo>
                  <a:lnTo>
                    <a:pt x="469" y="789"/>
                  </a:lnTo>
                  <a:lnTo>
                    <a:pt x="536" y="771"/>
                  </a:lnTo>
                  <a:lnTo>
                    <a:pt x="598" y="741"/>
                  </a:lnTo>
                  <a:lnTo>
                    <a:pt x="654" y="702"/>
                  </a:lnTo>
                  <a:lnTo>
                    <a:pt x="702" y="654"/>
                  </a:lnTo>
                  <a:lnTo>
                    <a:pt x="741" y="599"/>
                  </a:lnTo>
                  <a:lnTo>
                    <a:pt x="770" y="537"/>
                  </a:lnTo>
                  <a:lnTo>
                    <a:pt x="789" y="469"/>
                  </a:lnTo>
                  <a:lnTo>
                    <a:pt x="795" y="398"/>
                  </a:lnTo>
                  <a:lnTo>
                    <a:pt x="789" y="326"/>
                  </a:lnTo>
                  <a:lnTo>
                    <a:pt x="770" y="259"/>
                  </a:lnTo>
                  <a:lnTo>
                    <a:pt x="741" y="197"/>
                  </a:lnTo>
                  <a:lnTo>
                    <a:pt x="702" y="142"/>
                  </a:lnTo>
                  <a:lnTo>
                    <a:pt x="654" y="94"/>
                  </a:lnTo>
                  <a:lnTo>
                    <a:pt x="598" y="54"/>
                  </a:lnTo>
                  <a:lnTo>
                    <a:pt x="536" y="25"/>
                  </a:lnTo>
                  <a:lnTo>
                    <a:pt x="469" y="6"/>
                  </a:lnTo>
                  <a:lnTo>
                    <a:pt x="39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8" name="Freeform 14"/>
            <p:cNvSpPr>
              <a:spLocks/>
            </p:cNvSpPr>
            <p:nvPr/>
          </p:nvSpPr>
          <p:spPr bwMode="auto">
            <a:xfrm>
              <a:off x="1943" y="364"/>
              <a:ext cx="796" cy="796"/>
            </a:xfrm>
            <a:custGeom>
              <a:avLst/>
              <a:gdLst/>
              <a:ahLst/>
              <a:cxnLst>
                <a:cxn ang="0">
                  <a:pos x="398" y="796"/>
                </a:cxn>
                <a:cxn ang="0">
                  <a:pos x="469" y="789"/>
                </a:cxn>
                <a:cxn ang="0">
                  <a:pos x="536" y="771"/>
                </a:cxn>
                <a:cxn ang="0">
                  <a:pos x="598" y="741"/>
                </a:cxn>
                <a:cxn ang="0">
                  <a:pos x="654" y="702"/>
                </a:cxn>
                <a:cxn ang="0">
                  <a:pos x="702" y="654"/>
                </a:cxn>
                <a:cxn ang="0">
                  <a:pos x="741" y="599"/>
                </a:cxn>
                <a:cxn ang="0">
                  <a:pos x="770" y="537"/>
                </a:cxn>
                <a:cxn ang="0">
                  <a:pos x="789" y="469"/>
                </a:cxn>
                <a:cxn ang="0">
                  <a:pos x="795" y="398"/>
                </a:cxn>
                <a:cxn ang="0">
                  <a:pos x="789" y="326"/>
                </a:cxn>
                <a:cxn ang="0">
                  <a:pos x="770" y="259"/>
                </a:cxn>
                <a:cxn ang="0">
                  <a:pos x="741" y="197"/>
                </a:cxn>
                <a:cxn ang="0">
                  <a:pos x="702" y="142"/>
                </a:cxn>
                <a:cxn ang="0">
                  <a:pos x="654" y="94"/>
                </a:cxn>
                <a:cxn ang="0">
                  <a:pos x="598" y="54"/>
                </a:cxn>
                <a:cxn ang="0">
                  <a:pos x="536" y="25"/>
                </a:cxn>
                <a:cxn ang="0">
                  <a:pos x="469" y="6"/>
                </a:cxn>
                <a:cxn ang="0">
                  <a:pos x="398" y="0"/>
                </a:cxn>
                <a:cxn ang="0">
                  <a:pos x="326" y="6"/>
                </a:cxn>
                <a:cxn ang="0">
                  <a:pos x="259" y="25"/>
                </a:cxn>
                <a:cxn ang="0">
                  <a:pos x="197" y="54"/>
                </a:cxn>
                <a:cxn ang="0">
                  <a:pos x="141" y="94"/>
                </a:cxn>
                <a:cxn ang="0">
                  <a:pos x="93" y="142"/>
                </a:cxn>
                <a:cxn ang="0">
                  <a:pos x="54" y="197"/>
                </a:cxn>
                <a:cxn ang="0">
                  <a:pos x="25" y="259"/>
                </a:cxn>
                <a:cxn ang="0">
                  <a:pos x="6" y="326"/>
                </a:cxn>
                <a:cxn ang="0">
                  <a:pos x="0" y="398"/>
                </a:cxn>
                <a:cxn ang="0">
                  <a:pos x="6" y="469"/>
                </a:cxn>
                <a:cxn ang="0">
                  <a:pos x="25" y="537"/>
                </a:cxn>
                <a:cxn ang="0">
                  <a:pos x="54" y="599"/>
                </a:cxn>
                <a:cxn ang="0">
                  <a:pos x="93" y="654"/>
                </a:cxn>
                <a:cxn ang="0">
                  <a:pos x="141" y="702"/>
                </a:cxn>
                <a:cxn ang="0">
                  <a:pos x="197" y="741"/>
                </a:cxn>
                <a:cxn ang="0">
                  <a:pos x="259" y="771"/>
                </a:cxn>
                <a:cxn ang="0">
                  <a:pos x="326" y="789"/>
                </a:cxn>
                <a:cxn ang="0">
                  <a:pos x="398" y="796"/>
                </a:cxn>
              </a:cxnLst>
              <a:rect l="0" t="0" r="r" b="b"/>
              <a:pathLst>
                <a:path w="796" h="796">
                  <a:moveTo>
                    <a:pt x="398" y="796"/>
                  </a:moveTo>
                  <a:lnTo>
                    <a:pt x="469" y="789"/>
                  </a:lnTo>
                  <a:lnTo>
                    <a:pt x="536" y="771"/>
                  </a:lnTo>
                  <a:lnTo>
                    <a:pt x="598" y="741"/>
                  </a:lnTo>
                  <a:lnTo>
                    <a:pt x="654" y="702"/>
                  </a:lnTo>
                  <a:lnTo>
                    <a:pt x="702" y="654"/>
                  </a:lnTo>
                  <a:lnTo>
                    <a:pt x="741" y="599"/>
                  </a:lnTo>
                  <a:lnTo>
                    <a:pt x="770" y="537"/>
                  </a:lnTo>
                  <a:lnTo>
                    <a:pt x="789" y="469"/>
                  </a:lnTo>
                  <a:lnTo>
                    <a:pt x="795" y="398"/>
                  </a:lnTo>
                  <a:lnTo>
                    <a:pt x="789" y="326"/>
                  </a:lnTo>
                  <a:lnTo>
                    <a:pt x="770" y="259"/>
                  </a:lnTo>
                  <a:lnTo>
                    <a:pt x="741" y="197"/>
                  </a:lnTo>
                  <a:lnTo>
                    <a:pt x="702" y="142"/>
                  </a:lnTo>
                  <a:lnTo>
                    <a:pt x="654" y="94"/>
                  </a:lnTo>
                  <a:lnTo>
                    <a:pt x="598" y="54"/>
                  </a:lnTo>
                  <a:lnTo>
                    <a:pt x="536" y="25"/>
                  </a:lnTo>
                  <a:lnTo>
                    <a:pt x="469" y="6"/>
                  </a:lnTo>
                  <a:lnTo>
                    <a:pt x="398" y="0"/>
                  </a:lnTo>
                  <a:lnTo>
                    <a:pt x="326" y="6"/>
                  </a:lnTo>
                  <a:lnTo>
                    <a:pt x="259" y="25"/>
                  </a:lnTo>
                  <a:lnTo>
                    <a:pt x="197" y="54"/>
                  </a:lnTo>
                  <a:lnTo>
                    <a:pt x="141" y="94"/>
                  </a:lnTo>
                  <a:lnTo>
                    <a:pt x="93" y="142"/>
                  </a:lnTo>
                  <a:lnTo>
                    <a:pt x="54" y="197"/>
                  </a:lnTo>
                  <a:lnTo>
                    <a:pt x="25" y="259"/>
                  </a:lnTo>
                  <a:lnTo>
                    <a:pt x="6" y="326"/>
                  </a:lnTo>
                  <a:lnTo>
                    <a:pt x="0" y="398"/>
                  </a:lnTo>
                  <a:lnTo>
                    <a:pt x="6" y="469"/>
                  </a:lnTo>
                  <a:lnTo>
                    <a:pt x="25" y="537"/>
                  </a:lnTo>
                  <a:lnTo>
                    <a:pt x="54" y="599"/>
                  </a:lnTo>
                  <a:lnTo>
                    <a:pt x="93" y="654"/>
                  </a:lnTo>
                  <a:lnTo>
                    <a:pt x="141" y="702"/>
                  </a:lnTo>
                  <a:lnTo>
                    <a:pt x="197" y="741"/>
                  </a:lnTo>
                  <a:lnTo>
                    <a:pt x="259" y="771"/>
                  </a:lnTo>
                  <a:lnTo>
                    <a:pt x="326" y="789"/>
                  </a:lnTo>
                  <a:lnTo>
                    <a:pt x="398" y="796"/>
                  </a:lnTo>
                  <a:close/>
                </a:path>
              </a:pathLst>
            </a:custGeom>
            <a:noFill/>
            <a:ln w="20599">
              <a:solidFill>
                <a:srgbClr val="EF3E3A"/>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9" name="Text Box 15"/>
            <p:cNvSpPr txBox="1">
              <a:spLocks noChangeArrowheads="1"/>
            </p:cNvSpPr>
            <p:nvPr/>
          </p:nvSpPr>
          <p:spPr bwMode="auto">
            <a:xfrm>
              <a:off x="2981" y="446"/>
              <a:ext cx="4831" cy="5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23813" lvl="0" indent="0" algn="l" defTabSz="914400" rtl="0" eaLnBrk="1" fontAlgn="base" latinLnBrk="0" hangingPunct="1">
                <a:lnSpc>
                  <a:spcPct val="100000"/>
                </a:lnSpc>
                <a:spcBef>
                  <a:spcPts val="400"/>
                </a:spcBef>
                <a:spcAft>
                  <a:spcPts val="1000"/>
                </a:spcAft>
                <a:buClrTx/>
                <a:buSzTx/>
                <a:buFontTx/>
                <a:buNone/>
                <a:tabLst/>
              </a:pPr>
              <a:r>
                <a:rPr kumimoji="0" lang="en-US" sz="2400" b="0" i="0" u="none" strike="noStrike" cap="none" normalizeH="0" baseline="0" dirty="0" smtClean="0">
                  <a:ln>
                    <a:noFill/>
                  </a:ln>
                  <a:solidFill>
                    <a:srgbClr val="231F20"/>
                  </a:solidFill>
                  <a:effectLst/>
                  <a:latin typeface="Times New Roman" pitchFamily="18" charset="0"/>
                  <a:cs typeface="Times New Roman" pitchFamily="18" charset="0"/>
                </a:rPr>
                <a:t>1. Quảng Ninh thời nguyên thuỷ được biết đến qua nền văn hoá nào?</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160" name="Text Box 16"/>
            <p:cNvSpPr txBox="1">
              <a:spLocks noChangeArrowheads="1"/>
            </p:cNvSpPr>
            <p:nvPr/>
          </p:nvSpPr>
          <p:spPr bwMode="auto">
            <a:xfrm>
              <a:off x="3295" y="1629"/>
              <a:ext cx="5338" cy="5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9525" lvl="0" indent="0" algn="l" defTabSz="914400" rtl="0" eaLnBrk="1" fontAlgn="base" latinLnBrk="0" hangingPunct="1">
                <a:lnSpc>
                  <a:spcPct val="100000"/>
                </a:lnSpc>
                <a:spcBef>
                  <a:spcPts val="400"/>
                </a:spcBef>
                <a:spcAft>
                  <a:spcPts val="1000"/>
                </a:spcAft>
                <a:buClrTx/>
                <a:buSzTx/>
                <a:buFontTx/>
                <a:buNone/>
                <a:tabLst/>
              </a:pPr>
              <a:r>
                <a:rPr kumimoji="0" lang="en-US" sz="2400" b="0" i="0" u="none" strike="noStrike" cap="none" normalizeH="0" baseline="0" dirty="0" smtClean="0">
                  <a:ln>
                    <a:noFill/>
                  </a:ln>
                  <a:solidFill>
                    <a:srgbClr val="231F20"/>
                  </a:solidFill>
                  <a:effectLst/>
                  <a:latin typeface="Times New Roman" pitchFamily="18" charset="0"/>
                  <a:cs typeface="Times New Roman" pitchFamily="18" charset="0"/>
                </a:rPr>
                <a:t>2. Kể tên một số di vật đặc trưng của văn hoá Hạ Long. Em có ấn tượng như thế nào về các di vật này?</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161" name="Text Box 17"/>
            <p:cNvSpPr txBox="1">
              <a:spLocks noChangeArrowheads="1"/>
            </p:cNvSpPr>
            <p:nvPr/>
          </p:nvSpPr>
          <p:spPr bwMode="auto">
            <a:xfrm>
              <a:off x="3295" y="2820"/>
              <a:ext cx="5340" cy="5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17463" lvl="0" indent="0" algn="l" defTabSz="914400" rtl="0" eaLnBrk="1" fontAlgn="base" latinLnBrk="0" hangingPunct="1">
                <a:lnSpc>
                  <a:spcPct val="100000"/>
                </a:lnSpc>
                <a:spcBef>
                  <a:spcPts val="400"/>
                </a:spcBef>
                <a:spcAft>
                  <a:spcPts val="1000"/>
                </a:spcAft>
                <a:buClrTx/>
                <a:buSzTx/>
                <a:buFontTx/>
                <a:buNone/>
                <a:tabLst/>
              </a:pPr>
              <a:r>
                <a:rPr kumimoji="0" lang="en-US" sz="2800" b="0" i="0" u="none" strike="noStrike" cap="none" normalizeH="0" baseline="0" dirty="0" smtClean="0">
                  <a:ln>
                    <a:noFill/>
                  </a:ln>
                  <a:solidFill>
                    <a:srgbClr val="231F20"/>
                  </a:solidFill>
                  <a:effectLst/>
                  <a:latin typeface="Times New Roman" pitchFamily="18" charset="0"/>
                  <a:cs typeface="Times New Roman" pitchFamily="18" charset="0"/>
                </a:rPr>
                <a:t>3. Trình bày những nét chính về kinh tế, xã hội của cư dân Quảng Ninh.</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162" name="Text Box 18"/>
            <p:cNvSpPr txBox="1">
              <a:spLocks noChangeArrowheads="1"/>
            </p:cNvSpPr>
            <p:nvPr/>
          </p:nvSpPr>
          <p:spPr bwMode="auto">
            <a:xfrm>
              <a:off x="2949" y="4040"/>
              <a:ext cx="4758" cy="58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23813" lvl="0" indent="0" algn="l" defTabSz="914400" rtl="0" eaLnBrk="1" fontAlgn="base" latinLnBrk="0" hangingPunct="1">
                <a:lnSpc>
                  <a:spcPct val="100000"/>
                </a:lnSpc>
                <a:spcBef>
                  <a:spcPts val="400"/>
                </a:spcBef>
                <a:spcAft>
                  <a:spcPts val="1000"/>
                </a:spcAft>
                <a:buClrTx/>
                <a:buSzTx/>
                <a:buFontTx/>
                <a:buNone/>
                <a:tabLst/>
              </a:pPr>
              <a:r>
                <a:rPr kumimoji="0" lang="en-US" sz="2800" b="0" i="0" u="none" strike="noStrike" cap="none" normalizeH="0" baseline="0" dirty="0" smtClean="0">
                  <a:ln>
                    <a:noFill/>
                  </a:ln>
                  <a:solidFill>
                    <a:srgbClr val="231F20"/>
                  </a:solidFill>
                  <a:effectLst/>
                  <a:latin typeface="Times New Roman" pitchFamily="18" charset="0"/>
                  <a:cs typeface="Times New Roman" pitchFamily="18" charset="0"/>
                </a:rPr>
                <a:t>4. Nêu một số thành tựu văn hoá của cư dân Quảng Ninh.</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30 hình nền powerpoint đơn giản nhưng tinh tế"/>
          <p:cNvPicPr>
            <a:picLocks noChangeAspect="1" noChangeArrowheads="1"/>
          </p:cNvPicPr>
          <p:nvPr/>
        </p:nvPicPr>
        <p:blipFill>
          <a:blip r:embed="rId2"/>
          <a:srcRect/>
          <a:stretch>
            <a:fillRect/>
          </a:stretch>
        </p:blipFill>
        <p:spPr bwMode="auto">
          <a:xfrm>
            <a:off x="0" y="0"/>
            <a:ext cx="9144063" cy="6858000"/>
          </a:xfrm>
          <a:prstGeom prst="rect">
            <a:avLst/>
          </a:prstGeom>
          <a:noFill/>
        </p:spPr>
      </p:pic>
      <p:graphicFrame>
        <p:nvGraphicFramePr>
          <p:cNvPr id="3" name="Table 2"/>
          <p:cNvGraphicFramePr>
            <a:graphicFrameLocks noGrp="1"/>
          </p:cNvGraphicFramePr>
          <p:nvPr/>
        </p:nvGraphicFramePr>
        <p:xfrm>
          <a:off x="2" y="0"/>
          <a:ext cx="9143999" cy="6799334"/>
        </p:xfrm>
        <a:graphic>
          <a:graphicData uri="http://schemas.openxmlformats.org/drawingml/2006/table">
            <a:tbl>
              <a:tblPr>
                <a:tableStyleId>{35758FB7-9AC5-4552-8A53-C91805E547FA}</a:tableStyleId>
              </a:tblPr>
              <a:tblGrid>
                <a:gridCol w="2728418"/>
                <a:gridCol w="3676139"/>
                <a:gridCol w="577073"/>
                <a:gridCol w="541697"/>
                <a:gridCol w="540224"/>
                <a:gridCol w="540224"/>
                <a:gridCol w="540224"/>
              </a:tblGrid>
              <a:tr h="261927">
                <a:tc rowSpan="2">
                  <a:txBody>
                    <a:bodyPr/>
                    <a:lstStyle/>
                    <a:p>
                      <a:pPr algn="ctr">
                        <a:lnSpc>
                          <a:spcPct val="107000"/>
                        </a:lnSpc>
                        <a:spcAft>
                          <a:spcPts val="0"/>
                        </a:spcAft>
                      </a:pPr>
                      <a:r>
                        <a:rPr lang="en-US" sz="1600" b="1" dirty="0"/>
                        <a:t>Tiêu chí </a:t>
                      </a:r>
                      <a:endParaRPr lang="en-US" sz="1600" b="1" dirty="0">
                        <a:latin typeface="Times New Roman"/>
                        <a:ea typeface="Times New Roman"/>
                        <a:cs typeface="Times New Roman"/>
                      </a:endParaRPr>
                    </a:p>
                  </a:txBody>
                  <a:tcPr marL="41961" marR="41961" marT="0" marB="0"/>
                </a:tc>
                <a:tc rowSpan="2">
                  <a:txBody>
                    <a:bodyPr/>
                    <a:lstStyle/>
                    <a:p>
                      <a:pPr algn="ctr">
                        <a:lnSpc>
                          <a:spcPct val="107000"/>
                        </a:lnSpc>
                        <a:spcAft>
                          <a:spcPts val="0"/>
                        </a:spcAft>
                      </a:pPr>
                      <a:r>
                        <a:rPr lang="en-US" sz="1600" b="1" dirty="0"/>
                        <a:t>Biểu hiện</a:t>
                      </a:r>
                      <a:endParaRPr lang="en-US" sz="1600" b="1" dirty="0">
                        <a:latin typeface="Times New Roman"/>
                        <a:ea typeface="Times New Roman"/>
                        <a:cs typeface="Times New Roman"/>
                      </a:endParaRPr>
                    </a:p>
                  </a:txBody>
                  <a:tcPr marL="41961" marR="41961" marT="0" marB="0"/>
                </a:tc>
                <a:tc gridSpan="5">
                  <a:txBody>
                    <a:bodyPr/>
                    <a:lstStyle/>
                    <a:p>
                      <a:pPr algn="ctr">
                        <a:lnSpc>
                          <a:spcPct val="107000"/>
                        </a:lnSpc>
                        <a:spcAft>
                          <a:spcPts val="0"/>
                        </a:spcAft>
                      </a:pPr>
                      <a:r>
                        <a:rPr lang="en-US" sz="1600" b="1"/>
                        <a:t>Mức độ đạt được</a:t>
                      </a:r>
                      <a:endParaRPr lang="en-US" sz="1600" b="1">
                        <a:latin typeface="Times New Roman"/>
                        <a:ea typeface="Times New Roman"/>
                        <a:cs typeface="Times New Roman"/>
                      </a:endParaRPr>
                    </a:p>
                  </a:txBody>
                  <a:tcPr marL="41961" marR="4196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1927">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1600" b="1"/>
                        <a:t>1</a:t>
                      </a:r>
                      <a:endParaRPr lang="en-US" sz="1600" b="1">
                        <a:latin typeface="Times New Roman"/>
                        <a:ea typeface="Times New Roman"/>
                        <a:cs typeface="Times New Roman"/>
                      </a:endParaRPr>
                    </a:p>
                  </a:txBody>
                  <a:tcPr marL="41961" marR="41961" marT="0" marB="0"/>
                </a:tc>
                <a:tc>
                  <a:txBody>
                    <a:bodyPr/>
                    <a:lstStyle/>
                    <a:p>
                      <a:pPr algn="ctr">
                        <a:lnSpc>
                          <a:spcPct val="107000"/>
                        </a:lnSpc>
                        <a:spcAft>
                          <a:spcPts val="0"/>
                        </a:spcAft>
                      </a:pPr>
                      <a:r>
                        <a:rPr lang="en-US" sz="1600" b="1"/>
                        <a:t>2</a:t>
                      </a:r>
                      <a:endParaRPr lang="en-US" sz="1600" b="1">
                        <a:latin typeface="Times New Roman"/>
                        <a:ea typeface="Times New Roman"/>
                        <a:cs typeface="Times New Roman"/>
                      </a:endParaRPr>
                    </a:p>
                  </a:txBody>
                  <a:tcPr marL="41961" marR="41961" marT="0" marB="0"/>
                </a:tc>
                <a:tc>
                  <a:txBody>
                    <a:bodyPr/>
                    <a:lstStyle/>
                    <a:p>
                      <a:pPr algn="ctr">
                        <a:lnSpc>
                          <a:spcPct val="107000"/>
                        </a:lnSpc>
                        <a:spcAft>
                          <a:spcPts val="0"/>
                        </a:spcAft>
                      </a:pPr>
                      <a:r>
                        <a:rPr lang="en-US" sz="1600" b="1"/>
                        <a:t>3</a:t>
                      </a:r>
                      <a:endParaRPr lang="en-US" sz="1600" b="1">
                        <a:latin typeface="Times New Roman"/>
                        <a:ea typeface="Times New Roman"/>
                        <a:cs typeface="Times New Roman"/>
                      </a:endParaRPr>
                    </a:p>
                  </a:txBody>
                  <a:tcPr marL="41961" marR="41961" marT="0" marB="0"/>
                </a:tc>
                <a:tc>
                  <a:txBody>
                    <a:bodyPr/>
                    <a:lstStyle/>
                    <a:p>
                      <a:pPr algn="ctr">
                        <a:lnSpc>
                          <a:spcPct val="107000"/>
                        </a:lnSpc>
                        <a:spcAft>
                          <a:spcPts val="0"/>
                        </a:spcAft>
                      </a:pPr>
                      <a:r>
                        <a:rPr lang="en-US" sz="1600" b="1"/>
                        <a:t>4</a:t>
                      </a:r>
                      <a:endParaRPr lang="en-US" sz="1600" b="1">
                        <a:latin typeface="Times New Roman"/>
                        <a:ea typeface="Times New Roman"/>
                        <a:cs typeface="Times New Roman"/>
                      </a:endParaRPr>
                    </a:p>
                  </a:txBody>
                  <a:tcPr marL="41961" marR="41961" marT="0" marB="0"/>
                </a:tc>
                <a:tc>
                  <a:txBody>
                    <a:bodyPr/>
                    <a:lstStyle/>
                    <a:p>
                      <a:pPr algn="ctr">
                        <a:lnSpc>
                          <a:spcPct val="107000"/>
                        </a:lnSpc>
                        <a:spcAft>
                          <a:spcPts val="0"/>
                        </a:spcAft>
                      </a:pPr>
                      <a:r>
                        <a:rPr lang="en-US" sz="1600" b="1"/>
                        <a:t>5</a:t>
                      </a:r>
                      <a:endParaRPr lang="en-US" sz="1600" b="1">
                        <a:latin typeface="Times New Roman"/>
                        <a:ea typeface="Times New Roman"/>
                        <a:cs typeface="Times New Roman"/>
                      </a:endParaRPr>
                    </a:p>
                  </a:txBody>
                  <a:tcPr marL="41961" marR="41961" marT="0" marB="0"/>
                </a:tc>
              </a:tr>
              <a:tr h="557931">
                <a:tc rowSpan="2">
                  <a:txBody>
                    <a:bodyPr/>
                    <a:lstStyle/>
                    <a:p>
                      <a:pPr>
                        <a:lnSpc>
                          <a:spcPct val="107000"/>
                        </a:lnSpc>
                        <a:spcAft>
                          <a:spcPts val="0"/>
                        </a:spcAft>
                      </a:pPr>
                      <a:r>
                        <a:rPr lang="en-US" sz="1600" b="1"/>
                        <a:t>1. Khả năng thành thạo khi nói</a:t>
                      </a: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r>
                        <a:rPr lang="en-US" sz="1600" b="1"/>
                        <a:t>1.1 Nói lưu loát, phát âm chuẩn, trôi chảy</a:t>
                      </a: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dirty="0">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r>
              <a:tr h="656490">
                <a:tc vMerge="1">
                  <a:txBody>
                    <a:bodyPr/>
                    <a:lstStyle/>
                    <a:p>
                      <a:endParaRPr lang="en-US"/>
                    </a:p>
                  </a:txBody>
                  <a:tcPr/>
                </a:tc>
                <a:tc>
                  <a:txBody>
                    <a:bodyPr/>
                    <a:lstStyle/>
                    <a:p>
                      <a:pPr>
                        <a:lnSpc>
                          <a:spcPct val="107000"/>
                        </a:lnSpc>
                        <a:spcAft>
                          <a:spcPts val="0"/>
                        </a:spcAft>
                      </a:pPr>
                      <a:r>
                        <a:rPr lang="en-US" sz="1600" b="1" dirty="0"/>
                        <a:t>1.2 Nói truyền cảm, ngữ điệu, âm lượng phù hợp, hấp dẫn với người nghe</a:t>
                      </a:r>
                      <a:endParaRPr lang="en-US" sz="1600" b="1" dirty="0">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r>
              <a:tr h="557931">
                <a:tc rowSpan="3">
                  <a:txBody>
                    <a:bodyPr/>
                    <a:lstStyle/>
                    <a:p>
                      <a:pPr>
                        <a:lnSpc>
                          <a:spcPct val="107000"/>
                        </a:lnSpc>
                        <a:spcAft>
                          <a:spcPts val="0"/>
                        </a:spcAft>
                      </a:pPr>
                      <a:r>
                        <a:rPr lang="en-US" sz="1600" b="1" dirty="0"/>
                        <a:t>2. Nội dung nói</a:t>
                      </a:r>
                      <a:endParaRPr lang="en-US" sz="1600" b="1" dirty="0">
                        <a:latin typeface="Times New Roman"/>
                        <a:ea typeface="Times New Roman"/>
                        <a:cs typeface="Times New Roman"/>
                      </a:endParaRPr>
                    </a:p>
                  </a:txBody>
                  <a:tcPr marL="41961" marR="41961" marT="0" marB="0"/>
                </a:tc>
                <a:tc>
                  <a:txBody>
                    <a:bodyPr/>
                    <a:lstStyle/>
                    <a:p>
                      <a:pPr>
                        <a:lnSpc>
                          <a:spcPct val="107000"/>
                        </a:lnSpc>
                        <a:spcAft>
                          <a:spcPts val="0"/>
                        </a:spcAft>
                      </a:pPr>
                      <a:r>
                        <a:rPr lang="en-US" sz="1600" b="1" dirty="0"/>
                        <a:t>2.1 Nội dung bài trình bày tập trung vào vấn đề chính </a:t>
                      </a:r>
                      <a:endParaRPr lang="en-US" sz="1600" b="1" dirty="0">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r>
              <a:tr h="537468">
                <a:tc vMerge="1">
                  <a:txBody>
                    <a:bodyPr/>
                    <a:lstStyle/>
                    <a:p>
                      <a:endParaRPr lang="en-US"/>
                    </a:p>
                  </a:txBody>
                  <a:tcPr/>
                </a:tc>
                <a:tc>
                  <a:txBody>
                    <a:bodyPr/>
                    <a:lstStyle/>
                    <a:p>
                      <a:pPr>
                        <a:lnSpc>
                          <a:spcPct val="107000"/>
                        </a:lnSpc>
                        <a:spcAft>
                          <a:spcPts val="0"/>
                        </a:spcAft>
                      </a:pPr>
                      <a:r>
                        <a:rPr lang="en-US" sz="1600" b="1" dirty="0"/>
                        <a:t>2.2 Nội dung trình bày chi tiết, phong phú, hấp dẫn</a:t>
                      </a:r>
                      <a:endParaRPr lang="en-US" sz="1600" b="1" dirty="0">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r>
              <a:tr h="437659">
                <a:tc vMerge="1">
                  <a:txBody>
                    <a:bodyPr/>
                    <a:lstStyle/>
                    <a:p>
                      <a:endParaRPr lang="en-US"/>
                    </a:p>
                  </a:txBody>
                  <a:tcPr/>
                </a:tc>
                <a:tc>
                  <a:txBody>
                    <a:bodyPr/>
                    <a:lstStyle/>
                    <a:p>
                      <a:pPr>
                        <a:lnSpc>
                          <a:spcPct val="107000"/>
                        </a:lnSpc>
                        <a:spcAft>
                          <a:spcPts val="0"/>
                        </a:spcAft>
                      </a:pPr>
                      <a:r>
                        <a:rPr lang="en-US" sz="1600" b="1"/>
                        <a:t>2.3 Trình tự trình bày logic</a:t>
                      </a: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r>
              <a:tr h="557931">
                <a:tc rowSpan="2">
                  <a:txBody>
                    <a:bodyPr/>
                    <a:lstStyle/>
                    <a:p>
                      <a:pPr>
                        <a:lnSpc>
                          <a:spcPct val="107000"/>
                        </a:lnSpc>
                        <a:spcAft>
                          <a:spcPts val="0"/>
                        </a:spcAft>
                      </a:pPr>
                      <a:r>
                        <a:rPr lang="en-US" sz="1600" b="1"/>
                        <a:t>3. Sử dụng từ ngữ</a:t>
                      </a: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r>
                        <a:rPr lang="en-US" sz="1600" b="1" dirty="0"/>
                        <a:t>3.1. Sử dụng từ vựng chính xác, phù hợp</a:t>
                      </a:r>
                      <a:endParaRPr lang="en-US" sz="1600" b="1" dirty="0">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r>
              <a:tr h="437659">
                <a:tc vMerge="1">
                  <a:txBody>
                    <a:bodyPr/>
                    <a:lstStyle/>
                    <a:p>
                      <a:endParaRPr lang="en-US"/>
                    </a:p>
                  </a:txBody>
                  <a:tcPr/>
                </a:tc>
                <a:tc>
                  <a:txBody>
                    <a:bodyPr/>
                    <a:lstStyle/>
                    <a:p>
                      <a:pPr>
                        <a:lnSpc>
                          <a:spcPct val="107000"/>
                        </a:lnSpc>
                        <a:spcAft>
                          <a:spcPts val="0"/>
                        </a:spcAft>
                      </a:pPr>
                      <a:r>
                        <a:rPr lang="en-US" sz="1600" b="1"/>
                        <a:t>3.2 Sử dụng từ ngữ hay, hấp dẫn, ấn tượng</a:t>
                      </a: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r>
              <a:tr h="742169">
                <a:tc rowSpan="2">
                  <a:txBody>
                    <a:bodyPr/>
                    <a:lstStyle/>
                    <a:p>
                      <a:pPr>
                        <a:lnSpc>
                          <a:spcPct val="107000"/>
                        </a:lnSpc>
                        <a:spcAft>
                          <a:spcPts val="0"/>
                        </a:spcAft>
                      </a:pPr>
                      <a:r>
                        <a:rPr lang="en-US" sz="1600" b="1"/>
                        <a:t>4. Sử dụng p.tiện phi ngôn ngữ phù hợp </a:t>
                      </a: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r>
                        <a:rPr lang="en-US" sz="1600" b="1" dirty="0"/>
                        <a:t>4.1 Dáng vẻ, tư thế, ánh mắt, nứt mặt phù hợp với nội dung thuyết trình</a:t>
                      </a:r>
                      <a:endParaRPr lang="en-US" sz="1600" b="1" dirty="0">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r>
              <a:tr h="977793">
                <a:tc vMerge="1">
                  <a:txBody>
                    <a:bodyPr/>
                    <a:lstStyle/>
                    <a:p>
                      <a:endParaRPr lang="en-US"/>
                    </a:p>
                  </a:txBody>
                  <a:tcPr/>
                </a:tc>
                <a:tc>
                  <a:txBody>
                    <a:bodyPr/>
                    <a:lstStyle/>
                    <a:p>
                      <a:pPr>
                        <a:lnSpc>
                          <a:spcPct val="107000"/>
                        </a:lnSpc>
                        <a:spcAft>
                          <a:spcPts val="0"/>
                        </a:spcAft>
                      </a:pPr>
                      <a:r>
                        <a:rPr lang="en-US" sz="1600" b="1" dirty="0"/>
                        <a:t>4.2 Sử dụng những của chỉ tạo ấn tượng, thể hiện thái độ thân thiện, giao lưu tích cực với người nghe.</a:t>
                      </a:r>
                      <a:endParaRPr lang="en-US" sz="1600" b="1" dirty="0">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r>
              <a:tr h="728265">
                <a:tc>
                  <a:txBody>
                    <a:bodyPr/>
                    <a:lstStyle/>
                    <a:p>
                      <a:pPr>
                        <a:lnSpc>
                          <a:spcPct val="107000"/>
                        </a:lnSpc>
                        <a:spcAft>
                          <a:spcPts val="0"/>
                        </a:spcAft>
                      </a:pPr>
                      <a:r>
                        <a:rPr lang="en-US" sz="1600" b="1"/>
                        <a:t>5. Mở đầu và kết thúc</a:t>
                      </a: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r>
                        <a:rPr lang="en-US" sz="1600" b="1"/>
                        <a:t>5. Mở đầu và kết thức ấn tượng</a:t>
                      </a: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a:latin typeface="Times New Roman"/>
                        <a:ea typeface="Times New Roman"/>
                        <a:cs typeface="Times New Roman"/>
                      </a:endParaRPr>
                    </a:p>
                  </a:txBody>
                  <a:tcPr marL="41961" marR="41961" marT="0" marB="0"/>
                </a:tc>
                <a:tc>
                  <a:txBody>
                    <a:bodyPr/>
                    <a:lstStyle/>
                    <a:p>
                      <a:pPr>
                        <a:lnSpc>
                          <a:spcPct val="107000"/>
                        </a:lnSpc>
                        <a:spcAft>
                          <a:spcPts val="0"/>
                        </a:spcAft>
                      </a:pPr>
                      <a:endParaRPr lang="en-US" sz="1600" b="1" dirty="0">
                        <a:latin typeface="Times New Roman"/>
                        <a:ea typeface="Times New Roman"/>
                        <a:cs typeface="Times New Roman"/>
                      </a:endParaRPr>
                    </a:p>
                  </a:txBody>
                  <a:tcPr marL="41961" marR="41961" marT="0" marB="0"/>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30 hình nền powerpoint đơn giản nhưng tinh tế"/>
          <p:cNvPicPr>
            <a:picLocks noChangeAspect="1" noChangeArrowheads="1"/>
          </p:cNvPicPr>
          <p:nvPr/>
        </p:nvPicPr>
        <p:blipFill>
          <a:blip r:embed="rId2"/>
          <a:srcRect/>
          <a:stretch>
            <a:fillRect/>
          </a:stretch>
        </p:blipFill>
        <p:spPr bwMode="auto">
          <a:xfrm>
            <a:off x="0" y="0"/>
            <a:ext cx="9144063" cy="6858000"/>
          </a:xfrm>
          <a:prstGeom prst="rect">
            <a:avLst/>
          </a:prstGeom>
          <a:noFill/>
        </p:spPr>
      </p:pic>
      <p:sp>
        <p:nvSpPr>
          <p:cNvPr id="16386" name="Rectangle 2"/>
          <p:cNvSpPr>
            <a:spLocks noChangeArrowheads="1"/>
          </p:cNvSpPr>
          <p:nvPr/>
        </p:nvSpPr>
        <p:spPr bwMode="auto">
          <a:xfrm>
            <a:off x="357158" y="1285860"/>
            <a:ext cx="8072494" cy="397031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vi-VN" sz="3600" b="1" i="0" u="none" strike="noStrike" cap="none" normalizeH="0" baseline="0" dirty="0" smtClean="0">
                <a:ln>
                  <a:noFill/>
                </a:ln>
                <a:solidFill>
                  <a:srgbClr val="242021"/>
                </a:solidFill>
                <a:effectLst/>
                <a:latin typeface="+mj-lt"/>
                <a:ea typeface="Times New Roman" pitchFamily="18" charset="0"/>
                <a:cs typeface="Times New Roman" pitchFamily="18" charset="0"/>
              </a:rPr>
              <a:t>VẬN </a:t>
            </a:r>
            <a:r>
              <a:rPr kumimoji="0" lang="vi-VN" sz="3600" b="1" i="0" u="none" strike="noStrike" cap="none" normalizeH="0" baseline="0" dirty="0" smtClean="0">
                <a:ln>
                  <a:noFill/>
                </a:ln>
                <a:solidFill>
                  <a:srgbClr val="242021"/>
                </a:solidFill>
                <a:effectLst/>
                <a:latin typeface="+mj-lt"/>
                <a:ea typeface="Times New Roman" pitchFamily="18" charset="0"/>
                <a:cs typeface="Times New Roman" pitchFamily="18" charset="0"/>
              </a:rPr>
              <a:t>DỤNG</a:t>
            </a:r>
            <a:r>
              <a:rPr lang="en-US" sz="3600" b="1" dirty="0" smtClean="0">
                <a:latin typeface="+mj-lt"/>
              </a:rPr>
              <a:t> </a:t>
            </a:r>
            <a:endParaRPr lang="vi-VN" sz="3600" b="1" dirty="0" smtClean="0">
              <a:latin typeface="+mj-lt"/>
            </a:endParaRPr>
          </a:p>
          <a:p>
            <a:pPr lvl="0" fontAlgn="base">
              <a:spcBef>
                <a:spcPct val="0"/>
              </a:spcBef>
              <a:spcAft>
                <a:spcPct val="0"/>
              </a:spcAft>
            </a:pPr>
            <a:r>
              <a:rPr lang="en-US" sz="3600" b="1" dirty="0" smtClean="0">
                <a:latin typeface="+mj-lt"/>
              </a:rPr>
              <a:t>Bài </a:t>
            </a:r>
            <a:r>
              <a:rPr lang="en-US" sz="3600" b="1" dirty="0" smtClean="0">
                <a:latin typeface="+mj-lt"/>
              </a:rPr>
              <a:t>7</a:t>
            </a:r>
            <a:r>
              <a:rPr lang="vi-VN" sz="3600" b="1" dirty="0" smtClean="0">
                <a:latin typeface="+mj-lt"/>
              </a:rPr>
              <a:t>: </a:t>
            </a:r>
            <a:r>
              <a:rPr lang="en-US" sz="3600" dirty="0" smtClean="0">
                <a:latin typeface="+mj-lt"/>
              </a:rPr>
              <a:t>Theo em, tập quán nào của người Quảng Ninh xưa còn được lưu giữ đến nay?</a:t>
            </a:r>
            <a:r>
              <a:rPr lang="en-US" sz="3600" b="1" dirty="0" smtClean="0">
                <a:latin typeface="+mj-lt"/>
              </a:rPr>
              <a:t> </a:t>
            </a:r>
            <a:r>
              <a:rPr lang="en-US" sz="3600" dirty="0" smtClean="0">
                <a:latin typeface="+mj-lt"/>
              </a:rPr>
              <a:t>Em có nhận xét gì về tập quán này?.</a:t>
            </a:r>
            <a:r>
              <a:rPr lang="en-US" sz="3600" b="1" dirty="0" smtClean="0">
                <a:latin typeface="+mj-lt"/>
              </a:rPr>
              <a:t/>
            </a:r>
            <a:br>
              <a:rPr lang="en-US" sz="3600" b="1" dirty="0" smtClean="0">
                <a:latin typeface="+mj-lt"/>
              </a:rPr>
            </a:br>
            <a:r>
              <a:rPr lang="en-US" sz="3600" b="1" dirty="0" smtClean="0">
                <a:latin typeface="+mj-lt"/>
              </a:rPr>
              <a:t>Bài 8</a:t>
            </a:r>
            <a:r>
              <a:rPr lang="vi-VN" sz="3600" b="1" dirty="0" smtClean="0">
                <a:latin typeface="+mj-lt"/>
              </a:rPr>
              <a:t>: </a:t>
            </a:r>
            <a:r>
              <a:rPr lang="en-US" sz="3600" dirty="0" smtClean="0">
                <a:latin typeface="+mj-lt"/>
              </a:rPr>
              <a:t>Sưu tầm tư liệu về tên gọi của Quảng Ninh qua các thời kì từ thời nguyên thuỷ đến năm 938</a:t>
            </a:r>
            <a:endParaRPr kumimoji="0" lang="vi-VN" sz="3600" b="1" i="0" u="none" strike="noStrike" cap="none" normalizeH="0" baseline="0" dirty="0" smtClean="0">
              <a:ln>
                <a:noFill/>
              </a:ln>
              <a:solidFill>
                <a:srgbClr val="242021"/>
              </a:solidFill>
              <a:effectLst/>
              <a:latin typeface="+mj-lt"/>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30 hình nền powerpoint đơn giản nhưng tinh tế"/>
          <p:cNvPicPr>
            <a:picLocks noChangeAspect="1" noChangeArrowheads="1"/>
          </p:cNvPicPr>
          <p:nvPr/>
        </p:nvPicPr>
        <p:blipFill>
          <a:blip r:embed="rId2"/>
          <a:srcRect/>
          <a:stretch>
            <a:fillRect/>
          </a:stretch>
        </p:blipFill>
        <p:spPr bwMode="auto">
          <a:xfrm>
            <a:off x="0" y="0"/>
            <a:ext cx="9144063" cy="6858000"/>
          </a:xfrm>
          <a:prstGeom prst="rect">
            <a:avLst/>
          </a:prstGeom>
          <a:noFill/>
        </p:spPr>
      </p:pic>
      <p:sp>
        <p:nvSpPr>
          <p:cNvPr id="31745" name="Rectangle 1"/>
          <p:cNvSpPr>
            <a:spLocks noChangeArrowheads="1"/>
          </p:cNvSpPr>
          <p:nvPr/>
        </p:nvSpPr>
        <p:spPr bwMode="auto">
          <a:xfrm>
            <a:off x="0" y="1643050"/>
            <a:ext cx="8715404" cy="3046988"/>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Hướng dẫn về nhà</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Kể tên của Quảng Ninh qua các thời kì</a:t>
            </a:r>
            <a:r>
              <a:rPr kumimoji="0" lang="vi-VN" sz="24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lịch sử. Em cần có hành động gì để thể hiện sự trân trọng, quá trình lao động sáng</a:t>
            </a:r>
            <a:r>
              <a:rPr kumimoji="0" lang="vi-VN" sz="24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tạo và phát huy những thành quả của con người trên vùng đất Quảng Ninh?</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4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 </a:t>
            </a:r>
            <a:r>
              <a:rPr kumimoji="0" lang="vi-VN" sz="2400" b="1"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Chuẩn bị bài mới</a:t>
            </a:r>
            <a:r>
              <a:rPr kumimoji="0" lang="vi-VN" sz="2400" b="1" i="1"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:Âm nhạc với người dân Quảng Ninh</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Tìm hiểu và giới thiệu về một ca sĩ/nhạc sĩ Quảng Ninh mà em yêu thích.</a:t>
            </a:r>
            <a:r>
              <a:rPr kumimoji="0" lang="vi-VN" sz="24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 những bài hát viết về Quảng Ninh</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400" b="0"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Chuẩn bị một số bài hát về tỉnh Quảng Ninh</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nền Powerpoint đẹp tạo nên một Slide chuyên nghiệp"/>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Oval 4"/>
          <p:cNvSpPr/>
          <p:nvPr/>
        </p:nvSpPr>
        <p:spPr>
          <a:xfrm>
            <a:off x="1643042" y="571480"/>
            <a:ext cx="6000792" cy="14287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sz="2800" b="1" dirty="0" smtClean="0">
              <a:latin typeface="Times New Roman" pitchFamily="18" charset="0"/>
              <a:cs typeface="Times New Roman" pitchFamily="18" charset="0"/>
            </a:endParaRPr>
          </a:p>
          <a:p>
            <a:pPr algn="ctr"/>
            <a:endParaRPr lang="vi-VN" sz="2800" b="1" dirty="0">
              <a:latin typeface="Times New Roman" pitchFamily="18" charset="0"/>
              <a:cs typeface="Times New Roman" pitchFamily="18" charset="0"/>
            </a:endParaRPr>
          </a:p>
          <a:p>
            <a:pPr algn="ctr"/>
            <a:r>
              <a:rPr lang="en-US" sz="2800" b="1" dirty="0" smtClean="0">
                <a:latin typeface="Times New Roman" pitchFamily="18" charset="0"/>
                <a:cs typeface="Times New Roman" pitchFamily="18" charset="0"/>
              </a:rPr>
              <a:t>VĂN </a:t>
            </a:r>
            <a:r>
              <a:rPr lang="en-US" sz="2800" b="1" dirty="0">
                <a:latin typeface="Times New Roman" pitchFamily="18" charset="0"/>
                <a:cs typeface="Times New Roman" pitchFamily="18" charset="0"/>
              </a:rPr>
              <a:t>HOÁ, LỊCH SỬ TRUYỀN THỐNG</a:t>
            </a:r>
            <a:br>
              <a:rPr lang="en-US" sz="2800" b="1" dirty="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6" name="Rectangle 5"/>
          <p:cNvSpPr/>
          <p:nvPr/>
        </p:nvSpPr>
        <p:spPr>
          <a:xfrm>
            <a:off x="214282" y="2714620"/>
            <a:ext cx="8929718" cy="1384995"/>
          </a:xfrm>
          <a:prstGeom prst="rect">
            <a:avLst/>
          </a:prstGeom>
        </p:spPr>
        <p:txBody>
          <a:bodyPr wrap="square">
            <a:spAutoFit/>
          </a:bodyPr>
          <a:lstStyle/>
          <a:p>
            <a:r>
              <a:rPr lang="vi-VN" sz="2800" b="1" dirty="0" smtClean="0">
                <a:latin typeface="Times New Roman" pitchFamily="18" charset="0"/>
                <a:cs typeface="Times New Roman" pitchFamily="18" charset="0"/>
              </a:rPr>
              <a:t>Tiết </a:t>
            </a:r>
            <a:r>
              <a:rPr lang="vi-VN" sz="2800" b="1" dirty="0" smtClean="0">
                <a:latin typeface="Times New Roman" pitchFamily="18" charset="0"/>
                <a:cs typeface="Times New Roman" pitchFamily="18" charset="0"/>
              </a:rPr>
              <a:t>1,2,3</a:t>
            </a:r>
            <a:endParaRPr lang="vi-VN" sz="2800" b="1" dirty="0" smtClean="0">
              <a:latin typeface="Times New Roman" pitchFamily="18" charset="0"/>
              <a:cs typeface="Times New Roman" pitchFamily="18" charset="0"/>
            </a:endParaRPr>
          </a:p>
          <a:p>
            <a:pPr algn="ctr"/>
            <a:r>
              <a:rPr lang="en-US"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1</a:t>
            </a:r>
            <a:r>
              <a:rPr lang="vi-VN"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Quảng </a:t>
            </a:r>
            <a:r>
              <a:rPr lang="vi-VN" sz="2800" b="1" dirty="0" smtClean="0">
                <a:latin typeface="Times New Roman" pitchFamily="18" charset="0"/>
                <a:cs typeface="Times New Roman" pitchFamily="18" charset="0"/>
              </a:rPr>
              <a:t>Ninh từ thời nguyên thuỷ đến năm 938 </a:t>
            </a:r>
            <a:br>
              <a:rPr lang="vi-VN" sz="2800" b="1" dirty="0" smtClean="0">
                <a:latin typeface="Times New Roman" pitchFamily="18" charset="0"/>
                <a:cs typeface="Times New Roman" pitchFamily="18" charset="0"/>
              </a:rPr>
            </a:br>
            <a:endParaRPr lang="vi-VN" sz="28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20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2000"/>
                                        <p:tgtEl>
                                          <p:spTgt spid="6">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9.jpeg"/>
          <p:cNvPicPr/>
          <p:nvPr/>
        </p:nvPicPr>
        <p:blipFill>
          <a:blip r:embed="rId2" cstate="print"/>
          <a:stretch>
            <a:fillRect/>
          </a:stretch>
        </p:blipFill>
        <p:spPr>
          <a:xfrm>
            <a:off x="3286117" y="0"/>
            <a:ext cx="5857884" cy="6858000"/>
          </a:xfrm>
          <a:prstGeom prst="rect">
            <a:avLst/>
          </a:prstGeom>
        </p:spPr>
      </p:pic>
      <p:sp>
        <p:nvSpPr>
          <p:cNvPr id="5" name="Rectangle 4"/>
          <p:cNvSpPr/>
          <p:nvPr/>
        </p:nvSpPr>
        <p:spPr>
          <a:xfrm>
            <a:off x="214282" y="1714488"/>
            <a:ext cx="2857520" cy="403187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3200" b="1" i="1" dirty="0">
                <a:latin typeface="Times New Roman" pitchFamily="18" charset="0"/>
                <a:cs typeface="Times New Roman" pitchFamily="18" charset="0"/>
              </a:rPr>
              <a:t>Em hãy đóng vai hướng dẫn viên và giới thiệu sơ lược một số đặc điểm nổi bật về vùng đất Quảng Ninh</a:t>
            </a:r>
            <a:endParaRPr lang="en-US" sz="3200" b="1" dirty="0">
              <a:latin typeface="Times New Roman" pitchFamily="18" charset="0"/>
              <a:cs typeface="Times New Roman" pitchFamily="18"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20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30 hình nền powerpoint đơn giản nhưng tinh tế"/>
          <p:cNvPicPr>
            <a:picLocks noChangeAspect="1" noChangeArrowheads="1"/>
          </p:cNvPicPr>
          <p:nvPr/>
        </p:nvPicPr>
        <p:blipFill>
          <a:blip r:embed="rId2"/>
          <a:srcRect/>
          <a:stretch>
            <a:fillRect/>
          </a:stretch>
        </p:blipFill>
        <p:spPr bwMode="auto">
          <a:xfrm>
            <a:off x="0" y="0"/>
            <a:ext cx="9144063" cy="6858000"/>
          </a:xfrm>
          <a:prstGeom prst="rect">
            <a:avLst/>
          </a:prstGeom>
          <a:noFill/>
        </p:spPr>
      </p:pic>
      <p:sp>
        <p:nvSpPr>
          <p:cNvPr id="6147" name="Rectangle 3"/>
          <p:cNvSpPr>
            <a:spLocks noChangeArrowheads="1"/>
          </p:cNvSpPr>
          <p:nvPr/>
        </p:nvSpPr>
        <p:spPr bwMode="auto">
          <a:xfrm>
            <a:off x="1" y="0"/>
            <a:ext cx="9144000" cy="83099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vi-VN" sz="2400" b="1"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I. </a:t>
            </a:r>
            <a:r>
              <a:rPr lang="en-US" sz="2400" dirty="0" smtClean="0"/>
              <a:t>Địa giới, niên đại hình thành vùng đất, con người tỉnh Quảng Ninh từ thời nguyên thuỷ đến năm 938</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9" name="Table 8"/>
          <p:cNvGraphicFramePr>
            <a:graphicFrameLocks noGrp="1"/>
          </p:cNvGraphicFramePr>
          <p:nvPr/>
        </p:nvGraphicFramePr>
        <p:xfrm>
          <a:off x="0" y="928670"/>
          <a:ext cx="2893695" cy="5376102"/>
        </p:xfrm>
        <a:graphic>
          <a:graphicData uri="http://schemas.openxmlformats.org/drawingml/2006/table">
            <a:tbl>
              <a:tblPr/>
              <a:tblGrid>
                <a:gridCol w="1928794"/>
                <a:gridCol w="964901"/>
              </a:tblGrid>
              <a:tr h="0">
                <a:tc gridSpan="2">
                  <a:txBody>
                    <a:bodyPr/>
                    <a:lstStyle/>
                    <a:p>
                      <a:pPr algn="ctr">
                        <a:lnSpc>
                          <a:spcPct val="115000"/>
                        </a:lnSpc>
                        <a:spcAft>
                          <a:spcPts val="0"/>
                        </a:spcAft>
                      </a:pPr>
                      <a:r>
                        <a:rPr lang="vi-VN" sz="2000" b="1" dirty="0">
                          <a:solidFill>
                            <a:srgbClr val="242021"/>
                          </a:solidFill>
                          <a:latin typeface="Times New Roman"/>
                          <a:ea typeface="Times New Roman"/>
                        </a:rPr>
                        <a:t>Nhóm 1,2</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hMerge="1">
                  <a:txBody>
                    <a:bodyPr/>
                    <a:lstStyle/>
                    <a:p>
                      <a:endParaRPr lang="en-US"/>
                    </a:p>
                  </a:txBody>
                  <a:tcPr/>
                </a:tc>
              </a:tr>
              <a:tr h="0">
                <a:tc>
                  <a:txBody>
                    <a:bodyPr/>
                    <a:lstStyle/>
                    <a:p>
                      <a:pPr algn="just">
                        <a:lnSpc>
                          <a:spcPct val="106000"/>
                        </a:lnSpc>
                        <a:spcAft>
                          <a:spcPts val="0"/>
                        </a:spcAft>
                        <a:tabLst>
                          <a:tab pos="301625" algn="l"/>
                        </a:tabLst>
                      </a:pPr>
                      <a:r>
                        <a:rPr lang="en-US" sz="2000" dirty="0">
                          <a:solidFill>
                            <a:srgbClr val="231F20"/>
                          </a:solidFill>
                          <a:latin typeface="Times New Roman"/>
                          <a:ea typeface="Times New Roman"/>
                        </a:rPr>
                        <a:t>Thời</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nguyên</a:t>
                      </a:r>
                      <a:r>
                        <a:rPr lang="en-US" sz="2000" spc="-15" dirty="0">
                          <a:solidFill>
                            <a:srgbClr val="231F20"/>
                          </a:solidFill>
                          <a:latin typeface="Times New Roman"/>
                          <a:ea typeface="Times New Roman"/>
                        </a:rPr>
                        <a:t> </a:t>
                      </a:r>
                      <a:r>
                        <a:rPr lang="en-US" sz="2000" dirty="0">
                          <a:solidFill>
                            <a:srgbClr val="231F20"/>
                          </a:solidFill>
                          <a:latin typeface="Times New Roman"/>
                          <a:ea typeface="Times New Roman"/>
                        </a:rPr>
                        <a:t>thuỷ,</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cư</a:t>
                      </a:r>
                      <a:r>
                        <a:rPr lang="en-US" sz="2000" spc="-15" dirty="0">
                          <a:solidFill>
                            <a:srgbClr val="231F20"/>
                          </a:solidFill>
                          <a:latin typeface="Times New Roman"/>
                          <a:ea typeface="Times New Roman"/>
                        </a:rPr>
                        <a:t> </a:t>
                      </a:r>
                      <a:r>
                        <a:rPr lang="en-US" sz="2000" dirty="0">
                          <a:solidFill>
                            <a:srgbClr val="231F20"/>
                          </a:solidFill>
                          <a:latin typeface="Times New Roman"/>
                          <a:ea typeface="Times New Roman"/>
                        </a:rPr>
                        <a:t>dân</a:t>
                      </a:r>
                      <a:r>
                        <a:rPr lang="en-US" sz="2000" spc="-15" dirty="0">
                          <a:solidFill>
                            <a:srgbClr val="231F20"/>
                          </a:solidFill>
                          <a:latin typeface="Times New Roman"/>
                          <a:ea typeface="Times New Roman"/>
                        </a:rPr>
                        <a:t> </a:t>
                      </a:r>
                      <a:r>
                        <a:rPr lang="en-US" sz="2000" dirty="0">
                          <a:solidFill>
                            <a:srgbClr val="231F20"/>
                          </a:solidFill>
                          <a:latin typeface="Times New Roman"/>
                          <a:ea typeface="Times New Roman"/>
                        </a:rPr>
                        <a:t>Việt</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cổ</a:t>
                      </a:r>
                      <a:r>
                        <a:rPr lang="en-US" sz="2000" spc="-15" dirty="0">
                          <a:solidFill>
                            <a:srgbClr val="231F20"/>
                          </a:solidFill>
                          <a:latin typeface="Times New Roman"/>
                          <a:ea typeface="Times New Roman"/>
                        </a:rPr>
                        <a:t> </a:t>
                      </a:r>
                      <a:r>
                        <a:rPr lang="en-US" sz="2000" dirty="0">
                          <a:solidFill>
                            <a:srgbClr val="231F20"/>
                          </a:solidFill>
                          <a:latin typeface="Times New Roman"/>
                          <a:ea typeface="Times New Roman"/>
                        </a:rPr>
                        <a:t>đã</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sinh</a:t>
                      </a:r>
                      <a:r>
                        <a:rPr lang="en-US" sz="2000" spc="-15" dirty="0">
                          <a:solidFill>
                            <a:srgbClr val="231F20"/>
                          </a:solidFill>
                          <a:latin typeface="Times New Roman"/>
                          <a:ea typeface="Times New Roman"/>
                        </a:rPr>
                        <a:t> </a:t>
                      </a:r>
                      <a:r>
                        <a:rPr lang="en-US" sz="2000" dirty="0">
                          <a:solidFill>
                            <a:srgbClr val="231F20"/>
                          </a:solidFill>
                          <a:latin typeface="Times New Roman"/>
                          <a:ea typeface="Times New Roman"/>
                        </a:rPr>
                        <a:t>sống</a:t>
                      </a:r>
                      <a:r>
                        <a:rPr lang="en-US" sz="2000" spc="-15" dirty="0">
                          <a:solidFill>
                            <a:srgbClr val="231F20"/>
                          </a:solidFill>
                          <a:latin typeface="Times New Roman"/>
                          <a:ea typeface="Times New Roman"/>
                        </a:rPr>
                        <a:t> </a:t>
                      </a:r>
                      <a:r>
                        <a:rPr lang="en-US" sz="2000" dirty="0">
                          <a:solidFill>
                            <a:srgbClr val="231F20"/>
                          </a:solidFill>
                          <a:latin typeface="Times New Roman"/>
                          <a:ea typeface="Times New Roman"/>
                        </a:rPr>
                        <a:t>trên</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vùng</a:t>
                      </a:r>
                      <a:r>
                        <a:rPr lang="en-US" sz="2000" spc="-15" dirty="0">
                          <a:solidFill>
                            <a:srgbClr val="231F20"/>
                          </a:solidFill>
                          <a:latin typeface="Times New Roman"/>
                          <a:ea typeface="Times New Roman"/>
                        </a:rPr>
                        <a:t> </a:t>
                      </a:r>
                      <a:r>
                        <a:rPr lang="en-US" sz="2000" dirty="0">
                          <a:solidFill>
                            <a:srgbClr val="231F20"/>
                          </a:solidFill>
                          <a:latin typeface="Times New Roman"/>
                          <a:ea typeface="Times New Roman"/>
                        </a:rPr>
                        <a:t>đất</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Quảng</a:t>
                      </a:r>
                      <a:r>
                        <a:rPr lang="en-US" sz="2000" spc="-15" dirty="0">
                          <a:solidFill>
                            <a:srgbClr val="231F20"/>
                          </a:solidFill>
                          <a:latin typeface="Times New Roman"/>
                          <a:ea typeface="Times New Roman"/>
                        </a:rPr>
                        <a:t> </a:t>
                      </a:r>
                      <a:r>
                        <a:rPr lang="en-US" sz="2000" dirty="0">
                          <a:solidFill>
                            <a:srgbClr val="231F20"/>
                          </a:solidFill>
                          <a:latin typeface="Times New Roman"/>
                          <a:ea typeface="Times New Roman"/>
                        </a:rPr>
                        <a:t>Ninh</a:t>
                      </a:r>
                      <a:r>
                        <a:rPr lang="en-US" sz="2000" spc="-15" dirty="0">
                          <a:solidFill>
                            <a:srgbClr val="231F20"/>
                          </a:solidFill>
                          <a:latin typeface="Times New Roman"/>
                          <a:ea typeface="Times New Roman"/>
                        </a:rPr>
                        <a:t> </a:t>
                      </a:r>
                      <a:r>
                        <a:rPr lang="en-US" sz="2000" dirty="0">
                          <a:solidFill>
                            <a:srgbClr val="231F20"/>
                          </a:solidFill>
                          <a:latin typeface="Times New Roman"/>
                          <a:ea typeface="Times New Roman"/>
                        </a:rPr>
                        <a:t>vào</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thời</a:t>
                      </a:r>
                      <a:r>
                        <a:rPr lang="en-US" sz="2000" spc="-295" dirty="0">
                          <a:solidFill>
                            <a:srgbClr val="231F20"/>
                          </a:solidFill>
                          <a:latin typeface="Times New Roman"/>
                          <a:ea typeface="Times New Roman"/>
                        </a:rPr>
                        <a:t> </a:t>
                      </a:r>
                      <a:r>
                        <a:rPr lang="en-US" sz="2000" dirty="0">
                          <a:solidFill>
                            <a:srgbClr val="231F20"/>
                          </a:solidFill>
                          <a:latin typeface="Times New Roman"/>
                          <a:ea typeface="Times New Roman"/>
                        </a:rPr>
                        <a:t>gian</a:t>
                      </a:r>
                      <a:r>
                        <a:rPr lang="en-US" sz="2000" spc="-25" dirty="0">
                          <a:solidFill>
                            <a:srgbClr val="231F20"/>
                          </a:solidFill>
                          <a:latin typeface="Times New Roman"/>
                          <a:ea typeface="Times New Roman"/>
                        </a:rPr>
                        <a:t> </a:t>
                      </a:r>
                      <a:r>
                        <a:rPr lang="en-US" sz="2000" dirty="0">
                          <a:solidFill>
                            <a:srgbClr val="231F20"/>
                          </a:solidFill>
                          <a:latin typeface="Times New Roman"/>
                          <a:ea typeface="Times New Roman"/>
                        </a:rPr>
                        <a:t>nào?</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just">
                        <a:lnSpc>
                          <a:spcPct val="115000"/>
                        </a:lnSpc>
                        <a:spcAft>
                          <a:spcPts val="0"/>
                        </a:spcAft>
                      </a:pP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0">
                <a:tc>
                  <a:txBody>
                    <a:bodyPr/>
                    <a:lstStyle/>
                    <a:p>
                      <a:pPr algn="just">
                        <a:lnSpc>
                          <a:spcPct val="106000"/>
                        </a:lnSpc>
                        <a:spcAft>
                          <a:spcPts val="0"/>
                        </a:spcAft>
                        <a:tabLst>
                          <a:tab pos="301625" algn="l"/>
                        </a:tabLst>
                      </a:pPr>
                      <a:r>
                        <a:rPr lang="en-US" sz="2000" dirty="0">
                          <a:solidFill>
                            <a:srgbClr val="231F20"/>
                          </a:solidFill>
                          <a:latin typeface="Times New Roman"/>
                          <a:ea typeface="Times New Roman"/>
                        </a:rPr>
                        <a:t>Kể</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tên</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một</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số</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địa</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điểm</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thuộc</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văn</a:t>
                      </a:r>
                      <a:r>
                        <a:rPr lang="en-US" sz="2000" spc="-25" dirty="0">
                          <a:solidFill>
                            <a:srgbClr val="231F20"/>
                          </a:solidFill>
                          <a:latin typeface="Times New Roman"/>
                          <a:ea typeface="Times New Roman"/>
                        </a:rPr>
                        <a:t> </a:t>
                      </a:r>
                      <a:r>
                        <a:rPr lang="en-US" sz="2000" dirty="0">
                          <a:solidFill>
                            <a:srgbClr val="231F20"/>
                          </a:solidFill>
                          <a:latin typeface="Times New Roman"/>
                          <a:ea typeface="Times New Roman"/>
                        </a:rPr>
                        <a:t>hoá</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Soi</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Nhụ</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ghi</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dấu</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ấn</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của</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người</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Việt</a:t>
                      </a:r>
                      <a:r>
                        <a:rPr lang="en-US" sz="2000" spc="-25" dirty="0">
                          <a:solidFill>
                            <a:srgbClr val="231F20"/>
                          </a:solidFill>
                          <a:latin typeface="Times New Roman"/>
                          <a:ea typeface="Times New Roman"/>
                        </a:rPr>
                        <a:t> </a:t>
                      </a:r>
                      <a:r>
                        <a:rPr lang="en-US" sz="2000" dirty="0">
                          <a:solidFill>
                            <a:srgbClr val="231F20"/>
                          </a:solidFill>
                          <a:latin typeface="Times New Roman"/>
                          <a:ea typeface="Times New Roman"/>
                        </a:rPr>
                        <a:t>cổ</a:t>
                      </a:r>
                      <a:r>
                        <a:rPr lang="en-US" sz="2000" spc="-295" dirty="0">
                          <a:solidFill>
                            <a:srgbClr val="231F20"/>
                          </a:solidFill>
                          <a:latin typeface="Times New Roman"/>
                          <a:ea typeface="Times New Roman"/>
                        </a:rPr>
                        <a:t> </a:t>
                      </a:r>
                      <a:r>
                        <a:rPr lang="en-US" sz="2000" dirty="0">
                          <a:solidFill>
                            <a:srgbClr val="231F20"/>
                          </a:solidFill>
                          <a:latin typeface="Times New Roman"/>
                          <a:ea typeface="Times New Roman"/>
                        </a:rPr>
                        <a:t>trên</a:t>
                      </a:r>
                      <a:r>
                        <a:rPr lang="en-US" sz="2000" spc="25" dirty="0">
                          <a:solidFill>
                            <a:srgbClr val="231F20"/>
                          </a:solidFill>
                          <a:latin typeface="Times New Roman"/>
                          <a:ea typeface="Times New Roman"/>
                        </a:rPr>
                        <a:t> </a:t>
                      </a:r>
                      <a:r>
                        <a:rPr lang="en-US" sz="2000" dirty="0">
                          <a:solidFill>
                            <a:srgbClr val="231F20"/>
                          </a:solidFill>
                          <a:latin typeface="Times New Roman"/>
                          <a:ea typeface="Times New Roman"/>
                        </a:rPr>
                        <a:t>đất</a:t>
                      </a:r>
                      <a:r>
                        <a:rPr lang="en-US" sz="2000" spc="25" dirty="0">
                          <a:solidFill>
                            <a:srgbClr val="231F20"/>
                          </a:solidFill>
                          <a:latin typeface="Times New Roman"/>
                          <a:ea typeface="Times New Roman"/>
                        </a:rPr>
                        <a:t> </a:t>
                      </a:r>
                      <a:r>
                        <a:rPr lang="en-US" sz="2000" dirty="0">
                          <a:solidFill>
                            <a:srgbClr val="231F20"/>
                          </a:solidFill>
                          <a:latin typeface="Times New Roman"/>
                          <a:ea typeface="Times New Roman"/>
                        </a:rPr>
                        <a:t>Quảng</a:t>
                      </a:r>
                      <a:r>
                        <a:rPr lang="en-US" sz="2000" spc="25" dirty="0">
                          <a:solidFill>
                            <a:srgbClr val="231F20"/>
                          </a:solidFill>
                          <a:latin typeface="Times New Roman"/>
                          <a:ea typeface="Times New Roman"/>
                        </a:rPr>
                        <a:t> </a:t>
                      </a:r>
                      <a:r>
                        <a:rPr lang="en-US" sz="2000" dirty="0">
                          <a:solidFill>
                            <a:srgbClr val="231F20"/>
                          </a:solidFill>
                          <a:latin typeface="Times New Roman"/>
                          <a:ea typeface="Times New Roman"/>
                        </a:rPr>
                        <a:t>Ninh.</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just">
                        <a:lnSpc>
                          <a:spcPct val="115000"/>
                        </a:lnSpc>
                        <a:spcAft>
                          <a:spcPts val="0"/>
                        </a:spcAft>
                      </a:pP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0">
                <a:tc>
                  <a:txBody>
                    <a:bodyPr/>
                    <a:lstStyle/>
                    <a:p>
                      <a:pPr algn="just">
                        <a:spcBef>
                          <a:spcPts val="490"/>
                        </a:spcBef>
                        <a:spcAft>
                          <a:spcPts val="0"/>
                        </a:spcAft>
                        <a:tabLst>
                          <a:tab pos="299720" algn="l"/>
                        </a:tabLst>
                      </a:pPr>
                      <a:r>
                        <a:rPr lang="en-US" sz="2000">
                          <a:solidFill>
                            <a:srgbClr val="231F20"/>
                          </a:solidFill>
                          <a:latin typeface="Times New Roman"/>
                          <a:ea typeface="Times New Roman"/>
                        </a:rPr>
                        <a:t>Nêu</a:t>
                      </a:r>
                      <a:r>
                        <a:rPr lang="en-US" sz="2000" spc="-50">
                          <a:solidFill>
                            <a:srgbClr val="231F20"/>
                          </a:solidFill>
                          <a:latin typeface="Times New Roman"/>
                          <a:ea typeface="Times New Roman"/>
                        </a:rPr>
                        <a:t> </a:t>
                      </a:r>
                      <a:r>
                        <a:rPr lang="en-US" sz="2000">
                          <a:solidFill>
                            <a:srgbClr val="231F20"/>
                          </a:solidFill>
                          <a:latin typeface="Times New Roman"/>
                          <a:ea typeface="Times New Roman"/>
                        </a:rPr>
                        <a:t>một</a:t>
                      </a:r>
                      <a:r>
                        <a:rPr lang="en-US" sz="2000" spc="-50">
                          <a:solidFill>
                            <a:srgbClr val="231F20"/>
                          </a:solidFill>
                          <a:latin typeface="Times New Roman"/>
                          <a:ea typeface="Times New Roman"/>
                        </a:rPr>
                        <a:t> </a:t>
                      </a:r>
                      <a:r>
                        <a:rPr lang="en-US" sz="2000">
                          <a:solidFill>
                            <a:srgbClr val="231F20"/>
                          </a:solidFill>
                          <a:latin typeface="Times New Roman"/>
                          <a:ea typeface="Times New Roman"/>
                        </a:rPr>
                        <a:t>số</a:t>
                      </a:r>
                      <a:r>
                        <a:rPr lang="en-US" sz="2000" spc="-50">
                          <a:solidFill>
                            <a:srgbClr val="231F20"/>
                          </a:solidFill>
                          <a:latin typeface="Times New Roman"/>
                          <a:ea typeface="Times New Roman"/>
                        </a:rPr>
                        <a:t> </a:t>
                      </a:r>
                      <a:r>
                        <a:rPr lang="en-US" sz="2000">
                          <a:solidFill>
                            <a:srgbClr val="231F20"/>
                          </a:solidFill>
                          <a:latin typeface="Times New Roman"/>
                          <a:ea typeface="Times New Roman"/>
                        </a:rPr>
                        <a:t>nét</a:t>
                      </a:r>
                      <a:r>
                        <a:rPr lang="en-US" sz="2000" spc="-50">
                          <a:solidFill>
                            <a:srgbClr val="231F20"/>
                          </a:solidFill>
                          <a:latin typeface="Times New Roman"/>
                          <a:ea typeface="Times New Roman"/>
                        </a:rPr>
                        <a:t> </a:t>
                      </a:r>
                      <a:r>
                        <a:rPr lang="en-US" sz="2000">
                          <a:solidFill>
                            <a:srgbClr val="231F20"/>
                          </a:solidFill>
                          <a:latin typeface="Times New Roman"/>
                          <a:ea typeface="Times New Roman"/>
                        </a:rPr>
                        <a:t>đặc</a:t>
                      </a:r>
                      <a:r>
                        <a:rPr lang="en-US" sz="2000" spc="-50">
                          <a:solidFill>
                            <a:srgbClr val="231F20"/>
                          </a:solidFill>
                          <a:latin typeface="Times New Roman"/>
                          <a:ea typeface="Times New Roman"/>
                        </a:rPr>
                        <a:t> </a:t>
                      </a:r>
                      <a:r>
                        <a:rPr lang="en-US" sz="2000">
                          <a:solidFill>
                            <a:srgbClr val="231F20"/>
                          </a:solidFill>
                          <a:latin typeface="Times New Roman"/>
                          <a:ea typeface="Times New Roman"/>
                        </a:rPr>
                        <a:t>trưng</a:t>
                      </a:r>
                      <a:r>
                        <a:rPr lang="en-US" sz="2000" spc="-50">
                          <a:solidFill>
                            <a:srgbClr val="231F20"/>
                          </a:solidFill>
                          <a:latin typeface="Times New Roman"/>
                          <a:ea typeface="Times New Roman"/>
                        </a:rPr>
                        <a:t> </a:t>
                      </a:r>
                      <a:r>
                        <a:rPr lang="en-US" sz="2000">
                          <a:solidFill>
                            <a:srgbClr val="231F20"/>
                          </a:solidFill>
                          <a:latin typeface="Times New Roman"/>
                          <a:ea typeface="Times New Roman"/>
                        </a:rPr>
                        <a:t>của</a:t>
                      </a:r>
                      <a:r>
                        <a:rPr lang="en-US" sz="2000" spc="-50">
                          <a:solidFill>
                            <a:srgbClr val="231F20"/>
                          </a:solidFill>
                          <a:latin typeface="Times New Roman"/>
                          <a:ea typeface="Times New Roman"/>
                        </a:rPr>
                        <a:t> </a:t>
                      </a:r>
                      <a:r>
                        <a:rPr lang="en-US" sz="2000">
                          <a:solidFill>
                            <a:srgbClr val="231F20"/>
                          </a:solidFill>
                          <a:latin typeface="Times New Roman"/>
                          <a:ea typeface="Times New Roman"/>
                        </a:rPr>
                        <a:t>văn</a:t>
                      </a:r>
                      <a:r>
                        <a:rPr lang="en-US" sz="2000" spc="-50">
                          <a:solidFill>
                            <a:srgbClr val="231F20"/>
                          </a:solidFill>
                          <a:latin typeface="Times New Roman"/>
                          <a:ea typeface="Times New Roman"/>
                        </a:rPr>
                        <a:t> </a:t>
                      </a:r>
                      <a:r>
                        <a:rPr lang="en-US" sz="2000">
                          <a:solidFill>
                            <a:srgbClr val="231F20"/>
                          </a:solidFill>
                          <a:latin typeface="Times New Roman"/>
                          <a:ea typeface="Times New Roman"/>
                        </a:rPr>
                        <a:t>hoá</a:t>
                      </a:r>
                      <a:r>
                        <a:rPr lang="en-US" sz="2000" spc="-50">
                          <a:solidFill>
                            <a:srgbClr val="231F20"/>
                          </a:solidFill>
                          <a:latin typeface="Times New Roman"/>
                          <a:ea typeface="Times New Roman"/>
                        </a:rPr>
                        <a:t> </a:t>
                      </a:r>
                      <a:r>
                        <a:rPr lang="en-US" sz="2000">
                          <a:solidFill>
                            <a:srgbClr val="231F20"/>
                          </a:solidFill>
                          <a:latin typeface="Times New Roman"/>
                          <a:ea typeface="Times New Roman"/>
                        </a:rPr>
                        <a:t>Hạ</a:t>
                      </a:r>
                      <a:r>
                        <a:rPr lang="en-US" sz="2000" spc="-50">
                          <a:solidFill>
                            <a:srgbClr val="231F20"/>
                          </a:solidFill>
                          <a:latin typeface="Times New Roman"/>
                          <a:ea typeface="Times New Roman"/>
                        </a:rPr>
                        <a:t> </a:t>
                      </a:r>
                      <a:r>
                        <a:rPr lang="en-US" sz="2000">
                          <a:solidFill>
                            <a:srgbClr val="231F20"/>
                          </a:solidFill>
                          <a:latin typeface="Times New Roman"/>
                          <a:ea typeface="Times New Roman"/>
                        </a:rPr>
                        <a:t>Long</a:t>
                      </a:r>
                      <a:r>
                        <a:rPr lang="en-US" sz="2000" spc="-50">
                          <a:solidFill>
                            <a:srgbClr val="231F20"/>
                          </a:solidFill>
                          <a:latin typeface="Times New Roman"/>
                          <a:ea typeface="Times New Roman"/>
                        </a:rPr>
                        <a:t> </a:t>
                      </a:r>
                      <a:r>
                        <a:rPr lang="en-US" sz="2000">
                          <a:solidFill>
                            <a:srgbClr val="231F20"/>
                          </a:solidFill>
                          <a:latin typeface="Times New Roman"/>
                          <a:ea typeface="Times New Roman"/>
                        </a:rPr>
                        <a:t>thời</a:t>
                      </a:r>
                      <a:r>
                        <a:rPr lang="en-US" sz="2000" spc="-50">
                          <a:solidFill>
                            <a:srgbClr val="231F20"/>
                          </a:solidFill>
                          <a:latin typeface="Times New Roman"/>
                          <a:ea typeface="Times New Roman"/>
                        </a:rPr>
                        <a:t> </a:t>
                      </a:r>
                      <a:r>
                        <a:rPr lang="en-US" sz="2000">
                          <a:solidFill>
                            <a:srgbClr val="231F20"/>
                          </a:solidFill>
                          <a:latin typeface="Times New Roman"/>
                          <a:ea typeface="Times New Roman"/>
                        </a:rPr>
                        <a:t>nguyên</a:t>
                      </a:r>
                      <a:r>
                        <a:rPr lang="en-US" sz="2000" spc="-45">
                          <a:solidFill>
                            <a:srgbClr val="231F20"/>
                          </a:solidFill>
                          <a:latin typeface="Times New Roman"/>
                          <a:ea typeface="Times New Roman"/>
                        </a:rPr>
                        <a:t> </a:t>
                      </a:r>
                      <a:r>
                        <a:rPr lang="en-US" sz="2000">
                          <a:solidFill>
                            <a:srgbClr val="231F20"/>
                          </a:solidFill>
                          <a:latin typeface="Times New Roman"/>
                          <a:ea typeface="Times New Roman"/>
                        </a:rPr>
                        <a:t>thuỷ.</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just">
                        <a:lnSpc>
                          <a:spcPct val="115000"/>
                        </a:lnSpc>
                        <a:spcAft>
                          <a:spcPts val="0"/>
                        </a:spcAft>
                      </a:pP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bl>
          </a:graphicData>
        </a:graphic>
      </p:graphicFrame>
      <p:graphicFrame>
        <p:nvGraphicFramePr>
          <p:cNvPr id="11" name="Table 10"/>
          <p:cNvGraphicFramePr>
            <a:graphicFrameLocks noGrp="1"/>
          </p:cNvGraphicFramePr>
          <p:nvPr/>
        </p:nvGraphicFramePr>
        <p:xfrm>
          <a:off x="6072198" y="928670"/>
          <a:ext cx="2893695" cy="5250307"/>
        </p:xfrm>
        <a:graphic>
          <a:graphicData uri="http://schemas.openxmlformats.org/drawingml/2006/table">
            <a:tbl>
              <a:tblPr/>
              <a:tblGrid>
                <a:gridCol w="1714512"/>
                <a:gridCol w="1179183"/>
              </a:tblGrid>
              <a:tr h="0">
                <a:tc gridSpan="2">
                  <a:txBody>
                    <a:bodyPr/>
                    <a:lstStyle/>
                    <a:p>
                      <a:pPr algn="ctr">
                        <a:lnSpc>
                          <a:spcPct val="115000"/>
                        </a:lnSpc>
                        <a:spcAft>
                          <a:spcPts val="0"/>
                        </a:spcAft>
                      </a:pPr>
                      <a:r>
                        <a:rPr lang="vi-VN" sz="1800" b="1" i="1" dirty="0">
                          <a:solidFill>
                            <a:srgbClr val="242021"/>
                          </a:solidFill>
                          <a:latin typeface="Times New Roman"/>
                          <a:ea typeface="Times New Roman"/>
                        </a:rPr>
                        <a:t>Nhóm 5,6</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r>
              <a:tr h="0">
                <a:tc>
                  <a:txBody>
                    <a:bodyPr/>
                    <a:lstStyle/>
                    <a:p>
                      <a:pPr marR="635">
                        <a:lnSpc>
                          <a:spcPct val="113000"/>
                        </a:lnSpc>
                        <a:spcBef>
                          <a:spcPts val="1020"/>
                        </a:spcBef>
                        <a:spcAft>
                          <a:spcPts val="0"/>
                        </a:spcAft>
                        <a:tabLst>
                          <a:tab pos="322580" algn="l"/>
                        </a:tabLst>
                      </a:pPr>
                      <a:r>
                        <a:rPr lang="vi-VN" sz="1800" dirty="0">
                          <a:solidFill>
                            <a:srgbClr val="231F20"/>
                          </a:solidFill>
                          <a:latin typeface="Times New Roman"/>
                          <a:ea typeface="Times New Roman"/>
                        </a:rPr>
                        <a:t>- </a:t>
                      </a:r>
                      <a:r>
                        <a:rPr lang="en-US" sz="1800" dirty="0">
                          <a:solidFill>
                            <a:srgbClr val="231F20"/>
                          </a:solidFill>
                          <a:latin typeface="Times New Roman"/>
                          <a:ea typeface="Times New Roman"/>
                        </a:rPr>
                        <a:t>Vùng</a:t>
                      </a:r>
                      <a:r>
                        <a:rPr lang="en-US" sz="1800" spc="105" dirty="0">
                          <a:solidFill>
                            <a:srgbClr val="231F20"/>
                          </a:solidFill>
                          <a:latin typeface="Times New Roman"/>
                          <a:ea typeface="Times New Roman"/>
                        </a:rPr>
                        <a:t> </a:t>
                      </a:r>
                      <a:r>
                        <a:rPr lang="en-US" sz="1800" dirty="0">
                          <a:solidFill>
                            <a:srgbClr val="231F20"/>
                          </a:solidFill>
                          <a:latin typeface="Times New Roman"/>
                          <a:ea typeface="Times New Roman"/>
                        </a:rPr>
                        <a:t>đất</a:t>
                      </a:r>
                      <a:r>
                        <a:rPr lang="en-US" sz="1800" spc="110" dirty="0">
                          <a:solidFill>
                            <a:srgbClr val="231F20"/>
                          </a:solidFill>
                          <a:latin typeface="Times New Roman"/>
                          <a:ea typeface="Times New Roman"/>
                        </a:rPr>
                        <a:t> </a:t>
                      </a:r>
                      <a:r>
                        <a:rPr lang="en-US" sz="1800" dirty="0">
                          <a:solidFill>
                            <a:srgbClr val="231F20"/>
                          </a:solidFill>
                          <a:latin typeface="Times New Roman"/>
                          <a:ea typeface="Times New Roman"/>
                        </a:rPr>
                        <a:t>Quảng</a:t>
                      </a:r>
                      <a:r>
                        <a:rPr lang="en-US" sz="1800" spc="110" dirty="0">
                          <a:solidFill>
                            <a:srgbClr val="231F20"/>
                          </a:solidFill>
                          <a:latin typeface="Times New Roman"/>
                          <a:ea typeface="Times New Roman"/>
                        </a:rPr>
                        <a:t> </a:t>
                      </a:r>
                      <a:r>
                        <a:rPr lang="en-US" sz="1800" dirty="0">
                          <a:solidFill>
                            <a:srgbClr val="231F20"/>
                          </a:solidFill>
                          <a:latin typeface="Times New Roman"/>
                          <a:ea typeface="Times New Roman"/>
                        </a:rPr>
                        <a:t>Ninh</a:t>
                      </a:r>
                      <a:r>
                        <a:rPr lang="en-US" sz="1800" spc="105" dirty="0">
                          <a:solidFill>
                            <a:srgbClr val="231F20"/>
                          </a:solidFill>
                          <a:latin typeface="Times New Roman"/>
                          <a:ea typeface="Times New Roman"/>
                        </a:rPr>
                        <a:t> </a:t>
                      </a:r>
                      <a:r>
                        <a:rPr lang="en-US" sz="1800" dirty="0">
                          <a:solidFill>
                            <a:srgbClr val="231F20"/>
                          </a:solidFill>
                          <a:latin typeface="Times New Roman"/>
                          <a:ea typeface="Times New Roman"/>
                        </a:rPr>
                        <a:t>thời</a:t>
                      </a:r>
                      <a:r>
                        <a:rPr lang="en-US" sz="1800" spc="100" dirty="0">
                          <a:solidFill>
                            <a:srgbClr val="231F20"/>
                          </a:solidFill>
                          <a:latin typeface="Times New Roman"/>
                          <a:ea typeface="Times New Roman"/>
                        </a:rPr>
                        <a:t> </a:t>
                      </a:r>
                      <a:r>
                        <a:rPr lang="en-US" sz="1800" dirty="0">
                          <a:solidFill>
                            <a:srgbClr val="231F20"/>
                          </a:solidFill>
                          <a:latin typeface="Times New Roman"/>
                          <a:ea typeface="Times New Roman"/>
                        </a:rPr>
                        <a:t>phong</a:t>
                      </a:r>
                      <a:r>
                        <a:rPr lang="en-US" sz="1800" spc="45" dirty="0">
                          <a:solidFill>
                            <a:srgbClr val="231F20"/>
                          </a:solidFill>
                          <a:latin typeface="Times New Roman"/>
                          <a:ea typeface="Times New Roman"/>
                        </a:rPr>
                        <a:t> </a:t>
                      </a:r>
                      <a:r>
                        <a:rPr lang="en-US" sz="1800" dirty="0">
                          <a:solidFill>
                            <a:srgbClr val="231F20"/>
                          </a:solidFill>
                          <a:latin typeface="Times New Roman"/>
                          <a:ea typeface="Times New Roman"/>
                        </a:rPr>
                        <a:t>kiến</a:t>
                      </a:r>
                      <a:r>
                        <a:rPr lang="en-US" sz="1800" spc="50" dirty="0">
                          <a:solidFill>
                            <a:srgbClr val="231F20"/>
                          </a:solidFill>
                          <a:latin typeface="Times New Roman"/>
                          <a:ea typeface="Times New Roman"/>
                        </a:rPr>
                        <a:t> </a:t>
                      </a:r>
                      <a:r>
                        <a:rPr lang="en-US" sz="1800" dirty="0">
                          <a:solidFill>
                            <a:srgbClr val="231F20"/>
                          </a:solidFill>
                          <a:latin typeface="Times New Roman"/>
                          <a:ea typeface="Times New Roman"/>
                        </a:rPr>
                        <a:t>phương</a:t>
                      </a:r>
                      <a:r>
                        <a:rPr lang="en-US" sz="1800" spc="50" dirty="0">
                          <a:solidFill>
                            <a:srgbClr val="231F20"/>
                          </a:solidFill>
                          <a:latin typeface="Times New Roman"/>
                          <a:ea typeface="Times New Roman"/>
                        </a:rPr>
                        <a:t> </a:t>
                      </a:r>
                      <a:r>
                        <a:rPr lang="en-US" sz="1800" dirty="0">
                          <a:solidFill>
                            <a:srgbClr val="231F20"/>
                          </a:solidFill>
                          <a:latin typeface="Times New Roman"/>
                          <a:ea typeface="Times New Roman"/>
                        </a:rPr>
                        <a:t>Bắc</a:t>
                      </a:r>
                      <a:r>
                        <a:rPr lang="en-US" sz="1800" spc="50" dirty="0">
                          <a:solidFill>
                            <a:srgbClr val="231F20"/>
                          </a:solidFill>
                          <a:latin typeface="Times New Roman"/>
                          <a:ea typeface="Times New Roman"/>
                        </a:rPr>
                        <a:t> </a:t>
                      </a:r>
                      <a:r>
                        <a:rPr lang="en-US" sz="1800" dirty="0">
                          <a:solidFill>
                            <a:srgbClr val="231F20"/>
                          </a:solidFill>
                          <a:latin typeface="Times New Roman"/>
                          <a:ea typeface="Times New Roman"/>
                        </a:rPr>
                        <a:t>cai</a:t>
                      </a:r>
                      <a:r>
                        <a:rPr lang="en-US" sz="1800" spc="50" dirty="0">
                          <a:solidFill>
                            <a:srgbClr val="231F20"/>
                          </a:solidFill>
                          <a:latin typeface="Times New Roman"/>
                          <a:ea typeface="Times New Roman"/>
                        </a:rPr>
                        <a:t> </a:t>
                      </a:r>
                      <a:r>
                        <a:rPr lang="en-US" sz="1800" dirty="0">
                          <a:solidFill>
                            <a:srgbClr val="231F20"/>
                          </a:solidFill>
                          <a:latin typeface="Times New Roman"/>
                          <a:ea typeface="Times New Roman"/>
                        </a:rPr>
                        <a:t>trị</a:t>
                      </a:r>
                      <a:r>
                        <a:rPr lang="en-US" sz="1800" spc="70" dirty="0">
                          <a:solidFill>
                            <a:srgbClr val="231F20"/>
                          </a:solidFill>
                          <a:latin typeface="Times New Roman"/>
                          <a:ea typeface="Times New Roman"/>
                        </a:rPr>
                        <a:t> </a:t>
                      </a:r>
                      <a:r>
                        <a:rPr lang="en-US" sz="1800" dirty="0">
                          <a:solidFill>
                            <a:srgbClr val="231F20"/>
                          </a:solidFill>
                          <a:latin typeface="Times New Roman"/>
                          <a:ea typeface="Times New Roman"/>
                        </a:rPr>
                        <a:t>được</a:t>
                      </a:r>
                      <a:r>
                        <a:rPr lang="en-US" sz="1800" spc="110" dirty="0">
                          <a:solidFill>
                            <a:srgbClr val="231F20"/>
                          </a:solidFill>
                          <a:latin typeface="Times New Roman"/>
                          <a:ea typeface="Times New Roman"/>
                        </a:rPr>
                        <a:t> </a:t>
                      </a:r>
                      <a:r>
                        <a:rPr lang="en-US" sz="1800" dirty="0">
                          <a:solidFill>
                            <a:srgbClr val="231F20"/>
                          </a:solidFill>
                          <a:latin typeface="Times New Roman"/>
                          <a:ea typeface="Times New Roman"/>
                        </a:rPr>
                        <a:t>gọi</a:t>
                      </a:r>
                      <a:r>
                        <a:rPr lang="en-US" sz="1800" spc="110" dirty="0">
                          <a:solidFill>
                            <a:srgbClr val="231F20"/>
                          </a:solidFill>
                          <a:latin typeface="Times New Roman"/>
                          <a:ea typeface="Times New Roman"/>
                        </a:rPr>
                        <a:t> </a:t>
                      </a:r>
                      <a:r>
                        <a:rPr lang="en-US" sz="1800" dirty="0">
                          <a:solidFill>
                            <a:srgbClr val="231F20"/>
                          </a:solidFill>
                          <a:latin typeface="Times New Roman"/>
                          <a:ea typeface="Times New Roman"/>
                        </a:rPr>
                        <a:t>bằng</a:t>
                      </a:r>
                      <a:r>
                        <a:rPr lang="en-US" sz="1800" spc="105" dirty="0">
                          <a:solidFill>
                            <a:srgbClr val="231F20"/>
                          </a:solidFill>
                          <a:latin typeface="Times New Roman"/>
                          <a:ea typeface="Times New Roman"/>
                        </a:rPr>
                        <a:t> </a:t>
                      </a:r>
                      <a:r>
                        <a:rPr lang="en-US" sz="1800" dirty="0">
                          <a:solidFill>
                            <a:srgbClr val="231F20"/>
                          </a:solidFill>
                          <a:latin typeface="Times New Roman"/>
                          <a:ea typeface="Times New Roman"/>
                        </a:rPr>
                        <a:t>những</a:t>
                      </a:r>
                      <a:r>
                        <a:rPr lang="en-US" sz="1800" spc="-290" dirty="0">
                          <a:solidFill>
                            <a:srgbClr val="231F20"/>
                          </a:solidFill>
                          <a:latin typeface="Times New Roman"/>
                          <a:ea typeface="Times New Roman"/>
                        </a:rPr>
                        <a:t> </a:t>
                      </a:r>
                      <a:r>
                        <a:rPr lang="en-US" sz="1800" dirty="0">
                          <a:solidFill>
                            <a:srgbClr val="231F20"/>
                          </a:solidFill>
                          <a:latin typeface="Times New Roman"/>
                          <a:ea typeface="Times New Roman"/>
                        </a:rPr>
                        <a:t>địa</a:t>
                      </a:r>
                      <a:r>
                        <a:rPr lang="en-US" sz="1800" spc="75" dirty="0">
                          <a:solidFill>
                            <a:srgbClr val="231F20"/>
                          </a:solidFill>
                          <a:latin typeface="Times New Roman"/>
                          <a:ea typeface="Times New Roman"/>
                        </a:rPr>
                        <a:t> </a:t>
                      </a:r>
                      <a:r>
                        <a:rPr lang="en-US" sz="1800" dirty="0">
                          <a:solidFill>
                            <a:srgbClr val="231F20"/>
                          </a:solidFill>
                          <a:latin typeface="Times New Roman"/>
                          <a:ea typeface="Times New Roman"/>
                        </a:rPr>
                        <a:t>danh</a:t>
                      </a:r>
                      <a:r>
                        <a:rPr lang="en-US" sz="1800" spc="80" dirty="0">
                          <a:solidFill>
                            <a:srgbClr val="231F20"/>
                          </a:solidFill>
                          <a:latin typeface="Times New Roman"/>
                          <a:ea typeface="Times New Roman"/>
                        </a:rPr>
                        <a:t> </a:t>
                      </a:r>
                      <a:r>
                        <a:rPr lang="en-US" sz="1800" dirty="0">
                          <a:solidFill>
                            <a:srgbClr val="231F20"/>
                          </a:solidFill>
                          <a:latin typeface="Times New Roman"/>
                          <a:ea typeface="Times New Roman"/>
                        </a:rPr>
                        <a:t>nào?</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15000"/>
                        </a:lnSpc>
                        <a:spcAft>
                          <a:spcPts val="0"/>
                        </a:spcAft>
                      </a:pP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0">
                <a:tc>
                  <a:txBody>
                    <a:bodyPr/>
                    <a:lstStyle/>
                    <a:p>
                      <a:pPr>
                        <a:lnSpc>
                          <a:spcPct val="113000"/>
                        </a:lnSpc>
                        <a:spcBef>
                          <a:spcPts val="215"/>
                        </a:spcBef>
                        <a:spcAft>
                          <a:spcPts val="0"/>
                        </a:spcAft>
                        <a:tabLst>
                          <a:tab pos="338455" algn="l"/>
                        </a:tabLst>
                      </a:pPr>
                      <a:r>
                        <a:rPr lang="vi-VN" sz="1800" dirty="0">
                          <a:solidFill>
                            <a:srgbClr val="231F20"/>
                          </a:solidFill>
                          <a:latin typeface="Times New Roman"/>
                          <a:ea typeface="Times New Roman"/>
                        </a:rPr>
                        <a:t>- </a:t>
                      </a:r>
                      <a:r>
                        <a:rPr lang="en-US" sz="1800" dirty="0">
                          <a:solidFill>
                            <a:srgbClr val="231F20"/>
                          </a:solidFill>
                          <a:latin typeface="Times New Roman"/>
                          <a:ea typeface="Times New Roman"/>
                        </a:rPr>
                        <a:t>Nêu</a:t>
                      </a:r>
                      <a:r>
                        <a:rPr lang="en-US" sz="1800" spc="150" dirty="0">
                          <a:solidFill>
                            <a:srgbClr val="231F20"/>
                          </a:solidFill>
                          <a:latin typeface="Times New Roman"/>
                          <a:ea typeface="Times New Roman"/>
                        </a:rPr>
                        <a:t> </a:t>
                      </a:r>
                      <a:r>
                        <a:rPr lang="en-US" sz="1800" dirty="0">
                          <a:solidFill>
                            <a:srgbClr val="231F20"/>
                          </a:solidFill>
                          <a:latin typeface="Times New Roman"/>
                          <a:ea typeface="Times New Roman"/>
                        </a:rPr>
                        <a:t>những</a:t>
                      </a:r>
                      <a:r>
                        <a:rPr lang="en-US" sz="1800" spc="150" dirty="0">
                          <a:solidFill>
                            <a:srgbClr val="231F20"/>
                          </a:solidFill>
                          <a:latin typeface="Times New Roman"/>
                          <a:ea typeface="Times New Roman"/>
                        </a:rPr>
                        <a:t> </a:t>
                      </a:r>
                      <a:r>
                        <a:rPr lang="en-US" sz="1800" dirty="0">
                          <a:solidFill>
                            <a:srgbClr val="231F20"/>
                          </a:solidFill>
                          <a:latin typeface="Times New Roman"/>
                          <a:ea typeface="Times New Roman"/>
                        </a:rPr>
                        <a:t>đóng</a:t>
                      </a:r>
                      <a:r>
                        <a:rPr lang="en-US" sz="1800" spc="150" dirty="0">
                          <a:solidFill>
                            <a:srgbClr val="231F20"/>
                          </a:solidFill>
                          <a:latin typeface="Times New Roman"/>
                          <a:ea typeface="Times New Roman"/>
                        </a:rPr>
                        <a:t> </a:t>
                      </a:r>
                      <a:r>
                        <a:rPr lang="en-US" sz="1800" dirty="0">
                          <a:solidFill>
                            <a:srgbClr val="231F20"/>
                          </a:solidFill>
                          <a:latin typeface="Times New Roman"/>
                          <a:ea typeface="Times New Roman"/>
                        </a:rPr>
                        <a:t>góp</a:t>
                      </a:r>
                      <a:r>
                        <a:rPr lang="en-US" sz="1800" spc="155" dirty="0">
                          <a:solidFill>
                            <a:srgbClr val="231F20"/>
                          </a:solidFill>
                          <a:latin typeface="Times New Roman"/>
                          <a:ea typeface="Times New Roman"/>
                        </a:rPr>
                        <a:t> </a:t>
                      </a:r>
                      <a:r>
                        <a:rPr lang="en-US" sz="1800" dirty="0">
                          <a:solidFill>
                            <a:srgbClr val="231F20"/>
                          </a:solidFill>
                          <a:latin typeface="Times New Roman"/>
                          <a:ea typeface="Times New Roman"/>
                        </a:rPr>
                        <a:t>của</a:t>
                      </a:r>
                      <a:r>
                        <a:rPr lang="en-US" sz="1800" spc="150" dirty="0">
                          <a:solidFill>
                            <a:srgbClr val="231F20"/>
                          </a:solidFill>
                          <a:latin typeface="Times New Roman"/>
                          <a:ea typeface="Times New Roman"/>
                        </a:rPr>
                        <a:t> </a:t>
                      </a:r>
                      <a:r>
                        <a:rPr lang="en-US" sz="1800" dirty="0">
                          <a:solidFill>
                            <a:srgbClr val="231F20"/>
                          </a:solidFill>
                          <a:latin typeface="Times New Roman"/>
                          <a:ea typeface="Times New Roman"/>
                        </a:rPr>
                        <a:t>nhân</a:t>
                      </a:r>
                      <a:r>
                        <a:rPr lang="en-US" sz="1800" spc="150" dirty="0">
                          <a:solidFill>
                            <a:srgbClr val="231F20"/>
                          </a:solidFill>
                          <a:latin typeface="Times New Roman"/>
                          <a:ea typeface="Times New Roman"/>
                        </a:rPr>
                        <a:t> </a:t>
                      </a:r>
                      <a:r>
                        <a:rPr lang="en-US" sz="1800" dirty="0">
                          <a:solidFill>
                            <a:srgbClr val="231F20"/>
                          </a:solidFill>
                          <a:latin typeface="Times New Roman"/>
                          <a:ea typeface="Times New Roman"/>
                        </a:rPr>
                        <a:t>dân</a:t>
                      </a:r>
                      <a:r>
                        <a:rPr lang="en-US" sz="1800" spc="150" dirty="0">
                          <a:solidFill>
                            <a:srgbClr val="231F20"/>
                          </a:solidFill>
                          <a:latin typeface="Times New Roman"/>
                          <a:ea typeface="Times New Roman"/>
                        </a:rPr>
                        <a:t> </a:t>
                      </a:r>
                      <a:r>
                        <a:rPr lang="en-US" sz="1800" dirty="0">
                          <a:solidFill>
                            <a:srgbClr val="231F20"/>
                          </a:solidFill>
                          <a:latin typeface="Times New Roman"/>
                          <a:ea typeface="Times New Roman"/>
                        </a:rPr>
                        <a:t>Quảng</a:t>
                      </a:r>
                      <a:r>
                        <a:rPr lang="en-US" sz="1800" spc="155" dirty="0">
                          <a:solidFill>
                            <a:srgbClr val="231F20"/>
                          </a:solidFill>
                          <a:latin typeface="Times New Roman"/>
                          <a:ea typeface="Times New Roman"/>
                        </a:rPr>
                        <a:t> </a:t>
                      </a:r>
                      <a:r>
                        <a:rPr lang="en-US" sz="1800" dirty="0">
                          <a:solidFill>
                            <a:srgbClr val="231F20"/>
                          </a:solidFill>
                          <a:latin typeface="Times New Roman"/>
                          <a:ea typeface="Times New Roman"/>
                        </a:rPr>
                        <a:t>Ninh</a:t>
                      </a:r>
                      <a:r>
                        <a:rPr lang="en-US" sz="1800" spc="155" dirty="0">
                          <a:solidFill>
                            <a:srgbClr val="231F20"/>
                          </a:solidFill>
                          <a:latin typeface="Times New Roman"/>
                          <a:ea typeface="Times New Roman"/>
                        </a:rPr>
                        <a:t> </a:t>
                      </a:r>
                      <a:r>
                        <a:rPr lang="en-US" sz="1800" dirty="0">
                          <a:solidFill>
                            <a:srgbClr val="231F20"/>
                          </a:solidFill>
                          <a:latin typeface="Times New Roman"/>
                          <a:ea typeface="Times New Roman"/>
                        </a:rPr>
                        <a:t>trong</a:t>
                      </a:r>
                      <a:r>
                        <a:rPr lang="en-US" sz="1800" spc="150" dirty="0">
                          <a:solidFill>
                            <a:srgbClr val="231F20"/>
                          </a:solidFill>
                          <a:latin typeface="Times New Roman"/>
                          <a:ea typeface="Times New Roman"/>
                        </a:rPr>
                        <a:t> </a:t>
                      </a:r>
                      <a:r>
                        <a:rPr lang="en-US" sz="1800" dirty="0">
                          <a:solidFill>
                            <a:srgbClr val="231F20"/>
                          </a:solidFill>
                          <a:latin typeface="Times New Roman"/>
                          <a:ea typeface="Times New Roman"/>
                        </a:rPr>
                        <a:t>cuộc</a:t>
                      </a:r>
                      <a:r>
                        <a:rPr lang="en-US" sz="1800" spc="150" dirty="0">
                          <a:solidFill>
                            <a:srgbClr val="231F20"/>
                          </a:solidFill>
                          <a:latin typeface="Times New Roman"/>
                          <a:ea typeface="Times New Roman"/>
                        </a:rPr>
                        <a:t> </a:t>
                      </a:r>
                      <a:r>
                        <a:rPr lang="en-US" sz="1800" dirty="0">
                          <a:solidFill>
                            <a:srgbClr val="231F20"/>
                          </a:solidFill>
                          <a:latin typeface="Times New Roman"/>
                          <a:ea typeface="Times New Roman"/>
                        </a:rPr>
                        <a:t>đấu</a:t>
                      </a:r>
                      <a:r>
                        <a:rPr lang="en-US" sz="1800" spc="155" dirty="0">
                          <a:solidFill>
                            <a:srgbClr val="231F20"/>
                          </a:solidFill>
                          <a:latin typeface="Times New Roman"/>
                          <a:ea typeface="Times New Roman"/>
                        </a:rPr>
                        <a:t> </a:t>
                      </a:r>
                      <a:r>
                        <a:rPr lang="en-US" sz="1800" dirty="0">
                          <a:solidFill>
                            <a:srgbClr val="231F20"/>
                          </a:solidFill>
                          <a:latin typeface="Times New Roman"/>
                          <a:ea typeface="Times New Roman"/>
                        </a:rPr>
                        <a:t>tranh</a:t>
                      </a:r>
                      <a:r>
                        <a:rPr lang="en-US" sz="1800" spc="150" dirty="0">
                          <a:solidFill>
                            <a:srgbClr val="231F20"/>
                          </a:solidFill>
                          <a:latin typeface="Times New Roman"/>
                          <a:ea typeface="Times New Roman"/>
                        </a:rPr>
                        <a:t> </a:t>
                      </a:r>
                      <a:r>
                        <a:rPr lang="en-US" sz="1800" dirty="0">
                          <a:solidFill>
                            <a:srgbClr val="231F20"/>
                          </a:solidFill>
                          <a:latin typeface="Times New Roman"/>
                          <a:ea typeface="Times New Roman"/>
                        </a:rPr>
                        <a:t>chống</a:t>
                      </a:r>
                      <a:r>
                        <a:rPr lang="en-US" sz="1800" spc="-290" dirty="0">
                          <a:solidFill>
                            <a:srgbClr val="231F20"/>
                          </a:solidFill>
                          <a:latin typeface="Times New Roman"/>
                          <a:ea typeface="Times New Roman"/>
                        </a:rPr>
                        <a:t> </a:t>
                      </a:r>
                      <a:r>
                        <a:rPr lang="en-US" sz="1800" dirty="0">
                          <a:solidFill>
                            <a:srgbClr val="231F20"/>
                          </a:solidFill>
                          <a:latin typeface="Times New Roman"/>
                          <a:ea typeface="Times New Roman"/>
                        </a:rPr>
                        <a:t>ách</a:t>
                      </a:r>
                      <a:r>
                        <a:rPr lang="en-US" sz="1800" spc="80" dirty="0">
                          <a:solidFill>
                            <a:srgbClr val="231F20"/>
                          </a:solidFill>
                          <a:latin typeface="Times New Roman"/>
                          <a:ea typeface="Times New Roman"/>
                        </a:rPr>
                        <a:t> </a:t>
                      </a:r>
                      <a:r>
                        <a:rPr lang="en-US" sz="1800" dirty="0">
                          <a:solidFill>
                            <a:srgbClr val="231F20"/>
                          </a:solidFill>
                          <a:latin typeface="Times New Roman"/>
                          <a:ea typeface="Times New Roman"/>
                        </a:rPr>
                        <a:t>thống</a:t>
                      </a:r>
                      <a:r>
                        <a:rPr lang="en-US" sz="1800" spc="80" dirty="0">
                          <a:solidFill>
                            <a:srgbClr val="231F20"/>
                          </a:solidFill>
                          <a:latin typeface="Times New Roman"/>
                          <a:ea typeface="Times New Roman"/>
                        </a:rPr>
                        <a:t> </a:t>
                      </a:r>
                      <a:r>
                        <a:rPr lang="en-US" sz="1800" dirty="0">
                          <a:solidFill>
                            <a:srgbClr val="231F20"/>
                          </a:solidFill>
                          <a:latin typeface="Times New Roman"/>
                          <a:ea typeface="Times New Roman"/>
                        </a:rPr>
                        <a:t>trị</a:t>
                      </a:r>
                      <a:r>
                        <a:rPr lang="en-US" sz="1800" spc="85" dirty="0">
                          <a:solidFill>
                            <a:srgbClr val="231F20"/>
                          </a:solidFill>
                          <a:latin typeface="Times New Roman"/>
                          <a:ea typeface="Times New Roman"/>
                        </a:rPr>
                        <a:t> </a:t>
                      </a:r>
                      <a:r>
                        <a:rPr lang="en-US" sz="1800" dirty="0">
                          <a:solidFill>
                            <a:srgbClr val="231F20"/>
                          </a:solidFill>
                          <a:latin typeface="Times New Roman"/>
                          <a:ea typeface="Times New Roman"/>
                        </a:rPr>
                        <a:t>của</a:t>
                      </a:r>
                      <a:r>
                        <a:rPr lang="en-US" sz="1800" spc="80" dirty="0">
                          <a:solidFill>
                            <a:srgbClr val="231F20"/>
                          </a:solidFill>
                          <a:latin typeface="Times New Roman"/>
                          <a:ea typeface="Times New Roman"/>
                        </a:rPr>
                        <a:t> </a:t>
                      </a:r>
                      <a:r>
                        <a:rPr lang="en-US" sz="1800" dirty="0">
                          <a:solidFill>
                            <a:srgbClr val="231F20"/>
                          </a:solidFill>
                          <a:latin typeface="Times New Roman"/>
                          <a:ea typeface="Times New Roman"/>
                        </a:rPr>
                        <a:t>các</a:t>
                      </a:r>
                      <a:r>
                        <a:rPr lang="en-US" sz="1800" spc="80" dirty="0">
                          <a:solidFill>
                            <a:srgbClr val="231F20"/>
                          </a:solidFill>
                          <a:latin typeface="Times New Roman"/>
                          <a:ea typeface="Times New Roman"/>
                        </a:rPr>
                        <a:t> </a:t>
                      </a:r>
                      <a:r>
                        <a:rPr lang="en-US" sz="1800" dirty="0">
                          <a:solidFill>
                            <a:srgbClr val="231F20"/>
                          </a:solidFill>
                          <a:latin typeface="Times New Roman"/>
                          <a:ea typeface="Times New Roman"/>
                        </a:rPr>
                        <a:t>triều</a:t>
                      </a:r>
                      <a:r>
                        <a:rPr lang="en-US" sz="1800" spc="85" dirty="0">
                          <a:solidFill>
                            <a:srgbClr val="231F20"/>
                          </a:solidFill>
                          <a:latin typeface="Times New Roman"/>
                          <a:ea typeface="Times New Roman"/>
                        </a:rPr>
                        <a:t> </a:t>
                      </a:r>
                      <a:r>
                        <a:rPr lang="en-US" sz="1800" dirty="0">
                          <a:solidFill>
                            <a:srgbClr val="231F20"/>
                          </a:solidFill>
                          <a:latin typeface="Times New Roman"/>
                          <a:ea typeface="Times New Roman"/>
                        </a:rPr>
                        <a:t>đại</a:t>
                      </a:r>
                      <a:r>
                        <a:rPr lang="en-US" sz="1800" spc="80" dirty="0">
                          <a:solidFill>
                            <a:srgbClr val="231F20"/>
                          </a:solidFill>
                          <a:latin typeface="Times New Roman"/>
                          <a:ea typeface="Times New Roman"/>
                        </a:rPr>
                        <a:t> </a:t>
                      </a:r>
                      <a:r>
                        <a:rPr lang="en-US" sz="1800" dirty="0">
                          <a:solidFill>
                            <a:srgbClr val="231F20"/>
                          </a:solidFill>
                          <a:latin typeface="Times New Roman"/>
                          <a:ea typeface="Times New Roman"/>
                        </a:rPr>
                        <a:t>phong</a:t>
                      </a:r>
                      <a:r>
                        <a:rPr lang="en-US" sz="1800" spc="80" dirty="0">
                          <a:solidFill>
                            <a:srgbClr val="231F20"/>
                          </a:solidFill>
                          <a:latin typeface="Times New Roman"/>
                          <a:ea typeface="Times New Roman"/>
                        </a:rPr>
                        <a:t> </a:t>
                      </a:r>
                      <a:r>
                        <a:rPr lang="en-US" sz="1800" dirty="0">
                          <a:solidFill>
                            <a:srgbClr val="231F20"/>
                          </a:solidFill>
                          <a:latin typeface="Times New Roman"/>
                          <a:ea typeface="Times New Roman"/>
                        </a:rPr>
                        <a:t>kiến</a:t>
                      </a:r>
                      <a:r>
                        <a:rPr lang="en-US" sz="1800" spc="80" dirty="0">
                          <a:solidFill>
                            <a:srgbClr val="231F20"/>
                          </a:solidFill>
                          <a:latin typeface="Times New Roman"/>
                          <a:ea typeface="Times New Roman"/>
                        </a:rPr>
                        <a:t> </a:t>
                      </a:r>
                      <a:r>
                        <a:rPr lang="en-US" sz="1800" dirty="0">
                          <a:solidFill>
                            <a:srgbClr val="231F20"/>
                          </a:solidFill>
                          <a:latin typeface="Times New Roman"/>
                          <a:ea typeface="Times New Roman"/>
                        </a:rPr>
                        <a:t>phương</a:t>
                      </a:r>
                      <a:r>
                        <a:rPr lang="en-US" sz="1800" spc="85" dirty="0">
                          <a:solidFill>
                            <a:srgbClr val="231F20"/>
                          </a:solidFill>
                          <a:latin typeface="Times New Roman"/>
                          <a:ea typeface="Times New Roman"/>
                        </a:rPr>
                        <a:t> </a:t>
                      </a:r>
                      <a:r>
                        <a:rPr lang="en-US" sz="1800" dirty="0">
                          <a:solidFill>
                            <a:srgbClr val="231F20"/>
                          </a:solidFill>
                          <a:latin typeface="Times New Roman"/>
                          <a:ea typeface="Times New Roman"/>
                        </a:rPr>
                        <a:t>Bắc</a:t>
                      </a:r>
                      <a:r>
                        <a:rPr lang="vi-VN" sz="1800" dirty="0">
                          <a:solidFill>
                            <a:srgbClr val="231F20"/>
                          </a:solidFill>
                          <a:latin typeface="Times New Roman"/>
                          <a:ea typeface="Times New Roman"/>
                        </a:rPr>
                        <a:t> ?</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15000"/>
                        </a:lnSpc>
                        <a:spcAft>
                          <a:spcPts val="0"/>
                        </a:spcAft>
                      </a:pP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bl>
          </a:graphicData>
        </a:graphic>
      </p:graphicFrame>
      <p:graphicFrame>
        <p:nvGraphicFramePr>
          <p:cNvPr id="12" name="Table 11"/>
          <p:cNvGraphicFramePr>
            <a:graphicFrameLocks noGrp="1"/>
          </p:cNvGraphicFramePr>
          <p:nvPr/>
        </p:nvGraphicFramePr>
        <p:xfrm>
          <a:off x="3000364" y="1071546"/>
          <a:ext cx="2893695" cy="5737670"/>
        </p:xfrm>
        <a:graphic>
          <a:graphicData uri="http://schemas.openxmlformats.org/drawingml/2006/table">
            <a:tbl>
              <a:tblPr/>
              <a:tblGrid>
                <a:gridCol w="2000264"/>
                <a:gridCol w="893431"/>
              </a:tblGrid>
              <a:tr h="0">
                <a:tc gridSpan="2">
                  <a:txBody>
                    <a:bodyPr/>
                    <a:lstStyle/>
                    <a:p>
                      <a:pPr algn="ctr">
                        <a:lnSpc>
                          <a:spcPct val="115000"/>
                        </a:lnSpc>
                        <a:spcAft>
                          <a:spcPts val="0"/>
                        </a:spcAft>
                      </a:pPr>
                      <a:r>
                        <a:rPr lang="vi-VN" sz="2000" b="1" i="1" dirty="0">
                          <a:solidFill>
                            <a:srgbClr val="242021"/>
                          </a:solidFill>
                          <a:latin typeface="Times New Roman"/>
                          <a:ea typeface="Times New Roman"/>
                        </a:rPr>
                        <a:t>Nhóm 3,4</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r>
              <a:tr h="0">
                <a:tc>
                  <a:txBody>
                    <a:bodyPr/>
                    <a:lstStyle/>
                    <a:p>
                      <a:pPr>
                        <a:spcBef>
                          <a:spcPts val="5"/>
                        </a:spcBef>
                        <a:spcAft>
                          <a:spcPts val="0"/>
                        </a:spcAft>
                        <a:tabLst>
                          <a:tab pos="292100" algn="l"/>
                        </a:tabLst>
                      </a:pPr>
                      <a:r>
                        <a:rPr lang="vi-VN" sz="2000" dirty="0">
                          <a:solidFill>
                            <a:srgbClr val="231F20"/>
                          </a:solidFill>
                          <a:latin typeface="Times New Roman"/>
                          <a:ea typeface="Times New Roman"/>
                        </a:rPr>
                        <a:t>- </a:t>
                      </a:r>
                      <a:r>
                        <a:rPr lang="en-US" sz="2000" dirty="0">
                          <a:solidFill>
                            <a:srgbClr val="231F20"/>
                          </a:solidFill>
                          <a:latin typeface="Times New Roman"/>
                          <a:ea typeface="Times New Roman"/>
                        </a:rPr>
                        <a:t>Vùng</a:t>
                      </a:r>
                      <a:r>
                        <a:rPr lang="en-US" sz="2000" spc="80" dirty="0">
                          <a:solidFill>
                            <a:srgbClr val="231F20"/>
                          </a:solidFill>
                          <a:latin typeface="Times New Roman"/>
                          <a:ea typeface="Times New Roman"/>
                        </a:rPr>
                        <a:t> </a:t>
                      </a:r>
                      <a:r>
                        <a:rPr lang="en-US" sz="2000" dirty="0">
                          <a:solidFill>
                            <a:srgbClr val="231F20"/>
                          </a:solidFill>
                          <a:latin typeface="Times New Roman"/>
                          <a:ea typeface="Times New Roman"/>
                        </a:rPr>
                        <a:t>đất</a:t>
                      </a:r>
                      <a:r>
                        <a:rPr lang="en-US" sz="2000" spc="80" dirty="0">
                          <a:solidFill>
                            <a:srgbClr val="231F20"/>
                          </a:solidFill>
                          <a:latin typeface="Times New Roman"/>
                          <a:ea typeface="Times New Roman"/>
                        </a:rPr>
                        <a:t> </a:t>
                      </a:r>
                      <a:r>
                        <a:rPr lang="en-US" sz="2000" dirty="0">
                          <a:solidFill>
                            <a:srgbClr val="231F20"/>
                          </a:solidFill>
                          <a:latin typeface="Times New Roman"/>
                          <a:ea typeface="Times New Roman"/>
                        </a:rPr>
                        <a:t>Quảng</a:t>
                      </a:r>
                      <a:r>
                        <a:rPr lang="en-US" sz="2000" spc="80" dirty="0">
                          <a:solidFill>
                            <a:srgbClr val="231F20"/>
                          </a:solidFill>
                          <a:latin typeface="Times New Roman"/>
                          <a:ea typeface="Times New Roman"/>
                        </a:rPr>
                        <a:t> </a:t>
                      </a:r>
                      <a:r>
                        <a:rPr lang="en-US" sz="2000" dirty="0">
                          <a:solidFill>
                            <a:srgbClr val="231F20"/>
                          </a:solidFill>
                          <a:latin typeface="Times New Roman"/>
                          <a:ea typeface="Times New Roman"/>
                        </a:rPr>
                        <a:t>Ninh</a:t>
                      </a:r>
                      <a:r>
                        <a:rPr lang="en-US" sz="2000" spc="80" dirty="0">
                          <a:solidFill>
                            <a:srgbClr val="231F20"/>
                          </a:solidFill>
                          <a:latin typeface="Times New Roman"/>
                          <a:ea typeface="Times New Roman"/>
                        </a:rPr>
                        <a:t> </a:t>
                      </a:r>
                      <a:r>
                        <a:rPr lang="en-US" sz="2000" dirty="0">
                          <a:solidFill>
                            <a:srgbClr val="231F20"/>
                          </a:solidFill>
                          <a:latin typeface="Times New Roman"/>
                          <a:ea typeface="Times New Roman"/>
                        </a:rPr>
                        <a:t>thời</a:t>
                      </a:r>
                      <a:r>
                        <a:rPr lang="en-US" sz="2000" spc="80" dirty="0">
                          <a:solidFill>
                            <a:srgbClr val="231F20"/>
                          </a:solidFill>
                          <a:latin typeface="Times New Roman"/>
                          <a:ea typeface="Times New Roman"/>
                        </a:rPr>
                        <a:t> </a:t>
                      </a:r>
                      <a:r>
                        <a:rPr lang="en-US" sz="2000" dirty="0">
                          <a:solidFill>
                            <a:srgbClr val="231F20"/>
                          </a:solidFill>
                          <a:latin typeface="Times New Roman"/>
                          <a:ea typeface="Times New Roman"/>
                        </a:rPr>
                        <a:t>Văn</a:t>
                      </a:r>
                      <a:r>
                        <a:rPr lang="en-US" sz="2000" spc="80" dirty="0">
                          <a:solidFill>
                            <a:srgbClr val="231F20"/>
                          </a:solidFill>
                          <a:latin typeface="Times New Roman"/>
                          <a:ea typeface="Times New Roman"/>
                        </a:rPr>
                        <a:t> </a:t>
                      </a:r>
                      <a:r>
                        <a:rPr lang="en-US" sz="2000" dirty="0">
                          <a:solidFill>
                            <a:srgbClr val="231F20"/>
                          </a:solidFill>
                          <a:latin typeface="Times New Roman"/>
                          <a:ea typeface="Times New Roman"/>
                        </a:rPr>
                        <a:t>Lang</a:t>
                      </a:r>
                      <a:r>
                        <a:rPr lang="en-US" sz="2000" spc="75" dirty="0">
                          <a:solidFill>
                            <a:srgbClr val="231F20"/>
                          </a:solidFill>
                          <a:latin typeface="Times New Roman"/>
                          <a:ea typeface="Times New Roman"/>
                        </a:rPr>
                        <a:t> </a:t>
                      </a:r>
                      <a:r>
                        <a:rPr lang="en-US" sz="2000" dirty="0">
                          <a:solidFill>
                            <a:srgbClr val="231F20"/>
                          </a:solidFill>
                          <a:latin typeface="Times New Roman"/>
                          <a:ea typeface="Times New Roman"/>
                        </a:rPr>
                        <a:t>–</a:t>
                      </a:r>
                      <a:r>
                        <a:rPr lang="en-US" sz="2000" spc="40" dirty="0">
                          <a:solidFill>
                            <a:srgbClr val="231F20"/>
                          </a:solidFill>
                          <a:latin typeface="Times New Roman"/>
                          <a:ea typeface="Times New Roman"/>
                        </a:rPr>
                        <a:t> </a:t>
                      </a:r>
                      <a:r>
                        <a:rPr lang="en-US" sz="2000" dirty="0">
                          <a:solidFill>
                            <a:srgbClr val="231F20"/>
                          </a:solidFill>
                          <a:latin typeface="Times New Roman"/>
                          <a:ea typeface="Times New Roman"/>
                        </a:rPr>
                        <a:t>Âu</a:t>
                      </a:r>
                      <a:r>
                        <a:rPr lang="en-US" sz="2000" spc="80" dirty="0">
                          <a:solidFill>
                            <a:srgbClr val="231F20"/>
                          </a:solidFill>
                          <a:latin typeface="Times New Roman"/>
                          <a:ea typeface="Times New Roman"/>
                        </a:rPr>
                        <a:t> </a:t>
                      </a:r>
                      <a:r>
                        <a:rPr lang="en-US" sz="2000" dirty="0">
                          <a:solidFill>
                            <a:srgbClr val="231F20"/>
                          </a:solidFill>
                          <a:latin typeface="Times New Roman"/>
                          <a:ea typeface="Times New Roman"/>
                        </a:rPr>
                        <a:t>Lạc</a:t>
                      </a:r>
                      <a:r>
                        <a:rPr lang="en-US" sz="2000" spc="80" dirty="0">
                          <a:solidFill>
                            <a:srgbClr val="231F20"/>
                          </a:solidFill>
                          <a:latin typeface="Times New Roman"/>
                          <a:ea typeface="Times New Roman"/>
                        </a:rPr>
                        <a:t> </a:t>
                      </a:r>
                      <a:r>
                        <a:rPr lang="en-US" sz="2000" dirty="0">
                          <a:solidFill>
                            <a:srgbClr val="231F20"/>
                          </a:solidFill>
                          <a:latin typeface="Times New Roman"/>
                          <a:ea typeface="Times New Roman"/>
                        </a:rPr>
                        <a:t>được</a:t>
                      </a:r>
                      <a:r>
                        <a:rPr lang="en-US" sz="2000" spc="80" dirty="0">
                          <a:solidFill>
                            <a:srgbClr val="231F20"/>
                          </a:solidFill>
                          <a:latin typeface="Times New Roman"/>
                          <a:ea typeface="Times New Roman"/>
                        </a:rPr>
                        <a:t> </a:t>
                      </a:r>
                      <a:r>
                        <a:rPr lang="en-US" sz="2000" dirty="0">
                          <a:solidFill>
                            <a:srgbClr val="231F20"/>
                          </a:solidFill>
                          <a:latin typeface="Times New Roman"/>
                          <a:ea typeface="Times New Roman"/>
                        </a:rPr>
                        <a:t>gọi</a:t>
                      </a:r>
                      <a:r>
                        <a:rPr lang="en-US" sz="2000" spc="80" dirty="0">
                          <a:solidFill>
                            <a:srgbClr val="231F20"/>
                          </a:solidFill>
                          <a:latin typeface="Times New Roman"/>
                          <a:ea typeface="Times New Roman"/>
                        </a:rPr>
                        <a:t> </a:t>
                      </a:r>
                      <a:r>
                        <a:rPr lang="en-US" sz="2000" dirty="0">
                          <a:solidFill>
                            <a:srgbClr val="231F20"/>
                          </a:solidFill>
                          <a:latin typeface="Times New Roman"/>
                          <a:ea typeface="Times New Roman"/>
                        </a:rPr>
                        <a:t>với</a:t>
                      </a:r>
                      <a:r>
                        <a:rPr lang="en-US" sz="2000" spc="80" dirty="0">
                          <a:solidFill>
                            <a:srgbClr val="231F20"/>
                          </a:solidFill>
                          <a:latin typeface="Times New Roman"/>
                          <a:ea typeface="Times New Roman"/>
                        </a:rPr>
                        <a:t> </a:t>
                      </a:r>
                      <a:r>
                        <a:rPr lang="en-US" sz="2000" dirty="0">
                          <a:solidFill>
                            <a:srgbClr val="231F20"/>
                          </a:solidFill>
                          <a:latin typeface="Times New Roman"/>
                          <a:ea typeface="Times New Roman"/>
                        </a:rPr>
                        <a:t>địa</a:t>
                      </a:r>
                      <a:r>
                        <a:rPr lang="en-US" sz="2000" spc="80" dirty="0">
                          <a:solidFill>
                            <a:srgbClr val="231F20"/>
                          </a:solidFill>
                          <a:latin typeface="Times New Roman"/>
                          <a:ea typeface="Times New Roman"/>
                        </a:rPr>
                        <a:t> </a:t>
                      </a:r>
                      <a:r>
                        <a:rPr lang="en-US" sz="2000" dirty="0">
                          <a:solidFill>
                            <a:srgbClr val="231F20"/>
                          </a:solidFill>
                          <a:latin typeface="Times New Roman"/>
                          <a:ea typeface="Times New Roman"/>
                        </a:rPr>
                        <a:t>danh</a:t>
                      </a:r>
                      <a:r>
                        <a:rPr lang="en-US" sz="2000" spc="80" dirty="0">
                          <a:solidFill>
                            <a:srgbClr val="231F20"/>
                          </a:solidFill>
                          <a:latin typeface="Times New Roman"/>
                          <a:ea typeface="Times New Roman"/>
                        </a:rPr>
                        <a:t> </a:t>
                      </a:r>
                      <a:r>
                        <a:rPr lang="en-US" sz="2000" dirty="0">
                          <a:solidFill>
                            <a:srgbClr val="231F20"/>
                          </a:solidFill>
                          <a:latin typeface="Times New Roman"/>
                          <a:ea typeface="Times New Roman"/>
                        </a:rPr>
                        <a:t>nào?</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just">
                        <a:lnSpc>
                          <a:spcPct val="115000"/>
                        </a:lnSpc>
                        <a:spcAft>
                          <a:spcPts val="0"/>
                        </a:spcAft>
                      </a:pP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0">
                <a:tc>
                  <a:txBody>
                    <a:bodyPr/>
                    <a:lstStyle/>
                    <a:p>
                      <a:pPr marL="342900" lvl="0" indent="-342900">
                        <a:lnSpc>
                          <a:spcPct val="107000"/>
                        </a:lnSpc>
                        <a:spcBef>
                          <a:spcPts val="390"/>
                        </a:spcBef>
                        <a:spcAft>
                          <a:spcPts val="0"/>
                        </a:spcAft>
                        <a:buClr>
                          <a:srgbClr val="231F20"/>
                        </a:buClr>
                        <a:buSzPts val="1150"/>
                        <a:buFont typeface="Tahoma"/>
                        <a:buNone/>
                        <a:tabLst>
                          <a:tab pos="292100" algn="l"/>
                        </a:tabLst>
                      </a:pPr>
                      <a:r>
                        <a:rPr lang="vi-VN" sz="2000" b="0" i="0" kern="1200" dirty="0" smtClean="0">
                          <a:solidFill>
                            <a:schemeClr val="tx1"/>
                          </a:solidFill>
                          <a:latin typeface="+mn-lt"/>
                          <a:ea typeface="+mn-ea"/>
                          <a:cs typeface="+mn-cs"/>
                        </a:rPr>
                        <a:t>Căn cứ nào để khẳng định: Cư dân ở vùng đất Quảng Ninh xưa đã xuất hiện và</a:t>
                      </a:r>
                      <a:br>
                        <a:rPr lang="vi-VN" sz="2000" b="0" i="0" kern="1200" dirty="0" smtClean="0">
                          <a:solidFill>
                            <a:schemeClr val="tx1"/>
                          </a:solidFill>
                          <a:latin typeface="+mn-lt"/>
                          <a:ea typeface="+mn-ea"/>
                          <a:cs typeface="+mn-cs"/>
                        </a:rPr>
                      </a:br>
                      <a:r>
                        <a:rPr lang="vi-VN" sz="2000" b="0" i="0" kern="1200" dirty="0" smtClean="0">
                          <a:solidFill>
                            <a:schemeClr val="tx1"/>
                          </a:solidFill>
                          <a:latin typeface="+mn-lt"/>
                          <a:ea typeface="+mn-ea"/>
                          <a:cs typeface="+mn-cs"/>
                        </a:rPr>
                        <a:t>sinh sống trong thời kì nhà nước Văn Lang – Âu Lạc?</a:t>
                      </a:r>
                      <a:r>
                        <a:rPr lang="vi-VN" sz="2000" dirty="0" smtClean="0"/>
                        <a:t> </a:t>
                      </a:r>
                      <a:endParaRPr lang="en-US" sz="2000" dirty="0">
                        <a:latin typeface="Times New Roman"/>
                        <a:ea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just">
                        <a:lnSpc>
                          <a:spcPct val="115000"/>
                        </a:lnSpc>
                        <a:spcAft>
                          <a:spcPts val="0"/>
                        </a:spcAft>
                      </a:pP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linds(horizontal)">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13952" y="355428"/>
            <a:ext cx="8000545" cy="5939967"/>
            <a:chOff x="1007" y="292"/>
            <a:chExt cx="8823" cy="3418"/>
          </a:xfrm>
        </p:grpSpPr>
        <p:sp>
          <p:nvSpPr>
            <p:cNvPr id="28675" name="Line 3"/>
            <p:cNvSpPr>
              <a:spLocks noChangeShapeType="1"/>
            </p:cNvSpPr>
            <p:nvPr/>
          </p:nvSpPr>
          <p:spPr bwMode="auto">
            <a:xfrm>
              <a:off x="1165" y="1119"/>
              <a:ext cx="8455" cy="0"/>
            </a:xfrm>
            <a:prstGeom prst="line">
              <a:avLst/>
            </a:prstGeom>
            <a:noFill/>
            <a:ln w="508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sz="1600">
                <a:latin typeface="Times New Roman" pitchFamily="18" charset="0"/>
                <a:cs typeface="Times New Roman" pitchFamily="18" charset="0"/>
              </a:endParaRPr>
            </a:p>
          </p:txBody>
        </p:sp>
        <p:sp>
          <p:nvSpPr>
            <p:cNvPr id="28676" name="Freeform 4"/>
            <p:cNvSpPr>
              <a:spLocks/>
            </p:cNvSpPr>
            <p:nvPr/>
          </p:nvSpPr>
          <p:spPr bwMode="auto">
            <a:xfrm>
              <a:off x="9623" y="974"/>
              <a:ext cx="207" cy="303"/>
            </a:xfrm>
            <a:custGeom>
              <a:avLst/>
              <a:gdLst/>
              <a:ahLst/>
              <a:cxnLst>
                <a:cxn ang="0">
                  <a:pos x="3" y="0"/>
                </a:cxn>
                <a:cxn ang="0">
                  <a:pos x="0" y="0"/>
                </a:cxn>
                <a:cxn ang="0">
                  <a:pos x="0" y="302"/>
                </a:cxn>
                <a:cxn ang="0">
                  <a:pos x="3" y="302"/>
                </a:cxn>
                <a:cxn ang="0">
                  <a:pos x="207" y="151"/>
                </a:cxn>
                <a:cxn ang="0">
                  <a:pos x="3" y="0"/>
                </a:cxn>
              </a:cxnLst>
              <a:rect l="0" t="0" r="r" b="b"/>
              <a:pathLst>
                <a:path w="207" h="303">
                  <a:moveTo>
                    <a:pt x="3" y="0"/>
                  </a:moveTo>
                  <a:lnTo>
                    <a:pt x="0" y="0"/>
                  </a:lnTo>
                  <a:lnTo>
                    <a:pt x="0" y="302"/>
                  </a:lnTo>
                  <a:lnTo>
                    <a:pt x="3" y="302"/>
                  </a:lnTo>
                  <a:lnTo>
                    <a:pt x="207" y="151"/>
                  </a:lnTo>
                  <a:lnTo>
                    <a:pt x="3" y="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sz="1600">
                <a:latin typeface="Times New Roman" pitchFamily="18" charset="0"/>
                <a:cs typeface="Times New Roman" pitchFamily="18" charset="0"/>
              </a:endParaRPr>
            </a:p>
          </p:txBody>
        </p:sp>
        <p:sp>
          <p:nvSpPr>
            <p:cNvPr id="28677" name="Line 5"/>
            <p:cNvSpPr>
              <a:spLocks noChangeShapeType="1"/>
            </p:cNvSpPr>
            <p:nvPr/>
          </p:nvSpPr>
          <p:spPr bwMode="auto">
            <a:xfrm>
              <a:off x="7501" y="1126"/>
              <a:ext cx="0" cy="2584"/>
            </a:xfrm>
            <a:prstGeom prst="line">
              <a:avLst/>
            </a:prstGeom>
            <a:noFill/>
            <a:ln w="254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sz="1600">
                <a:latin typeface="Times New Roman" pitchFamily="18" charset="0"/>
                <a:cs typeface="Times New Roman" pitchFamily="18" charset="0"/>
              </a:endParaRPr>
            </a:p>
          </p:txBody>
        </p:sp>
        <p:sp>
          <p:nvSpPr>
            <p:cNvPr id="28678" name="Line 6"/>
            <p:cNvSpPr>
              <a:spLocks noChangeShapeType="1"/>
            </p:cNvSpPr>
            <p:nvPr/>
          </p:nvSpPr>
          <p:spPr bwMode="auto">
            <a:xfrm>
              <a:off x="6188" y="1126"/>
              <a:ext cx="0" cy="2584"/>
            </a:xfrm>
            <a:prstGeom prst="line">
              <a:avLst/>
            </a:prstGeom>
            <a:noFill/>
            <a:ln w="254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sz="1600">
                <a:latin typeface="Times New Roman" pitchFamily="18" charset="0"/>
                <a:cs typeface="Times New Roman" pitchFamily="18" charset="0"/>
              </a:endParaRPr>
            </a:p>
          </p:txBody>
        </p:sp>
        <p:sp>
          <p:nvSpPr>
            <p:cNvPr id="28679" name="Line 7"/>
            <p:cNvSpPr>
              <a:spLocks noChangeShapeType="1"/>
            </p:cNvSpPr>
            <p:nvPr/>
          </p:nvSpPr>
          <p:spPr bwMode="auto">
            <a:xfrm>
              <a:off x="1441" y="337"/>
              <a:ext cx="0" cy="746"/>
            </a:xfrm>
            <a:prstGeom prst="line">
              <a:avLst/>
            </a:prstGeom>
            <a:noFill/>
            <a:ln w="254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sz="1600">
                <a:latin typeface="Times New Roman" pitchFamily="18" charset="0"/>
                <a:cs typeface="Times New Roman" pitchFamily="18" charset="0"/>
              </a:endParaRPr>
            </a:p>
          </p:txBody>
        </p:sp>
        <p:sp>
          <p:nvSpPr>
            <p:cNvPr id="28680" name="Line 8"/>
            <p:cNvSpPr>
              <a:spLocks noChangeShapeType="1"/>
            </p:cNvSpPr>
            <p:nvPr/>
          </p:nvSpPr>
          <p:spPr bwMode="auto">
            <a:xfrm>
              <a:off x="6667" y="337"/>
              <a:ext cx="0" cy="746"/>
            </a:xfrm>
            <a:prstGeom prst="line">
              <a:avLst/>
            </a:prstGeom>
            <a:noFill/>
            <a:ln w="254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sz="1600">
                <a:latin typeface="Times New Roman" pitchFamily="18" charset="0"/>
                <a:cs typeface="Times New Roman" pitchFamily="18" charset="0"/>
              </a:endParaRPr>
            </a:p>
          </p:txBody>
        </p:sp>
        <p:pic>
          <p:nvPicPr>
            <p:cNvPr id="28681" name="Picture 9"/>
            <p:cNvPicPr>
              <a:picLocks noChangeAspect="1" noChangeArrowheads="1"/>
            </p:cNvPicPr>
            <p:nvPr/>
          </p:nvPicPr>
          <p:blipFill>
            <a:blip r:embed="rId2"/>
            <a:srcRect/>
            <a:stretch>
              <a:fillRect/>
            </a:stretch>
          </p:blipFill>
          <p:spPr bwMode="auto">
            <a:xfrm>
              <a:off x="6227" y="1175"/>
              <a:ext cx="1217" cy="156"/>
            </a:xfrm>
            <a:prstGeom prst="rect">
              <a:avLst/>
            </a:prstGeom>
            <a:noFill/>
            <a:ln w="9525">
              <a:noFill/>
              <a:miter lim="800000"/>
              <a:headEnd/>
              <a:tailEnd/>
            </a:ln>
          </p:spPr>
        </p:pic>
        <p:sp>
          <p:nvSpPr>
            <p:cNvPr id="28682" name="Text Box 10"/>
            <p:cNvSpPr txBox="1">
              <a:spLocks noChangeArrowheads="1"/>
            </p:cNvSpPr>
            <p:nvPr/>
          </p:nvSpPr>
          <p:spPr bwMode="auto">
            <a:xfrm>
              <a:off x="1579" y="292"/>
              <a:ext cx="1476" cy="7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rgbClr val="231F20"/>
                  </a:solidFill>
                  <a:effectLst/>
                  <a:latin typeface="Times New Roman" pitchFamily="18" charset="0"/>
                  <a:cs typeface="Times New Roman" pitchFamily="18" charset="0"/>
                </a:rPr>
                <a:t>18.000 năm trước Quảng Ninh</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rgbClr val="231F20"/>
                  </a:solidFill>
                  <a:effectLst/>
                  <a:latin typeface="Times New Roman" pitchFamily="18" charset="0"/>
                  <a:cs typeface="Times New Roman" pitchFamily="18" charset="0"/>
                </a:rPr>
                <a:t>thời nguyên thuỷ</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28683" name="Text Box 11"/>
            <p:cNvSpPr txBox="1">
              <a:spLocks noChangeArrowheads="1"/>
            </p:cNvSpPr>
            <p:nvPr/>
          </p:nvSpPr>
          <p:spPr bwMode="auto">
            <a:xfrm>
              <a:off x="4631" y="536"/>
              <a:ext cx="1967" cy="48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rgbClr val="231F20"/>
                  </a:solidFill>
                  <a:effectLst/>
                  <a:latin typeface="Times New Roman" pitchFamily="18" charset="0"/>
                  <a:cs typeface="Times New Roman" pitchFamily="18" charset="0"/>
                </a:rPr>
                <a:t>Công nguyên</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8684" name="Text Box 12"/>
            <p:cNvSpPr txBox="1">
              <a:spLocks noChangeArrowheads="1"/>
            </p:cNvSpPr>
            <p:nvPr/>
          </p:nvSpPr>
          <p:spPr bwMode="auto">
            <a:xfrm>
              <a:off x="1086" y="1156"/>
              <a:ext cx="5065" cy="37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ct val="0"/>
                </a:spcAft>
                <a:buClr>
                  <a:srgbClr val="231F20"/>
                </a:buClr>
                <a:buSzTx/>
                <a:buFont typeface="Tahoma" pitchFamily="34" charset="0"/>
                <a:buChar char="•"/>
                <a:tabLst/>
              </a:pPr>
              <a:r>
                <a:rPr kumimoji="0" lang="en-US" sz="1600" b="0" i="0" u="none" strike="noStrike" cap="none" normalizeH="0" baseline="0" dirty="0" smtClean="0">
                  <a:ln>
                    <a:noFill/>
                  </a:ln>
                  <a:solidFill>
                    <a:srgbClr val="231F20"/>
                  </a:solidFill>
                  <a:effectLst/>
                  <a:latin typeface="Times New Roman" pitchFamily="18" charset="0"/>
                  <a:cs typeface="Times New Roman" pitchFamily="18" charset="0"/>
                </a:rPr>
                <a:t>Từ 2879 trước Công nguyên (TCN) – 208 TCN, </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8685" name="Text Box 13"/>
            <p:cNvSpPr txBox="1">
              <a:spLocks noChangeArrowheads="1"/>
            </p:cNvSpPr>
            <p:nvPr/>
          </p:nvSpPr>
          <p:spPr bwMode="auto">
            <a:xfrm>
              <a:off x="2258" y="1485"/>
              <a:ext cx="3285" cy="24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2000"/>
                </a:lnSpc>
                <a:spcBef>
                  <a:spcPct val="0"/>
                </a:spcBef>
                <a:spcAft>
                  <a:spcPts val="1000"/>
                </a:spcAft>
                <a:buClrTx/>
                <a:buSzTx/>
                <a:buFontTx/>
                <a:buNone/>
                <a:tabLst/>
              </a:pPr>
              <a:r>
                <a:rPr kumimoji="0" lang="en-US" sz="1600" b="0" i="0" u="none" strike="noStrike" cap="none" normalizeH="0" baseline="0" dirty="0" smtClean="0">
                  <a:ln>
                    <a:noFill/>
                  </a:ln>
                  <a:solidFill>
                    <a:srgbClr val="231F20"/>
                  </a:solidFill>
                  <a:effectLst/>
                  <a:latin typeface="Times New Roman" pitchFamily="18" charset="0"/>
                  <a:cs typeface="Times New Roman" pitchFamily="18" charset="0"/>
                </a:rPr>
                <a:t>vùng Quảng Ninh thời Văn Lang, Âu Lạc</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8686" name="Text Box 14"/>
            <p:cNvSpPr txBox="1">
              <a:spLocks noChangeArrowheads="1"/>
            </p:cNvSpPr>
            <p:nvPr/>
          </p:nvSpPr>
          <p:spPr bwMode="auto">
            <a:xfrm>
              <a:off x="6207" y="1650"/>
              <a:ext cx="1261" cy="2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marR="0" lvl="1" indent="0" algn="l" defTabSz="914400" rtl="0" eaLnBrk="1" fontAlgn="base" latinLnBrk="0" hangingPunct="1">
                <a:lnSpc>
                  <a:spcPct val="106000"/>
                </a:lnSpc>
                <a:spcBef>
                  <a:spcPct val="0"/>
                </a:spcBef>
                <a:spcAft>
                  <a:spcPct val="0"/>
                </a:spcAft>
                <a:buClr>
                  <a:srgbClr val="231F20"/>
                </a:buClr>
                <a:buSzTx/>
                <a:buFont typeface="Tahoma" pitchFamily="34" charset="0"/>
                <a:buChar char="•"/>
                <a:tabLst/>
              </a:pPr>
              <a:r>
                <a:rPr kumimoji="0" lang="en-US" sz="1600" b="0" i="0" u="none" strike="noStrike" cap="none" normalizeH="0" baseline="0" dirty="0" smtClean="0">
                  <a:ln>
                    <a:noFill/>
                  </a:ln>
                  <a:solidFill>
                    <a:srgbClr val="231F20"/>
                  </a:solidFill>
                  <a:effectLst/>
                  <a:latin typeface="Times New Roman" pitchFamily="18" charset="0"/>
                  <a:cs typeface="Times New Roman" pitchFamily="18" charset="0"/>
                </a:rPr>
                <a:t>3 thời</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8687" name="Text Box 15"/>
            <p:cNvSpPr txBox="1">
              <a:spLocks noChangeArrowheads="1"/>
            </p:cNvSpPr>
            <p:nvPr/>
          </p:nvSpPr>
          <p:spPr bwMode="auto">
            <a:xfrm>
              <a:off x="1323" y="2102"/>
              <a:ext cx="4569" cy="24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2000"/>
                </a:lnSpc>
                <a:spcBef>
                  <a:spcPct val="0"/>
                </a:spcBef>
                <a:spcAft>
                  <a:spcPts val="1000"/>
                </a:spcAft>
                <a:buClrTx/>
                <a:buSzTx/>
                <a:buFontTx/>
                <a:buNone/>
                <a:tabLst/>
              </a:pPr>
              <a:r>
                <a:rPr kumimoji="0" lang="en-US" sz="1600" b="0" i="0" u="none" strike="noStrike" cap="none" normalizeH="0" baseline="0" dirty="0" smtClean="0">
                  <a:ln>
                    <a:noFill/>
                  </a:ln>
                  <a:solidFill>
                    <a:srgbClr val="231F20"/>
                  </a:solidFill>
                  <a:effectLst/>
                  <a:latin typeface="Times New Roman" pitchFamily="18" charset="0"/>
                  <a:cs typeface="Times New Roman" pitchFamily="18" charset="0"/>
                </a:rPr>
                <a:t>Quảng Ninh thuộc bộ Ninh Hải</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8688" name="Text Box 16"/>
            <p:cNvSpPr txBox="1">
              <a:spLocks noChangeArrowheads="1"/>
            </p:cNvSpPr>
            <p:nvPr/>
          </p:nvSpPr>
          <p:spPr bwMode="auto">
            <a:xfrm>
              <a:off x="1007" y="1773"/>
              <a:ext cx="4948" cy="37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ct val="0"/>
                </a:spcAft>
                <a:buClr>
                  <a:srgbClr val="231F20"/>
                </a:buClr>
                <a:buSzTx/>
                <a:buFont typeface="Tahoma" pitchFamily="34" charset="0"/>
                <a:buChar char="•"/>
                <a:tabLst/>
              </a:pPr>
              <a:r>
                <a:rPr kumimoji="0" lang="en-US" sz="1600" b="0" i="0" u="none" strike="noStrike" cap="none" normalizeH="0" baseline="0" dirty="0" smtClean="0">
                  <a:ln>
                    <a:noFill/>
                  </a:ln>
                  <a:solidFill>
                    <a:srgbClr val="231F20"/>
                  </a:solidFill>
                  <a:effectLst/>
                  <a:latin typeface="Times New Roman" pitchFamily="18" charset="0"/>
                  <a:cs typeface="Times New Roman" pitchFamily="18" charset="0"/>
                </a:rPr>
                <a:t>Từ 207 TCN – 111 TCN thời thuộc Triệu, vùng </a:t>
              </a:r>
              <a:r>
                <a:rPr kumimoji="0" lang="en-US" sz="1600" b="0" i="0" u="none" strike="noStrike" cap="none" normalizeH="0" baseline="-25000" dirty="0" smtClean="0">
                  <a:ln>
                    <a:noFill/>
                  </a:ln>
                  <a:solidFill>
                    <a:srgbClr val="231F20"/>
                  </a:solidFill>
                  <a:effectLst/>
                  <a:latin typeface="Times New Roman" pitchFamily="18" charset="0"/>
                  <a:cs typeface="Times New Roman" pitchFamily="18" charset="0"/>
                </a:rPr>
                <a:t>phong kiến</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8689" name="Text Box 17"/>
            <p:cNvSpPr txBox="1">
              <a:spLocks noChangeArrowheads="1"/>
            </p:cNvSpPr>
            <p:nvPr/>
          </p:nvSpPr>
          <p:spPr bwMode="auto">
            <a:xfrm>
              <a:off x="6231" y="2065"/>
              <a:ext cx="1315" cy="48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4763"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rgbClr val="231F20"/>
                  </a:solidFill>
                  <a:effectLst/>
                  <a:latin typeface="Times New Roman" pitchFamily="18" charset="0"/>
                  <a:cs typeface="Times New Roman" pitchFamily="18" charset="0"/>
                </a:rPr>
                <a:t>phương Bắc cai trị</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8690" name="Text Box 18"/>
            <p:cNvSpPr txBox="1">
              <a:spLocks noChangeArrowheads="1"/>
            </p:cNvSpPr>
            <p:nvPr/>
          </p:nvSpPr>
          <p:spPr bwMode="auto">
            <a:xfrm>
              <a:off x="7581" y="1222"/>
              <a:ext cx="1854" cy="120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28575" lvl="0" indent="0" algn="just"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rgbClr val="231F20"/>
                  </a:solidFill>
                  <a:effectLst/>
                  <a:latin typeface="Times New Roman" pitchFamily="18" charset="0"/>
                  <a:cs typeface="Times New Roman" pitchFamily="18" charset="0"/>
                </a:rPr>
                <a:t>938 chiến thắng của Ngô Quyền trên sông Bạch Đằng, nước ta chấm dứt gần một nghìn năm Bắc thuộc</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8691" name="Text Box 19"/>
            <p:cNvSpPr txBox="1">
              <a:spLocks noChangeArrowheads="1"/>
            </p:cNvSpPr>
            <p:nvPr/>
          </p:nvSpPr>
          <p:spPr bwMode="auto">
            <a:xfrm>
              <a:off x="6230" y="2545"/>
              <a:ext cx="1218" cy="66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86000"/>
                </a:lnSpc>
                <a:spcBef>
                  <a:spcPct val="0"/>
                </a:spcBef>
                <a:spcAft>
                  <a:spcPts val="1000"/>
                </a:spcAft>
                <a:buClrTx/>
                <a:buSzTx/>
                <a:buFontTx/>
                <a:buNone/>
                <a:tabLst/>
              </a:pPr>
              <a:r>
                <a:rPr kumimoji="0" lang="en-US" sz="1600" b="0" i="0" u="none" strike="noStrike" cap="none" normalizeH="0" baseline="0" dirty="0" smtClean="0">
                  <a:ln>
                    <a:noFill/>
                  </a:ln>
                  <a:solidFill>
                    <a:srgbClr val="231F20"/>
                  </a:solidFill>
                  <a:effectLst/>
                  <a:latin typeface="Times New Roman" pitchFamily="18" charset="0"/>
                  <a:cs typeface="Times New Roman" pitchFamily="18" charset="0"/>
                </a:rPr>
                <a:t>(949 năm)</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28575" lvl="0" indent="0" algn="l" defTabSz="914400" rtl="0" eaLnBrk="1" fontAlgn="base" latinLnBrk="0" hangingPunct="1">
                <a:lnSpc>
                  <a:spcPct val="100000"/>
                </a:lnSpc>
                <a:spcBef>
                  <a:spcPct val="0"/>
                </a:spcBef>
                <a:spcAft>
                  <a:spcPct val="0"/>
                </a:spcAft>
                <a:buClr>
                  <a:srgbClr val="231F20"/>
                </a:buClr>
                <a:buSzTx/>
                <a:buFont typeface="Tahoma" pitchFamily="34" charset="0"/>
                <a:buChar char="•"/>
                <a:tabLst/>
              </a:pPr>
              <a:r>
                <a:rPr kumimoji="0" lang="en-US" sz="1600" b="0" i="0" u="none" strike="noStrike" cap="none" normalizeH="0" baseline="0" dirty="0" smtClean="0">
                  <a:ln>
                    <a:noFill/>
                  </a:ln>
                  <a:solidFill>
                    <a:srgbClr val="231F20"/>
                  </a:solidFill>
                  <a:effectLst/>
                  <a:latin typeface="Times New Roman" pitchFamily="18" charset="0"/>
                  <a:cs typeface="Times New Roman" pitchFamily="18" charset="0"/>
                </a:rPr>
                <a:t>3 thời kì độc lập (78 năm)</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74613" lvl="0" indent="0" algn="l" defTabSz="914400" rtl="0" eaLnBrk="1" fontAlgn="base" latinLnBrk="0" hangingPunct="1">
                <a:lnSpc>
                  <a:spcPct val="96000"/>
                </a:lnSpc>
                <a:spcBef>
                  <a:spcPct val="0"/>
                </a:spcBef>
                <a:spcAft>
                  <a:spcPct val="0"/>
                </a:spcAft>
                <a:buClr>
                  <a:srgbClr val="231F20"/>
                </a:buClr>
                <a:buSzTx/>
                <a:buFont typeface="Tahoma" pitchFamily="34" charset="0"/>
                <a:buChar char="•"/>
                <a:tabLst/>
              </a:pPr>
              <a:r>
                <a:rPr kumimoji="0" lang="en-US" sz="1600" b="0" i="0" u="none" strike="noStrike" cap="none" normalizeH="0" baseline="0" dirty="0" smtClean="0">
                  <a:ln>
                    <a:noFill/>
                  </a:ln>
                  <a:solidFill>
                    <a:srgbClr val="231F20"/>
                  </a:solidFill>
                  <a:effectLst/>
                  <a:latin typeface="Times New Roman" pitchFamily="18" charset="0"/>
                  <a:cs typeface="Times New Roman" pitchFamily="18" charset="0"/>
                </a:rPr>
                <a:t>3 thời kì tự chủ (22 năm)</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sp>
        <p:nvSpPr>
          <p:cNvPr id="24" name="TextBox 23"/>
          <p:cNvSpPr txBox="1"/>
          <p:nvPr/>
        </p:nvSpPr>
        <p:spPr>
          <a:xfrm>
            <a:off x="5500694" y="2143116"/>
            <a:ext cx="1132298" cy="369332"/>
          </a:xfrm>
          <a:prstGeom prst="rect">
            <a:avLst/>
          </a:prstGeom>
          <a:noFill/>
        </p:spPr>
        <p:txBody>
          <a:bodyPr wrap="none" rtlCol="0">
            <a:spAutoFit/>
          </a:bodyPr>
          <a:lstStyle/>
          <a:p>
            <a:r>
              <a:rPr lang="en-US" baseline="-25000" dirty="0" smtClean="0">
                <a:solidFill>
                  <a:srgbClr val="231F20"/>
                </a:solidFill>
                <a:latin typeface="Times New Roman" pitchFamily="18" charset="0"/>
                <a:cs typeface="Times New Roman" pitchFamily="18" charset="0"/>
              </a:rPr>
              <a:t>111 TCN – 938</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9.jpeg"/>
          <p:cNvPicPr/>
          <p:nvPr/>
        </p:nvPicPr>
        <p:blipFill>
          <a:blip r:embed="rId2" cstate="print"/>
          <a:stretch>
            <a:fillRect/>
          </a:stretch>
        </p:blipFill>
        <p:spPr>
          <a:xfrm>
            <a:off x="0" y="0"/>
            <a:ext cx="4161011" cy="3075740"/>
          </a:xfrm>
          <a:prstGeom prst="rect">
            <a:avLst/>
          </a:prstGeom>
        </p:spPr>
      </p:pic>
      <p:pic>
        <p:nvPicPr>
          <p:cNvPr id="5" name="image20.jpeg"/>
          <p:cNvPicPr/>
          <p:nvPr/>
        </p:nvPicPr>
        <p:blipFill>
          <a:blip r:embed="rId3" cstate="print"/>
          <a:stretch>
            <a:fillRect/>
          </a:stretch>
        </p:blipFill>
        <p:spPr>
          <a:xfrm>
            <a:off x="4786314" y="0"/>
            <a:ext cx="4357686" cy="3000372"/>
          </a:xfrm>
          <a:prstGeom prst="rect">
            <a:avLst/>
          </a:prstGeom>
        </p:spPr>
      </p:pic>
      <p:pic>
        <p:nvPicPr>
          <p:cNvPr id="6" name="image21.jpeg"/>
          <p:cNvPicPr/>
          <p:nvPr/>
        </p:nvPicPr>
        <p:blipFill>
          <a:blip r:embed="rId4" cstate="print"/>
          <a:stretch>
            <a:fillRect/>
          </a:stretch>
        </p:blipFill>
        <p:spPr>
          <a:xfrm>
            <a:off x="0" y="3429000"/>
            <a:ext cx="4133267" cy="2814052"/>
          </a:xfrm>
          <a:prstGeom prst="rect">
            <a:avLst/>
          </a:prstGeom>
        </p:spPr>
      </p:pic>
      <p:pic>
        <p:nvPicPr>
          <p:cNvPr id="7" name="image22.jpeg"/>
          <p:cNvPicPr/>
          <p:nvPr/>
        </p:nvPicPr>
        <p:blipFill>
          <a:blip r:embed="rId5" cstate="print"/>
          <a:stretch>
            <a:fillRect/>
          </a:stretch>
        </p:blipFill>
        <p:spPr>
          <a:xfrm>
            <a:off x="4988241" y="3500438"/>
            <a:ext cx="4155759" cy="282936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30 hình nền powerpoint đơn giản nhưng tinh tế"/>
          <p:cNvPicPr>
            <a:picLocks noChangeAspect="1" noChangeArrowheads="1"/>
          </p:cNvPicPr>
          <p:nvPr/>
        </p:nvPicPr>
        <p:blipFill>
          <a:blip r:embed="rId2"/>
          <a:srcRect/>
          <a:stretch>
            <a:fillRect/>
          </a:stretch>
        </p:blipFill>
        <p:spPr bwMode="auto">
          <a:xfrm>
            <a:off x="0" y="0"/>
            <a:ext cx="9144063" cy="6858000"/>
          </a:xfrm>
          <a:prstGeom prst="rect">
            <a:avLst/>
          </a:prstGeom>
        </p:spPr>
        <p:style>
          <a:lnRef idx="2">
            <a:schemeClr val="dk1"/>
          </a:lnRef>
          <a:fillRef idx="1">
            <a:schemeClr val="lt1"/>
          </a:fillRef>
          <a:effectRef idx="0">
            <a:schemeClr val="dk1"/>
          </a:effectRef>
          <a:fontRef idx="minor">
            <a:schemeClr val="dk1"/>
          </a:fontRef>
        </p:style>
      </p:pic>
      <p:sp>
        <p:nvSpPr>
          <p:cNvPr id="24577" name="Rectangle 1"/>
          <p:cNvSpPr>
            <a:spLocks noChangeArrowheads="1"/>
          </p:cNvSpPr>
          <p:nvPr/>
        </p:nvSpPr>
        <p:spPr bwMode="auto">
          <a:xfrm>
            <a:off x="142844" y="0"/>
            <a:ext cx="9001156" cy="40011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vi-VN" sz="2000" b="1" dirty="0" smtClean="0">
                <a:latin typeface="Times New Roman" pitchFamily="18" charset="0"/>
                <a:cs typeface="Times New Roman" pitchFamily="18" charset="0"/>
              </a:rPr>
              <a:t>a. </a:t>
            </a:r>
            <a:r>
              <a:rPr lang="en-US" sz="2000" b="1" dirty="0" smtClean="0">
                <a:latin typeface="Times New Roman" pitchFamily="18" charset="0"/>
                <a:cs typeface="Times New Roman" pitchFamily="18" charset="0"/>
              </a:rPr>
              <a:t>Vùng đất Quảng Ninh thời nguyên </a:t>
            </a:r>
            <a:r>
              <a:rPr lang="vi-VN" sz="2000" b="1" dirty="0" smtClean="0">
                <a:latin typeface="Times New Roman" pitchFamily="18" charset="0"/>
                <a:cs typeface="Times New Roman" pitchFamily="18" charset="0"/>
              </a:rPr>
              <a:t>thủy</a:t>
            </a:r>
            <a:endParaRPr lang="en-US" sz="2000" dirty="0" smtClean="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0" y="571480"/>
          <a:ext cx="8929718" cy="4800600"/>
        </p:xfrm>
        <a:graphic>
          <a:graphicData uri="http://schemas.openxmlformats.org/drawingml/2006/table">
            <a:tbl>
              <a:tblPr/>
              <a:tblGrid>
                <a:gridCol w="2306844"/>
                <a:gridCol w="6622874"/>
              </a:tblGrid>
              <a:tr h="0">
                <a:tc gridSpan="2">
                  <a:txBody>
                    <a:bodyPr/>
                    <a:lstStyle/>
                    <a:p>
                      <a:pPr algn="ctr">
                        <a:lnSpc>
                          <a:spcPct val="115000"/>
                        </a:lnSpc>
                        <a:spcAft>
                          <a:spcPts val="0"/>
                        </a:spcAft>
                      </a:pPr>
                      <a:r>
                        <a:rPr lang="vi-VN" sz="2000" b="1" dirty="0">
                          <a:solidFill>
                            <a:srgbClr val="242021"/>
                          </a:solidFill>
                          <a:latin typeface="Times New Roman"/>
                          <a:ea typeface="Times New Roman"/>
                        </a:rPr>
                        <a:t>Nhóm 1,2</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r>
              <a:tr h="0">
                <a:tc>
                  <a:txBody>
                    <a:bodyPr/>
                    <a:lstStyle/>
                    <a:p>
                      <a:pPr algn="just">
                        <a:lnSpc>
                          <a:spcPct val="106000"/>
                        </a:lnSpc>
                        <a:spcAft>
                          <a:spcPts val="0"/>
                        </a:spcAft>
                        <a:tabLst>
                          <a:tab pos="301625" algn="l"/>
                        </a:tabLst>
                      </a:pPr>
                      <a:r>
                        <a:rPr lang="en-US" sz="2000" dirty="0">
                          <a:solidFill>
                            <a:srgbClr val="231F20"/>
                          </a:solidFill>
                          <a:latin typeface="Times New Roman"/>
                          <a:ea typeface="Times New Roman"/>
                        </a:rPr>
                        <a:t>Thời</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nguyên</a:t>
                      </a:r>
                      <a:r>
                        <a:rPr lang="en-US" sz="2000" spc="-15" dirty="0">
                          <a:solidFill>
                            <a:srgbClr val="231F20"/>
                          </a:solidFill>
                          <a:latin typeface="Times New Roman"/>
                          <a:ea typeface="Times New Roman"/>
                        </a:rPr>
                        <a:t> </a:t>
                      </a:r>
                      <a:r>
                        <a:rPr lang="en-US" sz="2000" dirty="0">
                          <a:solidFill>
                            <a:srgbClr val="231F20"/>
                          </a:solidFill>
                          <a:latin typeface="Times New Roman"/>
                          <a:ea typeface="Times New Roman"/>
                        </a:rPr>
                        <a:t>thuỷ,</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cư</a:t>
                      </a:r>
                      <a:r>
                        <a:rPr lang="en-US" sz="2000" spc="-15" dirty="0">
                          <a:solidFill>
                            <a:srgbClr val="231F20"/>
                          </a:solidFill>
                          <a:latin typeface="Times New Roman"/>
                          <a:ea typeface="Times New Roman"/>
                        </a:rPr>
                        <a:t> </a:t>
                      </a:r>
                      <a:r>
                        <a:rPr lang="en-US" sz="2000" dirty="0">
                          <a:solidFill>
                            <a:srgbClr val="231F20"/>
                          </a:solidFill>
                          <a:latin typeface="Times New Roman"/>
                          <a:ea typeface="Times New Roman"/>
                        </a:rPr>
                        <a:t>dân</a:t>
                      </a:r>
                      <a:r>
                        <a:rPr lang="en-US" sz="2000" spc="-15" dirty="0">
                          <a:solidFill>
                            <a:srgbClr val="231F20"/>
                          </a:solidFill>
                          <a:latin typeface="Times New Roman"/>
                          <a:ea typeface="Times New Roman"/>
                        </a:rPr>
                        <a:t> </a:t>
                      </a:r>
                      <a:r>
                        <a:rPr lang="en-US" sz="2000" dirty="0">
                          <a:solidFill>
                            <a:srgbClr val="231F20"/>
                          </a:solidFill>
                          <a:latin typeface="Times New Roman"/>
                          <a:ea typeface="Times New Roman"/>
                        </a:rPr>
                        <a:t>Việt</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cổ</a:t>
                      </a:r>
                      <a:r>
                        <a:rPr lang="en-US" sz="2000" spc="-15" dirty="0">
                          <a:solidFill>
                            <a:srgbClr val="231F20"/>
                          </a:solidFill>
                          <a:latin typeface="Times New Roman"/>
                          <a:ea typeface="Times New Roman"/>
                        </a:rPr>
                        <a:t> </a:t>
                      </a:r>
                      <a:r>
                        <a:rPr lang="en-US" sz="2000" dirty="0">
                          <a:solidFill>
                            <a:srgbClr val="231F20"/>
                          </a:solidFill>
                          <a:latin typeface="Times New Roman"/>
                          <a:ea typeface="Times New Roman"/>
                        </a:rPr>
                        <a:t>đã</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sinh</a:t>
                      </a:r>
                      <a:r>
                        <a:rPr lang="en-US" sz="2000" spc="-15" dirty="0">
                          <a:solidFill>
                            <a:srgbClr val="231F20"/>
                          </a:solidFill>
                          <a:latin typeface="Times New Roman"/>
                          <a:ea typeface="Times New Roman"/>
                        </a:rPr>
                        <a:t> </a:t>
                      </a:r>
                      <a:r>
                        <a:rPr lang="en-US" sz="2000" dirty="0">
                          <a:solidFill>
                            <a:srgbClr val="231F20"/>
                          </a:solidFill>
                          <a:latin typeface="Times New Roman"/>
                          <a:ea typeface="Times New Roman"/>
                        </a:rPr>
                        <a:t>sống</a:t>
                      </a:r>
                      <a:r>
                        <a:rPr lang="en-US" sz="2000" spc="-15" dirty="0">
                          <a:solidFill>
                            <a:srgbClr val="231F20"/>
                          </a:solidFill>
                          <a:latin typeface="Times New Roman"/>
                          <a:ea typeface="Times New Roman"/>
                        </a:rPr>
                        <a:t> </a:t>
                      </a:r>
                      <a:r>
                        <a:rPr lang="en-US" sz="2000" dirty="0">
                          <a:solidFill>
                            <a:srgbClr val="231F20"/>
                          </a:solidFill>
                          <a:latin typeface="Times New Roman"/>
                          <a:ea typeface="Times New Roman"/>
                        </a:rPr>
                        <a:t>trên</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vùng</a:t>
                      </a:r>
                      <a:r>
                        <a:rPr lang="en-US" sz="2000" spc="-15" dirty="0">
                          <a:solidFill>
                            <a:srgbClr val="231F20"/>
                          </a:solidFill>
                          <a:latin typeface="Times New Roman"/>
                          <a:ea typeface="Times New Roman"/>
                        </a:rPr>
                        <a:t> </a:t>
                      </a:r>
                      <a:r>
                        <a:rPr lang="en-US" sz="2000" dirty="0">
                          <a:solidFill>
                            <a:srgbClr val="231F20"/>
                          </a:solidFill>
                          <a:latin typeface="Times New Roman"/>
                          <a:ea typeface="Times New Roman"/>
                        </a:rPr>
                        <a:t>đất</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Quảng</a:t>
                      </a:r>
                      <a:r>
                        <a:rPr lang="en-US" sz="2000" spc="-15" dirty="0">
                          <a:solidFill>
                            <a:srgbClr val="231F20"/>
                          </a:solidFill>
                          <a:latin typeface="Times New Roman"/>
                          <a:ea typeface="Times New Roman"/>
                        </a:rPr>
                        <a:t> </a:t>
                      </a:r>
                      <a:r>
                        <a:rPr lang="en-US" sz="2000" dirty="0">
                          <a:solidFill>
                            <a:srgbClr val="231F20"/>
                          </a:solidFill>
                          <a:latin typeface="Times New Roman"/>
                          <a:ea typeface="Times New Roman"/>
                        </a:rPr>
                        <a:t>Ninh</a:t>
                      </a:r>
                      <a:r>
                        <a:rPr lang="en-US" sz="2000" spc="-15" dirty="0">
                          <a:solidFill>
                            <a:srgbClr val="231F20"/>
                          </a:solidFill>
                          <a:latin typeface="Times New Roman"/>
                          <a:ea typeface="Times New Roman"/>
                        </a:rPr>
                        <a:t> </a:t>
                      </a:r>
                      <a:r>
                        <a:rPr lang="en-US" sz="2000" dirty="0">
                          <a:solidFill>
                            <a:srgbClr val="231F20"/>
                          </a:solidFill>
                          <a:latin typeface="Times New Roman"/>
                          <a:ea typeface="Times New Roman"/>
                        </a:rPr>
                        <a:t>vào</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thời</a:t>
                      </a:r>
                      <a:r>
                        <a:rPr lang="en-US" sz="2000" spc="-295" dirty="0">
                          <a:solidFill>
                            <a:srgbClr val="231F20"/>
                          </a:solidFill>
                          <a:latin typeface="Times New Roman"/>
                          <a:ea typeface="Times New Roman"/>
                        </a:rPr>
                        <a:t> </a:t>
                      </a:r>
                      <a:r>
                        <a:rPr lang="en-US" sz="2000" dirty="0">
                          <a:solidFill>
                            <a:srgbClr val="231F20"/>
                          </a:solidFill>
                          <a:latin typeface="Times New Roman"/>
                          <a:ea typeface="Times New Roman"/>
                        </a:rPr>
                        <a:t>gian</a:t>
                      </a:r>
                      <a:r>
                        <a:rPr lang="en-US" sz="2000" spc="-25" dirty="0">
                          <a:solidFill>
                            <a:srgbClr val="231F20"/>
                          </a:solidFill>
                          <a:latin typeface="Times New Roman"/>
                          <a:ea typeface="Times New Roman"/>
                        </a:rPr>
                        <a:t> </a:t>
                      </a:r>
                      <a:r>
                        <a:rPr lang="en-US" sz="2000" dirty="0">
                          <a:solidFill>
                            <a:srgbClr val="231F20"/>
                          </a:solidFill>
                          <a:latin typeface="Times New Roman"/>
                          <a:ea typeface="Times New Roman"/>
                        </a:rPr>
                        <a:t>nào?</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0">
                <a:tc>
                  <a:txBody>
                    <a:bodyPr/>
                    <a:lstStyle/>
                    <a:p>
                      <a:pPr algn="just">
                        <a:lnSpc>
                          <a:spcPct val="106000"/>
                        </a:lnSpc>
                        <a:spcAft>
                          <a:spcPts val="0"/>
                        </a:spcAft>
                        <a:tabLst>
                          <a:tab pos="301625" algn="l"/>
                        </a:tabLst>
                      </a:pPr>
                      <a:r>
                        <a:rPr lang="en-US" sz="2000" dirty="0">
                          <a:solidFill>
                            <a:srgbClr val="231F20"/>
                          </a:solidFill>
                          <a:latin typeface="Times New Roman"/>
                          <a:ea typeface="Times New Roman"/>
                        </a:rPr>
                        <a:t>Kể</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tên</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một</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số</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địa</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điểm</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thuộc</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văn</a:t>
                      </a:r>
                      <a:r>
                        <a:rPr lang="en-US" sz="2000" spc="-25" dirty="0">
                          <a:solidFill>
                            <a:srgbClr val="231F20"/>
                          </a:solidFill>
                          <a:latin typeface="Times New Roman"/>
                          <a:ea typeface="Times New Roman"/>
                        </a:rPr>
                        <a:t> </a:t>
                      </a:r>
                      <a:r>
                        <a:rPr lang="en-US" sz="2000" dirty="0">
                          <a:solidFill>
                            <a:srgbClr val="231F20"/>
                          </a:solidFill>
                          <a:latin typeface="Times New Roman"/>
                          <a:ea typeface="Times New Roman"/>
                        </a:rPr>
                        <a:t>hoá</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Soi</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Nhụ</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ghi</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dấu</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ấn</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của</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người</a:t>
                      </a:r>
                      <a:r>
                        <a:rPr lang="en-US" sz="2000" spc="-20" dirty="0">
                          <a:solidFill>
                            <a:srgbClr val="231F20"/>
                          </a:solidFill>
                          <a:latin typeface="Times New Roman"/>
                          <a:ea typeface="Times New Roman"/>
                        </a:rPr>
                        <a:t> </a:t>
                      </a:r>
                      <a:r>
                        <a:rPr lang="en-US" sz="2000" dirty="0">
                          <a:solidFill>
                            <a:srgbClr val="231F20"/>
                          </a:solidFill>
                          <a:latin typeface="Times New Roman"/>
                          <a:ea typeface="Times New Roman"/>
                        </a:rPr>
                        <a:t>Việt</a:t>
                      </a:r>
                      <a:r>
                        <a:rPr lang="en-US" sz="2000" spc="-25" dirty="0">
                          <a:solidFill>
                            <a:srgbClr val="231F20"/>
                          </a:solidFill>
                          <a:latin typeface="Times New Roman"/>
                          <a:ea typeface="Times New Roman"/>
                        </a:rPr>
                        <a:t> </a:t>
                      </a:r>
                      <a:r>
                        <a:rPr lang="en-US" sz="2000" dirty="0">
                          <a:solidFill>
                            <a:srgbClr val="231F20"/>
                          </a:solidFill>
                          <a:latin typeface="Times New Roman"/>
                          <a:ea typeface="Times New Roman"/>
                        </a:rPr>
                        <a:t>cổ</a:t>
                      </a:r>
                      <a:r>
                        <a:rPr lang="en-US" sz="2000" spc="-295" dirty="0">
                          <a:solidFill>
                            <a:srgbClr val="231F20"/>
                          </a:solidFill>
                          <a:latin typeface="Times New Roman"/>
                          <a:ea typeface="Times New Roman"/>
                        </a:rPr>
                        <a:t> </a:t>
                      </a:r>
                      <a:r>
                        <a:rPr lang="en-US" sz="2000" dirty="0">
                          <a:solidFill>
                            <a:srgbClr val="231F20"/>
                          </a:solidFill>
                          <a:latin typeface="Times New Roman"/>
                          <a:ea typeface="Times New Roman"/>
                        </a:rPr>
                        <a:t>trên</a:t>
                      </a:r>
                      <a:r>
                        <a:rPr lang="en-US" sz="2000" spc="25" dirty="0">
                          <a:solidFill>
                            <a:srgbClr val="231F20"/>
                          </a:solidFill>
                          <a:latin typeface="Times New Roman"/>
                          <a:ea typeface="Times New Roman"/>
                        </a:rPr>
                        <a:t> </a:t>
                      </a:r>
                      <a:r>
                        <a:rPr lang="en-US" sz="2000" dirty="0">
                          <a:solidFill>
                            <a:srgbClr val="231F20"/>
                          </a:solidFill>
                          <a:latin typeface="Times New Roman"/>
                          <a:ea typeface="Times New Roman"/>
                        </a:rPr>
                        <a:t>đất</a:t>
                      </a:r>
                      <a:r>
                        <a:rPr lang="en-US" sz="2000" spc="25" dirty="0">
                          <a:solidFill>
                            <a:srgbClr val="231F20"/>
                          </a:solidFill>
                          <a:latin typeface="Times New Roman"/>
                          <a:ea typeface="Times New Roman"/>
                        </a:rPr>
                        <a:t> </a:t>
                      </a:r>
                      <a:r>
                        <a:rPr lang="en-US" sz="2000" dirty="0">
                          <a:solidFill>
                            <a:srgbClr val="231F20"/>
                          </a:solidFill>
                          <a:latin typeface="Times New Roman"/>
                          <a:ea typeface="Times New Roman"/>
                        </a:rPr>
                        <a:t>Quảng</a:t>
                      </a:r>
                      <a:r>
                        <a:rPr lang="en-US" sz="2000" spc="25" dirty="0">
                          <a:solidFill>
                            <a:srgbClr val="231F20"/>
                          </a:solidFill>
                          <a:latin typeface="Times New Roman"/>
                          <a:ea typeface="Times New Roman"/>
                        </a:rPr>
                        <a:t> </a:t>
                      </a:r>
                      <a:r>
                        <a:rPr lang="en-US" sz="2000" dirty="0">
                          <a:solidFill>
                            <a:srgbClr val="231F20"/>
                          </a:solidFill>
                          <a:latin typeface="Times New Roman"/>
                          <a:ea typeface="Times New Roman"/>
                        </a:rPr>
                        <a:t>Ninh.</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0">
                <a:tc>
                  <a:txBody>
                    <a:bodyPr/>
                    <a:lstStyle/>
                    <a:p>
                      <a:pPr algn="just">
                        <a:spcBef>
                          <a:spcPts val="490"/>
                        </a:spcBef>
                        <a:spcAft>
                          <a:spcPts val="0"/>
                        </a:spcAft>
                        <a:tabLst>
                          <a:tab pos="299720" algn="l"/>
                        </a:tabLst>
                      </a:pPr>
                      <a:r>
                        <a:rPr lang="en-US" sz="2000" dirty="0">
                          <a:solidFill>
                            <a:srgbClr val="231F20"/>
                          </a:solidFill>
                          <a:latin typeface="Times New Roman"/>
                          <a:ea typeface="Times New Roman"/>
                        </a:rPr>
                        <a:t>Nêu</a:t>
                      </a:r>
                      <a:r>
                        <a:rPr lang="en-US" sz="2000" spc="-50" dirty="0">
                          <a:solidFill>
                            <a:srgbClr val="231F20"/>
                          </a:solidFill>
                          <a:latin typeface="Times New Roman"/>
                          <a:ea typeface="Times New Roman"/>
                        </a:rPr>
                        <a:t> </a:t>
                      </a:r>
                      <a:r>
                        <a:rPr lang="en-US" sz="2000" dirty="0">
                          <a:solidFill>
                            <a:srgbClr val="231F20"/>
                          </a:solidFill>
                          <a:latin typeface="Times New Roman"/>
                          <a:ea typeface="Times New Roman"/>
                        </a:rPr>
                        <a:t>một</a:t>
                      </a:r>
                      <a:r>
                        <a:rPr lang="en-US" sz="2000" spc="-50" dirty="0">
                          <a:solidFill>
                            <a:srgbClr val="231F20"/>
                          </a:solidFill>
                          <a:latin typeface="Times New Roman"/>
                          <a:ea typeface="Times New Roman"/>
                        </a:rPr>
                        <a:t> </a:t>
                      </a:r>
                      <a:r>
                        <a:rPr lang="en-US" sz="2000" dirty="0">
                          <a:solidFill>
                            <a:srgbClr val="231F20"/>
                          </a:solidFill>
                          <a:latin typeface="Times New Roman"/>
                          <a:ea typeface="Times New Roman"/>
                        </a:rPr>
                        <a:t>số</a:t>
                      </a:r>
                      <a:r>
                        <a:rPr lang="en-US" sz="2000" spc="-50" dirty="0">
                          <a:solidFill>
                            <a:srgbClr val="231F20"/>
                          </a:solidFill>
                          <a:latin typeface="Times New Roman"/>
                          <a:ea typeface="Times New Roman"/>
                        </a:rPr>
                        <a:t> </a:t>
                      </a:r>
                      <a:r>
                        <a:rPr lang="en-US" sz="2000" dirty="0">
                          <a:solidFill>
                            <a:srgbClr val="231F20"/>
                          </a:solidFill>
                          <a:latin typeface="Times New Roman"/>
                          <a:ea typeface="Times New Roman"/>
                        </a:rPr>
                        <a:t>nét</a:t>
                      </a:r>
                      <a:r>
                        <a:rPr lang="en-US" sz="2000" spc="-50" dirty="0">
                          <a:solidFill>
                            <a:srgbClr val="231F20"/>
                          </a:solidFill>
                          <a:latin typeface="Times New Roman"/>
                          <a:ea typeface="Times New Roman"/>
                        </a:rPr>
                        <a:t> </a:t>
                      </a:r>
                      <a:r>
                        <a:rPr lang="en-US" sz="2000" dirty="0">
                          <a:solidFill>
                            <a:srgbClr val="231F20"/>
                          </a:solidFill>
                          <a:latin typeface="Times New Roman"/>
                          <a:ea typeface="Times New Roman"/>
                        </a:rPr>
                        <a:t>đặc</a:t>
                      </a:r>
                      <a:r>
                        <a:rPr lang="en-US" sz="2000" spc="-50" dirty="0">
                          <a:solidFill>
                            <a:srgbClr val="231F20"/>
                          </a:solidFill>
                          <a:latin typeface="Times New Roman"/>
                          <a:ea typeface="Times New Roman"/>
                        </a:rPr>
                        <a:t> </a:t>
                      </a:r>
                      <a:r>
                        <a:rPr lang="en-US" sz="2000" dirty="0">
                          <a:solidFill>
                            <a:srgbClr val="231F20"/>
                          </a:solidFill>
                          <a:latin typeface="Times New Roman"/>
                          <a:ea typeface="Times New Roman"/>
                        </a:rPr>
                        <a:t>trưng</a:t>
                      </a:r>
                      <a:r>
                        <a:rPr lang="en-US" sz="2000" spc="-50" dirty="0">
                          <a:solidFill>
                            <a:srgbClr val="231F20"/>
                          </a:solidFill>
                          <a:latin typeface="Times New Roman"/>
                          <a:ea typeface="Times New Roman"/>
                        </a:rPr>
                        <a:t> </a:t>
                      </a:r>
                      <a:r>
                        <a:rPr lang="en-US" sz="2000" dirty="0">
                          <a:solidFill>
                            <a:srgbClr val="231F20"/>
                          </a:solidFill>
                          <a:latin typeface="Times New Roman"/>
                          <a:ea typeface="Times New Roman"/>
                        </a:rPr>
                        <a:t>của</a:t>
                      </a:r>
                      <a:r>
                        <a:rPr lang="en-US" sz="2000" spc="-50" dirty="0">
                          <a:solidFill>
                            <a:srgbClr val="231F20"/>
                          </a:solidFill>
                          <a:latin typeface="Times New Roman"/>
                          <a:ea typeface="Times New Roman"/>
                        </a:rPr>
                        <a:t> </a:t>
                      </a:r>
                      <a:r>
                        <a:rPr lang="en-US" sz="2000" dirty="0">
                          <a:solidFill>
                            <a:srgbClr val="231F20"/>
                          </a:solidFill>
                          <a:latin typeface="Times New Roman"/>
                          <a:ea typeface="Times New Roman"/>
                        </a:rPr>
                        <a:t>văn</a:t>
                      </a:r>
                      <a:r>
                        <a:rPr lang="en-US" sz="2000" spc="-50" dirty="0">
                          <a:solidFill>
                            <a:srgbClr val="231F20"/>
                          </a:solidFill>
                          <a:latin typeface="Times New Roman"/>
                          <a:ea typeface="Times New Roman"/>
                        </a:rPr>
                        <a:t> </a:t>
                      </a:r>
                      <a:r>
                        <a:rPr lang="en-US" sz="2000" dirty="0">
                          <a:solidFill>
                            <a:srgbClr val="231F20"/>
                          </a:solidFill>
                          <a:latin typeface="Times New Roman"/>
                          <a:ea typeface="Times New Roman"/>
                        </a:rPr>
                        <a:t>hoá</a:t>
                      </a:r>
                      <a:r>
                        <a:rPr lang="en-US" sz="2000" spc="-50" dirty="0">
                          <a:solidFill>
                            <a:srgbClr val="231F20"/>
                          </a:solidFill>
                          <a:latin typeface="Times New Roman"/>
                          <a:ea typeface="Times New Roman"/>
                        </a:rPr>
                        <a:t> </a:t>
                      </a:r>
                      <a:r>
                        <a:rPr lang="en-US" sz="2000" dirty="0">
                          <a:solidFill>
                            <a:srgbClr val="231F20"/>
                          </a:solidFill>
                          <a:latin typeface="Times New Roman"/>
                          <a:ea typeface="Times New Roman"/>
                        </a:rPr>
                        <a:t>Hạ</a:t>
                      </a:r>
                      <a:r>
                        <a:rPr lang="en-US" sz="2000" spc="-50" dirty="0">
                          <a:solidFill>
                            <a:srgbClr val="231F20"/>
                          </a:solidFill>
                          <a:latin typeface="Times New Roman"/>
                          <a:ea typeface="Times New Roman"/>
                        </a:rPr>
                        <a:t> </a:t>
                      </a:r>
                      <a:r>
                        <a:rPr lang="en-US" sz="2000" dirty="0">
                          <a:solidFill>
                            <a:srgbClr val="231F20"/>
                          </a:solidFill>
                          <a:latin typeface="Times New Roman"/>
                          <a:ea typeface="Times New Roman"/>
                        </a:rPr>
                        <a:t>Long</a:t>
                      </a:r>
                      <a:r>
                        <a:rPr lang="en-US" sz="2000" spc="-50" dirty="0">
                          <a:solidFill>
                            <a:srgbClr val="231F20"/>
                          </a:solidFill>
                          <a:latin typeface="Times New Roman"/>
                          <a:ea typeface="Times New Roman"/>
                        </a:rPr>
                        <a:t> </a:t>
                      </a:r>
                      <a:r>
                        <a:rPr lang="en-US" sz="2000" dirty="0">
                          <a:solidFill>
                            <a:srgbClr val="231F20"/>
                          </a:solidFill>
                          <a:latin typeface="Times New Roman"/>
                          <a:ea typeface="Times New Roman"/>
                        </a:rPr>
                        <a:t>thời</a:t>
                      </a:r>
                      <a:r>
                        <a:rPr lang="en-US" sz="2000" spc="-50" dirty="0">
                          <a:solidFill>
                            <a:srgbClr val="231F20"/>
                          </a:solidFill>
                          <a:latin typeface="Times New Roman"/>
                          <a:ea typeface="Times New Roman"/>
                        </a:rPr>
                        <a:t> </a:t>
                      </a:r>
                      <a:r>
                        <a:rPr lang="en-US" sz="2000" dirty="0">
                          <a:solidFill>
                            <a:srgbClr val="231F20"/>
                          </a:solidFill>
                          <a:latin typeface="Times New Roman"/>
                          <a:ea typeface="Times New Roman"/>
                        </a:rPr>
                        <a:t>nguyên</a:t>
                      </a:r>
                      <a:r>
                        <a:rPr lang="en-US" sz="2000" spc="-45" dirty="0">
                          <a:solidFill>
                            <a:srgbClr val="231F20"/>
                          </a:solidFill>
                          <a:latin typeface="Times New Roman"/>
                          <a:ea typeface="Times New Roman"/>
                        </a:rPr>
                        <a:t> </a:t>
                      </a:r>
                      <a:r>
                        <a:rPr lang="en-US" sz="2000" dirty="0">
                          <a:solidFill>
                            <a:srgbClr val="231F20"/>
                          </a:solidFill>
                          <a:latin typeface="Times New Roman"/>
                          <a:ea typeface="Times New Roman"/>
                        </a:rPr>
                        <a:t>thuỷ.</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15000"/>
                        </a:lnSpc>
                        <a:spcAft>
                          <a:spcPts val="0"/>
                        </a:spcAft>
                      </a:pP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
        <p:nvSpPr>
          <p:cNvPr id="6" name="Rectangle 5"/>
          <p:cNvSpPr/>
          <p:nvPr/>
        </p:nvSpPr>
        <p:spPr>
          <a:xfrm>
            <a:off x="2357422" y="1142984"/>
            <a:ext cx="6215106"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000" dirty="0" smtClean="0">
                <a:latin typeface="Times New Roman" pitchFamily="18" charset="0"/>
                <a:cs typeface="Times New Roman" pitchFamily="18" charset="0"/>
              </a:rPr>
              <a:t>Trong khung niên đại của văn hoá Hoà Bình và Bắc Sơn khoảng 18.000 năm về trước.</a:t>
            </a:r>
            <a:endParaRPr lang="en-US" sz="2000" dirty="0">
              <a:latin typeface="Times New Roman" pitchFamily="18" charset="0"/>
              <a:cs typeface="Times New Roman" pitchFamily="18" charset="0"/>
            </a:endParaRPr>
          </a:p>
        </p:txBody>
      </p:sp>
      <p:sp>
        <p:nvSpPr>
          <p:cNvPr id="7" name="Rectangle 6"/>
          <p:cNvSpPr/>
          <p:nvPr/>
        </p:nvSpPr>
        <p:spPr>
          <a:xfrm>
            <a:off x="2357422" y="2714620"/>
            <a:ext cx="6000792"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000" dirty="0" smtClean="0">
                <a:latin typeface="Times New Roman" pitchFamily="18" charset="0"/>
                <a:cs typeface="Times New Roman" pitchFamily="18" charset="0"/>
              </a:rPr>
              <a:t>Cư dân Soi Nhụ chủ yếu sống trong các hang động và núi đá vôi ở ngoài hải đảo và vùng ven bờ vịnh thuộc huyện Vân Đồn, thành phố Hạ Long, một phần Uông Bí, Quảng Yên</a:t>
            </a:r>
            <a:endParaRPr lang="en-US" sz="2000" dirty="0">
              <a:latin typeface="Times New Roman" pitchFamily="18" charset="0"/>
              <a:cs typeface="Times New Roman" pitchFamily="18" charset="0"/>
            </a:endParaRPr>
          </a:p>
        </p:txBody>
      </p:sp>
      <p:sp>
        <p:nvSpPr>
          <p:cNvPr id="8" name="Rectangle 7"/>
          <p:cNvSpPr/>
          <p:nvPr/>
        </p:nvSpPr>
        <p:spPr>
          <a:xfrm>
            <a:off x="2428860" y="4357694"/>
            <a:ext cx="6286544"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000" dirty="0" smtClean="0">
                <a:latin typeface="Times New Roman" pitchFamily="18" charset="0"/>
                <a:cs typeface="Times New Roman" pitchFamily="18" charset="0"/>
              </a:rPr>
              <a:t>Đặc trưng giai đoạn này là văn hoá Hạ Long với nhiều di chỉ khảo cổ được tìm thấy như: vỏ sò dùng làm trang sức và tiền trao đổi, xương thú và xương người cổ đại.</a:t>
            </a:r>
            <a:endParaRPr lang="en-US" sz="20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900" b="0" i="0" u="none" strike="noStrike" cap="none" normalizeH="0" baseline="0" smtClean="0">
                <a:ln>
                  <a:noFill/>
                </a:ln>
                <a:solidFill>
                  <a:schemeClr val="tx1"/>
                </a:solidFill>
                <a:effectLst/>
                <a:latin typeface="Arial" pitchFamily="34" charset="0"/>
                <a:ea typeface="Microsoft Sans Serif" pitchFamily="34" charset="0"/>
                <a:cs typeface="Microsoft Sans Serif" pitchFamily="34" charset="0"/>
              </a:rPr>
              <a:t/>
            </a:r>
            <a:br>
              <a:rPr kumimoji="0" lang="vi-VN" sz="900" b="0" i="0" u="none" strike="noStrike" cap="none" normalizeH="0" baseline="0" smtClean="0">
                <a:ln>
                  <a:noFill/>
                </a:ln>
                <a:solidFill>
                  <a:schemeClr val="tx1"/>
                </a:solidFill>
                <a:effectLst/>
                <a:latin typeface="Arial" pitchFamily="34" charset="0"/>
                <a:ea typeface="Microsoft Sans Serif" pitchFamily="34" charset="0"/>
                <a:cs typeface="Microsoft Sans Serif" pitchFamily="34" charset="0"/>
              </a:rPr>
            </a:b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1745" name="Group 1"/>
          <p:cNvGrpSpPr>
            <a:grpSpLocks/>
          </p:cNvGrpSpPr>
          <p:nvPr/>
        </p:nvGrpSpPr>
        <p:grpSpPr bwMode="auto">
          <a:xfrm>
            <a:off x="0" y="500042"/>
            <a:ext cx="8786874" cy="5286412"/>
            <a:chOff x="1134" y="-303"/>
            <a:chExt cx="8695" cy="2595"/>
          </a:xfrm>
        </p:grpSpPr>
        <p:sp>
          <p:nvSpPr>
            <p:cNvPr id="31753" name="Line 9"/>
            <p:cNvSpPr>
              <a:spLocks noChangeShapeType="1"/>
            </p:cNvSpPr>
            <p:nvPr/>
          </p:nvSpPr>
          <p:spPr bwMode="auto">
            <a:xfrm>
              <a:off x="2380" y="1475"/>
              <a:ext cx="0" cy="659"/>
            </a:xfrm>
            <a:prstGeom prst="line">
              <a:avLst/>
            </a:prstGeom>
            <a:noFill/>
            <a:ln w="127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52" name="Freeform 8"/>
            <p:cNvSpPr>
              <a:spLocks/>
            </p:cNvSpPr>
            <p:nvPr/>
          </p:nvSpPr>
          <p:spPr bwMode="auto">
            <a:xfrm>
              <a:off x="1147" y="-303"/>
              <a:ext cx="2592" cy="1815"/>
            </a:xfrm>
            <a:custGeom>
              <a:avLst/>
              <a:gdLst/>
              <a:ahLst/>
              <a:cxnLst>
                <a:cxn ang="0">
                  <a:pos x="2431" y="0"/>
                </a:cxn>
                <a:cxn ang="0">
                  <a:pos x="161" y="0"/>
                </a:cxn>
                <a:cxn ang="0">
                  <a:pos x="98" y="13"/>
                </a:cxn>
                <a:cxn ang="0">
                  <a:pos x="47" y="47"/>
                </a:cxn>
                <a:cxn ang="0">
                  <a:pos x="13" y="98"/>
                </a:cxn>
                <a:cxn ang="0">
                  <a:pos x="0" y="161"/>
                </a:cxn>
                <a:cxn ang="0">
                  <a:pos x="0" y="1654"/>
                </a:cxn>
                <a:cxn ang="0">
                  <a:pos x="13" y="1717"/>
                </a:cxn>
                <a:cxn ang="0">
                  <a:pos x="47" y="1768"/>
                </a:cxn>
                <a:cxn ang="0">
                  <a:pos x="98" y="1802"/>
                </a:cxn>
                <a:cxn ang="0">
                  <a:pos x="161" y="1815"/>
                </a:cxn>
                <a:cxn ang="0">
                  <a:pos x="2431" y="1815"/>
                </a:cxn>
                <a:cxn ang="0">
                  <a:pos x="2494" y="1802"/>
                </a:cxn>
                <a:cxn ang="0">
                  <a:pos x="2545" y="1768"/>
                </a:cxn>
                <a:cxn ang="0">
                  <a:pos x="2579" y="1717"/>
                </a:cxn>
                <a:cxn ang="0">
                  <a:pos x="2592" y="1654"/>
                </a:cxn>
                <a:cxn ang="0">
                  <a:pos x="2592" y="161"/>
                </a:cxn>
                <a:cxn ang="0">
                  <a:pos x="2579" y="98"/>
                </a:cxn>
                <a:cxn ang="0">
                  <a:pos x="2545" y="47"/>
                </a:cxn>
                <a:cxn ang="0">
                  <a:pos x="2494" y="13"/>
                </a:cxn>
                <a:cxn ang="0">
                  <a:pos x="2431" y="0"/>
                </a:cxn>
              </a:cxnLst>
              <a:rect l="0" t="0" r="r" b="b"/>
              <a:pathLst>
                <a:path w="2592" h="1815">
                  <a:moveTo>
                    <a:pt x="2431" y="0"/>
                  </a:moveTo>
                  <a:lnTo>
                    <a:pt x="161" y="0"/>
                  </a:lnTo>
                  <a:lnTo>
                    <a:pt x="98" y="13"/>
                  </a:lnTo>
                  <a:lnTo>
                    <a:pt x="47" y="47"/>
                  </a:lnTo>
                  <a:lnTo>
                    <a:pt x="13" y="98"/>
                  </a:lnTo>
                  <a:lnTo>
                    <a:pt x="0" y="161"/>
                  </a:lnTo>
                  <a:lnTo>
                    <a:pt x="0" y="1654"/>
                  </a:lnTo>
                  <a:lnTo>
                    <a:pt x="13" y="1717"/>
                  </a:lnTo>
                  <a:lnTo>
                    <a:pt x="47" y="1768"/>
                  </a:lnTo>
                  <a:lnTo>
                    <a:pt x="98" y="1802"/>
                  </a:lnTo>
                  <a:lnTo>
                    <a:pt x="161" y="1815"/>
                  </a:lnTo>
                  <a:lnTo>
                    <a:pt x="2431" y="1815"/>
                  </a:lnTo>
                  <a:lnTo>
                    <a:pt x="2494" y="1802"/>
                  </a:lnTo>
                  <a:lnTo>
                    <a:pt x="2545" y="1768"/>
                  </a:lnTo>
                  <a:lnTo>
                    <a:pt x="2579" y="1717"/>
                  </a:lnTo>
                  <a:lnTo>
                    <a:pt x="2592" y="1654"/>
                  </a:lnTo>
                  <a:lnTo>
                    <a:pt x="2592" y="161"/>
                  </a:lnTo>
                  <a:lnTo>
                    <a:pt x="2579" y="98"/>
                  </a:lnTo>
                  <a:lnTo>
                    <a:pt x="2545" y="47"/>
                  </a:lnTo>
                  <a:lnTo>
                    <a:pt x="2494" y="13"/>
                  </a:lnTo>
                  <a:lnTo>
                    <a:pt x="2431" y="0"/>
                  </a:lnTo>
                  <a:close/>
                </a:path>
              </a:pathLst>
            </a:custGeom>
            <a:solidFill>
              <a:srgbClr val="F9A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51" name="Line 7"/>
            <p:cNvSpPr>
              <a:spLocks noChangeShapeType="1"/>
            </p:cNvSpPr>
            <p:nvPr/>
          </p:nvSpPr>
          <p:spPr bwMode="auto">
            <a:xfrm>
              <a:off x="5935" y="1512"/>
              <a:ext cx="0" cy="659"/>
            </a:xfrm>
            <a:prstGeom prst="line">
              <a:avLst/>
            </a:prstGeom>
            <a:noFill/>
            <a:ln w="127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50" name="Freeform 6"/>
            <p:cNvSpPr>
              <a:spLocks/>
            </p:cNvSpPr>
            <p:nvPr/>
          </p:nvSpPr>
          <p:spPr bwMode="auto">
            <a:xfrm>
              <a:off x="4752" y="-303"/>
              <a:ext cx="2325" cy="1815"/>
            </a:xfrm>
            <a:custGeom>
              <a:avLst/>
              <a:gdLst/>
              <a:ahLst/>
              <a:cxnLst>
                <a:cxn ang="0">
                  <a:pos x="2164" y="0"/>
                </a:cxn>
                <a:cxn ang="0">
                  <a:pos x="160" y="0"/>
                </a:cxn>
                <a:cxn ang="0">
                  <a:pos x="98" y="13"/>
                </a:cxn>
                <a:cxn ang="0">
                  <a:pos x="47" y="47"/>
                </a:cxn>
                <a:cxn ang="0">
                  <a:pos x="12" y="98"/>
                </a:cxn>
                <a:cxn ang="0">
                  <a:pos x="0" y="161"/>
                </a:cxn>
                <a:cxn ang="0">
                  <a:pos x="0" y="1654"/>
                </a:cxn>
                <a:cxn ang="0">
                  <a:pos x="12" y="1717"/>
                </a:cxn>
                <a:cxn ang="0">
                  <a:pos x="47" y="1768"/>
                </a:cxn>
                <a:cxn ang="0">
                  <a:pos x="98" y="1802"/>
                </a:cxn>
                <a:cxn ang="0">
                  <a:pos x="160" y="1815"/>
                </a:cxn>
                <a:cxn ang="0">
                  <a:pos x="2164" y="1815"/>
                </a:cxn>
                <a:cxn ang="0">
                  <a:pos x="2226" y="1802"/>
                </a:cxn>
                <a:cxn ang="0">
                  <a:pos x="2277" y="1768"/>
                </a:cxn>
                <a:cxn ang="0">
                  <a:pos x="2312" y="1717"/>
                </a:cxn>
                <a:cxn ang="0">
                  <a:pos x="2324" y="1654"/>
                </a:cxn>
                <a:cxn ang="0">
                  <a:pos x="2324" y="161"/>
                </a:cxn>
                <a:cxn ang="0">
                  <a:pos x="2312" y="98"/>
                </a:cxn>
                <a:cxn ang="0">
                  <a:pos x="2277" y="47"/>
                </a:cxn>
                <a:cxn ang="0">
                  <a:pos x="2226" y="13"/>
                </a:cxn>
                <a:cxn ang="0">
                  <a:pos x="2164" y="0"/>
                </a:cxn>
              </a:cxnLst>
              <a:rect l="0" t="0" r="r" b="b"/>
              <a:pathLst>
                <a:path w="2325" h="1815">
                  <a:moveTo>
                    <a:pt x="2164" y="0"/>
                  </a:moveTo>
                  <a:lnTo>
                    <a:pt x="160" y="0"/>
                  </a:lnTo>
                  <a:lnTo>
                    <a:pt x="98" y="13"/>
                  </a:lnTo>
                  <a:lnTo>
                    <a:pt x="47" y="47"/>
                  </a:lnTo>
                  <a:lnTo>
                    <a:pt x="12" y="98"/>
                  </a:lnTo>
                  <a:lnTo>
                    <a:pt x="0" y="161"/>
                  </a:lnTo>
                  <a:lnTo>
                    <a:pt x="0" y="1654"/>
                  </a:lnTo>
                  <a:lnTo>
                    <a:pt x="12" y="1717"/>
                  </a:lnTo>
                  <a:lnTo>
                    <a:pt x="47" y="1768"/>
                  </a:lnTo>
                  <a:lnTo>
                    <a:pt x="98" y="1802"/>
                  </a:lnTo>
                  <a:lnTo>
                    <a:pt x="160" y="1815"/>
                  </a:lnTo>
                  <a:lnTo>
                    <a:pt x="2164" y="1815"/>
                  </a:lnTo>
                  <a:lnTo>
                    <a:pt x="2226" y="1802"/>
                  </a:lnTo>
                  <a:lnTo>
                    <a:pt x="2277" y="1768"/>
                  </a:lnTo>
                  <a:lnTo>
                    <a:pt x="2312" y="1717"/>
                  </a:lnTo>
                  <a:lnTo>
                    <a:pt x="2324" y="1654"/>
                  </a:lnTo>
                  <a:lnTo>
                    <a:pt x="2324" y="161"/>
                  </a:lnTo>
                  <a:lnTo>
                    <a:pt x="2312" y="98"/>
                  </a:lnTo>
                  <a:lnTo>
                    <a:pt x="2277" y="47"/>
                  </a:lnTo>
                  <a:lnTo>
                    <a:pt x="2226" y="13"/>
                  </a:lnTo>
                  <a:lnTo>
                    <a:pt x="2164" y="0"/>
                  </a:lnTo>
                  <a:close/>
                </a:path>
              </a:pathLst>
            </a:custGeom>
            <a:solidFill>
              <a:srgbClr val="F9A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49" name="Line 5"/>
            <p:cNvSpPr>
              <a:spLocks noChangeShapeType="1"/>
            </p:cNvSpPr>
            <p:nvPr/>
          </p:nvSpPr>
          <p:spPr bwMode="auto">
            <a:xfrm>
              <a:off x="8422" y="1512"/>
              <a:ext cx="0" cy="659"/>
            </a:xfrm>
            <a:prstGeom prst="line">
              <a:avLst/>
            </a:prstGeom>
            <a:noFill/>
            <a:ln w="127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48" name="Freeform 4"/>
            <p:cNvSpPr>
              <a:spLocks/>
            </p:cNvSpPr>
            <p:nvPr/>
          </p:nvSpPr>
          <p:spPr bwMode="auto">
            <a:xfrm>
              <a:off x="7239" y="-303"/>
              <a:ext cx="2325" cy="1815"/>
            </a:xfrm>
            <a:custGeom>
              <a:avLst/>
              <a:gdLst/>
              <a:ahLst/>
              <a:cxnLst>
                <a:cxn ang="0">
                  <a:pos x="2164" y="0"/>
                </a:cxn>
                <a:cxn ang="0">
                  <a:pos x="161" y="0"/>
                </a:cxn>
                <a:cxn ang="0">
                  <a:pos x="98" y="13"/>
                </a:cxn>
                <a:cxn ang="0">
                  <a:pos x="47" y="47"/>
                </a:cxn>
                <a:cxn ang="0">
                  <a:pos x="13" y="98"/>
                </a:cxn>
                <a:cxn ang="0">
                  <a:pos x="0" y="161"/>
                </a:cxn>
                <a:cxn ang="0">
                  <a:pos x="0" y="1654"/>
                </a:cxn>
                <a:cxn ang="0">
                  <a:pos x="13" y="1717"/>
                </a:cxn>
                <a:cxn ang="0">
                  <a:pos x="47" y="1768"/>
                </a:cxn>
                <a:cxn ang="0">
                  <a:pos x="98" y="1802"/>
                </a:cxn>
                <a:cxn ang="0">
                  <a:pos x="161" y="1815"/>
                </a:cxn>
                <a:cxn ang="0">
                  <a:pos x="2164" y="1815"/>
                </a:cxn>
                <a:cxn ang="0">
                  <a:pos x="2227" y="1802"/>
                </a:cxn>
                <a:cxn ang="0">
                  <a:pos x="2278" y="1768"/>
                </a:cxn>
                <a:cxn ang="0">
                  <a:pos x="2312" y="1717"/>
                </a:cxn>
                <a:cxn ang="0">
                  <a:pos x="2325" y="1654"/>
                </a:cxn>
                <a:cxn ang="0">
                  <a:pos x="2325" y="161"/>
                </a:cxn>
                <a:cxn ang="0">
                  <a:pos x="2312" y="98"/>
                </a:cxn>
                <a:cxn ang="0">
                  <a:pos x="2278" y="47"/>
                </a:cxn>
                <a:cxn ang="0">
                  <a:pos x="2227" y="13"/>
                </a:cxn>
                <a:cxn ang="0">
                  <a:pos x="2164" y="0"/>
                </a:cxn>
              </a:cxnLst>
              <a:rect l="0" t="0" r="r" b="b"/>
              <a:pathLst>
                <a:path w="2325" h="1815">
                  <a:moveTo>
                    <a:pt x="2164" y="0"/>
                  </a:moveTo>
                  <a:lnTo>
                    <a:pt x="161" y="0"/>
                  </a:lnTo>
                  <a:lnTo>
                    <a:pt x="98" y="13"/>
                  </a:lnTo>
                  <a:lnTo>
                    <a:pt x="47" y="47"/>
                  </a:lnTo>
                  <a:lnTo>
                    <a:pt x="13" y="98"/>
                  </a:lnTo>
                  <a:lnTo>
                    <a:pt x="0" y="161"/>
                  </a:lnTo>
                  <a:lnTo>
                    <a:pt x="0" y="1654"/>
                  </a:lnTo>
                  <a:lnTo>
                    <a:pt x="13" y="1717"/>
                  </a:lnTo>
                  <a:lnTo>
                    <a:pt x="47" y="1768"/>
                  </a:lnTo>
                  <a:lnTo>
                    <a:pt x="98" y="1802"/>
                  </a:lnTo>
                  <a:lnTo>
                    <a:pt x="161" y="1815"/>
                  </a:lnTo>
                  <a:lnTo>
                    <a:pt x="2164" y="1815"/>
                  </a:lnTo>
                  <a:lnTo>
                    <a:pt x="2227" y="1802"/>
                  </a:lnTo>
                  <a:lnTo>
                    <a:pt x="2278" y="1768"/>
                  </a:lnTo>
                  <a:lnTo>
                    <a:pt x="2312" y="1717"/>
                  </a:lnTo>
                  <a:lnTo>
                    <a:pt x="2325" y="1654"/>
                  </a:lnTo>
                  <a:lnTo>
                    <a:pt x="2325" y="161"/>
                  </a:lnTo>
                  <a:lnTo>
                    <a:pt x="2312" y="98"/>
                  </a:lnTo>
                  <a:lnTo>
                    <a:pt x="2278" y="47"/>
                  </a:lnTo>
                  <a:lnTo>
                    <a:pt x="2227" y="13"/>
                  </a:lnTo>
                  <a:lnTo>
                    <a:pt x="2164" y="0"/>
                  </a:lnTo>
                  <a:close/>
                </a:path>
              </a:pathLst>
            </a:custGeom>
            <a:solidFill>
              <a:srgbClr val="F9A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47" name="Line 3"/>
            <p:cNvSpPr>
              <a:spLocks noChangeShapeType="1"/>
            </p:cNvSpPr>
            <p:nvPr/>
          </p:nvSpPr>
          <p:spPr bwMode="auto">
            <a:xfrm>
              <a:off x="1134" y="2156"/>
              <a:ext cx="8560" cy="0"/>
            </a:xfrm>
            <a:prstGeom prst="line">
              <a:avLst/>
            </a:prstGeom>
            <a:noFill/>
            <a:ln w="25400">
              <a:solidFill>
                <a:srgbClr val="231F2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46" name="Freeform 2"/>
            <p:cNvSpPr>
              <a:spLocks/>
            </p:cNvSpPr>
            <p:nvPr/>
          </p:nvSpPr>
          <p:spPr bwMode="auto">
            <a:xfrm>
              <a:off x="9601" y="2032"/>
              <a:ext cx="227" cy="260"/>
            </a:xfrm>
            <a:custGeom>
              <a:avLst/>
              <a:gdLst/>
              <a:ahLst/>
              <a:cxnLst>
                <a:cxn ang="0">
                  <a:pos x="3" y="0"/>
                </a:cxn>
                <a:cxn ang="0">
                  <a:pos x="0" y="0"/>
                </a:cxn>
                <a:cxn ang="0">
                  <a:pos x="0" y="259"/>
                </a:cxn>
                <a:cxn ang="0">
                  <a:pos x="3" y="259"/>
                </a:cxn>
                <a:cxn ang="0">
                  <a:pos x="226" y="130"/>
                </a:cxn>
                <a:cxn ang="0">
                  <a:pos x="3" y="0"/>
                </a:cxn>
              </a:cxnLst>
              <a:rect l="0" t="0" r="r" b="b"/>
              <a:pathLst>
                <a:path w="227" h="260">
                  <a:moveTo>
                    <a:pt x="3" y="0"/>
                  </a:moveTo>
                  <a:lnTo>
                    <a:pt x="0" y="0"/>
                  </a:lnTo>
                  <a:lnTo>
                    <a:pt x="0" y="259"/>
                  </a:lnTo>
                  <a:lnTo>
                    <a:pt x="3" y="259"/>
                  </a:lnTo>
                  <a:lnTo>
                    <a:pt x="226" y="130"/>
                  </a:lnTo>
                  <a:lnTo>
                    <a:pt x="3" y="0"/>
                  </a:ln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1765"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5"/>
          <p:cNvSpPr/>
          <p:nvPr/>
        </p:nvSpPr>
        <p:spPr>
          <a:xfrm>
            <a:off x="214282" y="714356"/>
            <a:ext cx="2500330" cy="2585323"/>
          </a:xfrm>
          <a:prstGeom prst="rect">
            <a:avLst/>
          </a:prstGeom>
        </p:spPr>
        <p:txBody>
          <a:bodyPr wrap="square">
            <a:spAutoFit/>
          </a:bodyPr>
          <a:lstStyle/>
          <a:p>
            <a:r>
              <a:rPr lang="vi-VN" dirty="0" smtClean="0"/>
              <a:t>Thời Hùng Vương (2.621 năm),</a:t>
            </a:r>
            <a:br>
              <a:rPr lang="vi-VN" dirty="0" smtClean="0"/>
            </a:br>
            <a:r>
              <a:rPr lang="vi-VN" dirty="0" smtClean="0"/>
              <a:t>từ năm 2879 TCN – 258 TCN,</a:t>
            </a:r>
            <a:br>
              <a:rPr lang="vi-VN" dirty="0" smtClean="0"/>
            </a:br>
            <a:r>
              <a:rPr lang="vi-VN" dirty="0" smtClean="0"/>
              <a:t>vùng Quảng Ninh thuộc</a:t>
            </a:r>
            <a:br>
              <a:rPr lang="vi-VN" dirty="0" smtClean="0"/>
            </a:br>
            <a:r>
              <a:rPr lang="vi-VN" dirty="0" smtClean="0"/>
              <a:t>bộ Ninh Hải, nước Văn Lang </a:t>
            </a:r>
            <a:br>
              <a:rPr lang="vi-VN" dirty="0" smtClean="0"/>
            </a:br>
            <a:endParaRPr lang="en-US" dirty="0"/>
          </a:p>
        </p:txBody>
      </p:sp>
      <p:sp>
        <p:nvSpPr>
          <p:cNvPr id="27" name="Rectangle 26"/>
          <p:cNvSpPr/>
          <p:nvPr/>
        </p:nvSpPr>
        <p:spPr>
          <a:xfrm>
            <a:off x="3714744" y="714356"/>
            <a:ext cx="2214578" cy="2585323"/>
          </a:xfrm>
          <a:prstGeom prst="rect">
            <a:avLst/>
          </a:prstGeom>
        </p:spPr>
        <p:txBody>
          <a:bodyPr wrap="square">
            <a:spAutoFit/>
          </a:bodyPr>
          <a:lstStyle/>
          <a:p>
            <a:r>
              <a:rPr lang="vi-VN" dirty="0" smtClean="0"/>
              <a:t>Thời nhà Thục (49 năm),</a:t>
            </a:r>
            <a:br>
              <a:rPr lang="vi-VN" dirty="0" smtClean="0"/>
            </a:br>
            <a:r>
              <a:rPr lang="vi-VN" dirty="0" smtClean="0"/>
              <a:t>từ năm 257 TCN – 208 TCN,</a:t>
            </a:r>
            <a:br>
              <a:rPr lang="vi-VN" dirty="0" smtClean="0"/>
            </a:br>
            <a:r>
              <a:rPr lang="vi-VN" dirty="0" smtClean="0"/>
              <a:t>vùng Quảng Ninh thuộc</a:t>
            </a:r>
            <a:br>
              <a:rPr lang="vi-VN" dirty="0" smtClean="0"/>
            </a:br>
            <a:r>
              <a:rPr lang="vi-VN" dirty="0" smtClean="0"/>
              <a:t>bộ Ninh Hải, nước Âu Lạc </a:t>
            </a:r>
            <a:br>
              <a:rPr lang="vi-VN" dirty="0" smtClean="0"/>
            </a:br>
            <a:endParaRPr lang="en-US" dirty="0"/>
          </a:p>
        </p:txBody>
      </p:sp>
      <p:sp>
        <p:nvSpPr>
          <p:cNvPr id="31769" name="Rectangle 25"/>
          <p:cNvSpPr>
            <a:spLocks noChangeArrowheads="1"/>
          </p:cNvSpPr>
          <p:nvPr/>
        </p:nvSpPr>
        <p:spPr bwMode="auto">
          <a:xfrm>
            <a:off x="6215074" y="714356"/>
            <a:ext cx="228601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225" algn="l" defTabSz="914400" rtl="0" eaLnBrk="1" fontAlgn="base" latinLnBrk="0" hangingPunct="1">
              <a:lnSpc>
                <a:spcPct val="100000"/>
              </a:lnSpc>
              <a:spcBef>
                <a:spcPct val="0"/>
              </a:spcBef>
              <a:spcAft>
                <a:spcPct val="0"/>
              </a:spcAft>
              <a:buClrTx/>
              <a:buSzTx/>
              <a:buFontTx/>
              <a:buNone/>
              <a:tabLst/>
            </a:pPr>
            <a:r>
              <a:rPr kumimoji="0" lang="vi-VN" sz="2400" b="0" i="0" u="none" strike="noStrike" cap="none" normalizeH="0" baseline="0" dirty="0" smtClean="0">
                <a:ln>
                  <a:noFill/>
                </a:ln>
                <a:solidFill>
                  <a:srgbClr val="231F20"/>
                </a:solidFill>
                <a:effectLst/>
                <a:latin typeface="+mj-lt"/>
                <a:ea typeface="Microsoft Sans Serif" pitchFamily="34" charset="0"/>
                <a:cs typeface="Tahoma" pitchFamily="34" charset="0"/>
              </a:rPr>
              <a:t>Thời thuộc Triệu (96 năm), từ năm 207 TCN – 111 TCN,</a:t>
            </a:r>
            <a:r>
              <a:rPr lang="vi-VN" sz="2400" dirty="0" smtClean="0">
                <a:latin typeface="+mj-lt"/>
                <a:ea typeface="Microsoft Sans Serif" pitchFamily="34" charset="0"/>
                <a:cs typeface="Arial" pitchFamily="34" charset="0"/>
              </a:rPr>
              <a:t> </a:t>
            </a:r>
            <a:r>
              <a:rPr kumimoji="0" lang="vi-VN" sz="2400" b="0" i="0" u="none" strike="noStrike" cap="none" normalizeH="0" baseline="0" dirty="0" smtClean="0">
                <a:ln>
                  <a:noFill/>
                </a:ln>
                <a:solidFill>
                  <a:srgbClr val="231F20"/>
                </a:solidFill>
                <a:effectLst/>
                <a:latin typeface="+mj-lt"/>
                <a:ea typeface="Microsoft Sans Serif" pitchFamily="34" charset="0"/>
                <a:cs typeface="Tahoma" pitchFamily="34" charset="0"/>
              </a:rPr>
              <a:t>vùng Quảng Ninh</a:t>
            </a:r>
            <a:r>
              <a:rPr kumimoji="0" lang="vi-VN" sz="2400" b="0" i="0" u="none" strike="noStrike" cap="none" normalizeH="0" dirty="0" smtClean="0">
                <a:ln>
                  <a:noFill/>
                </a:ln>
                <a:solidFill>
                  <a:srgbClr val="231F20"/>
                </a:solidFill>
                <a:effectLst/>
                <a:latin typeface="+mj-lt"/>
                <a:ea typeface="Microsoft Sans Serif" pitchFamily="34" charset="0"/>
                <a:cs typeface="Tahoma" pitchFamily="34" charset="0"/>
              </a:rPr>
              <a:t> </a:t>
            </a:r>
            <a:r>
              <a:rPr kumimoji="0" lang="vi-VN" sz="2400" b="0" i="0" u="none" strike="noStrike" cap="none" normalizeH="0" baseline="0" dirty="0" smtClean="0">
                <a:ln>
                  <a:noFill/>
                </a:ln>
                <a:solidFill>
                  <a:srgbClr val="231F20"/>
                </a:solidFill>
                <a:effectLst/>
                <a:latin typeface="+mj-lt"/>
                <a:ea typeface="Microsoft Sans Serif" pitchFamily="34" charset="0"/>
                <a:cs typeface="Tahoma" pitchFamily="34" charset="0"/>
              </a:rPr>
              <a:t>thuộc bộ Ninh Hải, nước Nam Việt</a:t>
            </a:r>
            <a:endParaRPr kumimoji="0" lang="vi-VN" sz="2400" b="0" i="0" u="none" strike="noStrike" cap="none" normalizeH="0" baseline="0" dirty="0" smtClean="0">
              <a:ln>
                <a:noFill/>
              </a:ln>
              <a:solidFill>
                <a:schemeClr val="tx1"/>
              </a:solidFill>
              <a:effectLst/>
              <a:latin typeface="+mj-lt"/>
              <a:cs typeface="Arial" pitchFamily="34" charset="0"/>
            </a:endParaRPr>
          </a:p>
        </p:txBody>
      </p:sp>
      <p:sp>
        <p:nvSpPr>
          <p:cNvPr id="32" name="Rectangle 31"/>
          <p:cNvSpPr/>
          <p:nvPr/>
        </p:nvSpPr>
        <p:spPr>
          <a:xfrm>
            <a:off x="357158" y="5643578"/>
            <a:ext cx="8215370" cy="369332"/>
          </a:xfrm>
          <a:prstGeom prst="rect">
            <a:avLst/>
          </a:prstGeom>
        </p:spPr>
        <p:txBody>
          <a:bodyPr wrap="square">
            <a:spAutoFit/>
          </a:bodyPr>
          <a:lstStyle/>
          <a:p>
            <a:r>
              <a:rPr lang="vi-VN" dirty="0" smtClean="0"/>
              <a:t>Biểu đồ 2. Địa giới, niên đại của vùng đất Quảng Ninh thời Văn Lang – Âu Lạc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30 hình nền powerpoint đơn giản nhưng tinh tế"/>
          <p:cNvPicPr>
            <a:picLocks noChangeAspect="1" noChangeArrowheads="1"/>
          </p:cNvPicPr>
          <p:nvPr/>
        </p:nvPicPr>
        <p:blipFill>
          <a:blip r:embed="rId2"/>
          <a:srcRect/>
          <a:stretch>
            <a:fillRect/>
          </a:stretch>
        </p:blipFill>
        <p:spPr bwMode="auto">
          <a:xfrm>
            <a:off x="0" y="0"/>
            <a:ext cx="9144063" cy="6858000"/>
          </a:xfrm>
          <a:prstGeom prst="rect">
            <a:avLst/>
          </a:prstGeom>
          <a:noFill/>
        </p:spPr>
      </p:pic>
      <p:sp>
        <p:nvSpPr>
          <p:cNvPr id="23553" name="Rectangle 1"/>
          <p:cNvSpPr>
            <a:spLocks noChangeArrowheads="1"/>
          </p:cNvSpPr>
          <p:nvPr/>
        </p:nvSpPr>
        <p:spPr bwMode="auto">
          <a:xfrm>
            <a:off x="0" y="0"/>
            <a:ext cx="4520981" cy="400110"/>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vi-VN" sz="2000" b="1" dirty="0" smtClean="0">
                <a:solidFill>
                  <a:srgbClr val="242021"/>
                </a:solidFill>
                <a:latin typeface="Times New Roman" pitchFamily="18" charset="0"/>
                <a:ea typeface="Times New Roman" pitchFamily="18" charset="0"/>
                <a:cs typeface="Times New Roman" pitchFamily="18" charset="0"/>
              </a:rPr>
              <a:t>b</a:t>
            </a:r>
            <a:r>
              <a:rPr kumimoji="0" lang="vi-VN" sz="2000" b="1"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smtClean="0">
                <a:ln>
                  <a:noFill/>
                </a:ln>
                <a:solidFill>
                  <a:srgbClr val="242021"/>
                </a:solidFill>
                <a:effectLst/>
                <a:latin typeface="Times New Roman" pitchFamily="18" charset="0"/>
                <a:ea typeface="Times New Roman" pitchFamily="18" charset="0"/>
                <a:cs typeface="Times New Roman" pitchFamily="18" charset="0"/>
              </a:rPr>
              <a:t>Quảng Ninh thời Văn Lang – Âu Lạc</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0" y="714356"/>
          <a:ext cx="8929718" cy="5345748"/>
        </p:xfrm>
        <a:graphic>
          <a:graphicData uri="http://schemas.openxmlformats.org/drawingml/2006/table">
            <a:tbl>
              <a:tblPr/>
              <a:tblGrid>
                <a:gridCol w="2714612"/>
                <a:gridCol w="6215106"/>
              </a:tblGrid>
              <a:tr h="357190">
                <a:tc gridSpan="2">
                  <a:txBody>
                    <a:bodyPr/>
                    <a:lstStyle/>
                    <a:p>
                      <a:pPr algn="ctr">
                        <a:lnSpc>
                          <a:spcPct val="115000"/>
                        </a:lnSpc>
                        <a:spcAft>
                          <a:spcPts val="0"/>
                        </a:spcAft>
                      </a:pPr>
                      <a:r>
                        <a:rPr lang="vi-VN" sz="2400" b="1" i="1" dirty="0">
                          <a:solidFill>
                            <a:srgbClr val="242021"/>
                          </a:solidFill>
                          <a:latin typeface="Times New Roman"/>
                          <a:ea typeface="Times New Roman"/>
                        </a:rPr>
                        <a:t>Nhóm 3,4</a:t>
                      </a:r>
                      <a:endParaRPr lang="en-US" sz="2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0">
                <a:tc>
                  <a:txBody>
                    <a:bodyPr/>
                    <a:lstStyle/>
                    <a:p>
                      <a:pPr>
                        <a:spcBef>
                          <a:spcPts val="5"/>
                        </a:spcBef>
                        <a:spcAft>
                          <a:spcPts val="0"/>
                        </a:spcAft>
                        <a:tabLst>
                          <a:tab pos="292100" algn="l"/>
                        </a:tabLst>
                      </a:pPr>
                      <a:r>
                        <a:rPr lang="vi-VN" sz="2400" dirty="0">
                          <a:solidFill>
                            <a:srgbClr val="231F20"/>
                          </a:solidFill>
                          <a:latin typeface="Times New Roman"/>
                          <a:ea typeface="Times New Roman"/>
                        </a:rPr>
                        <a:t>- </a:t>
                      </a:r>
                      <a:r>
                        <a:rPr lang="en-US" sz="2400" dirty="0">
                          <a:solidFill>
                            <a:srgbClr val="231F20"/>
                          </a:solidFill>
                          <a:latin typeface="Times New Roman"/>
                          <a:ea typeface="Times New Roman"/>
                        </a:rPr>
                        <a:t>Vùng</a:t>
                      </a:r>
                      <a:r>
                        <a:rPr lang="en-US" sz="2400" spc="80" dirty="0">
                          <a:solidFill>
                            <a:srgbClr val="231F20"/>
                          </a:solidFill>
                          <a:latin typeface="Times New Roman"/>
                          <a:ea typeface="Times New Roman"/>
                        </a:rPr>
                        <a:t> </a:t>
                      </a:r>
                      <a:r>
                        <a:rPr lang="en-US" sz="2400" dirty="0">
                          <a:solidFill>
                            <a:srgbClr val="231F20"/>
                          </a:solidFill>
                          <a:latin typeface="Times New Roman"/>
                          <a:ea typeface="Times New Roman"/>
                        </a:rPr>
                        <a:t>đất</a:t>
                      </a:r>
                      <a:r>
                        <a:rPr lang="en-US" sz="2400" spc="80" dirty="0">
                          <a:solidFill>
                            <a:srgbClr val="231F20"/>
                          </a:solidFill>
                          <a:latin typeface="Times New Roman"/>
                          <a:ea typeface="Times New Roman"/>
                        </a:rPr>
                        <a:t> </a:t>
                      </a:r>
                      <a:r>
                        <a:rPr lang="en-US" sz="2400" dirty="0">
                          <a:solidFill>
                            <a:srgbClr val="231F20"/>
                          </a:solidFill>
                          <a:latin typeface="Times New Roman"/>
                          <a:ea typeface="Times New Roman"/>
                        </a:rPr>
                        <a:t>Quảng</a:t>
                      </a:r>
                      <a:r>
                        <a:rPr lang="en-US" sz="2400" spc="80" dirty="0">
                          <a:solidFill>
                            <a:srgbClr val="231F20"/>
                          </a:solidFill>
                          <a:latin typeface="Times New Roman"/>
                          <a:ea typeface="Times New Roman"/>
                        </a:rPr>
                        <a:t> </a:t>
                      </a:r>
                      <a:r>
                        <a:rPr lang="en-US" sz="2400" dirty="0">
                          <a:solidFill>
                            <a:srgbClr val="231F20"/>
                          </a:solidFill>
                          <a:latin typeface="Times New Roman"/>
                          <a:ea typeface="Times New Roman"/>
                        </a:rPr>
                        <a:t>Ninh</a:t>
                      </a:r>
                      <a:r>
                        <a:rPr lang="en-US" sz="2400" spc="80" dirty="0">
                          <a:solidFill>
                            <a:srgbClr val="231F20"/>
                          </a:solidFill>
                          <a:latin typeface="Times New Roman"/>
                          <a:ea typeface="Times New Roman"/>
                        </a:rPr>
                        <a:t> </a:t>
                      </a:r>
                      <a:r>
                        <a:rPr lang="en-US" sz="2400" dirty="0">
                          <a:solidFill>
                            <a:srgbClr val="231F20"/>
                          </a:solidFill>
                          <a:latin typeface="Times New Roman"/>
                          <a:ea typeface="Times New Roman"/>
                        </a:rPr>
                        <a:t>thời</a:t>
                      </a:r>
                      <a:r>
                        <a:rPr lang="en-US" sz="2400" spc="80" dirty="0">
                          <a:solidFill>
                            <a:srgbClr val="231F20"/>
                          </a:solidFill>
                          <a:latin typeface="Times New Roman"/>
                          <a:ea typeface="Times New Roman"/>
                        </a:rPr>
                        <a:t> </a:t>
                      </a:r>
                      <a:r>
                        <a:rPr lang="en-US" sz="2400" dirty="0">
                          <a:solidFill>
                            <a:srgbClr val="231F20"/>
                          </a:solidFill>
                          <a:latin typeface="Times New Roman"/>
                          <a:ea typeface="Times New Roman"/>
                        </a:rPr>
                        <a:t>Văn</a:t>
                      </a:r>
                      <a:r>
                        <a:rPr lang="en-US" sz="2400" spc="80" dirty="0">
                          <a:solidFill>
                            <a:srgbClr val="231F20"/>
                          </a:solidFill>
                          <a:latin typeface="Times New Roman"/>
                          <a:ea typeface="Times New Roman"/>
                        </a:rPr>
                        <a:t> </a:t>
                      </a:r>
                      <a:r>
                        <a:rPr lang="en-US" sz="2400" dirty="0">
                          <a:solidFill>
                            <a:srgbClr val="231F20"/>
                          </a:solidFill>
                          <a:latin typeface="Times New Roman"/>
                          <a:ea typeface="Times New Roman"/>
                        </a:rPr>
                        <a:t>Lang</a:t>
                      </a:r>
                      <a:r>
                        <a:rPr lang="en-US" sz="2400" spc="75" dirty="0">
                          <a:solidFill>
                            <a:srgbClr val="231F20"/>
                          </a:solidFill>
                          <a:latin typeface="Times New Roman"/>
                          <a:ea typeface="Times New Roman"/>
                        </a:rPr>
                        <a:t> </a:t>
                      </a:r>
                      <a:r>
                        <a:rPr lang="en-US" sz="2400" dirty="0">
                          <a:solidFill>
                            <a:srgbClr val="231F20"/>
                          </a:solidFill>
                          <a:latin typeface="Times New Roman"/>
                          <a:ea typeface="Times New Roman"/>
                        </a:rPr>
                        <a:t>–</a:t>
                      </a:r>
                      <a:r>
                        <a:rPr lang="en-US" sz="2400" spc="40" dirty="0">
                          <a:solidFill>
                            <a:srgbClr val="231F20"/>
                          </a:solidFill>
                          <a:latin typeface="Times New Roman"/>
                          <a:ea typeface="Times New Roman"/>
                        </a:rPr>
                        <a:t> </a:t>
                      </a:r>
                      <a:r>
                        <a:rPr lang="en-US" sz="2400" dirty="0">
                          <a:solidFill>
                            <a:srgbClr val="231F20"/>
                          </a:solidFill>
                          <a:latin typeface="Times New Roman"/>
                          <a:ea typeface="Times New Roman"/>
                        </a:rPr>
                        <a:t>Âu</a:t>
                      </a:r>
                      <a:r>
                        <a:rPr lang="en-US" sz="2400" spc="80" dirty="0">
                          <a:solidFill>
                            <a:srgbClr val="231F20"/>
                          </a:solidFill>
                          <a:latin typeface="Times New Roman"/>
                          <a:ea typeface="Times New Roman"/>
                        </a:rPr>
                        <a:t> </a:t>
                      </a:r>
                      <a:r>
                        <a:rPr lang="en-US" sz="2400" dirty="0">
                          <a:solidFill>
                            <a:srgbClr val="231F20"/>
                          </a:solidFill>
                          <a:latin typeface="Times New Roman"/>
                          <a:ea typeface="Times New Roman"/>
                        </a:rPr>
                        <a:t>Lạc</a:t>
                      </a:r>
                      <a:r>
                        <a:rPr lang="en-US" sz="2400" spc="80" dirty="0">
                          <a:solidFill>
                            <a:srgbClr val="231F20"/>
                          </a:solidFill>
                          <a:latin typeface="Times New Roman"/>
                          <a:ea typeface="Times New Roman"/>
                        </a:rPr>
                        <a:t> </a:t>
                      </a:r>
                      <a:r>
                        <a:rPr lang="en-US" sz="2400" dirty="0">
                          <a:solidFill>
                            <a:srgbClr val="231F20"/>
                          </a:solidFill>
                          <a:latin typeface="Times New Roman"/>
                          <a:ea typeface="Times New Roman"/>
                        </a:rPr>
                        <a:t>được</a:t>
                      </a:r>
                      <a:r>
                        <a:rPr lang="en-US" sz="2400" spc="80" dirty="0">
                          <a:solidFill>
                            <a:srgbClr val="231F20"/>
                          </a:solidFill>
                          <a:latin typeface="Times New Roman"/>
                          <a:ea typeface="Times New Roman"/>
                        </a:rPr>
                        <a:t> </a:t>
                      </a:r>
                      <a:r>
                        <a:rPr lang="en-US" sz="2400" dirty="0">
                          <a:solidFill>
                            <a:srgbClr val="231F20"/>
                          </a:solidFill>
                          <a:latin typeface="Times New Roman"/>
                          <a:ea typeface="Times New Roman"/>
                        </a:rPr>
                        <a:t>gọi</a:t>
                      </a:r>
                      <a:r>
                        <a:rPr lang="en-US" sz="2400" spc="80" dirty="0">
                          <a:solidFill>
                            <a:srgbClr val="231F20"/>
                          </a:solidFill>
                          <a:latin typeface="Times New Roman"/>
                          <a:ea typeface="Times New Roman"/>
                        </a:rPr>
                        <a:t> </a:t>
                      </a:r>
                      <a:r>
                        <a:rPr lang="en-US" sz="2400" dirty="0" smtClean="0">
                          <a:solidFill>
                            <a:srgbClr val="231F20"/>
                          </a:solidFill>
                          <a:latin typeface="Times New Roman"/>
                          <a:ea typeface="Times New Roman"/>
                        </a:rPr>
                        <a:t>vớ</a:t>
                      </a:r>
                      <a:r>
                        <a:rPr lang="vi-VN" sz="2400" dirty="0" smtClean="0">
                          <a:solidFill>
                            <a:srgbClr val="231F20"/>
                          </a:solidFill>
                          <a:latin typeface="Times New Roman"/>
                          <a:ea typeface="Times New Roman"/>
                        </a:rPr>
                        <a:t>a</a:t>
                      </a:r>
                      <a:r>
                        <a:rPr lang="en-US" sz="2400" dirty="0" smtClean="0">
                          <a:solidFill>
                            <a:srgbClr val="231F20"/>
                          </a:solidFill>
                          <a:latin typeface="Times New Roman"/>
                          <a:ea typeface="Times New Roman"/>
                        </a:rPr>
                        <a:t>i</a:t>
                      </a:r>
                      <a:r>
                        <a:rPr lang="en-US" sz="2400" spc="80" dirty="0" smtClean="0">
                          <a:solidFill>
                            <a:srgbClr val="231F20"/>
                          </a:solidFill>
                          <a:latin typeface="Times New Roman"/>
                          <a:ea typeface="Times New Roman"/>
                        </a:rPr>
                        <a:t> </a:t>
                      </a:r>
                      <a:r>
                        <a:rPr lang="en-US" sz="2400" dirty="0">
                          <a:solidFill>
                            <a:srgbClr val="231F20"/>
                          </a:solidFill>
                          <a:latin typeface="Times New Roman"/>
                          <a:ea typeface="Times New Roman"/>
                        </a:rPr>
                        <a:t>địa</a:t>
                      </a:r>
                      <a:r>
                        <a:rPr lang="en-US" sz="2400" spc="80" dirty="0">
                          <a:solidFill>
                            <a:srgbClr val="231F20"/>
                          </a:solidFill>
                          <a:latin typeface="Times New Roman"/>
                          <a:ea typeface="Times New Roman"/>
                        </a:rPr>
                        <a:t> </a:t>
                      </a:r>
                      <a:r>
                        <a:rPr lang="en-US" sz="2400" dirty="0">
                          <a:solidFill>
                            <a:srgbClr val="231F20"/>
                          </a:solidFill>
                          <a:latin typeface="Times New Roman"/>
                          <a:ea typeface="Times New Roman"/>
                        </a:rPr>
                        <a:t>danh</a:t>
                      </a:r>
                      <a:r>
                        <a:rPr lang="en-US" sz="2400" spc="80" dirty="0">
                          <a:solidFill>
                            <a:srgbClr val="231F20"/>
                          </a:solidFill>
                          <a:latin typeface="Times New Roman"/>
                          <a:ea typeface="Times New Roman"/>
                        </a:rPr>
                        <a:t> </a:t>
                      </a:r>
                      <a:r>
                        <a:rPr lang="en-US" sz="2400" dirty="0">
                          <a:solidFill>
                            <a:srgbClr val="231F20"/>
                          </a:solidFill>
                          <a:latin typeface="Times New Roman"/>
                          <a:ea typeface="Times New Roman"/>
                        </a:rPr>
                        <a:t>nào?</a:t>
                      </a:r>
                      <a:endParaRPr lang="en-US" sz="2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endParaRPr lang="en-US" sz="2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marL="342900" lvl="0" indent="-342900">
                        <a:lnSpc>
                          <a:spcPct val="107000"/>
                        </a:lnSpc>
                        <a:spcBef>
                          <a:spcPts val="390"/>
                        </a:spcBef>
                        <a:spcAft>
                          <a:spcPts val="0"/>
                        </a:spcAft>
                        <a:buClr>
                          <a:srgbClr val="231F20"/>
                        </a:buClr>
                        <a:buSzPts val="1150"/>
                        <a:buFont typeface="Tahoma"/>
                        <a:buNone/>
                        <a:tabLst>
                          <a:tab pos="292100" algn="l"/>
                        </a:tabLst>
                      </a:pPr>
                      <a:r>
                        <a:rPr lang="vi-VN" sz="2400" dirty="0" smtClean="0">
                          <a:solidFill>
                            <a:srgbClr val="231F20"/>
                          </a:solidFill>
                          <a:latin typeface="Times New Roman"/>
                          <a:ea typeface="Tahoma"/>
                        </a:rPr>
                        <a:t>- </a:t>
                      </a:r>
                      <a:r>
                        <a:rPr lang="en-US" sz="2400" dirty="0" smtClean="0">
                          <a:solidFill>
                            <a:srgbClr val="231F20"/>
                          </a:solidFill>
                          <a:latin typeface="Times New Roman"/>
                          <a:ea typeface="Tahoma"/>
                        </a:rPr>
                        <a:t>Căn</a:t>
                      </a:r>
                      <a:r>
                        <a:rPr lang="en-US" sz="2400" spc="50" dirty="0" smtClean="0">
                          <a:solidFill>
                            <a:srgbClr val="231F20"/>
                          </a:solidFill>
                          <a:latin typeface="Times New Roman"/>
                          <a:ea typeface="Tahoma"/>
                        </a:rPr>
                        <a:t> </a:t>
                      </a:r>
                      <a:r>
                        <a:rPr lang="en-US" sz="2400" dirty="0">
                          <a:solidFill>
                            <a:srgbClr val="231F20"/>
                          </a:solidFill>
                          <a:latin typeface="Times New Roman"/>
                          <a:ea typeface="Tahoma"/>
                        </a:rPr>
                        <a:t>cứ</a:t>
                      </a:r>
                      <a:r>
                        <a:rPr lang="en-US" sz="2400" spc="55" dirty="0">
                          <a:solidFill>
                            <a:srgbClr val="231F20"/>
                          </a:solidFill>
                          <a:latin typeface="Times New Roman"/>
                          <a:ea typeface="Tahoma"/>
                        </a:rPr>
                        <a:t> </a:t>
                      </a:r>
                      <a:r>
                        <a:rPr lang="en-US" sz="2400" dirty="0">
                          <a:solidFill>
                            <a:srgbClr val="231F20"/>
                          </a:solidFill>
                          <a:latin typeface="Times New Roman"/>
                          <a:ea typeface="Tahoma"/>
                        </a:rPr>
                        <a:t>nào</a:t>
                      </a:r>
                      <a:r>
                        <a:rPr lang="en-US" sz="2400" spc="50" dirty="0">
                          <a:solidFill>
                            <a:srgbClr val="231F20"/>
                          </a:solidFill>
                          <a:latin typeface="Times New Roman"/>
                          <a:ea typeface="Tahoma"/>
                        </a:rPr>
                        <a:t> </a:t>
                      </a:r>
                      <a:r>
                        <a:rPr lang="en-US" sz="2400" dirty="0">
                          <a:solidFill>
                            <a:srgbClr val="231F20"/>
                          </a:solidFill>
                          <a:latin typeface="Times New Roman"/>
                          <a:ea typeface="Tahoma"/>
                        </a:rPr>
                        <a:t>để</a:t>
                      </a:r>
                      <a:r>
                        <a:rPr lang="en-US" sz="2400" spc="55" dirty="0">
                          <a:solidFill>
                            <a:srgbClr val="231F20"/>
                          </a:solidFill>
                          <a:latin typeface="Times New Roman"/>
                          <a:ea typeface="Tahoma"/>
                        </a:rPr>
                        <a:t> </a:t>
                      </a:r>
                      <a:r>
                        <a:rPr lang="en-US" sz="2400" dirty="0">
                          <a:solidFill>
                            <a:srgbClr val="231F20"/>
                          </a:solidFill>
                          <a:latin typeface="Times New Roman"/>
                          <a:ea typeface="Tahoma"/>
                        </a:rPr>
                        <a:t>khẳng</a:t>
                      </a:r>
                      <a:r>
                        <a:rPr lang="en-US" sz="2400" spc="55" dirty="0">
                          <a:solidFill>
                            <a:srgbClr val="231F20"/>
                          </a:solidFill>
                          <a:latin typeface="Times New Roman"/>
                          <a:ea typeface="Tahoma"/>
                        </a:rPr>
                        <a:t> </a:t>
                      </a:r>
                      <a:r>
                        <a:rPr lang="en-US" sz="2400" dirty="0">
                          <a:solidFill>
                            <a:srgbClr val="231F20"/>
                          </a:solidFill>
                          <a:latin typeface="Times New Roman"/>
                          <a:ea typeface="Tahoma"/>
                        </a:rPr>
                        <a:t>định:</a:t>
                      </a:r>
                      <a:r>
                        <a:rPr lang="en-US" sz="2400" spc="50" dirty="0">
                          <a:solidFill>
                            <a:srgbClr val="231F20"/>
                          </a:solidFill>
                          <a:latin typeface="Times New Roman"/>
                          <a:ea typeface="Tahoma"/>
                        </a:rPr>
                        <a:t> </a:t>
                      </a:r>
                      <a:r>
                        <a:rPr lang="en-US" sz="2400" dirty="0">
                          <a:solidFill>
                            <a:srgbClr val="231F20"/>
                          </a:solidFill>
                          <a:latin typeface="Times New Roman"/>
                          <a:ea typeface="Tahoma"/>
                        </a:rPr>
                        <a:t>Cư</a:t>
                      </a:r>
                      <a:r>
                        <a:rPr lang="en-US" sz="2400" spc="55" dirty="0">
                          <a:solidFill>
                            <a:srgbClr val="231F20"/>
                          </a:solidFill>
                          <a:latin typeface="Times New Roman"/>
                          <a:ea typeface="Tahoma"/>
                        </a:rPr>
                        <a:t> </a:t>
                      </a:r>
                      <a:r>
                        <a:rPr lang="en-US" sz="2400" dirty="0">
                          <a:solidFill>
                            <a:srgbClr val="231F20"/>
                          </a:solidFill>
                          <a:latin typeface="Times New Roman"/>
                          <a:ea typeface="Tahoma"/>
                        </a:rPr>
                        <a:t>dân</a:t>
                      </a:r>
                      <a:r>
                        <a:rPr lang="en-US" sz="2400" spc="55" dirty="0">
                          <a:solidFill>
                            <a:srgbClr val="231F20"/>
                          </a:solidFill>
                          <a:latin typeface="Times New Roman"/>
                          <a:ea typeface="Tahoma"/>
                        </a:rPr>
                        <a:t> </a:t>
                      </a:r>
                      <a:r>
                        <a:rPr lang="en-US" sz="2400" dirty="0">
                          <a:solidFill>
                            <a:srgbClr val="231F20"/>
                          </a:solidFill>
                          <a:latin typeface="Times New Roman"/>
                          <a:ea typeface="Tahoma"/>
                        </a:rPr>
                        <a:t>ở</a:t>
                      </a:r>
                      <a:r>
                        <a:rPr lang="en-US" sz="2400" spc="50" dirty="0">
                          <a:solidFill>
                            <a:srgbClr val="231F20"/>
                          </a:solidFill>
                          <a:latin typeface="Times New Roman"/>
                          <a:ea typeface="Tahoma"/>
                        </a:rPr>
                        <a:t> </a:t>
                      </a:r>
                      <a:r>
                        <a:rPr lang="en-US" sz="2400" dirty="0">
                          <a:solidFill>
                            <a:srgbClr val="231F20"/>
                          </a:solidFill>
                          <a:latin typeface="Times New Roman"/>
                          <a:ea typeface="Tahoma"/>
                        </a:rPr>
                        <a:t>vùng</a:t>
                      </a:r>
                      <a:r>
                        <a:rPr lang="en-US" sz="2400" spc="55" dirty="0">
                          <a:solidFill>
                            <a:srgbClr val="231F20"/>
                          </a:solidFill>
                          <a:latin typeface="Times New Roman"/>
                          <a:ea typeface="Tahoma"/>
                        </a:rPr>
                        <a:t> </a:t>
                      </a:r>
                      <a:r>
                        <a:rPr lang="en-US" sz="2400" dirty="0">
                          <a:solidFill>
                            <a:srgbClr val="231F20"/>
                          </a:solidFill>
                          <a:latin typeface="Times New Roman"/>
                          <a:ea typeface="Tahoma"/>
                        </a:rPr>
                        <a:t>đất</a:t>
                      </a:r>
                      <a:r>
                        <a:rPr lang="en-US" sz="2400" spc="50" dirty="0">
                          <a:solidFill>
                            <a:srgbClr val="231F20"/>
                          </a:solidFill>
                          <a:latin typeface="Times New Roman"/>
                          <a:ea typeface="Tahoma"/>
                        </a:rPr>
                        <a:t> </a:t>
                      </a:r>
                      <a:r>
                        <a:rPr lang="en-US" sz="2400" dirty="0">
                          <a:solidFill>
                            <a:srgbClr val="231F20"/>
                          </a:solidFill>
                          <a:latin typeface="Times New Roman"/>
                          <a:ea typeface="Tahoma"/>
                        </a:rPr>
                        <a:t>Quảng</a:t>
                      </a:r>
                      <a:r>
                        <a:rPr lang="en-US" sz="2400" spc="55" dirty="0">
                          <a:solidFill>
                            <a:srgbClr val="231F20"/>
                          </a:solidFill>
                          <a:latin typeface="Times New Roman"/>
                          <a:ea typeface="Tahoma"/>
                        </a:rPr>
                        <a:t> </a:t>
                      </a:r>
                      <a:r>
                        <a:rPr lang="en-US" sz="2400" dirty="0" smtClean="0">
                          <a:solidFill>
                            <a:srgbClr val="231F20"/>
                          </a:solidFill>
                          <a:latin typeface="Times New Roman"/>
                          <a:ea typeface="Tahoma"/>
                        </a:rPr>
                        <a:t>Ninh</a:t>
                      </a:r>
                      <a:r>
                        <a:rPr lang="vi-VN" sz="2400" spc="55" baseline="0" dirty="0" smtClean="0">
                          <a:solidFill>
                            <a:srgbClr val="231F20"/>
                          </a:solidFill>
                          <a:latin typeface="Times New Roman"/>
                          <a:ea typeface="Tahoma"/>
                        </a:rPr>
                        <a:t> </a:t>
                      </a:r>
                      <a:r>
                        <a:rPr lang="en-US" sz="2400" dirty="0" smtClean="0">
                          <a:solidFill>
                            <a:srgbClr val="231F20"/>
                          </a:solidFill>
                          <a:latin typeface="Times New Roman"/>
                          <a:ea typeface="Tahoma"/>
                        </a:rPr>
                        <a:t>xưa</a:t>
                      </a:r>
                      <a:r>
                        <a:rPr lang="en-US" sz="2400" spc="50" dirty="0" smtClean="0">
                          <a:solidFill>
                            <a:srgbClr val="231F20"/>
                          </a:solidFill>
                          <a:latin typeface="Times New Roman"/>
                          <a:ea typeface="Tahoma"/>
                        </a:rPr>
                        <a:t> </a:t>
                      </a:r>
                      <a:r>
                        <a:rPr lang="en-US" sz="2400" dirty="0">
                          <a:solidFill>
                            <a:srgbClr val="231F20"/>
                          </a:solidFill>
                          <a:latin typeface="Times New Roman"/>
                          <a:ea typeface="Tahoma"/>
                        </a:rPr>
                        <a:t>đã</a:t>
                      </a:r>
                      <a:r>
                        <a:rPr lang="en-US" sz="2400" spc="55" dirty="0">
                          <a:solidFill>
                            <a:srgbClr val="231F20"/>
                          </a:solidFill>
                          <a:latin typeface="Times New Roman"/>
                          <a:ea typeface="Tahoma"/>
                        </a:rPr>
                        <a:t> </a:t>
                      </a:r>
                      <a:r>
                        <a:rPr lang="en-US" sz="2400" dirty="0">
                          <a:solidFill>
                            <a:srgbClr val="231F20"/>
                          </a:solidFill>
                          <a:latin typeface="Times New Roman"/>
                          <a:ea typeface="Tahoma"/>
                        </a:rPr>
                        <a:t>xuất</a:t>
                      </a:r>
                      <a:r>
                        <a:rPr lang="en-US" sz="2400" spc="55" dirty="0">
                          <a:solidFill>
                            <a:srgbClr val="231F20"/>
                          </a:solidFill>
                          <a:latin typeface="Times New Roman"/>
                          <a:ea typeface="Tahoma"/>
                        </a:rPr>
                        <a:t> </a:t>
                      </a:r>
                      <a:r>
                        <a:rPr lang="en-US" sz="2400" dirty="0">
                          <a:solidFill>
                            <a:srgbClr val="231F20"/>
                          </a:solidFill>
                          <a:latin typeface="Times New Roman"/>
                          <a:ea typeface="Tahoma"/>
                        </a:rPr>
                        <a:t>hiện</a:t>
                      </a:r>
                      <a:r>
                        <a:rPr lang="en-US" sz="2400" spc="50" dirty="0">
                          <a:solidFill>
                            <a:srgbClr val="231F20"/>
                          </a:solidFill>
                          <a:latin typeface="Times New Roman"/>
                          <a:ea typeface="Tahoma"/>
                        </a:rPr>
                        <a:t> </a:t>
                      </a:r>
                      <a:r>
                        <a:rPr lang="en-US" sz="2400" dirty="0">
                          <a:solidFill>
                            <a:srgbClr val="231F20"/>
                          </a:solidFill>
                          <a:latin typeface="Times New Roman"/>
                          <a:ea typeface="Tahoma"/>
                        </a:rPr>
                        <a:t>và</a:t>
                      </a:r>
                      <a:r>
                        <a:rPr lang="en-US" sz="2400" spc="5" dirty="0">
                          <a:solidFill>
                            <a:srgbClr val="231F20"/>
                          </a:solidFill>
                          <a:latin typeface="Times New Roman"/>
                          <a:ea typeface="Tahoma"/>
                        </a:rPr>
                        <a:t> </a:t>
                      </a:r>
                      <a:r>
                        <a:rPr lang="en-US" sz="2400" dirty="0">
                          <a:solidFill>
                            <a:srgbClr val="231F20"/>
                          </a:solidFill>
                          <a:latin typeface="Times New Roman"/>
                          <a:ea typeface="Tahoma"/>
                        </a:rPr>
                        <a:t>sinh</a:t>
                      </a:r>
                      <a:r>
                        <a:rPr lang="en-US" sz="2400" spc="70" dirty="0">
                          <a:solidFill>
                            <a:srgbClr val="231F20"/>
                          </a:solidFill>
                          <a:latin typeface="Times New Roman"/>
                          <a:ea typeface="Tahoma"/>
                        </a:rPr>
                        <a:t> </a:t>
                      </a:r>
                      <a:r>
                        <a:rPr lang="en-US" sz="2400" dirty="0">
                          <a:solidFill>
                            <a:srgbClr val="231F20"/>
                          </a:solidFill>
                          <a:latin typeface="Times New Roman"/>
                          <a:ea typeface="Tahoma"/>
                        </a:rPr>
                        <a:t>sống</a:t>
                      </a:r>
                      <a:r>
                        <a:rPr lang="en-US" sz="2400" spc="75" dirty="0">
                          <a:solidFill>
                            <a:srgbClr val="231F20"/>
                          </a:solidFill>
                          <a:latin typeface="Times New Roman"/>
                          <a:ea typeface="Tahoma"/>
                        </a:rPr>
                        <a:t> </a:t>
                      </a:r>
                      <a:r>
                        <a:rPr lang="en-US" sz="2400" dirty="0">
                          <a:solidFill>
                            <a:srgbClr val="231F20"/>
                          </a:solidFill>
                          <a:latin typeface="Times New Roman"/>
                          <a:ea typeface="Tahoma"/>
                        </a:rPr>
                        <a:t>trong</a:t>
                      </a:r>
                      <a:r>
                        <a:rPr lang="en-US" sz="2400" spc="75" dirty="0">
                          <a:solidFill>
                            <a:srgbClr val="231F20"/>
                          </a:solidFill>
                          <a:latin typeface="Times New Roman"/>
                          <a:ea typeface="Tahoma"/>
                        </a:rPr>
                        <a:t> </a:t>
                      </a:r>
                      <a:r>
                        <a:rPr lang="en-US" sz="2400" dirty="0">
                          <a:solidFill>
                            <a:srgbClr val="231F20"/>
                          </a:solidFill>
                          <a:latin typeface="Times New Roman"/>
                          <a:ea typeface="Tahoma"/>
                        </a:rPr>
                        <a:t>thời</a:t>
                      </a:r>
                      <a:r>
                        <a:rPr lang="en-US" sz="2400" spc="75" dirty="0">
                          <a:solidFill>
                            <a:srgbClr val="231F20"/>
                          </a:solidFill>
                          <a:latin typeface="Times New Roman"/>
                          <a:ea typeface="Tahoma"/>
                        </a:rPr>
                        <a:t> </a:t>
                      </a:r>
                      <a:r>
                        <a:rPr lang="en-US" sz="2400" dirty="0">
                          <a:solidFill>
                            <a:srgbClr val="231F20"/>
                          </a:solidFill>
                          <a:latin typeface="Times New Roman"/>
                          <a:ea typeface="Tahoma"/>
                        </a:rPr>
                        <a:t>kì</a:t>
                      </a:r>
                      <a:r>
                        <a:rPr lang="en-US" sz="2400" spc="70" dirty="0">
                          <a:solidFill>
                            <a:srgbClr val="231F20"/>
                          </a:solidFill>
                          <a:latin typeface="Times New Roman"/>
                          <a:ea typeface="Tahoma"/>
                        </a:rPr>
                        <a:t> </a:t>
                      </a:r>
                      <a:r>
                        <a:rPr lang="en-US" sz="2400" dirty="0">
                          <a:solidFill>
                            <a:srgbClr val="231F20"/>
                          </a:solidFill>
                          <a:latin typeface="Times New Roman"/>
                          <a:ea typeface="Tahoma"/>
                        </a:rPr>
                        <a:t>nhà</a:t>
                      </a:r>
                      <a:r>
                        <a:rPr lang="en-US" sz="2400" spc="75" dirty="0">
                          <a:solidFill>
                            <a:srgbClr val="231F20"/>
                          </a:solidFill>
                          <a:latin typeface="Times New Roman"/>
                          <a:ea typeface="Tahoma"/>
                        </a:rPr>
                        <a:t> </a:t>
                      </a:r>
                      <a:r>
                        <a:rPr lang="en-US" sz="2400" dirty="0">
                          <a:solidFill>
                            <a:srgbClr val="231F20"/>
                          </a:solidFill>
                          <a:latin typeface="Times New Roman"/>
                          <a:ea typeface="Tahoma"/>
                        </a:rPr>
                        <a:t>nước</a:t>
                      </a:r>
                      <a:r>
                        <a:rPr lang="en-US" sz="2400" spc="75" dirty="0">
                          <a:solidFill>
                            <a:srgbClr val="231F20"/>
                          </a:solidFill>
                          <a:latin typeface="Times New Roman"/>
                          <a:ea typeface="Tahoma"/>
                        </a:rPr>
                        <a:t> </a:t>
                      </a:r>
                      <a:r>
                        <a:rPr lang="en-US" sz="2400" dirty="0">
                          <a:solidFill>
                            <a:srgbClr val="231F20"/>
                          </a:solidFill>
                          <a:latin typeface="Times New Roman"/>
                          <a:ea typeface="Tahoma"/>
                        </a:rPr>
                        <a:t>Văn</a:t>
                      </a:r>
                      <a:r>
                        <a:rPr lang="en-US" sz="2400" spc="75" dirty="0">
                          <a:solidFill>
                            <a:srgbClr val="231F20"/>
                          </a:solidFill>
                          <a:latin typeface="Times New Roman"/>
                          <a:ea typeface="Tahoma"/>
                        </a:rPr>
                        <a:t> </a:t>
                      </a:r>
                      <a:r>
                        <a:rPr lang="en-US" sz="2400" dirty="0">
                          <a:solidFill>
                            <a:srgbClr val="231F20"/>
                          </a:solidFill>
                          <a:latin typeface="Times New Roman"/>
                          <a:ea typeface="Tahoma"/>
                        </a:rPr>
                        <a:t>Lang</a:t>
                      </a:r>
                      <a:r>
                        <a:rPr lang="en-US" sz="2400" spc="75" dirty="0">
                          <a:solidFill>
                            <a:srgbClr val="231F20"/>
                          </a:solidFill>
                          <a:latin typeface="Times New Roman"/>
                          <a:ea typeface="Tahoma"/>
                        </a:rPr>
                        <a:t> </a:t>
                      </a:r>
                      <a:r>
                        <a:rPr lang="en-US" sz="2400" dirty="0">
                          <a:solidFill>
                            <a:srgbClr val="231F20"/>
                          </a:solidFill>
                          <a:latin typeface="Times New Roman"/>
                          <a:ea typeface="Tahoma"/>
                        </a:rPr>
                        <a:t>–</a:t>
                      </a:r>
                      <a:r>
                        <a:rPr lang="en-US" sz="2400" spc="30" dirty="0">
                          <a:solidFill>
                            <a:srgbClr val="231F20"/>
                          </a:solidFill>
                          <a:latin typeface="Times New Roman"/>
                          <a:ea typeface="Tahoma"/>
                        </a:rPr>
                        <a:t> </a:t>
                      </a:r>
                      <a:r>
                        <a:rPr lang="en-US" sz="2400" dirty="0">
                          <a:solidFill>
                            <a:srgbClr val="231F20"/>
                          </a:solidFill>
                          <a:latin typeface="Times New Roman"/>
                          <a:ea typeface="Tahoma"/>
                        </a:rPr>
                        <a:t>Âu</a:t>
                      </a:r>
                      <a:r>
                        <a:rPr lang="en-US" sz="2400" spc="75" dirty="0">
                          <a:solidFill>
                            <a:srgbClr val="231F20"/>
                          </a:solidFill>
                          <a:latin typeface="Times New Roman"/>
                          <a:ea typeface="Tahoma"/>
                        </a:rPr>
                        <a:t> </a:t>
                      </a:r>
                      <a:r>
                        <a:rPr lang="en-US" sz="2400" dirty="0">
                          <a:solidFill>
                            <a:srgbClr val="231F20"/>
                          </a:solidFill>
                          <a:latin typeface="Times New Roman"/>
                          <a:ea typeface="Tahoma"/>
                        </a:rPr>
                        <a:t>Lạc?</a:t>
                      </a:r>
                      <a:endParaRPr lang="en-US" sz="2400" dirty="0">
                        <a:latin typeface="Times New Roman"/>
                        <a:ea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Aft>
                          <a:spcPts val="0"/>
                        </a:spcAft>
                      </a:pPr>
                      <a:endParaRPr lang="en-US" sz="2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9217" name="Rectangle 1"/>
          <p:cNvSpPr>
            <a:spLocks noChangeArrowheads="1"/>
          </p:cNvSpPr>
          <p:nvPr/>
        </p:nvSpPr>
        <p:spPr bwMode="auto">
          <a:xfrm>
            <a:off x="2786050" y="1214422"/>
            <a:ext cx="607223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31F20"/>
                </a:solidFill>
                <a:effectLst/>
                <a:latin typeface="Times New Roman" pitchFamily="18" charset="0"/>
                <a:ea typeface="Microsoft Sans Serif" pitchFamily="34" charset="0"/>
                <a:cs typeface="Times New Roman" pitchFamily="18" charset="0"/>
              </a:rPr>
              <a:t>Vào thời Hùng Vương, vùng đất Quảng Ninh ngày nay đã từng thuộc bộ Ninh Hải</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2000" b="0" i="0" u="none" strike="noStrike" cap="none" normalizeH="0" baseline="0" dirty="0" smtClean="0">
                <a:ln>
                  <a:noFill/>
                </a:ln>
                <a:solidFill>
                  <a:srgbClr val="231F20"/>
                </a:solidFill>
                <a:effectLst/>
                <a:latin typeface="Times New Roman" pitchFamily="18" charset="0"/>
                <a:ea typeface="Microsoft Sans Serif" pitchFamily="34" charset="0"/>
                <a:cs typeface="Times New Roman" pitchFamily="18" charset="0"/>
              </a:rPr>
              <a:t>- </a:t>
            </a:r>
            <a:r>
              <a:rPr kumimoji="0" lang="en-US" sz="2000" b="0" i="0" u="none" strike="noStrike" cap="none" normalizeH="0" baseline="0" dirty="0" smtClean="0">
                <a:ln>
                  <a:noFill/>
                </a:ln>
                <a:solidFill>
                  <a:srgbClr val="231F20"/>
                </a:solidFill>
                <a:effectLst/>
                <a:latin typeface="Times New Roman" pitchFamily="18" charset="0"/>
                <a:ea typeface="Microsoft Sans Serif" pitchFamily="34" charset="0"/>
                <a:cs typeface="Times New Roman" pitchFamily="18" charset="0"/>
              </a:rPr>
              <a:t>Sang thời kì nhà nước Âu Lạc, vùng đất Quảng Ninh lúc đó nằm trong địa vực của bộ Ninh Hải.</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218" name="Rectangle 2"/>
          <p:cNvSpPr>
            <a:spLocks noChangeArrowheads="1"/>
          </p:cNvSpPr>
          <p:nvPr/>
        </p:nvSpPr>
        <p:spPr bwMode="auto">
          <a:xfrm>
            <a:off x="2786050" y="2643182"/>
            <a:ext cx="571504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31F20"/>
                </a:solidFill>
                <a:effectLst/>
                <a:latin typeface="Times New Roman" pitchFamily="18" charset="0"/>
                <a:ea typeface="Microsoft Sans Serif" pitchFamily="34" charset="0"/>
                <a:cs typeface="Times New Roman" pitchFamily="18" charset="0"/>
              </a:rPr>
              <a:t>Các nhà khảo cổ học đã tìm được các dấu tích phát triển văn hoá liên tục từ giai đoạn Phùng Nguyên muộn cho tới những thế kỉ trước và sau Công nguyên.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31F20"/>
                </a:solidFill>
                <a:effectLst/>
                <a:latin typeface="Times New Roman" pitchFamily="18" charset="0"/>
                <a:ea typeface="Microsoft Sans Serif" pitchFamily="34" charset="0"/>
                <a:cs typeface="Times New Roman" pitchFamily="18" charset="0"/>
              </a:rPr>
              <a:t>Đặc biệt, sau những phát hiện các di tích thuộc loại hình Bồ Chuyến tại Hoành Bồ, loại hình Bãi Bến</a:t>
            </a:r>
            <a:r>
              <a:rPr kumimoji="0" lang="vi-VN" sz="2000" b="0" i="0" u="none" strike="noStrike" cap="none" normalizeH="0" baseline="0" dirty="0" smtClean="0">
                <a:ln>
                  <a:noFill/>
                </a:ln>
                <a:solidFill>
                  <a:srgbClr val="231F20"/>
                </a:solidFill>
                <a:effectLst/>
                <a:latin typeface="Times New Roman" pitchFamily="18" charset="0"/>
                <a:ea typeface="Microsoft Sans Serif" pitchFamily="34" charset="0"/>
                <a:cs typeface="Times New Roman" pitchFamily="18" charset="0"/>
              </a:rPr>
              <a:t> </a:t>
            </a:r>
            <a:r>
              <a:rPr kumimoji="0" lang="en-US" sz="2000" b="0" i="0" u="none" strike="noStrike" cap="none" normalizeH="0" baseline="0" dirty="0" smtClean="0">
                <a:ln>
                  <a:noFill/>
                </a:ln>
                <a:solidFill>
                  <a:srgbClr val="231F20"/>
                </a:solidFill>
                <a:effectLst/>
                <a:latin typeface="Times New Roman" pitchFamily="18" charset="0"/>
                <a:ea typeface="Microsoft Sans Serif" pitchFamily="34" charset="0"/>
                <a:cs typeface="Times New Roman" pitchFamily="18" charset="0"/>
              </a:rPr>
              <a:t> tại Cát Bà và Đầu Rằm tại Yên Hưng </a:t>
            </a:r>
            <a:endParaRPr kumimoji="0" lang="vi-VN" sz="2000" b="0" i="0" u="none" strike="noStrike" cap="none" normalizeH="0" baseline="0" dirty="0" smtClean="0">
              <a:ln>
                <a:noFill/>
              </a:ln>
              <a:solidFill>
                <a:srgbClr val="231F2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sz="2000" b="0" i="0" u="none" strike="noStrike" cap="none" normalizeH="0" baseline="0" dirty="0" smtClean="0">
                <a:ln>
                  <a:noFill/>
                </a:ln>
                <a:solidFill>
                  <a:srgbClr val="231F2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smtClean="0">
                <a:ln>
                  <a:noFill/>
                </a:ln>
                <a:solidFill>
                  <a:srgbClr val="231F20"/>
                </a:solidFill>
                <a:effectLst/>
                <a:latin typeface="Times New Roman" pitchFamily="18" charset="0"/>
                <a:ea typeface="Times New Roman" pitchFamily="18" charset="0"/>
                <a:cs typeface="Times New Roman" pitchFamily="18" charset="0"/>
              </a:rPr>
              <a:t>Việc phát hiện được các di tích của thời kì nguyên thuỷ và kim khí tại Quảng Ninh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3">
                                            <p:txEl>
                                              <p:pRg st="0" end="0"/>
                                            </p:txEl>
                                          </p:spTgt>
                                        </p:tgtEl>
                                        <p:attrNameLst>
                                          <p:attrName>style.visibility</p:attrName>
                                        </p:attrNameLst>
                                      </p:cBhvr>
                                      <p:to>
                                        <p:strVal val="visible"/>
                                      </p:to>
                                    </p:set>
                                    <p:animEffect transition="in" filter="blinds(horizontal)">
                                      <p:cBhvr>
                                        <p:cTn id="7" dur="500"/>
                                        <p:tgtEl>
                                          <p:spTgt spid="235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217"/>
                                        </p:tgtEl>
                                        <p:attrNameLst>
                                          <p:attrName>style.visibility</p:attrName>
                                        </p:attrNameLst>
                                      </p:cBhvr>
                                      <p:to>
                                        <p:strVal val="visible"/>
                                      </p:to>
                                    </p:set>
                                    <p:animEffect transition="in" filter="diamond(in)">
                                      <p:cBhvr>
                                        <p:cTn id="17" dur="2000"/>
                                        <p:tgtEl>
                                          <p:spTgt spid="921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218"/>
                                        </p:tgtEl>
                                        <p:attrNameLst>
                                          <p:attrName>style.visibility</p:attrName>
                                        </p:attrNameLst>
                                      </p:cBhvr>
                                      <p:to>
                                        <p:strVal val="visible"/>
                                      </p:to>
                                    </p:set>
                                    <p:anim calcmode="lin" valueType="num">
                                      <p:cBhvr additive="base">
                                        <p:cTn id="22" dur="500" fill="hold"/>
                                        <p:tgtEl>
                                          <p:spTgt spid="9218"/>
                                        </p:tgtEl>
                                        <p:attrNameLst>
                                          <p:attrName>ppt_x</p:attrName>
                                        </p:attrNameLst>
                                      </p:cBhvr>
                                      <p:tavLst>
                                        <p:tav tm="0">
                                          <p:val>
                                            <p:strVal val="#ppt_x"/>
                                          </p:val>
                                        </p:tav>
                                        <p:tav tm="100000">
                                          <p:val>
                                            <p:strVal val="#ppt_x"/>
                                          </p:val>
                                        </p:tav>
                                      </p:tavLst>
                                    </p:anim>
                                    <p:anim calcmode="lin" valueType="num">
                                      <p:cBhvr additive="base">
                                        <p:cTn id="23"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uiExpand="1" build="allAtOnce"/>
      <p:bldP spid="9217" grpId="0"/>
      <p:bldP spid="92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1904</Words>
  <Application>Microsoft Office PowerPoint</Application>
  <PresentationFormat>On-screen Show (4:3)</PresentationFormat>
  <Paragraphs>138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LUYỆN TẬP</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asus</cp:lastModifiedBy>
  <cp:revision>13</cp:revision>
  <dcterms:created xsi:type="dcterms:W3CDTF">2021-08-31T21:59:01Z</dcterms:created>
  <dcterms:modified xsi:type="dcterms:W3CDTF">2021-10-15T17:29:58Z</dcterms:modified>
</cp:coreProperties>
</file>