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1" r:id="rId5"/>
    <p:sldId id="257" r:id="rId6"/>
    <p:sldId id="260" r:id="rId7"/>
    <p:sldId id="261" r:id="rId8"/>
    <p:sldId id="262" r:id="rId9"/>
    <p:sldId id="263" r:id="rId10"/>
    <p:sldId id="272" r:id="rId11"/>
    <p:sldId id="264" r:id="rId12"/>
    <p:sldId id="265" r:id="rId13"/>
    <p:sldId id="266" r:id="rId14"/>
    <p:sldId id="267" r:id="rId15"/>
    <p:sldId id="26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740"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0F1C04-F47B-42C1-A069-2205C47BBD98}"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8FDD8B-4398-4022-BBE5-7681D8AF0B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F1C04-F47B-42C1-A069-2205C47BBD98}" type="datetimeFigureOut">
              <a:rPr lang="en-US" smtClean="0"/>
              <a:pPr/>
              <a:t>11/12/2021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FDD8B-4398-4022-BBE5-7681D8AF0B6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package" Target="../embeddings/Microsoft_Office_Excel_Worksheet1.xlsx"/></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30 hình ảnh Vịnh Hạ Long Quảng Ninh đẹp làm hình nền máy tín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30 hình ảnh Vịnh Hạ Long Quảng Ninh đẹp làm hình nền máy tín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30 hình ảnh Vịnh Hạ Long Quảng Ninh đẹp làm hình nền máy tính"/>
          <p:cNvPicPr>
            <a:picLocks noChangeAspect="1" noChangeArrowheads="1"/>
          </p:cNvPicPr>
          <p:nvPr/>
        </p:nvPicPr>
        <p:blipFill>
          <a:blip r:embed="rId2"/>
          <a:srcRect/>
          <a:stretch>
            <a:fillRect/>
          </a:stretch>
        </p:blipFill>
        <p:spPr bwMode="auto">
          <a:xfrm>
            <a:off x="-20" y="0"/>
            <a:ext cx="9144020" cy="6858000"/>
          </a:xfrm>
          <a:prstGeom prst="rect">
            <a:avLst/>
          </a:prstGeom>
          <a:noFill/>
        </p:spPr>
      </p:pic>
      <p:sp>
        <p:nvSpPr>
          <p:cNvPr id="1031" name="Rectangle 7"/>
          <p:cNvSpPr>
            <a:spLocks noChangeArrowheads="1"/>
          </p:cNvSpPr>
          <p:nvPr/>
        </p:nvSpPr>
        <p:spPr bwMode="auto">
          <a:xfrm>
            <a:off x="0" y="2428868"/>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chemeClr val="bg1"/>
                </a:solidFill>
                <a:effectLst/>
                <a:latin typeface="+mj-lt"/>
                <a:ea typeface="Times New Roman" pitchFamily="18" charset="0"/>
                <a:cs typeface="Arial" pitchFamily="34" charset="0"/>
              </a:rPr>
              <a:t>Bàì 4: VỊNH HẠ LONG VỚI GIÁ TRỊ VĂN HÓA VÀ CẢNH QUAN</a:t>
            </a:r>
            <a:endParaRPr kumimoji="0" lang="vi-VN" sz="3200"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214290"/>
          <a:ext cx="8572558" cy="6088380"/>
        </p:xfrm>
        <a:graphic>
          <a:graphicData uri="http://schemas.openxmlformats.org/drawingml/2006/table">
            <a:tbl>
              <a:tblPr/>
              <a:tblGrid>
                <a:gridCol w="1102370"/>
                <a:gridCol w="1384568"/>
                <a:gridCol w="1072529"/>
                <a:gridCol w="1169722"/>
                <a:gridCol w="1495401"/>
                <a:gridCol w="1173984"/>
                <a:gridCol w="1173984"/>
              </a:tblGrid>
              <a:tr h="91253">
                <a:tc gridSpan="7">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TIÊU CHÍ ĐÁNH GIÁ SẢN PHẨM</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253">
                <a:tc rowSpan="2">
                  <a:txBody>
                    <a:bodyPr/>
                    <a:lstStyle/>
                    <a:p>
                      <a:pPr marL="130810" algn="ctr">
                        <a:spcBef>
                          <a:spcPts val="240"/>
                        </a:spcBef>
                        <a:spcAft>
                          <a:spcPts val="100"/>
                        </a:spcAft>
                        <a:tabLst>
                          <a:tab pos="412750" algn="l"/>
                        </a:tabLst>
                      </a:pPr>
                      <a:r>
                        <a:rPr lang="vi-VN" sz="1400" b="1">
                          <a:latin typeface="Times New Roman"/>
                          <a:ea typeface="Times New Roman"/>
                          <a:cs typeface="Times New Roman"/>
                        </a:rPr>
                        <a:t>STT</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Tiêu chí</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Mức độ</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130810" indent="180340" algn="just">
                        <a:spcBef>
                          <a:spcPts val="240"/>
                        </a:spcBef>
                        <a:spcAft>
                          <a:spcPts val="100"/>
                        </a:spcAft>
                        <a:tabLst>
                          <a:tab pos="412750" algn="l"/>
                        </a:tabLst>
                      </a:pPr>
                      <a:r>
                        <a:rPr lang="vi-VN" sz="1400" b="1">
                          <a:latin typeface="Times New Roman"/>
                          <a:ea typeface="Times New Roman"/>
                          <a:cs typeface="Times New Roman"/>
                        </a:rPr>
                        <a:t>Đánh giá</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253">
                <a:tc vMerge="1">
                  <a:txBody>
                    <a:bodyPr/>
                    <a:lstStyle/>
                    <a:p>
                      <a:endParaRPr lang="en-US"/>
                    </a:p>
                  </a:txBody>
                  <a:tcPr/>
                </a:tc>
                <a:tc vMerge="1">
                  <a:txBody>
                    <a:bodyPr/>
                    <a:lstStyle/>
                    <a:p>
                      <a:endParaRPr lang="en-US"/>
                    </a:p>
                  </a:txBody>
                  <a:tcPr/>
                </a:tc>
                <a:tc>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1</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2</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3</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just">
                        <a:spcBef>
                          <a:spcPts val="240"/>
                        </a:spcBef>
                        <a:spcAft>
                          <a:spcPts val="100"/>
                        </a:spcAft>
                        <a:tabLst>
                          <a:tab pos="412750" algn="l"/>
                        </a:tabLst>
                      </a:pPr>
                      <a:r>
                        <a:rPr lang="vi-VN" sz="1400">
                          <a:latin typeface="Times New Roman"/>
                          <a:ea typeface="Times New Roman"/>
                          <a:cs typeface="Times New Roman"/>
                        </a:rPr>
                        <a:t>4</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91253">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1</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Nội dung</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130810" indent="18034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28821">
                <a:tc vMerge="1">
                  <a:txBody>
                    <a:bodyPr/>
                    <a:lstStyle/>
                    <a:p>
                      <a:endParaRPr lang="en-US"/>
                    </a:p>
                  </a:txBody>
                  <a:tcPr/>
                </a:tc>
                <a:tc vMerge="1">
                  <a:txBody>
                    <a:bodyPr/>
                    <a:lstStyle/>
                    <a:p>
                      <a:endParaRPr lang="en-US"/>
                    </a:p>
                  </a:txBody>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Không cung cấp được các thông tin yêu cầu</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dirty="0">
                          <a:latin typeface="Times New Roman"/>
                          <a:ea typeface="Times New Roman"/>
                          <a:cs typeface="Times New Roman"/>
                        </a:rPr>
                        <a:t>- Cung cấp thiếu các thông tin </a:t>
                      </a:r>
                      <a:endParaRPr lang="en-US" sz="1400" dirty="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Cung cấp đầy đủ các thông tin cơ bản</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Cung cấp đầy đủ các thông tin cơ bản</a:t>
                      </a:r>
                      <a:endParaRPr lang="en-US" sz="1400">
                        <a:latin typeface="Times New Roman"/>
                        <a:ea typeface="Times New Roman"/>
                        <a:cs typeface="Times New Roman"/>
                      </a:endParaRPr>
                    </a:p>
                    <a:p>
                      <a:pPr marL="130810" indent="180340" algn="just">
                        <a:spcBef>
                          <a:spcPts val="240"/>
                        </a:spcBef>
                        <a:spcAft>
                          <a:spcPts val="100"/>
                        </a:spcAft>
                        <a:tabLst>
                          <a:tab pos="412750" algn="l"/>
                        </a:tabLst>
                      </a:pPr>
                      <a:r>
                        <a:rPr lang="vi-VN" sz="1400">
                          <a:latin typeface="Times New Roman"/>
                          <a:ea typeface="Times New Roman"/>
                          <a:cs typeface="Times New Roman"/>
                        </a:rPr>
                        <a:t>- Mở rộng kiến thức</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253">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2</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Hình thức</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130810" indent="18034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37569">
                <a:tc vMerge="1">
                  <a:txBody>
                    <a:bodyPr/>
                    <a:lstStyle/>
                    <a:p>
                      <a:endParaRPr lang="en-US"/>
                    </a:p>
                  </a:txBody>
                  <a:tcPr/>
                </a:tc>
                <a:tc vMerge="1">
                  <a:txBody>
                    <a:bodyPr/>
                    <a:lstStyle/>
                    <a:p>
                      <a:endParaRPr lang="en-US"/>
                    </a:p>
                  </a:txBody>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Không trình bày được</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Gạch xóa, khó nhìn</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Khoa học, logic, dễ quan sát</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Khoa học, logic, dễ quan sát</a:t>
                      </a:r>
                      <a:endParaRPr lang="en-US" sz="1400">
                        <a:latin typeface="Times New Roman"/>
                        <a:ea typeface="Times New Roman"/>
                        <a:cs typeface="Times New Roman"/>
                      </a:endParaRPr>
                    </a:p>
                    <a:p>
                      <a:pPr marL="130810" algn="just">
                        <a:spcBef>
                          <a:spcPts val="240"/>
                        </a:spcBef>
                        <a:spcAft>
                          <a:spcPts val="100"/>
                        </a:spcAft>
                        <a:tabLst>
                          <a:tab pos="412750" algn="l"/>
                        </a:tabLst>
                      </a:pPr>
                      <a:r>
                        <a:rPr lang="vi-VN" sz="1400">
                          <a:latin typeface="Times New Roman"/>
                          <a:ea typeface="Times New Roman"/>
                          <a:cs typeface="Times New Roman"/>
                        </a:rPr>
                        <a:t>- Có sự sáng tạo, hấp dẫn</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253">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3</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130810" indent="180340" algn="ctr">
                        <a:spcBef>
                          <a:spcPts val="240"/>
                        </a:spcBef>
                        <a:spcAft>
                          <a:spcPts val="100"/>
                        </a:spcAft>
                        <a:tabLst>
                          <a:tab pos="412750" algn="l"/>
                        </a:tabLst>
                      </a:pPr>
                      <a:r>
                        <a:rPr lang="vi-VN" sz="1400" b="1">
                          <a:latin typeface="Times New Roman"/>
                          <a:ea typeface="Times New Roman"/>
                          <a:cs typeface="Times New Roman"/>
                        </a:rPr>
                        <a:t>Thuyết trình</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130810" indent="18034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58842">
                <a:tc vMerge="1">
                  <a:txBody>
                    <a:bodyPr/>
                    <a:lstStyle/>
                    <a:p>
                      <a:endParaRPr lang="en-US"/>
                    </a:p>
                  </a:txBody>
                  <a:tcPr/>
                </a:tc>
                <a:tc vMerge="1">
                  <a:txBody>
                    <a:bodyPr/>
                    <a:lstStyle/>
                    <a:p>
                      <a:endParaRPr lang="en-US"/>
                    </a:p>
                  </a:txBody>
                  <a:tcPr/>
                </a:tc>
                <a:tc>
                  <a:txBody>
                    <a:bodyPr/>
                    <a:lstStyle/>
                    <a:p>
                      <a:pPr marL="130810" algn="just">
                        <a:spcBef>
                          <a:spcPts val="240"/>
                        </a:spcBef>
                        <a:spcAft>
                          <a:spcPts val="100"/>
                        </a:spcAft>
                        <a:tabLst>
                          <a:tab pos="412750" algn="l"/>
                        </a:tabLst>
                      </a:pPr>
                      <a:r>
                        <a:rPr lang="vi-VN" sz="1400" dirty="0">
                          <a:latin typeface="Times New Roman"/>
                          <a:ea typeface="Times New Roman"/>
                          <a:cs typeface="Times New Roman"/>
                        </a:rPr>
                        <a:t>- Không trình bày được </a:t>
                      </a:r>
                      <a:endParaRPr lang="en-US" sz="1400" dirty="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Nói nhỏ, ấp úng, truyền tải thông tin còn thiếu</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Nói to, rõ ràng, truyền tải đầy đủ thông tin</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just">
                        <a:spcBef>
                          <a:spcPts val="240"/>
                        </a:spcBef>
                        <a:spcAft>
                          <a:spcPts val="100"/>
                        </a:spcAft>
                        <a:tabLst>
                          <a:tab pos="412750" algn="l"/>
                        </a:tabLst>
                      </a:pPr>
                      <a:r>
                        <a:rPr lang="vi-VN" sz="1400">
                          <a:latin typeface="Times New Roman"/>
                          <a:ea typeface="Times New Roman"/>
                          <a:cs typeface="Times New Roman"/>
                        </a:rPr>
                        <a:t>- Nói to, rõ ràng, truyền tải đầy đủ thông tin</a:t>
                      </a:r>
                      <a:endParaRPr lang="en-US" sz="1400">
                        <a:latin typeface="Times New Roman"/>
                        <a:ea typeface="Times New Roman"/>
                        <a:cs typeface="Times New Roman"/>
                      </a:endParaRPr>
                    </a:p>
                    <a:p>
                      <a:pPr marL="130810" algn="just">
                        <a:spcBef>
                          <a:spcPts val="240"/>
                        </a:spcBef>
                        <a:spcAft>
                          <a:spcPts val="100"/>
                        </a:spcAft>
                        <a:tabLst>
                          <a:tab pos="412750" algn="l"/>
                        </a:tabLst>
                      </a:pPr>
                      <a:r>
                        <a:rPr lang="vi-VN" sz="1400">
                          <a:latin typeface="Times New Roman"/>
                          <a:ea typeface="Times New Roman"/>
                          <a:cs typeface="Times New Roman"/>
                        </a:rPr>
                        <a:t>- Nói truyền cảm, hấp dẫn người nghe, có sự tương tác với bên dưới</a:t>
                      </a:r>
                      <a:endParaRPr lang="en-US"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just">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253">
                <a:tc>
                  <a:txBody>
                    <a:bodyPr/>
                    <a:lstStyle/>
                    <a:p>
                      <a:pPr marL="130810" indent="180340" algn="ctr">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indent="180340" algn="ctr">
                        <a:spcBef>
                          <a:spcPts val="240"/>
                        </a:spcBef>
                        <a:spcAft>
                          <a:spcPts val="100"/>
                        </a:spcAft>
                        <a:tabLst>
                          <a:tab pos="412750" algn="l"/>
                        </a:tabLst>
                      </a:pPr>
                      <a:endParaRPr lang="vi-VN"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CHƯA ĐẠT</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130810" indent="180340" algn="ctr">
                        <a:spcBef>
                          <a:spcPts val="240"/>
                        </a:spcBef>
                        <a:spcAft>
                          <a:spcPts val="100"/>
                        </a:spcAft>
                        <a:tabLst>
                          <a:tab pos="412750" algn="l"/>
                        </a:tabLst>
                      </a:pPr>
                      <a:r>
                        <a:rPr lang="vi-VN" sz="1400">
                          <a:latin typeface="Times New Roman"/>
                          <a:ea typeface="Times New Roman"/>
                          <a:cs typeface="Times New Roman"/>
                        </a:rPr>
                        <a:t>ĐẠT</a:t>
                      </a:r>
                      <a:endParaRPr lang="en-US" sz="1400">
                        <a:latin typeface="Times New Roman"/>
                        <a:ea typeface="Times New Roman"/>
                        <a:cs typeface="Times New Roman"/>
                      </a:endParaRPr>
                    </a:p>
                  </a:txBody>
                  <a:tcPr marL="29331" marR="293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130810" indent="180340" algn="just">
                        <a:spcBef>
                          <a:spcPts val="240"/>
                        </a:spcBef>
                        <a:spcAft>
                          <a:spcPts val="100"/>
                        </a:spcAft>
                        <a:tabLst>
                          <a:tab pos="412750" algn="l"/>
                        </a:tabLst>
                      </a:pPr>
                      <a:endParaRPr lang="vi-VN" sz="1400" dirty="0">
                        <a:latin typeface="Times New Roman"/>
                        <a:ea typeface="Times New Roman"/>
                        <a:cs typeface="Times New Roman"/>
                      </a:endParaRPr>
                    </a:p>
                  </a:txBody>
                  <a:tcPr marL="29331" marR="293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214282" y="285728"/>
            <a:ext cx="8572560" cy="1384995"/>
          </a:xfrm>
          <a:prstGeom prst="rect">
            <a:avLst/>
          </a:prstGeom>
        </p:spPr>
        <p:txBody>
          <a:bodyPr wrap="square">
            <a:spAutoFit/>
          </a:bodyPr>
          <a:lstStyle/>
          <a:p>
            <a:pPr lvl="1"/>
            <a:r>
              <a:rPr lang="vi-VN" sz="2800" b="1" dirty="0" smtClean="0">
                <a:latin typeface="Times New Roman" pitchFamily="18" charset="0"/>
                <a:cs typeface="Times New Roman" pitchFamily="18" charset="0"/>
              </a:rPr>
              <a:t>Tóm tắt lịch sử hình thành nền văn hoá Hạ Long và giá trị thiên nhiên của vịnh Hạ Long bằng sơ đồ tư</a:t>
            </a:r>
            <a:r>
              <a:rPr lang="vi-VN" sz="2800" b="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duy.</a:t>
            </a:r>
            <a:endParaRPr lang="en-US" sz="2800" b="1" dirty="0">
              <a:latin typeface="Times New Roman" pitchFamily="18" charset="0"/>
              <a:cs typeface="Times New Roman" pitchFamily="18" charset="0"/>
            </a:endParaRPr>
          </a:p>
        </p:txBody>
      </p:sp>
      <p:sp>
        <p:nvSpPr>
          <p:cNvPr id="37889" name="Rectangle 1"/>
          <p:cNvSpPr>
            <a:spLocks noChangeArrowheads="1"/>
          </p:cNvSpPr>
          <p:nvPr/>
        </p:nvSpPr>
        <p:spPr bwMode="auto">
          <a:xfrm>
            <a:off x="0" y="1857364"/>
            <a:ext cx="9144000" cy="483209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 Văn hóa Hạ Long là một nền văn hóa biển.</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 Văn hóa Hạ Long cách ngày nay 4500 – 3500 năm, được chia thành hai</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giai đoạn:</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1" u="none" strike="noStrike" cap="none" normalizeH="0" baseline="0" dirty="0" smtClean="0">
                <a:ln>
                  <a:noFill/>
                </a:ln>
                <a:solidFill>
                  <a:srgbClr val="242021"/>
                </a:solidFill>
                <a:effectLst/>
                <a:latin typeface="Times New Roman" pitchFamily="18" charset="0"/>
                <a:cs typeface="Times New Roman" pitchFamily="18" charset="0"/>
              </a:rPr>
              <a:t>+ Giai đoạn sớm</a:t>
            </a: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 ảnh hưởng của đợt biển tiến Holoxe, làm mất đi môi trường</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sống của người dân Cái Bèo.</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 </a:t>
            </a:r>
            <a:r>
              <a:rPr kumimoji="0" lang="en-US" sz="2800" b="0" i="1" u="none" strike="noStrike" cap="none" normalizeH="0" baseline="0" dirty="0" smtClean="0">
                <a:ln>
                  <a:noFill/>
                </a:ln>
                <a:solidFill>
                  <a:srgbClr val="242021"/>
                </a:solidFill>
                <a:effectLst/>
                <a:latin typeface="Times New Roman" pitchFamily="18" charset="0"/>
                <a:cs typeface="Times New Roman" pitchFamily="18" charset="0"/>
              </a:rPr>
              <a:t>Giai đoạn muộn</a:t>
            </a: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 ảnh hưởng của đợt nước biển dâng cực đại. Sau khi biển rút</a:t>
            </a:r>
            <a:b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dần thì cư dân văn hóa Hạ Long ở giai đoạn sớm chuyển cư ngược lại.</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6865" name="Rectangle 1"/>
          <p:cNvSpPr>
            <a:spLocks noChangeArrowheads="1"/>
          </p:cNvSpPr>
          <p:nvPr/>
        </p:nvSpPr>
        <p:spPr bwMode="auto">
          <a:xfrm>
            <a:off x="0" y="1785926"/>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(1) Kể lại truyền thuyết về vịnh Hạ Long.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(2)Chia sẻ suy nghĩ của em về ý nghĩa của vịnh Hạ Long đối với tỉnh Quảng Ninh.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5841" name="Rectangle 1"/>
          <p:cNvSpPr>
            <a:spLocks noChangeArrowheads="1"/>
          </p:cNvSpPr>
          <p:nvPr/>
        </p:nvSpPr>
        <p:spPr bwMode="auto">
          <a:xfrm>
            <a:off x="0" y="0"/>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solidFill>
                  <a:srgbClr val="242021"/>
                </a:solidFill>
                <a:effectLst/>
                <a:latin typeface="Times New Roman" pitchFamily="18" charset="0"/>
                <a:cs typeface="Times New Roman" pitchFamily="18" charset="0"/>
              </a:rPr>
              <a:t>Truyền thuyết vịnh Hạ Long</a:t>
            </a:r>
            <a:endParaRPr kumimoji="0" lang="en-US" sz="2000" b="1"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r>
            <a:br>
              <a:rPr kumimoji="0" lang="en-US" sz="2000" b="1"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Khi người Việt mới lập nước đã bị giặc ngoại xâm, Ngọc Hoàng sai Rồng Mẹ</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mang theo</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một đàn Rồng Con xuống hạ giới giúp người Việt đánh giặc. Thuyền giặc</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từ ngoài biển ào ạt tiến vào bờ vừa lúc đàn Rồng tới hạ giới. Đàn Rồng lập tức phun</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ra lửa thiêu cháy thuyền giặc, một phần nhả Châu Ngọc dựng thành bức tường</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đá sừng sững làm cho thuyền giặc đâm phải mà vỡ tan, chặn đứng bước tiến của</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ngoại bang.</a:t>
            </a:r>
            <a:b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Sau khi giặc tan, thấy cảnh mặt đất thanh bình, cây cối tươi tốt, con người nơi đây</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lại cần</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cù, chịu khó, đoàn kết giúp đỡ nhau, Rồng Mẹ và Rồng Con không trở về trời</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mà ở lại hạ giới, nơi vừa diễn ra trận chiến để muôn đời bảo vệ con dân Đại Việt. Vị</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trí Rồng Mẹ đáp</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xuống là Hạ Long; nơi Rồng Con đáp xuống là Bái Tử Long và nơi</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đuôi đàn rồng quẫy nước trắng xoá là Bạch Long Vĩ. Tuy nhiên, tên gọi Hạ Long</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hay Bái Tử Long chỉ mới có từ thời</a:t>
            </a: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Pháp thuộc.</a:t>
            </a:r>
            <a:b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vi-VN"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Lại có truyền thuyết khác nói rằng vào thời kì nọ khi đất nước có giặc ngoại xâm,</a:t>
            </a:r>
            <a:b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một con rồng đã bay theo dọc sông xuôi về phía biển và hạ cánh xuống ở vùng ven</a:t>
            </a:r>
            <a:b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biển Đông Bắc làm thành bức tường thành chắn bước tiến của thủy quân giặc. Chỗ</a:t>
            </a:r>
            <a:b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br>
            <a:r>
              <a:rPr kumimoji="0" lang="en-US" sz="20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rồng đáp xuống che chở cho đất nước được gọi là Hạ Long.</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4817" name="Rectangle 1"/>
          <p:cNvSpPr>
            <a:spLocks noChangeArrowheads="1"/>
          </p:cNvSpPr>
          <p:nvPr/>
        </p:nvSpPr>
        <p:spPr bwMode="auto">
          <a:xfrm>
            <a:off x="0" y="1285860"/>
            <a:ext cx="9001156"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277813" algn="ctr" defTabSz="914400" rtl="0" eaLnBrk="1" fontAlgn="base" latinLnBrk="0" hangingPunct="1">
              <a:lnSpc>
                <a:spcPct val="100000"/>
              </a:lnSpc>
              <a:spcBef>
                <a:spcPct val="0"/>
              </a:spcBef>
              <a:spcAft>
                <a:spcPct val="0"/>
              </a:spcAft>
              <a:buClr>
                <a:srgbClr val="231F20"/>
              </a:buClr>
              <a:buSzPct val="100000"/>
              <a:tabLst>
                <a:tab pos="427038" algn="l"/>
              </a:tabLst>
            </a:pPr>
            <a:r>
              <a:rPr lang="vi-VN" sz="3200" b="1" dirty="0" smtClean="0">
                <a:solidFill>
                  <a:srgbClr val="231F20"/>
                </a:solidFill>
                <a:latin typeface="Times New Roman" pitchFamily="18" charset="0"/>
                <a:ea typeface="Arial" pitchFamily="34" charset="0"/>
                <a:cs typeface="Times New Roman" pitchFamily="18" charset="0"/>
              </a:rPr>
              <a:t>VẬN DỤNG</a:t>
            </a:r>
          </a:p>
          <a:p>
            <a:pPr marL="457200" marR="0" lvl="1" indent="-277813" algn="l" defTabSz="914400" rtl="0" eaLnBrk="1" fontAlgn="base" latinLnBrk="0" hangingPunct="1">
              <a:lnSpc>
                <a:spcPct val="100000"/>
              </a:lnSpc>
              <a:spcBef>
                <a:spcPct val="0"/>
              </a:spcBef>
              <a:spcAft>
                <a:spcPct val="0"/>
              </a:spcAft>
              <a:buClr>
                <a:srgbClr val="231F20"/>
              </a:buClr>
              <a:buSzPct val="100000"/>
              <a:tabLst>
                <a:tab pos="427038" algn="l"/>
              </a:tabLst>
            </a:pPr>
            <a:r>
              <a:rPr kumimoji="0" lang="vi-VN" sz="3200" b="1" i="0" u="none" strike="noStrike" cap="none" normalizeH="0" baseline="0" dirty="0" smtClean="0">
                <a:ln>
                  <a:noFill/>
                </a:ln>
                <a:solidFill>
                  <a:srgbClr val="231F20"/>
                </a:solidFill>
                <a:effectLst/>
                <a:latin typeface="Times New Roman" pitchFamily="18" charset="0"/>
                <a:ea typeface="Arial" pitchFamily="34" charset="0"/>
                <a:cs typeface="Times New Roman" pitchFamily="18" charset="0"/>
              </a:rPr>
              <a:t>Đề xuất một số việc nên làm để góp phần giữ gìn vẻ đẹp cảnh quan, môi trtfờng trên vịnh Hạ Long.</a:t>
            </a:r>
            <a:endParaRPr kumimoji="0" lang="vi-VN"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3793" name="Rectangle 1"/>
          <p:cNvSpPr>
            <a:spLocks noChangeArrowheads="1"/>
          </p:cNvSpPr>
          <p:nvPr/>
        </p:nvSpPr>
        <p:spPr bwMode="auto">
          <a:xfrm>
            <a:off x="142844" y="500042"/>
            <a:ext cx="8786874" cy="569386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cs typeface="Times New Roman" pitchFamily="18" charset="0"/>
              </a:rPr>
              <a:t>* Hướng dẫn về nhà:</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242021"/>
                </a:solidFill>
                <a:effectLst/>
                <a:latin typeface="Times New Roman" pitchFamily="18" charset="0"/>
                <a:cs typeface="Times New Roman" pitchFamily="18" charset="0"/>
              </a:rPr>
              <a:t>GV đặt câu hỏi củng cố và tổng kết: </a:t>
            </a:r>
            <a:r>
              <a:rPr kumimoji="0" lang="en-US" sz="2800" b="0" i="1" u="none" strike="noStrike" cap="none" normalizeH="0" baseline="0" dirty="0" smtClean="0">
                <a:ln>
                  <a:noFill/>
                </a:ln>
                <a:solidFill>
                  <a:srgbClr val="242021"/>
                </a:solidFill>
                <a:effectLst/>
                <a:latin typeface="Times New Roman" pitchFamily="18" charset="0"/>
                <a:cs typeface="Times New Roman" pitchFamily="18" charset="0"/>
              </a:rPr>
              <a:t>Giá trị cảnh quan của thiên nhiên vịnh Hạ</a:t>
            </a:r>
            <a:br>
              <a:rPr kumimoji="0" lang="en-US" sz="2800" b="0" i="1" u="none" strike="noStrike" cap="none" normalizeH="0" baseline="0" dirty="0" smtClean="0">
                <a:ln>
                  <a:noFill/>
                </a:ln>
                <a:solidFill>
                  <a:srgbClr val="242021"/>
                </a:solidFill>
                <a:effectLst/>
                <a:latin typeface="Times New Roman" pitchFamily="18" charset="0"/>
                <a:cs typeface="Times New Roman" pitchFamily="18" charset="0"/>
              </a:rPr>
            </a:br>
            <a:r>
              <a:rPr kumimoji="0" lang="en-US" sz="2800" b="0" i="1" u="none" strike="noStrike" cap="none" normalizeH="0" baseline="0" dirty="0" smtClean="0">
                <a:ln>
                  <a:noFill/>
                </a:ln>
                <a:solidFill>
                  <a:srgbClr val="242021"/>
                </a:solidFill>
                <a:effectLst/>
                <a:latin typeface="Times New Roman" pitchFamily="18" charset="0"/>
                <a:cs typeface="Times New Roman" pitchFamily="18" charset="0"/>
              </a:rPr>
              <a:t>Long là gì? Em sẽ làm gì để bảo vệ môi trường vịnh Hạ Long</a:t>
            </a:r>
            <a:r>
              <a:rPr kumimoji="0" lang="vi-VN" sz="2800" b="0" i="1" u="none" strike="noStrike" cap="none" normalizeH="0" baseline="0" dirty="0" smtClean="0">
                <a:ln>
                  <a:noFill/>
                </a:ln>
                <a:solidFill>
                  <a:srgbClr val="242021"/>
                </a:solidFill>
                <a:effectLst/>
                <a:latin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1" u="none" strike="noStrike" cap="none" normalizeH="0" baseline="0" dirty="0" smtClean="0">
                <a:ln>
                  <a:noFill/>
                </a:ln>
                <a:solidFill>
                  <a:srgbClr val="242021"/>
                </a:solidFill>
                <a:effectLst/>
                <a:latin typeface="Times New Roman" pitchFamily="18" charset="0"/>
                <a:cs typeface="Times New Roman" pitchFamily="18" charset="0"/>
              </a:rPr>
              <a:t>Hoàn thành các nhiệm vụ GV đưa ra</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rgbClr val="242021"/>
                </a:solidFill>
                <a:effectLst/>
                <a:latin typeface="Times New Roman" pitchFamily="18" charset="0"/>
                <a:ea typeface="Times New Roman" pitchFamily="18" charset="0"/>
                <a:cs typeface="Times New Roman" pitchFamily="18" charset="0"/>
              </a:rPr>
              <a:t>- Hoàn thành yêu cầu mục 7 </a:t>
            </a:r>
            <a:r>
              <a:rPr kumimoji="0" lang="vi-VN" sz="28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trong sách</a:t>
            </a:r>
            <a:r>
              <a:rPr kumimoji="0" lang="vi-VN"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TL GD ĐP6 để giời học sau trình bày</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1" u="none" strike="noStrike" cap="none" normalizeH="0" baseline="0" dirty="0" smtClean="0">
                <a:ln>
                  <a:noFill/>
                </a:ln>
                <a:solidFill>
                  <a:srgbClr val="242021"/>
                </a:solidFill>
                <a:effectLst/>
                <a:latin typeface="Times New Roman" pitchFamily="18" charset="0"/>
                <a:cs typeface="Times New Roman" pitchFamily="18" charset="0"/>
              </a:rPr>
              <a:t>Bài mới: </a:t>
            </a:r>
            <a:r>
              <a:rPr kumimoji="0" lang="vi-VN" sz="2800" b="1" i="0" u="none" strike="noStrike" cap="none" normalizeH="0" baseline="0" dirty="0" smtClean="0">
                <a:ln>
                  <a:noFill/>
                </a:ln>
                <a:solidFill>
                  <a:srgbClr val="242021"/>
                </a:solidFill>
                <a:effectLst/>
                <a:latin typeface="Times New Roman" pitchFamily="18" charset="0"/>
                <a:cs typeface="Times New Roman" pitchFamily="18" charset="0"/>
              </a:rPr>
              <a:t>Chuẩn bị bài 5: Văn hóa lễ hội ở Quảng Ninh</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 Sưu tầm các lễ hội ở địa phương xã Liên Vị và ở thị xã Quảng Yên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 Đọc tài liệu và thực hiện các yêu cầu trong sách TL GD ĐP6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picture containing text, water, sky, boat&#10;&#10;Description automatically generated"/>
          <p:cNvPicPr>
            <a:picLocks noChangeAspect="1" noChangeArrowheads="1"/>
          </p:cNvPicPr>
          <p:nvPr/>
        </p:nvPicPr>
        <p:blipFill>
          <a:blip r:embed="rId2"/>
          <a:srcRect/>
          <a:stretch>
            <a:fillRect/>
          </a:stretch>
        </p:blipFill>
        <p:spPr bwMode="auto">
          <a:xfrm>
            <a:off x="0" y="2928934"/>
            <a:ext cx="8535014" cy="3409901"/>
          </a:xfrm>
          <a:prstGeom prst="rect">
            <a:avLst/>
          </a:prstGeom>
          <a:noFill/>
          <a:ln w="9525">
            <a:noFill/>
            <a:miter lim="800000"/>
            <a:headEnd/>
            <a:tailEnd/>
          </a:ln>
        </p:spPr>
      </p:pic>
      <p:sp>
        <p:nvSpPr>
          <p:cNvPr id="15363" name="Rectangle 3"/>
          <p:cNvSpPr>
            <a:spLocks noChangeArrowheads="1"/>
          </p:cNvSpPr>
          <p:nvPr/>
        </p:nvSpPr>
        <p:spPr bwMode="auto">
          <a:xfrm>
            <a:off x="0" y="714356"/>
            <a:ext cx="485778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 Vịnh gì duyên dáng, mộng thơ</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algn="just"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Hồ thu mặt nước, rồng chờ xuống thăm?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algn="just"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			(Là vịnh gì?)</a:t>
            </a: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64" name="Rectangle 4"/>
          <p:cNvSpPr>
            <a:spLocks noChangeArrowheads="1"/>
          </p:cNvSpPr>
          <p:nvPr/>
        </p:nvSpPr>
        <p:spPr bwMode="auto">
          <a:xfrm>
            <a:off x="4500562" y="500042"/>
            <a:ext cx="4643438"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7188" defTabSz="914400" rtl="0" eaLnBrk="1" fontAlgn="base" latinLnBrk="0" hangingPunct="1">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Núi đẹp nên thơ lại hữu tình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Bên bờ biển biếc nước trong xanh,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Năm nào cờ đỏ bay trong nắng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Vẫy gọi dân nghèo bước đấu tranh?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357188" defTabSz="914400" rtl="0" eaLnBrk="0" fontAlgn="base" latinLnBrk="0" hangingPunct="0">
              <a:lnSpc>
                <a:spcPct val="100000"/>
              </a:lnSpc>
              <a:spcBef>
                <a:spcPct val="0"/>
              </a:spcBef>
              <a:spcAft>
                <a:spcPct val="0"/>
              </a:spcAft>
              <a:buClrTx/>
              <a:buSzTx/>
              <a:buFontTx/>
              <a:buNone/>
              <a:tabLst/>
            </a:pPr>
            <a:r>
              <a:rPr kumimoji="0" lang="sv-SE" sz="1800" b="0" i="1" u="none" strike="noStrike" cap="none" normalizeH="0" baseline="0" dirty="0" smtClean="0">
                <a:ln>
                  <a:noFill/>
                </a:ln>
                <a:solidFill>
                  <a:schemeClr val="tx1"/>
                </a:solidFill>
                <a:effectLst/>
                <a:latin typeface="Arial" pitchFamily="34" charset="0"/>
                <a:cs typeface="Arial" pitchFamily="34" charset="0"/>
              </a:rPr>
              <a:t>			(Là núi nào?)</a:t>
            </a: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Explosion 1 7"/>
          <p:cNvSpPr/>
          <p:nvPr/>
        </p:nvSpPr>
        <p:spPr>
          <a:xfrm>
            <a:off x="1000100" y="2285992"/>
            <a:ext cx="2357454" cy="2071702"/>
          </a:xfrm>
          <a:prstGeom prst="irregularSeal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dirty="0" smtClean="0"/>
              <a:t>Vịnh Hạ Long</a:t>
            </a:r>
            <a:endParaRPr lang="en-US" dirty="0"/>
          </a:p>
        </p:txBody>
      </p:sp>
      <p:sp>
        <p:nvSpPr>
          <p:cNvPr id="9" name="Explosion 1 8"/>
          <p:cNvSpPr/>
          <p:nvPr/>
        </p:nvSpPr>
        <p:spPr>
          <a:xfrm>
            <a:off x="5429256" y="2000240"/>
            <a:ext cx="2357454" cy="2071702"/>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smtClean="0"/>
              <a:t>Núi Bài Thơ</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amond(in)">
                                      <p:cBhvr>
                                        <p:cTn id="7" dur="20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364"/>
                                        </p:tgtEl>
                                        <p:attrNameLst>
                                          <p:attrName>style.visibility</p:attrName>
                                        </p:attrNameLst>
                                      </p:cBhvr>
                                      <p:to>
                                        <p:strVal val="visible"/>
                                      </p:to>
                                    </p:set>
                                    <p:anim calcmode="lin" valueType="num">
                                      <p:cBhvr additive="base">
                                        <p:cTn id="12" dur="500" fill="hold"/>
                                        <p:tgtEl>
                                          <p:spTgt spid="15364"/>
                                        </p:tgtEl>
                                        <p:attrNameLst>
                                          <p:attrName>ppt_x</p:attrName>
                                        </p:attrNameLst>
                                      </p:cBhvr>
                                      <p:tavLst>
                                        <p:tav tm="0">
                                          <p:val>
                                            <p:strVal val="#ppt_x"/>
                                          </p:val>
                                        </p:tav>
                                        <p:tav tm="100000">
                                          <p:val>
                                            <p:strVal val="#ppt_x"/>
                                          </p:val>
                                        </p:tav>
                                      </p:tavLst>
                                    </p:anim>
                                    <p:anim calcmode="lin" valueType="num">
                                      <p:cBhvr additive="base">
                                        <p:cTn id="13"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diamond(in)">
                                      <p:cBhvr>
                                        <p:cTn id="18" dur="2000"/>
                                        <p:tgtEl>
                                          <p:spTgt spid="1536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4" grpId="0"/>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2357422" y="2643182"/>
          <a:ext cx="4784725" cy="481013"/>
        </p:xfrm>
        <a:graphic>
          <a:graphicData uri="http://schemas.openxmlformats.org/presentationml/2006/ole">
            <p:oleObj spid="_x0000_s16386" name="Packager Shell Object" showAsIcon="1" r:id="rId3" imgW="4785480" imgH="481320" progId="Package">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5.jpeg"/>
          <p:cNvPicPr/>
          <p:nvPr/>
        </p:nvPicPr>
        <p:blipFill>
          <a:blip r:embed="rId2" cstate="print"/>
          <a:stretch>
            <a:fillRect/>
          </a:stretch>
        </p:blipFill>
        <p:spPr>
          <a:xfrm>
            <a:off x="418136" y="0"/>
            <a:ext cx="8307727"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3"/>
          <a:stretch>
            <a:fillRect/>
          </a:stretch>
        </p:blipFill>
        <p:spPr>
          <a:xfrm>
            <a:off x="0" y="0"/>
            <a:ext cx="9144000" cy="6858000"/>
          </a:xfrm>
          <a:prstGeom prst="rect">
            <a:avLst/>
          </a:prstGeom>
        </p:spPr>
      </p:pic>
      <p:sp>
        <p:nvSpPr>
          <p:cNvPr id="43009" name="Rectangle 1"/>
          <p:cNvSpPr>
            <a:spLocks noChangeArrowheads="1"/>
          </p:cNvSpPr>
          <p:nvPr/>
        </p:nvSpPr>
        <p:spPr bwMode="auto">
          <a:xfrm>
            <a:off x="0" y="0"/>
            <a:ext cx="548413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v-SE" sz="2800" b="1" i="0" u="none" strike="noStrike" cap="none" normalizeH="0" baseline="0" dirty="0" smtClean="0">
                <a:ln>
                  <a:noFill/>
                </a:ln>
                <a:solidFill>
                  <a:schemeClr val="tx1"/>
                </a:solidFill>
                <a:effectLst/>
                <a:latin typeface="Times New Roman" pitchFamily="18" charset="0"/>
                <a:cs typeface="Times New Roman" pitchFamily="18" charset="0"/>
              </a:rPr>
              <a:t>1</a:t>
            </a:r>
            <a:r>
              <a:rPr kumimoji="0" lang="vi-VN" sz="2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sv-SE" sz="2800" b="1" i="0" u="none" strike="noStrike" cap="none" normalizeH="0" baseline="0" dirty="0" smtClean="0">
                <a:ln>
                  <a:noFill/>
                </a:ln>
                <a:solidFill>
                  <a:schemeClr val="tx1"/>
                </a:solidFill>
                <a:effectLst/>
                <a:latin typeface="Times New Roman" pitchFamily="18" charset="0"/>
                <a:cs typeface="Times New Roman" pitchFamily="18" charset="0"/>
              </a:rPr>
              <a:t>Tìm hiểu về vị trí vịnh Hạ Long </a:t>
            </a:r>
            <a:endParaRPr kumimoji="0" lang="sv-SE"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301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010" name="Object 2"/>
          <p:cNvGraphicFramePr>
            <a:graphicFrameLocks noChangeAspect="1"/>
          </p:cNvGraphicFramePr>
          <p:nvPr/>
        </p:nvGraphicFramePr>
        <p:xfrm>
          <a:off x="0" y="1214422"/>
          <a:ext cx="8981892" cy="2999581"/>
        </p:xfrm>
        <a:graphic>
          <a:graphicData uri="http://schemas.openxmlformats.org/presentationml/2006/ole">
            <p:oleObj spid="_x0000_s43010" name="Worksheet" r:id="rId4" imgW="5143525" imgH="1149306" progId="Excel.Sheet.12">
              <p:embed/>
            </p:oleObj>
          </a:graphicData>
        </a:graphic>
      </p:graphicFrame>
      <p:cxnSp>
        <p:nvCxnSpPr>
          <p:cNvPr id="7" name="Straight Arrow Connector 6"/>
          <p:cNvCxnSpPr/>
          <p:nvPr/>
        </p:nvCxnSpPr>
        <p:spPr>
          <a:xfrm>
            <a:off x="4000496" y="2214554"/>
            <a:ext cx="1285884" cy="10715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V="1">
            <a:off x="3929058" y="2714620"/>
            <a:ext cx="1428760" cy="10715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a:off x="3929058" y="3214686"/>
            <a:ext cx="1357322" cy="78581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3929058" y="2214554"/>
            <a:ext cx="1357322" cy="5000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41985" name="Rectangle 1"/>
          <p:cNvSpPr>
            <a:spLocks noChangeArrowheads="1"/>
          </p:cNvSpPr>
          <p:nvPr/>
        </p:nvSpPr>
        <p:spPr bwMode="auto">
          <a:xfrm>
            <a:off x="0" y="0"/>
            <a:ext cx="535595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400" b="1"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2. </a:t>
            </a:r>
            <a:r>
              <a:rPr kumimoji="0" lang="en-US" sz="24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Giá trị thiên nhiên của vịnh Hạ Long</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41987" name="Rectangle 3"/>
          <p:cNvSpPr>
            <a:spLocks noChangeArrowheads="1"/>
          </p:cNvSpPr>
          <p:nvPr/>
        </p:nvSpPr>
        <p:spPr bwMode="auto">
          <a:xfrm>
            <a:off x="0" y="57148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NV 1</a:t>
            </a:r>
            <a:r>
              <a:rPr kumimoji="0" lang="vi-VN"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Xác định được tên các hòn đảo ở vịnh Hạ Long được nhắc đến trong văn bản trên.</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1986" name="Picture 14" descr="Shape&#10;&#10;Description automatically generated"/>
          <p:cNvPicPr>
            <a:picLocks noChangeAspect="1" noChangeArrowheads="1"/>
          </p:cNvPicPr>
          <p:nvPr/>
        </p:nvPicPr>
        <p:blipFill>
          <a:blip r:embed="rId3"/>
          <a:srcRect/>
          <a:stretch>
            <a:fillRect/>
          </a:stretch>
        </p:blipFill>
        <p:spPr bwMode="auto">
          <a:xfrm>
            <a:off x="0" y="2071678"/>
            <a:ext cx="9095437" cy="3071834"/>
          </a:xfrm>
          <a:prstGeom prst="rect">
            <a:avLst/>
          </a:prstGeom>
          <a:noFill/>
        </p:spPr>
      </p:pic>
      <p:sp>
        <p:nvSpPr>
          <p:cNvPr id="41988" name="Rectangle 4"/>
          <p:cNvSpPr>
            <a:spLocks noChangeArrowheads="1"/>
          </p:cNvSpPr>
          <p:nvPr/>
        </p:nvSpPr>
        <p:spPr bwMode="auto">
          <a:xfrm>
            <a:off x="0" y="2057400"/>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40961" name="Rectangle 1"/>
          <p:cNvSpPr>
            <a:spLocks noChangeArrowheads="1"/>
          </p:cNvSpPr>
          <p:nvPr/>
        </p:nvSpPr>
        <p:spPr bwMode="auto">
          <a:xfrm>
            <a:off x="0" y="714356"/>
            <a:ext cx="9144000" cy="550920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smtClean="0">
                <a:ln>
                  <a:noFill/>
                </a:ln>
                <a:solidFill>
                  <a:schemeClr val="tx1"/>
                </a:solidFill>
                <a:effectLst/>
                <a:latin typeface="Times New Roman" pitchFamily="18" charset="0"/>
                <a:cs typeface="Times New Roman" pitchFamily="18" charset="0"/>
              </a:rPr>
              <a:t>NV </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2</a:t>
            </a:r>
            <a:r>
              <a:rPr kumimoji="0" lang="vi-VN" sz="3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Chia cả lớp làm 04 nhóm, thực hiện nhiệm vụ: </a:t>
            </a:r>
            <a:r>
              <a:rPr kumimoji="0" lang="vi-VN" sz="3200" b="0" i="0" u="none" strike="noStrike" cap="none" normalizeH="0" baseline="0" dirty="0" smtClean="0">
                <a:ln>
                  <a:noFill/>
                </a:ln>
                <a:solidFill>
                  <a:schemeClr val="tx1"/>
                </a:solidFill>
                <a:effectLst/>
                <a:latin typeface="Times New Roman" pitchFamily="18" charset="0"/>
                <a:cs typeface="Times New Roman" pitchFamily="18" charset="0"/>
              </a:rPr>
              <a:t>S</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ử dụng tờ giấy A0, HS mỗi nhóm sẽ ghi ra những giá trị thiên nhiên của vịnh Hạ Long theo quan điểm của cá nhân mình</a:t>
            </a:r>
            <a:r>
              <a:rPr kumimoji="0" lang="vi-VN" sz="32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lang="vi-VN" sz="3200" dirty="0" smtClean="0">
                <a:solidFill>
                  <a:schemeClr val="tx1"/>
                </a:solidFill>
                <a:latin typeface="Times New Roman" pitchFamily="18" charset="0"/>
                <a:cs typeface="Times New Roman" pitchFamily="18" charset="0"/>
              </a:rPr>
              <a:t>Ở</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khu vực trung tâm sẽ nêu ra ý kiến chung của cả nhóm về những giá trị đó.</a:t>
            </a:r>
            <a:endParaRPr kumimoji="0" lang="vi-VN"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3200" b="1" i="0" u="none" strike="noStrike" cap="none" normalizeH="0" baseline="0" dirty="0" smtClean="0">
                <a:ln>
                  <a:noFill/>
                </a:ln>
                <a:solidFill>
                  <a:schemeClr val="tx1"/>
                </a:solidFill>
                <a:effectLst/>
                <a:latin typeface="Times New Roman" pitchFamily="18" charset="0"/>
                <a:cs typeface="Times New Roman" pitchFamily="18" charset="0"/>
              </a:rPr>
              <a:t>NV </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vi-VN" sz="32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Dựa vào những nội dung thu hoạch ở tờ giấy A0 thực hiện nhiệm vụ ở mục NV</a:t>
            </a:r>
            <a:r>
              <a:rPr kumimoji="0" lang="vi-VN" sz="3200" b="0" i="0" u="none" strike="noStrike" cap="none" normalizeH="0" baseline="0" dirty="0" smtClean="0">
                <a:ln>
                  <a:noFill/>
                </a:ln>
                <a:solidFill>
                  <a:schemeClr val="tx1"/>
                </a:solidFill>
                <a:effectLst/>
                <a:latin typeface="Times New Roman" pitchFamily="18" charset="0"/>
                <a:cs typeface="Times New Roman" pitchFamily="18" charset="0"/>
              </a:rPr>
              <a:t> 2</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các nhóm cử đại diện và đóng vai là hướng dẫn viên du lịch của Vịnh Hạ Long, em hãy giới thiệu cho du khách về vẻ đẹp, giá trị thiên nhiên của Vịnh Hạ Long.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9937" name="Rectangle 1"/>
          <p:cNvSpPr>
            <a:spLocks noChangeArrowheads="1"/>
          </p:cNvSpPr>
          <p:nvPr/>
        </p:nvSpPr>
        <p:spPr bwMode="auto">
          <a:xfrm>
            <a:off x="0" y="0"/>
            <a:ext cx="597311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Lịch sử, hình thành nền văn hoá Hạ Long</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214282" y="1643050"/>
          <a:ext cx="8786874" cy="5060632"/>
        </p:xfrm>
        <a:graphic>
          <a:graphicData uri="http://schemas.openxmlformats.org/drawingml/2006/table">
            <a:tbl>
              <a:tblPr/>
              <a:tblGrid>
                <a:gridCol w="1094835"/>
                <a:gridCol w="7692039"/>
              </a:tblGrid>
              <a:tr h="478635">
                <a:tc>
                  <a:txBody>
                    <a:bodyPr/>
                    <a:lstStyle/>
                    <a:p>
                      <a:pPr algn="ctr">
                        <a:lnSpc>
                          <a:spcPct val="130000"/>
                        </a:lnSpc>
                        <a:spcBef>
                          <a:spcPts val="600"/>
                        </a:spcBef>
                      </a:pPr>
                      <a:r>
                        <a:rPr lang="en-US" sz="2000" b="1" i="0" dirty="0">
                          <a:latin typeface="Times New Roman" pitchFamily="18" charset="0"/>
                          <a:ea typeface="Times New Roman"/>
                          <a:cs typeface="Times New Roman" pitchFamily="18" charset="0"/>
                        </a:rPr>
                        <a:t>STT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lnSpc>
                          <a:spcPct val="130000"/>
                        </a:lnSpc>
                        <a:spcBef>
                          <a:spcPts val="600"/>
                        </a:spcBef>
                      </a:pPr>
                      <a:r>
                        <a:rPr lang="en-US" sz="2000" b="1" dirty="0">
                          <a:latin typeface="Times New Roman" pitchFamily="18" charset="0"/>
                          <a:ea typeface="Times New Roman"/>
                          <a:cs typeface="Times New Roman" pitchFamily="18" charset="0"/>
                        </a:rPr>
                        <a:t>Thông tin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478635">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dirty="0">
                          <a:latin typeface="Times New Roman" pitchFamily="18" charset="0"/>
                          <a:ea typeface="Times New Roman"/>
                          <a:cs typeface="Times New Roman" pitchFamily="18" charset="0"/>
                        </a:rPr>
                        <a:t>Văn hóa Hạ Long cách ngày nay 4.500 – 3.500 năm.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957269">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dirty="0">
                          <a:latin typeface="Times New Roman" pitchFamily="18" charset="0"/>
                          <a:ea typeface="Times New Roman"/>
                          <a:cs typeface="Times New Roman" pitchFamily="18" charset="0"/>
                        </a:rPr>
                        <a:t>Vịnh Hạ Long là một trong những cái nôi của người Việt cổ với ba nền văn hóa tiếp nối nhau: Soi Nhụ, Cái Bèo, Hạ Long.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957269">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a:latin typeface="Times New Roman" pitchFamily="18" charset="0"/>
                          <a:ea typeface="Times New Roman"/>
                          <a:cs typeface="Times New Roman" pitchFamily="18" charset="0"/>
                        </a:rPr>
                        <a:t>Vịnh Hạ Long chỉ lưu giữ những giá trị văn hóa vật thể như: di chỉ Tiên Ông, Mê Cung, Thiên Long,…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478635">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a:latin typeface="Times New Roman" pitchFamily="18" charset="0"/>
                          <a:ea typeface="Times New Roman"/>
                          <a:cs typeface="Times New Roman" pitchFamily="18" charset="0"/>
                        </a:rPr>
                        <a:t>Văn hóa Hạ Long được chia làm hai giai đoạn: giai đoạn sớm và giai đoạn muộn.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478635">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a:latin typeface="Times New Roman" pitchFamily="18" charset="0"/>
                          <a:ea typeface="Times New Roman"/>
                          <a:cs typeface="Times New Roman" pitchFamily="18" charset="0"/>
                        </a:rPr>
                        <a:t>Phương thức sinh sống chính của cư dân giai đoạn sớm là khai thác biển.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957269">
                <a:tc>
                  <a:txBody>
                    <a:bodyPr/>
                    <a:lstStyle/>
                    <a:p>
                      <a:pPr algn="ctr">
                        <a:lnSpc>
                          <a:spcPct val="130000"/>
                        </a:lnSpc>
                        <a:spcBef>
                          <a:spcPts val="600"/>
                        </a:spcBef>
                      </a:pPr>
                      <a:r>
                        <a:rPr lang="en-US" sz="2000" b="0" i="0" dirty="0">
                          <a:latin typeface="Times New Roman" pitchFamily="18" charset="0"/>
                          <a:ea typeface="Times New Roman"/>
                          <a:cs typeface="Times New Roman"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nSpc>
                          <a:spcPct val="130000"/>
                        </a:lnSpc>
                        <a:spcBef>
                          <a:spcPts val="600"/>
                        </a:spcBef>
                      </a:pPr>
                      <a:r>
                        <a:rPr lang="en-US" sz="2000" b="0" dirty="0">
                          <a:latin typeface="Times New Roman" pitchFamily="18" charset="0"/>
                          <a:ea typeface="Times New Roman"/>
                          <a:cs typeface="Times New Roman" pitchFamily="18" charset="0"/>
                        </a:rPr>
                        <a:t>Phương thức sinh sống của cư dân văn hóa Hạ Long giai đoạn muộn gắn với môi trường biển và chế tác công cụ.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sp>
        <p:nvSpPr>
          <p:cNvPr id="39938" name="Rectangle 2"/>
          <p:cNvSpPr>
            <a:spLocks noChangeArrowheads="1"/>
          </p:cNvSpPr>
          <p:nvPr/>
        </p:nvSpPr>
        <p:spPr bwMode="auto">
          <a:xfrm>
            <a:off x="0" y="428604"/>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NV</a:t>
            </a:r>
            <a:r>
              <a:rPr kumimoji="0" lang="vi-VN" sz="2400" b="1" i="0" u="none" strike="noStrike" cap="none" normalizeH="0" baseline="0" dirty="0" smtClean="0">
                <a:ln>
                  <a:noFill/>
                </a:ln>
                <a:solidFill>
                  <a:schemeClr val="tx1"/>
                </a:solidFill>
                <a:effectLst/>
                <a:latin typeface="Times New Roman" pitchFamily="18" charset="0"/>
                <a:cs typeface="Times New Roman" pitchFamily="18" charset="0"/>
              </a:rPr>
              <a:t> 1:</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 GV yêu cầu HS làm việc theo cặp, dựa vào TLĐP 6, xác định thông tin đúng về lịch sử hình thành nền văn hóa Hạ Long trong bảng dưới đây: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009bd51e8df6a9417f4b428fd8f345d.jpg"/>
          <p:cNvPicPr>
            <a:picLocks noChangeAspect="1"/>
          </p:cNvPicPr>
          <p:nvPr/>
        </p:nvPicPr>
        <p:blipFill>
          <a:blip r:embed="rId2"/>
          <a:stretch>
            <a:fillRect/>
          </a:stretch>
        </p:blipFill>
        <p:spPr>
          <a:xfrm>
            <a:off x="0" y="0"/>
            <a:ext cx="9144000" cy="6858000"/>
          </a:xfrm>
          <a:prstGeom prst="rect">
            <a:avLst/>
          </a:prstGeom>
        </p:spPr>
      </p:pic>
      <p:sp>
        <p:nvSpPr>
          <p:cNvPr id="38913" name="Rectangle 1"/>
          <p:cNvSpPr>
            <a:spLocks noChangeArrowheads="1"/>
          </p:cNvSpPr>
          <p:nvPr/>
        </p:nvSpPr>
        <p:spPr bwMode="auto">
          <a:xfrm>
            <a:off x="0" y="2000240"/>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cs typeface="Times New Roman" pitchFamily="18" charset="0"/>
              </a:rPr>
              <a:t>NV</a:t>
            </a:r>
            <a:r>
              <a:rPr kumimoji="0" lang="vi-VN" sz="2800" b="1" i="0" u="none" strike="noStrike" cap="none" normalizeH="0" baseline="0" dirty="0" smtClean="0">
                <a:ln>
                  <a:noFill/>
                </a:ln>
                <a:solidFill>
                  <a:schemeClr val="tx1"/>
                </a:solidFill>
                <a:effectLst/>
                <a:latin typeface="Times New Roman" pitchFamily="18" charset="0"/>
                <a:cs typeface="Times New Roman" pitchFamily="18" charset="0"/>
              </a:rPr>
              <a:t> 2:</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Tiếp tục đóng vai là hướng dẫn viên du lịch, em hãy kể lại một vài truyền thuyết về Vịnh Hạ Long để giới thiệu với du khách.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752</Words>
  <Application>Microsoft Office PowerPoint</Application>
  <PresentationFormat>On-screen Show (4:3)</PresentationFormat>
  <Paragraphs>81</Paragraphs>
  <Slides>15</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18" baseType="lpstr">
      <vt:lpstr>Office Theme</vt:lpstr>
      <vt:lpstr>Packager Shell Object</vt:lpstr>
      <vt:lpstr>Microsoft Office Excel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asus</dc:creator>
  <cp:lastModifiedBy>asus</cp:lastModifiedBy>
  <cp:revision>4</cp:revision>
  <dcterms:created xsi:type="dcterms:W3CDTF">2021-11-12T06:04:16Z</dcterms:created>
  <dcterms:modified xsi:type="dcterms:W3CDTF">2021-11-12T17:31:16Z</dcterms:modified>
</cp:coreProperties>
</file>