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24"/>
  </p:notesMasterIdLst>
  <p:sldIdLst>
    <p:sldId id="275" r:id="rId2"/>
    <p:sldId id="434" r:id="rId3"/>
    <p:sldId id="273" r:id="rId4"/>
    <p:sldId id="425" r:id="rId5"/>
    <p:sldId id="280" r:id="rId6"/>
    <p:sldId id="420" r:id="rId7"/>
    <p:sldId id="441" r:id="rId8"/>
    <p:sldId id="282" r:id="rId9"/>
    <p:sldId id="283" r:id="rId10"/>
    <p:sldId id="435" r:id="rId11"/>
    <p:sldId id="436" r:id="rId12"/>
    <p:sldId id="438" r:id="rId13"/>
    <p:sldId id="439" r:id="rId14"/>
    <p:sldId id="440" r:id="rId15"/>
    <p:sldId id="432" r:id="rId16"/>
    <p:sldId id="437" r:id="rId17"/>
    <p:sldId id="427" r:id="rId18"/>
    <p:sldId id="442" r:id="rId19"/>
    <p:sldId id="290" r:id="rId20"/>
    <p:sldId id="424" r:id="rId21"/>
    <p:sldId id="288" r:id="rId22"/>
    <p:sldId id="269" r:id="rId23"/>
  </p:sldIdLst>
  <p:sldSz cx="9144000" cy="5143500" type="screen16x9"/>
  <p:notesSz cx="6858000" cy="9144000"/>
  <p:embeddedFontLst>
    <p:embeddedFont>
      <p:font typeface="#9Slide03 AllRoundGothic" panose="020B0604020202020204" charset="-93"/>
      <p:regular r:id="rId25"/>
    </p:embeddedFont>
    <p:embeddedFont>
      <p:font typeface="#9Slide03 SVNBriko" panose="020B0306030302020204" charset="0"/>
      <p:bold r:id="rId26"/>
    </p:embeddedFont>
    <p:embeddedFont>
      <p:font typeface="#9Slide03 AmpleSoft" panose="020B0604020202020204" charset="-93"/>
      <p:regular r:id="rId27"/>
    </p:embeddedFont>
    <p:embeddedFont>
      <p:font typeface="Denk One" panose="020B0604020202020204" charset="-93"/>
      <p:regular r:id="rId28"/>
    </p:embeddedFont>
    <p:embeddedFont>
      <p:font typeface="Pacifico" panose="020B0604020202020204" charset="-93"/>
      <p:regular r:id="rId29"/>
    </p:embeddedFont>
    <p:embeddedFont>
      <p:font typeface="宋体" panose="02010600030101010101" pitchFamily="2" charset="-122"/>
      <p:regular r:id="rId30"/>
    </p:embeddedFont>
    <p:embeddedFont>
      <p:font typeface="Abel" panose="020B0604020202020204" charset="0"/>
      <p:regular r:id="rId31"/>
    </p:embeddedFont>
    <p:embeddedFont>
      <p:font typeface="#9Slide03 Ample" panose="020B0604020202020204" charset="-93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51CA"/>
    <a:srgbClr val="D8EEC0"/>
    <a:srgbClr val="F0F9E7"/>
    <a:srgbClr val="C3EBF3"/>
    <a:srgbClr val="7CCACF"/>
    <a:srgbClr val="FF8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5904" autoAdjust="0"/>
  </p:normalViewPr>
  <p:slideViewPr>
    <p:cSldViewPr snapToGrid="0">
      <p:cViewPr varScale="1">
        <p:scale>
          <a:sx n="91" d="100"/>
          <a:sy n="91" d="100"/>
        </p:scale>
        <p:origin x="560" y="56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144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9" name="Google Shape;4299;g120082e83a7_0_6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0" name="Google Shape;4300;g120082e83a7_0_6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4272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955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: 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xưa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khát</a:t>
            </a:r>
            <a:r>
              <a:rPr lang="en-US" dirty="0"/>
              <a:t> </a:t>
            </a:r>
            <a:r>
              <a:rPr lang="en-US" dirty="0" err="1"/>
              <a:t>vọng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, </a:t>
            </a:r>
            <a:r>
              <a:rPr lang="en-US" dirty="0" err="1"/>
              <a:t>thấu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cả</a:t>
            </a:r>
            <a:endParaRPr lang="en-US" dirty="0"/>
          </a:p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: </a:t>
            </a:r>
          </a:p>
          <a:p>
            <a:pPr marL="457200" indent="-298450">
              <a:buFontTx/>
              <a:buChar char="-"/>
            </a:pP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trưởng</a:t>
            </a:r>
            <a:r>
              <a:rPr lang="en-US" dirty="0"/>
              <a:t> </a:t>
            </a:r>
            <a:r>
              <a:rPr lang="en-US" dirty="0" err="1"/>
              <a:t>Nê-mô</a:t>
            </a:r>
            <a:r>
              <a:rPr lang="en-US" dirty="0"/>
              <a:t>: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huyền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,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(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tuệ</a:t>
            </a:r>
            <a:r>
              <a:rPr lang="en-US" dirty="0"/>
              <a:t>,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 </a:t>
            </a:r>
            <a:r>
              <a:rPr lang="en-US" dirty="0" err="1"/>
              <a:t>hiểm</a:t>
            </a:r>
            <a:r>
              <a:rPr lang="en-US" dirty="0"/>
              <a:t>,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)</a:t>
            </a:r>
          </a:p>
          <a:p>
            <a:pPr marL="457200" indent="-298450">
              <a:buFontTx/>
              <a:buChar char="-"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sư</a:t>
            </a:r>
            <a:r>
              <a:rPr lang="en-US" dirty="0"/>
              <a:t> A-</a:t>
            </a:r>
            <a:r>
              <a:rPr lang="en-US" dirty="0" err="1"/>
              <a:t>rôn</a:t>
            </a:r>
            <a:r>
              <a:rPr lang="en-US" dirty="0"/>
              <a:t>-</a:t>
            </a:r>
            <a:r>
              <a:rPr lang="en-US" dirty="0" err="1"/>
              <a:t>nác</a:t>
            </a:r>
            <a:r>
              <a:rPr lang="en-US" dirty="0"/>
              <a:t>: </a:t>
            </a:r>
            <a:r>
              <a:rPr lang="en-US" dirty="0" err="1"/>
              <a:t>Khát</a:t>
            </a:r>
            <a:r>
              <a:rPr lang="en-US" dirty="0"/>
              <a:t> khao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ngoại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.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,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endParaRPr lang="en-US" dirty="0"/>
          </a:p>
          <a:p>
            <a:pPr marL="457200" indent="-298450">
              <a:buFont typeface="Wingdings" panose="05000000000000000000" pitchFamily="2" charset="2"/>
              <a:buChar char="à"/>
            </a:pPr>
            <a:r>
              <a:rPr lang="en-US" dirty="0" err="1">
                <a:sym typeface="Wingdings" panose="05000000000000000000" pitchFamily="2" charset="2"/>
              </a:rPr>
              <a:t>Nhân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vật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tính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riêng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tạo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sức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hấp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dẫn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phẩm</a:t>
            </a:r>
            <a:endParaRPr lang="en-US" dirty="0">
              <a:sym typeface="Wingdings" panose="05000000000000000000" pitchFamily="2" charset="2"/>
            </a:endParaRPr>
          </a:p>
          <a:p>
            <a:pPr marL="158750" indent="0">
              <a:buFont typeface="Wingdings" panose="05000000000000000000" pitchFamily="2" charset="2"/>
              <a:buNone/>
            </a:pP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chặt</a:t>
            </a:r>
            <a:r>
              <a:rPr lang="en-US" dirty="0"/>
              <a:t> </a:t>
            </a:r>
            <a:r>
              <a:rPr lang="en-US" dirty="0" err="1"/>
              <a:t>chẽ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: </a:t>
            </a:r>
            <a:r>
              <a:rPr lang="en-US" dirty="0" err="1"/>
              <a:t>chứng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li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qua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tượn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huyền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.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dắt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chi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ảo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khát</a:t>
            </a:r>
            <a:r>
              <a:rPr lang="en-US" dirty="0"/>
              <a:t> </a:t>
            </a:r>
            <a:r>
              <a:rPr lang="en-US" dirty="0" err="1"/>
              <a:t>vọng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. Qua </a:t>
            </a:r>
            <a:r>
              <a:rPr lang="en-US" dirty="0" err="1"/>
              <a:t>đó</a:t>
            </a:r>
            <a:r>
              <a:rPr lang="en-US" dirty="0"/>
              <a:t>, ta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li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khát</a:t>
            </a:r>
            <a:r>
              <a:rPr lang="en-US" dirty="0"/>
              <a:t> </a:t>
            </a:r>
            <a:r>
              <a:rPr lang="en-US" dirty="0" err="1"/>
              <a:t>vọng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030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: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khoa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viễn</a:t>
            </a:r>
            <a:r>
              <a:rPr lang="en-US" dirty="0"/>
              <a:t> </a:t>
            </a:r>
            <a:r>
              <a:rPr lang="en-US" dirty="0" err="1"/>
              <a:t>tưởng</a:t>
            </a:r>
            <a:endParaRPr lang="en-US" dirty="0"/>
          </a:p>
          <a:p>
            <a:pPr marL="457200" indent="-298450">
              <a:buFontTx/>
              <a:buChar char="-"/>
            </a:pP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móc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</a:p>
          <a:p>
            <a:pPr marL="457200" indent="-298450">
              <a:buFontTx/>
              <a:buChar char="-"/>
            </a:pP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tận</a:t>
            </a:r>
            <a:r>
              <a:rPr lang="en-US" dirty="0"/>
              <a:t> </a:t>
            </a:r>
            <a:r>
              <a:rPr lang="en-US" dirty="0" err="1"/>
              <a:t>đáy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xôi</a:t>
            </a:r>
            <a:r>
              <a:rPr lang="en-US" dirty="0"/>
              <a:t>, </a:t>
            </a:r>
            <a:r>
              <a:rPr lang="en-US" dirty="0" err="1"/>
              <a:t>nơi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đến</a:t>
            </a:r>
            <a:endParaRPr lang="en-US" dirty="0"/>
          </a:p>
          <a:p>
            <a:pPr marL="158750" indent="0">
              <a:buFontTx/>
              <a:buNone/>
            </a:pP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:</a:t>
            </a:r>
          </a:p>
          <a:p>
            <a:pPr marL="457200" indent="-298450">
              <a:buFontTx/>
              <a:buChar char="-"/>
            </a:pP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endParaRPr lang="en-US" dirty="0"/>
          </a:p>
          <a:p>
            <a:pPr marL="457200" indent="-298450">
              <a:buFontTx/>
              <a:buChar char="-"/>
            </a:pPr>
            <a:r>
              <a:rPr lang="en-US" dirty="0"/>
              <a:t>Am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cặn</a:t>
            </a:r>
            <a:r>
              <a:rPr lang="en-US" dirty="0"/>
              <a:t> </a:t>
            </a:r>
            <a:r>
              <a:rPr lang="en-US" dirty="0" err="1"/>
              <a:t>kẽ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lĩnh</a:t>
            </a:r>
            <a:r>
              <a:rPr lang="en-US" dirty="0"/>
              <a:t> </a:t>
            </a:r>
            <a:r>
              <a:rPr lang="en-US" dirty="0" err="1"/>
              <a:t>vực</a:t>
            </a:r>
            <a:endParaRPr lang="en-US" dirty="0"/>
          </a:p>
          <a:p>
            <a:pPr marL="158750" indent="0">
              <a:buFontTx/>
              <a:buNone/>
            </a:pPr>
            <a:r>
              <a:rPr lang="en-US" dirty="0" err="1"/>
              <a:t>Lối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:</a:t>
            </a:r>
          </a:p>
          <a:p>
            <a:pPr marL="457200" indent="-298450">
              <a:buFontTx/>
              <a:buChar char="-"/>
            </a:pPr>
            <a:r>
              <a:rPr lang="en-US" dirty="0" err="1"/>
              <a:t>Mạch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nhiên</a:t>
            </a:r>
            <a:endParaRPr lang="en-US" dirty="0"/>
          </a:p>
          <a:p>
            <a:pPr marL="457200" indent="-298450">
              <a:buFontTx/>
              <a:buChar char="-"/>
            </a:pP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ngờ</a:t>
            </a:r>
            <a:r>
              <a:rPr lang="en-US" dirty="0"/>
              <a:t>, </a:t>
            </a:r>
            <a:r>
              <a:rPr lang="en-US" dirty="0" err="1"/>
              <a:t>nghẹt</a:t>
            </a:r>
            <a:r>
              <a:rPr lang="en-US" dirty="0"/>
              <a:t> </a:t>
            </a:r>
            <a:r>
              <a:rPr lang="en-US" dirty="0" err="1"/>
              <a:t>thở</a:t>
            </a:r>
            <a:r>
              <a:rPr lang="en-US" dirty="0"/>
              <a:t>, </a:t>
            </a:r>
            <a:r>
              <a:rPr lang="en-US" dirty="0" err="1"/>
              <a:t>kịch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  <a:p>
            <a:pPr marL="457200" indent="-298450">
              <a:buFontTx/>
              <a:buChar char="-"/>
            </a:pPr>
            <a:r>
              <a:rPr lang="en-US" dirty="0" err="1"/>
              <a:t>Giọng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hài</a:t>
            </a:r>
            <a:r>
              <a:rPr lang="en-US" dirty="0"/>
              <a:t> </a:t>
            </a:r>
            <a:r>
              <a:rPr lang="en-US" dirty="0" err="1"/>
              <a:t>hước</a:t>
            </a:r>
            <a:r>
              <a:rPr lang="en-US" dirty="0"/>
              <a:t>, </a:t>
            </a:r>
            <a:r>
              <a:rPr lang="en-US" dirty="0" err="1"/>
              <a:t>dí</a:t>
            </a:r>
            <a:r>
              <a:rPr lang="en-US" dirty="0"/>
              <a:t> </a:t>
            </a:r>
            <a:r>
              <a:rPr lang="en-US" dirty="0" err="1"/>
              <a:t>dỏm</a:t>
            </a:r>
            <a:r>
              <a:rPr lang="en-US" dirty="0"/>
              <a:t>, </a:t>
            </a:r>
            <a:r>
              <a:rPr lang="en-US" dirty="0" err="1"/>
              <a:t>chan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endParaRPr lang="en-US" dirty="0"/>
          </a:p>
          <a:p>
            <a:pPr marL="158750" indent="0">
              <a:buFontTx/>
              <a:buNone/>
            </a:pPr>
            <a:endParaRPr lang="en-US" dirty="0"/>
          </a:p>
          <a:p>
            <a:pPr marL="158750" indent="0">
              <a:buFontTx/>
              <a:buNone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3 </a:t>
            </a:r>
            <a:r>
              <a:rPr lang="en-US" dirty="0" err="1"/>
              <a:t>này</a:t>
            </a:r>
            <a:r>
              <a:rPr lang="en-US" dirty="0"/>
              <a:t>, Lê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khoa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viễn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: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trộn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khoa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tuyệt</a:t>
            </a:r>
            <a:r>
              <a:rPr lang="en-US" dirty="0"/>
              <a:t> </a:t>
            </a:r>
            <a:r>
              <a:rPr lang="en-US" dirty="0" err="1"/>
              <a:t>vời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Véc-nơ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“</a:t>
            </a:r>
            <a:r>
              <a:rPr lang="en-US" dirty="0" err="1"/>
              <a:t>Véc-nơ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chinh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.”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78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trưởng</a:t>
            </a:r>
            <a:r>
              <a:rPr lang="en-US" dirty="0"/>
              <a:t> </a:t>
            </a:r>
            <a:r>
              <a:rPr lang="en-US" dirty="0" err="1"/>
              <a:t>Nê-mô</a:t>
            </a:r>
            <a:r>
              <a:rPr lang="en-US" dirty="0"/>
              <a:t>: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endParaRPr lang="en-US" dirty="0"/>
          </a:p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sư</a:t>
            </a:r>
            <a:r>
              <a:rPr lang="en-US" dirty="0"/>
              <a:t> A-</a:t>
            </a:r>
            <a:r>
              <a:rPr lang="en-US" dirty="0" err="1"/>
              <a:t>rôn</a:t>
            </a:r>
            <a:r>
              <a:rPr lang="en-US" dirty="0"/>
              <a:t>-</a:t>
            </a:r>
            <a:r>
              <a:rPr lang="en-US" dirty="0" err="1"/>
              <a:t>nác</a:t>
            </a:r>
            <a:r>
              <a:rPr lang="en-US" dirty="0"/>
              <a:t>: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,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endParaRPr lang="en-US" dirty="0"/>
          </a:p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con </a:t>
            </a:r>
            <a:r>
              <a:rPr lang="en-US" dirty="0" err="1"/>
              <a:t>tàu</a:t>
            </a:r>
            <a:r>
              <a:rPr lang="en-US" dirty="0"/>
              <a:t> No-</a:t>
            </a:r>
            <a:r>
              <a:rPr lang="en-US" dirty="0" err="1"/>
              <a:t>ti</a:t>
            </a:r>
            <a:r>
              <a:rPr lang="en-US" dirty="0"/>
              <a:t>-</a:t>
            </a:r>
            <a:r>
              <a:rPr lang="en-US" dirty="0" err="1"/>
              <a:t>lớt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đoàn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lộn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cơn</a:t>
            </a:r>
            <a:r>
              <a:rPr lang="en-US" dirty="0"/>
              <a:t> </a:t>
            </a:r>
            <a:r>
              <a:rPr lang="en-US" dirty="0" err="1"/>
              <a:t>sóng</a:t>
            </a:r>
            <a:r>
              <a:rPr lang="en-US" dirty="0"/>
              <a:t> </a:t>
            </a:r>
            <a:r>
              <a:rPr lang="en-US" dirty="0" err="1"/>
              <a:t>dữ</a:t>
            </a:r>
            <a:endParaRPr lang="en-US" dirty="0"/>
          </a:p>
          <a:p>
            <a:pPr marL="457200" indent="-298450">
              <a:buFont typeface="Wingdings" panose="05000000000000000000" pitchFamily="2" charset="2"/>
              <a:buChar char="à"/>
            </a:pPr>
            <a:r>
              <a:rPr lang="en-US" dirty="0"/>
              <a:t>Ca </a:t>
            </a:r>
            <a:r>
              <a:rPr lang="en-US" dirty="0" err="1"/>
              <a:t>ngợi</a:t>
            </a:r>
            <a:r>
              <a:rPr lang="en-US" dirty="0"/>
              <a:t> </a:t>
            </a:r>
            <a:r>
              <a:rPr lang="en-US" dirty="0" err="1"/>
              <a:t>vẻ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tuệ</a:t>
            </a:r>
            <a:r>
              <a:rPr lang="en-US" dirty="0"/>
              <a:t>,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endParaRPr lang="en-US" dirty="0"/>
          </a:p>
          <a:p>
            <a:pPr marL="457200" indent="-298450">
              <a:buFont typeface="Wingdings" panose="05000000000000000000" pitchFamily="2" charset="2"/>
              <a:buChar char="à"/>
            </a:pP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khát</a:t>
            </a:r>
            <a:r>
              <a:rPr lang="en-US" dirty="0"/>
              <a:t> </a:t>
            </a:r>
            <a:r>
              <a:rPr lang="en-US" dirty="0" err="1"/>
              <a:t>vọng</a:t>
            </a:r>
            <a:r>
              <a:rPr lang="en-US" dirty="0"/>
              <a:t> </a:t>
            </a:r>
            <a:r>
              <a:rPr lang="en-US" dirty="0" err="1"/>
              <a:t>chinh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,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  <a:p>
            <a:pPr marL="457200" indent="-298450">
              <a:buFont typeface="Wingdings" panose="05000000000000000000" pitchFamily="2" charset="2"/>
              <a:buChar char="à"/>
            </a:pPr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,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am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,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,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.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phản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,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(1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,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7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771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445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Không</a:t>
            </a:r>
            <a:r>
              <a:rPr lang="en-US" sz="11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thể</a:t>
            </a:r>
            <a:r>
              <a:rPr lang="en-US" sz="11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thay</a:t>
            </a:r>
            <a:r>
              <a:rPr lang="en-US" sz="11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đổi</a:t>
            </a:r>
            <a:r>
              <a:rPr lang="en-US" sz="11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trật</a:t>
            </a:r>
            <a:r>
              <a:rPr lang="en-US" sz="11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tự</a:t>
            </a:r>
            <a:r>
              <a:rPr lang="en-US" sz="11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các</a:t>
            </a:r>
            <a:r>
              <a:rPr lang="en-US" sz="11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phần</a:t>
            </a:r>
            <a:r>
              <a:rPr lang="en-US" sz="1100" dirty="0">
                <a:solidFill>
                  <a:srgbClr val="FF0000"/>
                </a:solidFill>
                <a:latin typeface="#9Slide03 Ample" panose="02000000000000000000" pitchFamily="2" charset="0"/>
              </a:rPr>
              <a:t> / ý </a:t>
            </a:r>
            <a:r>
              <a:rPr lang="en-US" sz="11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chính</a:t>
            </a:r>
            <a:r>
              <a:rPr lang="en-US" sz="11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trong</a:t>
            </a:r>
            <a:r>
              <a:rPr lang="en-US" sz="11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văn</a:t>
            </a:r>
            <a:r>
              <a:rPr lang="en-US" sz="11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bản</a:t>
            </a:r>
            <a:r>
              <a:rPr lang="en-US" sz="11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11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vì</a:t>
            </a:r>
            <a:r>
              <a:rPr lang="en-US" sz="1100" dirty="0">
                <a:solidFill>
                  <a:srgbClr val="FF0000"/>
                </a:solidFill>
                <a:latin typeface="#9Slide03 Ample" panose="02000000000000000000" pitchFamily="2" charset="0"/>
              </a:rPr>
              <a:t>:</a:t>
            </a:r>
          </a:p>
          <a:p>
            <a:r>
              <a:rPr lang="en-US" dirty="0" err="1"/>
              <a:t>Các</a:t>
            </a:r>
            <a:r>
              <a:rPr lang="en-US" dirty="0"/>
              <a:t> ý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– </a:t>
            </a:r>
            <a:r>
              <a:rPr lang="en-US" dirty="0" err="1"/>
              <a:t>phân</a:t>
            </a:r>
            <a:r>
              <a:rPr lang="en-US" dirty="0"/>
              <a:t> – </a:t>
            </a:r>
            <a:r>
              <a:rPr lang="en-US" dirty="0" err="1"/>
              <a:t>hợp</a:t>
            </a:r>
            <a:r>
              <a:rPr lang="en-US" dirty="0"/>
              <a:t>: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,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ý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, ý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Véc-nơ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chảy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dàng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dõi</a:t>
            </a:r>
            <a:r>
              <a:rPr lang="en-US" dirty="0"/>
              <a:t> </a:t>
            </a:r>
            <a:r>
              <a:rPr lang="en-US" dirty="0" err="1"/>
              <a:t>mạch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thuyết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hơn</a:t>
            </a:r>
            <a:endParaRPr lang="en-US" dirty="0"/>
          </a:p>
          <a:p>
            <a:r>
              <a:rPr lang="en-US" dirty="0"/>
              <a:t>Ý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2,3,4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.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LPL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li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,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lõi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06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838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en-US" sz="1100" b="0" dirty="0" err="1">
                <a:latin typeface="#9Slide03 AmpleSoft" panose="02000000000000000000" pitchFamily="2" charset="0"/>
              </a:rPr>
              <a:t>Ngoài</a:t>
            </a:r>
            <a:r>
              <a:rPr lang="en-US" sz="1100" b="0" dirty="0">
                <a:latin typeface="#9Slide03 AmpleSoft" panose="02000000000000000000" pitchFamily="2" charset="0"/>
              </a:rPr>
              <a:t> </a:t>
            </a:r>
            <a:r>
              <a:rPr lang="en-US" sz="1100" b="0" dirty="0" err="1">
                <a:latin typeface="#9Slide03 AmpleSoft" panose="02000000000000000000" pitchFamily="2" charset="0"/>
              </a:rPr>
              <a:t>việc</a:t>
            </a:r>
            <a:r>
              <a:rPr lang="en-US" sz="1100" b="0" dirty="0">
                <a:latin typeface="#9Slide03 AmpleSoft" panose="02000000000000000000" pitchFamily="2" charset="0"/>
              </a:rPr>
              <a:t> </a:t>
            </a:r>
            <a:r>
              <a:rPr lang="en-US" sz="1100" b="0" dirty="0" err="1">
                <a:latin typeface="#9Slide03 AmpleSoft" panose="02000000000000000000" pitchFamily="2" charset="0"/>
              </a:rPr>
              <a:t>biết</a:t>
            </a:r>
            <a:r>
              <a:rPr lang="en-US" sz="1100" b="0" dirty="0">
                <a:latin typeface="#9Slide03 AmpleSoft" panose="02000000000000000000" pitchFamily="2" charset="0"/>
              </a:rPr>
              <a:t> </a:t>
            </a:r>
            <a:r>
              <a:rPr lang="en-US" sz="1100" b="0" dirty="0" err="1">
                <a:latin typeface="#9Slide03 AmpleSoft" panose="02000000000000000000" pitchFamily="2" charset="0"/>
              </a:rPr>
              <a:t>thêm</a:t>
            </a:r>
            <a:r>
              <a:rPr lang="en-US" sz="1100" b="0" dirty="0">
                <a:latin typeface="#9Slide03 AmpleSoft" panose="02000000000000000000" pitchFamily="2" charset="0"/>
              </a:rPr>
              <a:t> </a:t>
            </a:r>
            <a:r>
              <a:rPr lang="en-US" sz="1100" b="0" dirty="0" err="1">
                <a:latin typeface="#9Slide03 AmpleSoft" panose="02000000000000000000" pitchFamily="2" charset="0"/>
              </a:rPr>
              <a:t>về</a:t>
            </a:r>
            <a:endParaRPr lang="en-US" sz="1100" b="0" dirty="0">
              <a:latin typeface="#9Slide03 AmpleSoft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100" b="1" dirty="0" err="1">
                <a:latin typeface="#9Slide03 AmpleSoft" panose="02000000000000000000" pitchFamily="2" charset="0"/>
              </a:rPr>
              <a:t>Tác</a:t>
            </a:r>
            <a:r>
              <a:rPr lang="en-US" sz="1100" b="1" dirty="0">
                <a:latin typeface="#9Slide03 AmpleSoft" panose="02000000000000000000" pitchFamily="2" charset="0"/>
              </a:rPr>
              <a:t> </a:t>
            </a:r>
            <a:r>
              <a:rPr lang="en-US" sz="1100" b="1" dirty="0" err="1">
                <a:latin typeface="#9Slide03 AmpleSoft" panose="02000000000000000000" pitchFamily="2" charset="0"/>
              </a:rPr>
              <a:t>giả</a:t>
            </a:r>
            <a:r>
              <a:rPr lang="en-US" sz="1100" b="1" dirty="0">
                <a:latin typeface="#9Slide03 AmpleSoft" panose="02000000000000000000" pitchFamily="2" charset="0"/>
              </a:rPr>
              <a:t> </a:t>
            </a:r>
            <a:r>
              <a:rPr lang="en-US" sz="1100" b="1" dirty="0" err="1">
                <a:latin typeface="#9Slide03 AmpleSoft" panose="02000000000000000000" pitchFamily="2" charset="0"/>
              </a:rPr>
              <a:t>Véc-nơ</a:t>
            </a:r>
            <a:r>
              <a:rPr lang="en-US" sz="1100" b="1" dirty="0">
                <a:latin typeface="#9Slide03 AmpleSoft" panose="02000000000000000000" pitchFamily="2" charset="0"/>
              </a:rPr>
              <a:t>: </a:t>
            </a:r>
            <a:r>
              <a:rPr lang="en-US" sz="1100" dirty="0" err="1">
                <a:latin typeface="#9Slide03 AmpleSoft" panose="02000000000000000000" pitchFamily="2" charset="0"/>
              </a:rPr>
              <a:t>Có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vốn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hiểu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biết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sâu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rộng</a:t>
            </a:r>
            <a:r>
              <a:rPr lang="en-US" sz="1100" dirty="0">
                <a:latin typeface="#9Slide03 AmpleSoft" panose="02000000000000000000" pitchFamily="2" charset="0"/>
              </a:rPr>
              <a:t>, </a:t>
            </a:r>
            <a:r>
              <a:rPr lang="en-US" sz="1100" dirty="0" err="1">
                <a:latin typeface="#9Slide03 AmpleSoft" panose="02000000000000000000" pitchFamily="2" charset="0"/>
              </a:rPr>
              <a:t>nền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tảng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văn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hóa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vững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vàng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và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trí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tưởng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tượng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phong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phú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100" b="1" dirty="0" err="1">
                <a:latin typeface="#9Slide03 AmpleSoft" panose="02000000000000000000" pitchFamily="2" charset="0"/>
              </a:rPr>
              <a:t>Nhân</a:t>
            </a:r>
            <a:r>
              <a:rPr lang="en-US" sz="1100" b="1" dirty="0">
                <a:latin typeface="#9Slide03 AmpleSoft" panose="02000000000000000000" pitchFamily="2" charset="0"/>
              </a:rPr>
              <a:t> </a:t>
            </a:r>
            <a:r>
              <a:rPr lang="en-US" sz="1100" b="1" dirty="0" err="1">
                <a:latin typeface="#9Slide03 AmpleSoft" panose="02000000000000000000" pitchFamily="2" charset="0"/>
              </a:rPr>
              <a:t>vật</a:t>
            </a:r>
            <a:r>
              <a:rPr lang="en-US" sz="1100" b="1" dirty="0">
                <a:latin typeface="#9Slide03 AmpleSoft" panose="02000000000000000000" pitchFamily="2" charset="0"/>
              </a:rPr>
              <a:t>: </a:t>
            </a:r>
            <a:r>
              <a:rPr lang="en-US" sz="1100" dirty="0" err="1">
                <a:latin typeface="#9Slide03 AmpleSoft" panose="02000000000000000000" pitchFamily="2" charset="0"/>
              </a:rPr>
              <a:t>Nê-mô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bí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ẩn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như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huyền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thoại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và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mang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theo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khát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vọng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của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người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đương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thời</a:t>
            </a:r>
            <a:r>
              <a:rPr lang="en-US" sz="1100" dirty="0">
                <a:latin typeface="#9Slide03 AmpleSoft" panose="02000000000000000000" pitchFamily="2" charset="0"/>
              </a:rPr>
              <a:t> ; A-</a:t>
            </a:r>
            <a:r>
              <a:rPr lang="en-US" sz="1100" dirty="0" err="1">
                <a:latin typeface="#9Slide03 AmpleSoft" panose="02000000000000000000" pitchFamily="2" charset="0"/>
              </a:rPr>
              <a:t>rôn</a:t>
            </a:r>
            <a:r>
              <a:rPr lang="en-US" sz="1100" dirty="0">
                <a:latin typeface="#9Slide03 AmpleSoft" panose="02000000000000000000" pitchFamily="2" charset="0"/>
              </a:rPr>
              <a:t>-</a:t>
            </a:r>
            <a:r>
              <a:rPr lang="en-US" sz="1100" dirty="0" err="1">
                <a:latin typeface="#9Slide03 AmpleSoft" panose="02000000000000000000" pitchFamily="2" charset="0"/>
              </a:rPr>
              <a:t>nác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là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hiện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thân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của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tác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giả</a:t>
            </a:r>
            <a:endParaRPr lang="en-US" sz="1100" dirty="0">
              <a:latin typeface="#9Slide03 AmpleSoft" panose="02000000000000000000" pitchFamily="2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100" b="0" dirty="0" err="1">
                <a:latin typeface="#9Slide03 AmpleSoft" panose="02000000000000000000" pitchFamily="2" charset="0"/>
              </a:rPr>
              <a:t>Thì</a:t>
            </a:r>
            <a:r>
              <a:rPr lang="en-US" sz="1100" b="0" dirty="0">
                <a:latin typeface="#9Slide03 AmpleSoft" panose="02000000000000000000" pitchFamily="2" charset="0"/>
              </a:rPr>
              <a:t> ta </a:t>
            </a:r>
            <a:r>
              <a:rPr lang="en-US" sz="1100" b="0" dirty="0" err="1">
                <a:latin typeface="#9Slide03 AmpleSoft" panose="02000000000000000000" pitchFamily="2" charset="0"/>
              </a:rPr>
              <a:t>thấy</a:t>
            </a:r>
            <a:r>
              <a:rPr lang="en-US" sz="1100" b="0" dirty="0">
                <a:latin typeface="#9Slide03 AmpleSoft" panose="02000000000000000000" pitchFamily="2" charset="0"/>
              </a:rPr>
              <a:t> </a:t>
            </a:r>
            <a:r>
              <a:rPr lang="en-US" sz="1100" b="0" dirty="0" err="1">
                <a:latin typeface="#9Slide03 AmpleSoft" panose="02000000000000000000" pitchFamily="2" charset="0"/>
              </a:rPr>
              <a:t>quan</a:t>
            </a:r>
            <a:r>
              <a:rPr lang="en-US" sz="1100" b="0" dirty="0">
                <a:latin typeface="#9Slide03 AmpleSoft" panose="02000000000000000000" pitchFamily="2" charset="0"/>
              </a:rPr>
              <a:t> </a:t>
            </a:r>
            <a:r>
              <a:rPr lang="en-US" sz="1100" b="0" dirty="0" err="1">
                <a:latin typeface="#9Slide03 AmpleSoft" panose="02000000000000000000" pitchFamily="2" charset="0"/>
              </a:rPr>
              <a:t>trọng</a:t>
            </a:r>
            <a:r>
              <a:rPr lang="en-US" sz="1100" b="0" dirty="0">
                <a:latin typeface="#9Slide03 AmpleSoft" panose="02000000000000000000" pitchFamily="2" charset="0"/>
              </a:rPr>
              <a:t> </a:t>
            </a:r>
            <a:r>
              <a:rPr lang="en-US" sz="1100" b="0" dirty="0" err="1">
                <a:latin typeface="#9Slide03 AmpleSoft" panose="02000000000000000000" pitchFamily="2" charset="0"/>
              </a:rPr>
              <a:t>hơn</a:t>
            </a:r>
            <a:r>
              <a:rPr lang="en-US" sz="1100" b="0" dirty="0">
                <a:latin typeface="#9Slide03 AmpleSoft" panose="02000000000000000000" pitchFamily="2" charset="0"/>
              </a:rPr>
              <a:t> </a:t>
            </a:r>
            <a:r>
              <a:rPr lang="en-US" sz="1100" b="0" dirty="0" err="1">
                <a:latin typeface="#9Slide03 AmpleSoft" panose="02000000000000000000" pitchFamily="2" charset="0"/>
              </a:rPr>
              <a:t>cả</a:t>
            </a:r>
            <a:r>
              <a:rPr lang="en-US" sz="1100" b="0" dirty="0">
                <a:latin typeface="#9Slide03 AmpleSoft" panose="02000000000000000000" pitchFamily="2" charset="0"/>
              </a:rPr>
              <a:t> </a:t>
            </a:r>
            <a:r>
              <a:rPr lang="en-US" sz="1100" b="0" dirty="0" err="1">
                <a:latin typeface="#9Slide03 AmpleSoft" panose="02000000000000000000" pitchFamily="2" charset="0"/>
              </a:rPr>
              <a:t>là</a:t>
            </a:r>
            <a:r>
              <a:rPr lang="en-US" sz="1100" b="0" dirty="0">
                <a:latin typeface="#9Slide03 AmpleSoft" panose="02000000000000000000" pitchFamily="2" charset="0"/>
              </a:rPr>
              <a:t> </a:t>
            </a:r>
            <a:r>
              <a:rPr lang="en-US" sz="1100" b="0" dirty="0" err="1">
                <a:latin typeface="#9Slide03 AmpleSoft" panose="02000000000000000000" pitchFamily="2" charset="0"/>
              </a:rPr>
              <a:t>thấy</a:t>
            </a:r>
            <a:r>
              <a:rPr lang="en-US" sz="1100" b="0" dirty="0">
                <a:latin typeface="#9Slide03 AmpleSoft" panose="02000000000000000000" pitchFamily="2" charset="0"/>
              </a:rPr>
              <a:t> </a:t>
            </a:r>
            <a:r>
              <a:rPr lang="en-US" sz="1100" b="0" dirty="0" err="1">
                <a:latin typeface="#9Slide03 AmpleSoft" panose="02000000000000000000" pitchFamily="2" charset="0"/>
              </a:rPr>
              <a:t>được</a:t>
            </a:r>
            <a:endParaRPr lang="en-US" sz="1100" b="0" dirty="0">
              <a:latin typeface="#9Slide03 AmpleSoft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100" b="1" dirty="0" err="1">
                <a:latin typeface="#9Slide03 AmpleSoft" panose="02000000000000000000" pitchFamily="2" charset="0"/>
              </a:rPr>
              <a:t>Giá</a:t>
            </a:r>
            <a:r>
              <a:rPr lang="en-US" sz="1100" b="1" dirty="0">
                <a:latin typeface="#9Slide03 AmpleSoft" panose="02000000000000000000" pitchFamily="2" charset="0"/>
              </a:rPr>
              <a:t> </a:t>
            </a:r>
            <a:r>
              <a:rPr lang="en-US" sz="1100" b="1" dirty="0" err="1">
                <a:latin typeface="#9Slide03 AmpleSoft" panose="02000000000000000000" pitchFamily="2" charset="0"/>
              </a:rPr>
              <a:t>trị</a:t>
            </a:r>
            <a:r>
              <a:rPr lang="en-US" sz="1100" b="1" dirty="0">
                <a:latin typeface="#9Slide03 AmpleSoft" panose="02000000000000000000" pitchFamily="2" charset="0"/>
              </a:rPr>
              <a:t> </a:t>
            </a:r>
            <a:r>
              <a:rPr lang="en-US" sz="1100" b="1" dirty="0" err="1">
                <a:latin typeface="#9Slide03 AmpleSoft" panose="02000000000000000000" pitchFamily="2" charset="0"/>
              </a:rPr>
              <a:t>nhân</a:t>
            </a:r>
            <a:r>
              <a:rPr lang="en-US" sz="1100" b="1" dirty="0">
                <a:latin typeface="#9Slide03 AmpleSoft" panose="02000000000000000000" pitchFamily="2" charset="0"/>
              </a:rPr>
              <a:t> </a:t>
            </a:r>
            <a:r>
              <a:rPr lang="en-US" sz="1100" b="1" dirty="0" err="1">
                <a:latin typeface="#9Slide03 AmpleSoft" panose="02000000000000000000" pitchFamily="2" charset="0"/>
              </a:rPr>
              <a:t>văn</a:t>
            </a:r>
            <a:r>
              <a:rPr lang="en-US" sz="1100" b="1" dirty="0">
                <a:latin typeface="#9Slide03 AmpleSoft" panose="02000000000000000000" pitchFamily="2" charset="0"/>
              </a:rPr>
              <a:t> </a:t>
            </a:r>
            <a:r>
              <a:rPr lang="en-US" sz="1100" b="1" dirty="0" err="1">
                <a:latin typeface="#9Slide03 AmpleSoft" panose="02000000000000000000" pitchFamily="2" charset="0"/>
              </a:rPr>
              <a:t>trong</a:t>
            </a:r>
            <a:r>
              <a:rPr lang="en-US" sz="1100" b="1" dirty="0">
                <a:latin typeface="#9Slide03 AmpleSoft" panose="02000000000000000000" pitchFamily="2" charset="0"/>
              </a:rPr>
              <a:t> </a:t>
            </a:r>
            <a:r>
              <a:rPr lang="en-US" sz="1100" b="1" dirty="0" err="1">
                <a:latin typeface="#9Slide03 AmpleSoft" panose="02000000000000000000" pitchFamily="2" charset="0"/>
              </a:rPr>
              <a:t>văn</a:t>
            </a:r>
            <a:r>
              <a:rPr lang="en-US" sz="1100" b="1" dirty="0">
                <a:latin typeface="#9Slide03 AmpleSoft" panose="02000000000000000000" pitchFamily="2" charset="0"/>
              </a:rPr>
              <a:t> </a:t>
            </a:r>
            <a:r>
              <a:rPr lang="en-US" sz="1100" b="1" dirty="0" err="1">
                <a:latin typeface="#9Slide03 AmpleSoft" panose="02000000000000000000" pitchFamily="2" charset="0"/>
              </a:rPr>
              <a:t>bản</a:t>
            </a:r>
            <a:r>
              <a:rPr lang="en-US" sz="1100" b="1" dirty="0">
                <a:latin typeface="#9Slide03 AmpleSoft" panose="02000000000000000000" pitchFamily="2" charset="0"/>
              </a:rPr>
              <a:t> “</a:t>
            </a:r>
            <a:r>
              <a:rPr lang="en-US" sz="1100" b="1" dirty="0" err="1">
                <a:latin typeface="#9Slide03 AmpleSoft" panose="02000000000000000000" pitchFamily="2" charset="0"/>
              </a:rPr>
              <a:t>Bạch</a:t>
            </a:r>
            <a:r>
              <a:rPr lang="en-US" sz="1100" b="1" dirty="0">
                <a:latin typeface="#9Slide03 AmpleSoft" panose="02000000000000000000" pitchFamily="2" charset="0"/>
              </a:rPr>
              <a:t> </a:t>
            </a:r>
            <a:r>
              <a:rPr lang="en-US" sz="1100" b="1" dirty="0" err="1">
                <a:latin typeface="#9Slide03 AmpleSoft" panose="02000000000000000000" pitchFamily="2" charset="0"/>
              </a:rPr>
              <a:t>tuộc</a:t>
            </a:r>
            <a:r>
              <a:rPr lang="en-US" sz="1100" b="1" dirty="0">
                <a:latin typeface="#9Slide03 AmpleSoft" panose="02000000000000000000" pitchFamily="2" charset="0"/>
              </a:rPr>
              <a:t>”</a:t>
            </a:r>
          </a:p>
          <a:p>
            <a:pPr marL="346075" indent="-346075" algn="just">
              <a:buFontTx/>
              <a:buChar char="-"/>
            </a:pPr>
            <a:r>
              <a:rPr lang="en-US" sz="1100" dirty="0" err="1">
                <a:latin typeface="#9Slide03 AmpleSoft" panose="02000000000000000000" pitchFamily="2" charset="0"/>
              </a:rPr>
              <a:t>Vẻ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đẹp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của</a:t>
            </a:r>
            <a:r>
              <a:rPr lang="en-US" sz="1100" dirty="0">
                <a:latin typeface="#9Slide03 AmpleSoft" panose="02000000000000000000" pitchFamily="2" charset="0"/>
              </a:rPr>
              <a:t> con </a:t>
            </a:r>
            <a:r>
              <a:rPr lang="en-US" sz="1100" dirty="0" err="1">
                <a:latin typeface="#9Slide03 AmpleSoft" panose="02000000000000000000" pitchFamily="2" charset="0"/>
              </a:rPr>
              <a:t>người</a:t>
            </a:r>
            <a:r>
              <a:rPr lang="en-US" sz="1100" dirty="0">
                <a:latin typeface="#9Slide03 AmpleSoft" panose="02000000000000000000" pitchFamily="2" charset="0"/>
              </a:rPr>
              <a:t>: </a:t>
            </a:r>
            <a:r>
              <a:rPr lang="en-US" sz="1100" dirty="0" err="1">
                <a:latin typeface="#9Slide03 AmpleSoft" panose="02000000000000000000" pitchFamily="2" charset="0"/>
              </a:rPr>
              <a:t>Thuyền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trưởng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Nê-mô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cùng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mọi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người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trên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tàu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đã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dũng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cảm</a:t>
            </a:r>
            <a:r>
              <a:rPr lang="en-US" sz="1100" dirty="0">
                <a:latin typeface="#9Slide03 AmpleSoft" panose="02000000000000000000" pitchFamily="2" charset="0"/>
              </a:rPr>
              <a:t>, </a:t>
            </a:r>
            <a:r>
              <a:rPr lang="en-US" sz="1100" dirty="0" err="1">
                <a:latin typeface="#9Slide03 AmpleSoft" panose="02000000000000000000" pitchFamily="2" charset="0"/>
              </a:rPr>
              <a:t>kiên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cường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chiến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đấu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với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quái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vật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khổng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lồ</a:t>
            </a:r>
            <a:endParaRPr lang="en-US" sz="1100" dirty="0">
              <a:latin typeface="#9Slide03 AmpleSoft" panose="02000000000000000000" pitchFamily="2" charset="0"/>
            </a:endParaRPr>
          </a:p>
          <a:p>
            <a:pPr marL="346075" indent="-346075" algn="just">
              <a:buFontTx/>
              <a:buChar char="-"/>
            </a:pPr>
            <a:r>
              <a:rPr lang="en-US" sz="1100" dirty="0" err="1">
                <a:latin typeface="#9Slide03 AmpleSoft" panose="02000000000000000000" pitchFamily="2" charset="0"/>
              </a:rPr>
              <a:t>Cuộc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chiến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giữa</a:t>
            </a:r>
            <a:r>
              <a:rPr lang="en-US" sz="1100" dirty="0">
                <a:latin typeface="#9Slide03 AmpleSoft" panose="02000000000000000000" pitchFamily="2" charset="0"/>
              </a:rPr>
              <a:t> con </a:t>
            </a:r>
            <a:r>
              <a:rPr lang="en-US" sz="1100" dirty="0" err="1">
                <a:latin typeface="#9Slide03 AmpleSoft" panose="02000000000000000000" pitchFamily="2" charset="0"/>
              </a:rPr>
              <a:t>người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với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thiên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nhiên</a:t>
            </a:r>
            <a:r>
              <a:rPr lang="en-US" sz="1100" dirty="0">
                <a:latin typeface="#9Slide03 AmpleSoft" panose="02000000000000000000" pitchFamily="2" charset="0"/>
              </a:rPr>
              <a:t>: Con </a:t>
            </a:r>
            <a:r>
              <a:rPr lang="en-US" sz="1100" dirty="0" err="1">
                <a:latin typeface="#9Slide03 AmpleSoft" panose="02000000000000000000" pitchFamily="2" charset="0"/>
              </a:rPr>
              <a:t>người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thêm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hiểu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biển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cả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và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chính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mình</a:t>
            </a:r>
            <a:r>
              <a:rPr lang="en-US" sz="1100" dirty="0">
                <a:latin typeface="#9Slide03 AmpleSoft" panose="02000000000000000000" pitchFamily="2" charset="0"/>
              </a:rPr>
              <a:t>: </a:t>
            </a:r>
            <a:r>
              <a:rPr lang="en-US" sz="1100" dirty="0" err="1">
                <a:latin typeface="#9Slide03 AmpleSoft" panose="02000000000000000000" pitchFamily="2" charset="0"/>
              </a:rPr>
              <a:t>Đối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mặt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và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chiến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đấu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đến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cùng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với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những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khó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khăn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thử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thách</a:t>
            </a:r>
            <a:r>
              <a:rPr lang="en-US" sz="1100" dirty="0">
                <a:latin typeface="#9Slide03 AmpleSoft" panose="02000000000000000000" pitchFamily="2" charset="0"/>
              </a:rPr>
              <a:t> + </a:t>
            </a:r>
            <a:r>
              <a:rPr lang="en-US" sz="1100" dirty="0" err="1">
                <a:latin typeface="#9Slide03 AmpleSoft" panose="02000000000000000000" pitchFamily="2" charset="0"/>
              </a:rPr>
              <a:t>sức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mạnh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của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tình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yêu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thương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và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đoàn</a:t>
            </a:r>
            <a:r>
              <a:rPr lang="en-US" sz="1100" dirty="0"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latin typeface="#9Slide03 AmpleSoft" panose="02000000000000000000" pitchFamily="2" charset="0"/>
              </a:rPr>
              <a:t>kết</a:t>
            </a:r>
            <a:endParaRPr lang="en-US" sz="1100" dirty="0">
              <a:latin typeface="#9Slide03 AmpleSoft" panose="02000000000000000000" pitchFamily="2" charset="0"/>
            </a:endParaRP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95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9" name="Google Shape;4299;g120082e83a7_0_6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0" name="Google Shape;4300;g120082e83a7_0_6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39592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896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57c365f9a0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57c365f9a0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Ý KIẾN: </a:t>
            </a:r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gọn</a:t>
            </a:r>
            <a:r>
              <a:rPr lang="en-US" dirty="0"/>
              <a:t>,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ở </a:t>
            </a:r>
            <a:r>
              <a:rPr lang="en-US" dirty="0" err="1"/>
              <a:t>nhan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,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tỏ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2-3-4-5</a:t>
            </a:r>
          </a:p>
          <a:p>
            <a:r>
              <a:rPr lang="en-US" dirty="0"/>
              <a:t>LÍ LẼ, DẪN CHỨNG: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nhọn</a:t>
            </a:r>
            <a:r>
              <a:rPr lang="en-US" dirty="0"/>
              <a:t>, </a:t>
            </a:r>
            <a:r>
              <a:rPr lang="en-US" dirty="0" err="1"/>
              <a:t>thuyết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chứng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gọn</a:t>
            </a:r>
            <a:r>
              <a:rPr lang="en-US" dirty="0"/>
              <a:t>,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,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,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lôi</a:t>
            </a:r>
            <a:r>
              <a:rPr lang="en-US" dirty="0"/>
              <a:t> </a:t>
            </a:r>
            <a:r>
              <a:rPr lang="en-US" dirty="0" err="1"/>
              <a:t>cuốn</a:t>
            </a:r>
            <a:endParaRPr lang="en-US" dirty="0"/>
          </a:p>
          <a:p>
            <a:r>
              <a:rPr lang="en-US" dirty="0"/>
              <a:t>TỪ NGỮ, CÂU VĂN: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,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ý, </a:t>
            </a:r>
            <a:r>
              <a:rPr lang="en-US" dirty="0" err="1"/>
              <a:t>mềm</a:t>
            </a:r>
            <a:r>
              <a:rPr lang="en-US" dirty="0"/>
              <a:t> </a:t>
            </a:r>
            <a:r>
              <a:rPr lang="en-US" dirty="0" err="1"/>
              <a:t>mại</a:t>
            </a:r>
            <a:r>
              <a:rPr lang="en-US" dirty="0"/>
              <a:t>;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hay,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: </a:t>
            </a:r>
            <a:r>
              <a:rPr lang="en-US" dirty="0" err="1"/>
              <a:t>Liệt</a:t>
            </a:r>
            <a:r>
              <a:rPr lang="en-US" dirty="0"/>
              <a:t> </a:t>
            </a:r>
            <a:r>
              <a:rPr lang="en-US" dirty="0" err="1"/>
              <a:t>kê</a:t>
            </a:r>
            <a:r>
              <a:rPr lang="en-US" dirty="0"/>
              <a:t>, </a:t>
            </a:r>
            <a:r>
              <a:rPr lang="en-US" dirty="0" err="1"/>
              <a:t>điệp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, so </a:t>
            </a:r>
            <a:r>
              <a:rPr lang="en-US" dirty="0" err="1"/>
              <a:t>sánh</a:t>
            </a:r>
            <a:r>
              <a:rPr lang="en-US" dirty="0"/>
              <a:t>,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; Hay,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nhi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5a15755a3a_1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5a15755a3a_1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5a15755a3a_1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5a15755a3a_1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1320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05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537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755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 typeface="Wingdings" panose="05000000000000000000" pitchFamily="2" charset="2"/>
              <a:buChar char="à"/>
            </a:pPr>
            <a:r>
              <a:rPr lang="en-US" dirty="0" err="1">
                <a:sym typeface="Wingdings" panose="05000000000000000000" pitchFamily="2" charset="2"/>
              </a:rPr>
              <a:t>Sơ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đồ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lập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luận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chặt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chẽ</a:t>
            </a:r>
            <a:endParaRPr lang="en-US" dirty="0">
              <a:sym typeface="Wingdings" panose="05000000000000000000" pitchFamily="2" charset="2"/>
            </a:endParaRPr>
          </a:p>
          <a:p>
            <a:pPr marL="457200" indent="-2984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457200" indent="-298450">
              <a:buFont typeface="Wingdings" panose="05000000000000000000" pitchFamily="2" charset="2"/>
              <a:buChar char="à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177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84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TITLE_2">
    <p:bg>
      <p:bgPr>
        <a:noFill/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1661275" y="2853688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2150" y="1712025"/>
            <a:ext cx="5888700" cy="11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CUSTOM_2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ctrTitle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TITLE_1_1_1_1_1_1_1_1">
    <p:bg>
      <p:bgPr>
        <a:noFill/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ctrTitle"/>
          </p:nvPr>
        </p:nvSpPr>
        <p:spPr>
          <a:xfrm>
            <a:off x="4758000" y="2045025"/>
            <a:ext cx="27834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1"/>
          </p:nvPr>
        </p:nvSpPr>
        <p:spPr>
          <a:xfrm>
            <a:off x="4758000" y="2438625"/>
            <a:ext cx="214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">
    <p:bg>
      <p:bgPr>
        <a:noFill/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248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00"/>
            <a:ext cx="8139178" cy="48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972000"/>
            <a:ext cx="8139178" cy="3781016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742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2" name="Google Shape;1222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38270" cy="5144119"/>
          </a:xfrm>
          <a:prstGeom prst="rect">
            <a:avLst/>
          </a:prstGeom>
          <a:noFill/>
          <a:ln>
            <a:noFill/>
          </a:ln>
        </p:spPr>
      </p:pic>
      <p:sp>
        <p:nvSpPr>
          <p:cNvPr id="1223" name="Google Shape;1223;p56"/>
          <p:cNvSpPr txBox="1">
            <a:spLocks noGrp="1"/>
          </p:cNvSpPr>
          <p:nvPr>
            <p:ph type="subTitle" idx="1"/>
          </p:nvPr>
        </p:nvSpPr>
        <p:spPr>
          <a:xfrm>
            <a:off x="972000" y="883000"/>
            <a:ext cx="7199275" cy="1480882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naheim"/>
              <a:buChar char="●"/>
              <a:defRPr sz="770">
                <a:solidFill>
                  <a:srgbClr val="191919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24" name="Google Shape;1224;p56"/>
          <p:cNvSpPr txBox="1">
            <a:spLocks noGrp="1"/>
          </p:cNvSpPr>
          <p:nvPr>
            <p:ph type="title"/>
          </p:nvPr>
        </p:nvSpPr>
        <p:spPr>
          <a:xfrm>
            <a:off x="621694" y="329933"/>
            <a:ext cx="7899688" cy="352391"/>
          </a:xfrm>
          <a:prstGeom prst="rect">
            <a:avLst/>
          </a:prstGeom>
        </p:spPr>
        <p:txBody>
          <a:bodyPr spcFirstLastPara="1" wrap="square" lIns="91425" tIns="91425" rIns="9687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6773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62" r:id="rId3"/>
    <p:sldLayoutId id="2147483665" r:id="rId4"/>
    <p:sldLayoutId id="2147483668" r:id="rId5"/>
    <p:sldLayoutId id="2147483669" r:id="rId6"/>
    <p:sldLayoutId id="214748367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ai vạn dặm dưới biển - Thái Hà Books">
            <a:extLst>
              <a:ext uri="{FF2B5EF4-FFF2-40B4-BE49-F238E27FC236}">
                <a16:creationId xmlns:a16="http://schemas.microsoft.com/office/drawing/2014/main" id="{BD4DC833-BDE3-8A51-9180-3CFDC937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" t="40383"/>
          <a:stretch/>
        </p:blipFill>
        <p:spPr bwMode="auto">
          <a:xfrm>
            <a:off x="0" y="0"/>
            <a:ext cx="541216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666;p64">
            <a:extLst>
              <a:ext uri="{FF2B5EF4-FFF2-40B4-BE49-F238E27FC236}">
                <a16:creationId xmlns:a16="http://schemas.microsoft.com/office/drawing/2014/main" id="{B359F738-FE01-C9A4-CF19-5F36594AF4C6}"/>
              </a:ext>
            </a:extLst>
          </p:cNvPr>
          <p:cNvSpPr/>
          <p:nvPr/>
        </p:nvSpPr>
        <p:spPr>
          <a:xfrm flipH="1">
            <a:off x="2826745" y="-1"/>
            <a:ext cx="4640853" cy="5143501"/>
          </a:xfrm>
          <a:custGeom>
            <a:avLst/>
            <a:gdLst/>
            <a:ahLst/>
            <a:cxnLst/>
            <a:rect l="l" t="t" r="r" b="b"/>
            <a:pathLst>
              <a:path w="13986" h="29532" extrusionOk="0">
                <a:moveTo>
                  <a:pt x="1" y="1"/>
                </a:moveTo>
                <a:lnTo>
                  <a:pt x="1" y="29532"/>
                </a:lnTo>
                <a:lnTo>
                  <a:pt x="11119" y="29532"/>
                </a:lnTo>
                <a:cubicBezTo>
                  <a:pt x="6484" y="20887"/>
                  <a:pt x="7964" y="5595"/>
                  <a:pt x="1398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104;p22">
            <a:extLst>
              <a:ext uri="{FF2B5EF4-FFF2-40B4-BE49-F238E27FC236}">
                <a16:creationId xmlns:a16="http://schemas.microsoft.com/office/drawing/2014/main" id="{3E229832-97B1-FB41-61BD-CA7627EA78E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950154" y="2347292"/>
            <a:ext cx="3828086" cy="11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dirty="0">
                <a:solidFill>
                  <a:srgbClr val="FF8585"/>
                </a:solidFill>
                <a:latin typeface="#9Slide03 SVNBriko" panose="020B0306030302020204" pitchFamily="34" charset="0"/>
                <a:sym typeface="Denk One"/>
              </a:rPr>
              <a:t>SỨC HẤP DẪN CỦA TÁC PHẨM HAI VẠN DẶM DƯỚI ĐÁY BIỂN</a:t>
            </a:r>
            <a:endParaRPr sz="16600" dirty="0">
              <a:solidFill>
                <a:srgbClr val="0070C0"/>
              </a:solidFill>
              <a:latin typeface="#9Slide03 SVNBriko" panose="020B0306030302020204" pitchFamily="34" charset="0"/>
              <a:sym typeface="Denk One"/>
            </a:endParaRPr>
          </a:p>
        </p:txBody>
      </p:sp>
      <p:sp>
        <p:nvSpPr>
          <p:cNvPr id="8" name="Google Shape;104;p22">
            <a:extLst>
              <a:ext uri="{FF2B5EF4-FFF2-40B4-BE49-F238E27FC236}">
                <a16:creationId xmlns:a16="http://schemas.microsoft.com/office/drawing/2014/main" id="{28EAF579-FD69-1F3A-BB80-85EE76C1E617}"/>
              </a:ext>
            </a:extLst>
          </p:cNvPr>
          <p:cNvSpPr txBox="1">
            <a:spLocks/>
          </p:cNvSpPr>
          <p:nvPr/>
        </p:nvSpPr>
        <p:spPr>
          <a:xfrm>
            <a:off x="6474030" y="3531092"/>
            <a:ext cx="2304210" cy="78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enk One"/>
              <a:buNone/>
              <a:defRPr sz="1800" b="0" i="0" u="none" strike="noStrike" cap="none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r>
              <a:rPr lang="vi-VN" sz="4400" dirty="0">
                <a:solidFill>
                  <a:srgbClr val="0070C0"/>
                </a:solidFill>
                <a:latin typeface="#9Slide03 SVNBriko" panose="020B0306030302020204" pitchFamily="34" charset="0"/>
              </a:rPr>
              <a:t>_Lê Phương Liên_</a:t>
            </a:r>
            <a:endParaRPr lang="vi-VN" sz="16600" dirty="0">
              <a:solidFill>
                <a:srgbClr val="0070C0"/>
              </a:solidFill>
              <a:latin typeface="#9Slide03 SVNBriko" panose="020B030603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62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4" name="Google Shape;3976;p84">
            <a:extLst>
              <a:ext uri="{FF2B5EF4-FFF2-40B4-BE49-F238E27FC236}">
                <a16:creationId xmlns:a16="http://schemas.microsoft.com/office/drawing/2014/main" id="{B1B168C2-A8CE-0034-5A38-BF39ED6537A8}"/>
              </a:ext>
            </a:extLst>
          </p:cNvPr>
          <p:cNvSpPr/>
          <p:nvPr/>
        </p:nvSpPr>
        <p:spPr>
          <a:xfrm>
            <a:off x="181529" y="1102731"/>
            <a:ext cx="2671134" cy="54708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43995" tIns="43995" rIns="43995" bIns="43995" anchor="ctr" anchorCtr="0">
            <a:noAutofit/>
          </a:bodyPr>
          <a:lstStyle/>
          <a:p>
            <a:pPr algn="ctr"/>
            <a:r>
              <a:rPr lang="en-US" sz="1600" dirty="0" err="1">
                <a:latin typeface="#9Slide03 Ample" panose="02000000000000000000" pitchFamily="2" charset="0"/>
              </a:rPr>
              <a:t>Văn</a:t>
            </a:r>
            <a:r>
              <a:rPr lang="en-US" sz="1600" dirty="0">
                <a:latin typeface="#9Slide03 Ample" panose="02000000000000000000" pitchFamily="2" charset="0"/>
              </a:rPr>
              <a:t>  </a:t>
            </a:r>
            <a:r>
              <a:rPr lang="en-US" sz="1600" dirty="0" err="1">
                <a:latin typeface="#9Slide03 Ample" panose="02000000000000000000" pitchFamily="2" charset="0"/>
              </a:rPr>
              <a:t>bản</a:t>
            </a:r>
            <a:endParaRPr sz="1600" dirty="0">
              <a:latin typeface="#9Slide03 Ample" panose="02000000000000000000" pitchFamily="2" charset="0"/>
            </a:endParaRPr>
          </a:p>
        </p:txBody>
      </p:sp>
      <p:sp>
        <p:nvSpPr>
          <p:cNvPr id="4314" name="Google Shape;4314;p89"/>
          <p:cNvSpPr/>
          <p:nvPr/>
        </p:nvSpPr>
        <p:spPr>
          <a:xfrm>
            <a:off x="3193529" y="3721658"/>
            <a:ext cx="373316" cy="124320"/>
          </a:xfrm>
          <a:custGeom>
            <a:avLst/>
            <a:gdLst/>
            <a:ahLst/>
            <a:cxnLst/>
            <a:rect l="l" t="t" r="r" b="b"/>
            <a:pathLst>
              <a:path w="31022" h="10337" extrusionOk="0">
                <a:moveTo>
                  <a:pt x="28740" y="8209"/>
                </a:moveTo>
                <a:cubicBezTo>
                  <a:pt x="26637" y="7029"/>
                  <a:pt x="24557" y="7516"/>
                  <a:pt x="22489" y="8447"/>
                </a:cubicBezTo>
                <a:cubicBezTo>
                  <a:pt x="21468" y="8907"/>
                  <a:pt x="20398" y="9279"/>
                  <a:pt x="19321" y="9590"/>
                </a:cubicBezTo>
                <a:cubicBezTo>
                  <a:pt x="16731" y="10337"/>
                  <a:pt x="14632" y="8865"/>
                  <a:pt x="14443" y="6091"/>
                </a:cubicBezTo>
                <a:cubicBezTo>
                  <a:pt x="14315" y="4203"/>
                  <a:pt x="14725" y="3408"/>
                  <a:pt x="16630" y="2855"/>
                </a:cubicBezTo>
                <a:cubicBezTo>
                  <a:pt x="16908" y="2774"/>
                  <a:pt x="17203" y="2758"/>
                  <a:pt x="17641" y="2688"/>
                </a:cubicBezTo>
                <a:cubicBezTo>
                  <a:pt x="16714" y="2023"/>
                  <a:pt x="15887" y="1715"/>
                  <a:pt x="14930" y="1665"/>
                </a:cubicBezTo>
                <a:cubicBezTo>
                  <a:pt x="13023" y="1566"/>
                  <a:pt x="11413" y="2236"/>
                  <a:pt x="9979" y="3433"/>
                </a:cubicBezTo>
                <a:cubicBezTo>
                  <a:pt x="8810" y="4408"/>
                  <a:pt x="7894" y="5586"/>
                  <a:pt x="7083" y="6874"/>
                </a:cubicBezTo>
                <a:cubicBezTo>
                  <a:pt x="5745" y="9006"/>
                  <a:pt x="3003" y="9724"/>
                  <a:pt x="810" y="8589"/>
                </a:cubicBezTo>
                <a:cubicBezTo>
                  <a:pt x="422" y="8387"/>
                  <a:pt x="56" y="8163"/>
                  <a:pt x="0" y="7593"/>
                </a:cubicBezTo>
                <a:cubicBezTo>
                  <a:pt x="2898" y="8805"/>
                  <a:pt x="5188" y="8150"/>
                  <a:pt x="6812" y="5643"/>
                </a:cubicBezTo>
                <a:cubicBezTo>
                  <a:pt x="7693" y="4285"/>
                  <a:pt x="8854" y="3228"/>
                  <a:pt x="10056" y="2174"/>
                </a:cubicBezTo>
                <a:cubicBezTo>
                  <a:pt x="12104" y="377"/>
                  <a:pt x="15534" y="1"/>
                  <a:pt x="18205" y="2319"/>
                </a:cubicBezTo>
                <a:cubicBezTo>
                  <a:pt x="18700" y="2749"/>
                  <a:pt x="19113" y="3249"/>
                  <a:pt x="19124" y="4150"/>
                </a:cubicBezTo>
                <a:cubicBezTo>
                  <a:pt x="18564" y="3868"/>
                  <a:pt x="18151" y="3625"/>
                  <a:pt x="17711" y="3444"/>
                </a:cubicBezTo>
                <a:cubicBezTo>
                  <a:pt x="16758" y="3051"/>
                  <a:pt x="15520" y="3366"/>
                  <a:pt x="15286" y="4103"/>
                </a:cubicBezTo>
                <a:cubicBezTo>
                  <a:pt x="14523" y="6512"/>
                  <a:pt x="16225" y="8675"/>
                  <a:pt x="18204" y="8648"/>
                </a:cubicBezTo>
                <a:cubicBezTo>
                  <a:pt x="19516" y="8630"/>
                  <a:pt x="20764" y="8325"/>
                  <a:pt x="21972" y="7794"/>
                </a:cubicBezTo>
                <a:cubicBezTo>
                  <a:pt x="22888" y="7393"/>
                  <a:pt x="23825" y="7000"/>
                  <a:pt x="24791" y="6764"/>
                </a:cubicBezTo>
                <a:cubicBezTo>
                  <a:pt x="27349" y="6142"/>
                  <a:pt x="30253" y="7711"/>
                  <a:pt x="31022" y="9936"/>
                </a:cubicBezTo>
                <a:cubicBezTo>
                  <a:pt x="30321" y="9395"/>
                  <a:pt x="29595" y="8689"/>
                  <a:pt x="28740" y="82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3995" tIns="43995" rIns="43995" bIns="43995" anchor="ctr" anchorCtr="0">
            <a:noAutofit/>
          </a:bodyPr>
          <a:lstStyle/>
          <a:p>
            <a:endParaRPr sz="674"/>
          </a:p>
        </p:txBody>
      </p:sp>
      <p:sp>
        <p:nvSpPr>
          <p:cNvPr id="4328" name="Google Shape;3980;p84">
            <a:extLst>
              <a:ext uri="{FF2B5EF4-FFF2-40B4-BE49-F238E27FC236}">
                <a16:creationId xmlns:a16="http://schemas.microsoft.com/office/drawing/2014/main" id="{72BE8A14-D7AC-6D37-550B-BE42817690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04366" y="127976"/>
            <a:ext cx="4935265" cy="352392"/>
          </a:xfrm>
          <a:prstGeom prst="rect">
            <a:avLst/>
          </a:prstGeom>
        </p:spPr>
        <p:txBody>
          <a:bodyPr spcFirstLastPara="1" wrap="square" lIns="43995" tIns="43995" rIns="46617" bIns="4399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PHIẾU HỌC TẬP</a:t>
            </a:r>
            <a:endParaRPr sz="20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4333" name="TextBox 4332">
            <a:extLst>
              <a:ext uri="{FF2B5EF4-FFF2-40B4-BE49-F238E27FC236}">
                <a16:creationId xmlns:a16="http://schemas.microsoft.com/office/drawing/2014/main" id="{0D4E924B-6C3E-8252-2059-1C5AB760D351}"/>
              </a:ext>
            </a:extLst>
          </p:cNvPr>
          <p:cNvSpPr txBox="1"/>
          <p:nvPr/>
        </p:nvSpPr>
        <p:spPr>
          <a:xfrm>
            <a:off x="67733" y="576001"/>
            <a:ext cx="889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391" algn="just"/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Nêu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nội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dung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của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phần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(1)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và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nhận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xét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về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cách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viết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của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tác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giả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về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những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nội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dung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ấy</a:t>
            </a:r>
            <a:endParaRPr lang="en-US" sz="1800" dirty="0">
              <a:solidFill>
                <a:srgbClr val="0070C0"/>
              </a:solidFill>
              <a:latin typeface="#9Slide03 Ample" panose="02000000000000000000" pitchFamily="2" charset="0"/>
            </a:endParaRPr>
          </a:p>
        </p:txBody>
      </p:sp>
      <p:sp>
        <p:nvSpPr>
          <p:cNvPr id="2" name="Google Shape;3976;p84">
            <a:extLst>
              <a:ext uri="{FF2B5EF4-FFF2-40B4-BE49-F238E27FC236}">
                <a16:creationId xmlns:a16="http://schemas.microsoft.com/office/drawing/2014/main" id="{D42425C5-9E99-A347-0482-7A5421E9D818}"/>
              </a:ext>
            </a:extLst>
          </p:cNvPr>
          <p:cNvSpPr/>
          <p:nvPr/>
        </p:nvSpPr>
        <p:spPr>
          <a:xfrm>
            <a:off x="199245" y="1857359"/>
            <a:ext cx="2671134" cy="1453276"/>
          </a:xfrm>
          <a:prstGeom prst="round2DiagRect">
            <a:avLst>
              <a:gd name="adj1" fmla="val 15031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43995" tIns="43995" rIns="43995" bIns="43995" anchor="ctr" anchorCtr="0">
            <a:noAutofit/>
          </a:bodyPr>
          <a:lstStyle/>
          <a:p>
            <a:pPr algn="just"/>
            <a:r>
              <a:rPr lang="en-US" sz="1600" dirty="0" err="1">
                <a:latin typeface="#9Slide03 Ample" panose="02000000000000000000" pitchFamily="2" charset="0"/>
              </a:rPr>
              <a:t>Tác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phẩm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của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nhà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văn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Giuyn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Véc-nơ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hấp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dẫn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bạn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đọc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mọi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lứa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tuổi</a:t>
            </a:r>
            <a:r>
              <a:rPr lang="en-US" sz="1600" dirty="0">
                <a:latin typeface="#9Slide03 Ample" panose="02000000000000000000" pitchFamily="2" charset="0"/>
              </a:rPr>
              <a:t>, </a:t>
            </a:r>
            <a:r>
              <a:rPr lang="en-US" sz="1600" dirty="0" err="1">
                <a:latin typeface="#9Slide03 Ample" panose="02000000000000000000" pitchFamily="2" charset="0"/>
              </a:rPr>
              <a:t>không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chỉ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bởi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những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yếu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tố</a:t>
            </a:r>
            <a:r>
              <a:rPr lang="en-US" sz="1600" dirty="0">
                <a:latin typeface="#9Slide03 Ample" panose="02000000000000000000" pitchFamily="2" charset="0"/>
              </a:rPr>
              <a:t> li </a:t>
            </a:r>
            <a:r>
              <a:rPr lang="en-US" sz="1600" dirty="0" err="1">
                <a:latin typeface="#9Slide03 Ample" panose="02000000000000000000" pitchFamily="2" charset="0"/>
              </a:rPr>
              <a:t>kì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mà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còn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bởi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tính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nhân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văn</a:t>
            </a:r>
            <a:r>
              <a:rPr lang="en-US" sz="1600" dirty="0">
                <a:latin typeface="#9Slide03 Ample" panose="02000000000000000000" pitchFamily="2" charset="0"/>
              </a:rPr>
              <a:t>.</a:t>
            </a:r>
            <a:endParaRPr sz="1600" dirty="0">
              <a:latin typeface="#9Slide03 Ample" panose="02000000000000000000" pitchFamily="2" charset="0"/>
            </a:endParaRPr>
          </a:p>
        </p:txBody>
      </p:sp>
      <p:sp>
        <p:nvSpPr>
          <p:cNvPr id="6" name="Google Shape;3976;p84">
            <a:extLst>
              <a:ext uri="{FF2B5EF4-FFF2-40B4-BE49-F238E27FC236}">
                <a16:creationId xmlns:a16="http://schemas.microsoft.com/office/drawing/2014/main" id="{4E90D720-7C8C-6748-2627-BDB1B87A68AC}"/>
              </a:ext>
            </a:extLst>
          </p:cNvPr>
          <p:cNvSpPr/>
          <p:nvPr/>
        </p:nvSpPr>
        <p:spPr>
          <a:xfrm>
            <a:off x="3201783" y="1102730"/>
            <a:ext cx="2671134" cy="54708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43995" tIns="43995" rIns="43995" bIns="43995" anchor="ctr" anchorCtr="0">
            <a:noAutofit/>
          </a:bodyPr>
          <a:lstStyle/>
          <a:p>
            <a:pPr algn="ctr"/>
            <a:r>
              <a:rPr lang="en-US" sz="1600" dirty="0" err="1">
                <a:latin typeface="#9Slide03 Ample" panose="02000000000000000000" pitchFamily="2" charset="0"/>
              </a:rPr>
              <a:t>Nội</a:t>
            </a:r>
            <a:r>
              <a:rPr lang="en-US" sz="1600" dirty="0">
                <a:latin typeface="#9Slide03 Ample" panose="02000000000000000000" pitchFamily="2" charset="0"/>
              </a:rPr>
              <a:t> dung</a:t>
            </a:r>
            <a:endParaRPr sz="1600" dirty="0">
              <a:latin typeface="#9Slide03 Ample" panose="02000000000000000000" pitchFamily="2" charset="0"/>
            </a:endParaRPr>
          </a:p>
        </p:txBody>
      </p:sp>
      <p:sp>
        <p:nvSpPr>
          <p:cNvPr id="7" name="Google Shape;3976;p84">
            <a:extLst>
              <a:ext uri="{FF2B5EF4-FFF2-40B4-BE49-F238E27FC236}">
                <a16:creationId xmlns:a16="http://schemas.microsoft.com/office/drawing/2014/main" id="{074A85E4-650B-1A35-6410-AD6E78FE9BEC}"/>
              </a:ext>
            </a:extLst>
          </p:cNvPr>
          <p:cNvSpPr/>
          <p:nvPr/>
        </p:nvSpPr>
        <p:spPr>
          <a:xfrm>
            <a:off x="6222037" y="1102729"/>
            <a:ext cx="2671134" cy="54708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43995" tIns="43995" rIns="43995" bIns="43995" anchor="ctr" anchorCtr="0">
            <a:noAutofit/>
          </a:bodyPr>
          <a:lstStyle/>
          <a:p>
            <a:pPr algn="ctr"/>
            <a:r>
              <a:rPr lang="en-US" sz="1600" dirty="0" err="1">
                <a:latin typeface="#9Slide03 Ample" panose="02000000000000000000" pitchFamily="2" charset="0"/>
              </a:rPr>
              <a:t>Nhận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xét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về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cách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viết</a:t>
            </a:r>
            <a:endParaRPr sz="1600" dirty="0">
              <a:latin typeface="#9Slide03 Ample" panose="02000000000000000000" pitchFamily="2" charset="0"/>
            </a:endParaRPr>
          </a:p>
        </p:txBody>
      </p:sp>
      <p:sp>
        <p:nvSpPr>
          <p:cNvPr id="8" name="Google Shape;3976;p84">
            <a:extLst>
              <a:ext uri="{FF2B5EF4-FFF2-40B4-BE49-F238E27FC236}">
                <a16:creationId xmlns:a16="http://schemas.microsoft.com/office/drawing/2014/main" id="{2EF8F020-9CA0-ED64-310A-7F84BE669C67}"/>
              </a:ext>
            </a:extLst>
          </p:cNvPr>
          <p:cNvSpPr/>
          <p:nvPr/>
        </p:nvSpPr>
        <p:spPr>
          <a:xfrm>
            <a:off x="3210641" y="1857358"/>
            <a:ext cx="2671134" cy="1453276"/>
          </a:xfrm>
          <a:prstGeom prst="round2DiagRect">
            <a:avLst>
              <a:gd name="adj1" fmla="val 15031"/>
              <a:gd name="adj2" fmla="val 0"/>
            </a:avLst>
          </a:prstGeom>
          <a:solidFill>
            <a:srgbClr val="F0F9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43995" tIns="43995" rIns="43995" bIns="43995" anchor="ctr" anchorCtr="0">
            <a:noAutofit/>
          </a:bodyPr>
          <a:lstStyle/>
          <a:p>
            <a:pPr algn="just"/>
            <a:endParaRPr sz="1600" dirty="0">
              <a:latin typeface="#9Slide03 AmpleSoft" panose="02000000000000000000" pitchFamily="2" charset="0"/>
            </a:endParaRPr>
          </a:p>
        </p:txBody>
      </p:sp>
      <p:sp>
        <p:nvSpPr>
          <p:cNvPr id="9" name="Google Shape;3976;p84">
            <a:extLst>
              <a:ext uri="{FF2B5EF4-FFF2-40B4-BE49-F238E27FC236}">
                <a16:creationId xmlns:a16="http://schemas.microsoft.com/office/drawing/2014/main" id="{C4C331AA-CC5A-AAF8-C3AA-CDCF9CCE788E}"/>
              </a:ext>
            </a:extLst>
          </p:cNvPr>
          <p:cNvSpPr/>
          <p:nvPr/>
        </p:nvSpPr>
        <p:spPr>
          <a:xfrm>
            <a:off x="6222037" y="1857357"/>
            <a:ext cx="2671134" cy="1453276"/>
          </a:xfrm>
          <a:prstGeom prst="round2DiagRect">
            <a:avLst>
              <a:gd name="adj1" fmla="val 15031"/>
              <a:gd name="adj2" fmla="val 0"/>
            </a:avLst>
          </a:prstGeom>
          <a:solidFill>
            <a:srgbClr val="F0F9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43995" tIns="43995" rIns="43995" bIns="43995" anchor="ctr" anchorCtr="0">
            <a:noAutofit/>
          </a:bodyPr>
          <a:lstStyle/>
          <a:p>
            <a:endParaRPr sz="1600">
              <a:latin typeface="#9Slide03 AmpleSoft" panose="02000000000000000000" pitchFamily="2" charset="0"/>
            </a:endParaRPr>
          </a:p>
        </p:txBody>
      </p:sp>
      <p:sp>
        <p:nvSpPr>
          <p:cNvPr id="13" name="Google Shape;3976;p84">
            <a:extLst>
              <a:ext uri="{FF2B5EF4-FFF2-40B4-BE49-F238E27FC236}">
                <a16:creationId xmlns:a16="http://schemas.microsoft.com/office/drawing/2014/main" id="{116B62FE-5345-10C5-E89E-647D982BF058}"/>
              </a:ext>
            </a:extLst>
          </p:cNvPr>
          <p:cNvSpPr/>
          <p:nvPr/>
        </p:nvSpPr>
        <p:spPr>
          <a:xfrm>
            <a:off x="199245" y="3511447"/>
            <a:ext cx="2671134" cy="1453276"/>
          </a:xfrm>
          <a:prstGeom prst="round2DiagRect">
            <a:avLst>
              <a:gd name="adj1" fmla="val 15031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43995" tIns="43995" rIns="43995" bIns="43995" anchor="ctr" anchorCtr="0">
            <a:noAutofit/>
          </a:bodyPr>
          <a:lstStyle/>
          <a:p>
            <a:pPr algn="just"/>
            <a:r>
              <a:rPr lang="en-US" sz="1600" dirty="0">
                <a:latin typeface="#9Slide03 Ample" panose="02000000000000000000" pitchFamily="2" charset="0"/>
              </a:rPr>
              <a:t>“Hai </a:t>
            </a:r>
            <a:r>
              <a:rPr lang="en-US" sz="1600" dirty="0" err="1">
                <a:latin typeface="#9Slide03 Ample" panose="02000000000000000000" pitchFamily="2" charset="0"/>
              </a:rPr>
              <a:t>vạn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dặm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dưới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đáy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biển</a:t>
            </a:r>
            <a:r>
              <a:rPr lang="en-US" sz="1600" dirty="0">
                <a:latin typeface="#9Slide03 Ample" panose="02000000000000000000" pitchFamily="2" charset="0"/>
              </a:rPr>
              <a:t>” </a:t>
            </a:r>
            <a:r>
              <a:rPr lang="en-US" sz="1600" dirty="0" err="1">
                <a:latin typeface="#9Slide03 Ample" panose="02000000000000000000" pitchFamily="2" charset="0"/>
              </a:rPr>
              <a:t>là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câu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chuyện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về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cuộc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hành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trình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bất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đắc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dĩ</a:t>
            </a:r>
            <a:r>
              <a:rPr lang="en-US" sz="1600" dirty="0">
                <a:latin typeface="#9Slide03 Ample" panose="02000000000000000000" pitchFamily="2" charset="0"/>
              </a:rPr>
              <a:t> … </a:t>
            </a:r>
            <a:r>
              <a:rPr lang="en-US" sz="1600" dirty="0" err="1">
                <a:latin typeface="#9Slide03 Ample" panose="02000000000000000000" pitchFamily="2" charset="0"/>
              </a:rPr>
              <a:t>sau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khi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đột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nhiên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bị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rơi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vào</a:t>
            </a:r>
            <a:r>
              <a:rPr lang="en-US" sz="1600" dirty="0">
                <a:latin typeface="#9Slide03 Ample" panose="02000000000000000000" pitchFamily="2" charset="0"/>
              </a:rPr>
              <a:t> con </a:t>
            </a:r>
            <a:r>
              <a:rPr lang="en-US" sz="1600" dirty="0" err="1">
                <a:latin typeface="#9Slide03 Ample" panose="02000000000000000000" pitchFamily="2" charset="0"/>
              </a:rPr>
              <a:t>tàu</a:t>
            </a:r>
            <a:r>
              <a:rPr lang="en-US" sz="1600" dirty="0">
                <a:latin typeface="#9Slide03 Ample" panose="02000000000000000000" pitchFamily="2" charset="0"/>
              </a:rPr>
              <a:t> No-</a:t>
            </a:r>
            <a:r>
              <a:rPr lang="en-US" sz="1600" dirty="0" err="1">
                <a:latin typeface="#9Slide03 Ample" panose="02000000000000000000" pitchFamily="2" charset="0"/>
              </a:rPr>
              <a:t>ti</a:t>
            </a:r>
            <a:r>
              <a:rPr lang="en-US" sz="1600" dirty="0">
                <a:latin typeface="#9Slide03 Ample" panose="02000000000000000000" pitchFamily="2" charset="0"/>
              </a:rPr>
              <a:t>-</a:t>
            </a:r>
            <a:r>
              <a:rPr lang="en-US" sz="1600" dirty="0" err="1">
                <a:latin typeface="#9Slide03 Ample" panose="02000000000000000000" pitchFamily="2" charset="0"/>
              </a:rPr>
              <a:t>lớt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kì</a:t>
            </a:r>
            <a:r>
              <a:rPr lang="en-US" sz="1600" dirty="0">
                <a:latin typeface="#9Slide03 Ample" panose="02000000000000000000" pitchFamily="2" charset="0"/>
              </a:rPr>
              <a:t> </a:t>
            </a:r>
            <a:r>
              <a:rPr lang="en-US" sz="1600" dirty="0" err="1">
                <a:latin typeface="#9Slide03 Ample" panose="02000000000000000000" pitchFamily="2" charset="0"/>
              </a:rPr>
              <a:t>lạ</a:t>
            </a:r>
            <a:r>
              <a:rPr lang="en-US" sz="1600" dirty="0">
                <a:latin typeface="#9Slide03 Ample" panose="02000000000000000000" pitchFamily="2" charset="0"/>
              </a:rPr>
              <a:t>.</a:t>
            </a:r>
            <a:endParaRPr sz="1600" dirty="0">
              <a:latin typeface="#9Slide03 Ample" panose="02000000000000000000" pitchFamily="2" charset="0"/>
            </a:endParaRPr>
          </a:p>
        </p:txBody>
      </p:sp>
      <p:sp>
        <p:nvSpPr>
          <p:cNvPr id="14" name="Google Shape;3976;p84">
            <a:extLst>
              <a:ext uri="{FF2B5EF4-FFF2-40B4-BE49-F238E27FC236}">
                <a16:creationId xmlns:a16="http://schemas.microsoft.com/office/drawing/2014/main" id="{84DA9B2E-06D1-2516-C0C4-997DC6644F02}"/>
              </a:ext>
            </a:extLst>
          </p:cNvPr>
          <p:cNvSpPr/>
          <p:nvPr/>
        </p:nvSpPr>
        <p:spPr>
          <a:xfrm>
            <a:off x="3210641" y="3511446"/>
            <a:ext cx="2671134" cy="1453276"/>
          </a:xfrm>
          <a:prstGeom prst="round2DiagRect">
            <a:avLst>
              <a:gd name="adj1" fmla="val 15031"/>
              <a:gd name="adj2" fmla="val 0"/>
            </a:avLst>
          </a:prstGeom>
          <a:solidFill>
            <a:srgbClr val="F0F9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43995" tIns="43995" rIns="43995" bIns="43995" anchor="ctr" anchorCtr="0">
            <a:noAutofit/>
          </a:bodyPr>
          <a:lstStyle/>
          <a:p>
            <a:endParaRPr sz="1600">
              <a:latin typeface="#9Slide03 AmpleSoft" panose="02000000000000000000" pitchFamily="2" charset="0"/>
            </a:endParaRPr>
          </a:p>
        </p:txBody>
      </p:sp>
      <p:sp>
        <p:nvSpPr>
          <p:cNvPr id="15" name="Google Shape;3976;p84">
            <a:extLst>
              <a:ext uri="{FF2B5EF4-FFF2-40B4-BE49-F238E27FC236}">
                <a16:creationId xmlns:a16="http://schemas.microsoft.com/office/drawing/2014/main" id="{FBBD495F-D95A-53BC-59A4-0A6D1096F1BD}"/>
              </a:ext>
            </a:extLst>
          </p:cNvPr>
          <p:cNvSpPr/>
          <p:nvPr/>
        </p:nvSpPr>
        <p:spPr>
          <a:xfrm>
            <a:off x="6222037" y="3511445"/>
            <a:ext cx="2671134" cy="1453276"/>
          </a:xfrm>
          <a:prstGeom prst="round2DiagRect">
            <a:avLst>
              <a:gd name="adj1" fmla="val 15031"/>
              <a:gd name="adj2" fmla="val 0"/>
            </a:avLst>
          </a:prstGeom>
          <a:solidFill>
            <a:srgbClr val="F0F9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43995" tIns="43995" rIns="43995" bIns="43995" anchor="ctr" anchorCtr="0">
            <a:noAutofit/>
          </a:bodyPr>
          <a:lstStyle/>
          <a:p>
            <a:endParaRPr sz="1600">
              <a:latin typeface="#9Slide03 AmpleSoft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94ECBA-D13E-18D0-E685-C52FE7A9A9EB}"/>
              </a:ext>
            </a:extLst>
          </p:cNvPr>
          <p:cNvSpPr txBox="1"/>
          <p:nvPr/>
        </p:nvSpPr>
        <p:spPr>
          <a:xfrm>
            <a:off x="3304117" y="2164471"/>
            <a:ext cx="2495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1600" b="1" dirty="0">
                <a:latin typeface="#9Slide03 AmpleSoft" panose="02000000000000000000" pitchFamily="2" charset="0"/>
              </a:rPr>
              <a:t>Đưa ra ý kiến: </a:t>
            </a:r>
            <a:r>
              <a:rPr lang="vi-VN" sz="1600" dirty="0">
                <a:latin typeface="#9Slide03 AmpleSoft" panose="02000000000000000000" pitchFamily="2" charset="0"/>
              </a:rPr>
              <a:t>Tác phẩm hấp dẫn bởi tính li kì và nhân văn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EBFC0B-A078-113B-5D54-21D1A4D6688B}"/>
              </a:ext>
            </a:extLst>
          </p:cNvPr>
          <p:cNvSpPr txBox="1"/>
          <p:nvPr/>
        </p:nvSpPr>
        <p:spPr>
          <a:xfrm>
            <a:off x="3276252" y="3575266"/>
            <a:ext cx="25657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 err="1">
                <a:latin typeface="#9Slide03 AmpleSoft" panose="02000000000000000000" pitchFamily="2" charset="0"/>
              </a:rPr>
              <a:t>Tình</a:t>
            </a:r>
            <a:r>
              <a:rPr lang="en-US" sz="1600" b="1" dirty="0">
                <a:latin typeface="#9Slide03 AmpleSoft" panose="02000000000000000000" pitchFamily="2" charset="0"/>
              </a:rPr>
              <a:t> </a:t>
            </a:r>
            <a:r>
              <a:rPr lang="en-US" sz="1600" b="1" dirty="0" err="1">
                <a:latin typeface="#9Slide03 AmpleSoft" panose="02000000000000000000" pitchFamily="2" charset="0"/>
              </a:rPr>
              <a:t>huống</a:t>
            </a:r>
            <a:r>
              <a:rPr lang="en-US" sz="1600" b="1" dirty="0">
                <a:latin typeface="#9Slide03 AmpleSoft" panose="02000000000000000000" pitchFamily="2" charset="0"/>
              </a:rPr>
              <a:t> </a:t>
            </a:r>
            <a:r>
              <a:rPr lang="en-US" sz="1600" b="1" dirty="0" err="1">
                <a:latin typeface="#9Slide03 AmpleSoft" panose="02000000000000000000" pitchFamily="2" charset="0"/>
              </a:rPr>
              <a:t>truyện</a:t>
            </a:r>
            <a:r>
              <a:rPr lang="vi-VN" sz="1600" b="1" dirty="0">
                <a:latin typeface="#9Slide03 AmpleSoft" panose="02000000000000000000" pitchFamily="2" charset="0"/>
              </a:rPr>
              <a:t>: </a:t>
            </a:r>
            <a:r>
              <a:rPr lang="en-US" sz="1600" dirty="0" err="1">
                <a:latin typeface="#9Slide03 AmpleSoft" panose="02000000000000000000" pitchFamily="2" charset="0"/>
              </a:rPr>
              <a:t>Hành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trình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thám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hiểm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của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giáo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sư</a:t>
            </a:r>
            <a:r>
              <a:rPr lang="en-US" sz="1600" dirty="0">
                <a:latin typeface="#9Slide03 AmpleSoft" panose="02000000000000000000" pitchFamily="2" charset="0"/>
              </a:rPr>
              <a:t> A-</a:t>
            </a:r>
            <a:r>
              <a:rPr lang="en-US" sz="1600" dirty="0" err="1">
                <a:latin typeface="#9Slide03 AmpleSoft" panose="02000000000000000000" pitchFamily="2" charset="0"/>
              </a:rPr>
              <a:t>rôn</a:t>
            </a:r>
            <a:r>
              <a:rPr lang="en-US" sz="1600" dirty="0">
                <a:latin typeface="#9Slide03 AmpleSoft" panose="02000000000000000000" pitchFamily="2" charset="0"/>
              </a:rPr>
              <a:t>-</a:t>
            </a:r>
            <a:r>
              <a:rPr lang="en-US" sz="1600" dirty="0" err="1">
                <a:latin typeface="#9Slide03 AmpleSoft" panose="02000000000000000000" pitchFamily="2" charset="0"/>
              </a:rPr>
              <a:t>nác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cùng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cộng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sự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Công-xây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và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thợ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săn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cá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voi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Nét-len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trên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tàu</a:t>
            </a:r>
            <a:r>
              <a:rPr lang="en-US" sz="1600" dirty="0">
                <a:latin typeface="#9Slide03 AmpleSoft" panose="02000000000000000000" pitchFamily="2" charset="0"/>
              </a:rPr>
              <a:t> No-</a:t>
            </a:r>
            <a:r>
              <a:rPr lang="en-US" sz="1600" dirty="0" err="1">
                <a:latin typeface="#9Slide03 AmpleSoft" panose="02000000000000000000" pitchFamily="2" charset="0"/>
              </a:rPr>
              <a:t>ti</a:t>
            </a:r>
            <a:r>
              <a:rPr lang="en-US" sz="1600" dirty="0">
                <a:latin typeface="#9Slide03 AmpleSoft" panose="02000000000000000000" pitchFamily="2" charset="0"/>
              </a:rPr>
              <a:t>-</a:t>
            </a:r>
            <a:r>
              <a:rPr lang="en-US" sz="1600" dirty="0" err="1">
                <a:latin typeface="#9Slide03 AmpleSoft" panose="02000000000000000000" pitchFamily="2" charset="0"/>
              </a:rPr>
              <a:t>lớt</a:t>
            </a:r>
            <a:endParaRPr lang="vi-VN" sz="1600" dirty="0">
              <a:latin typeface="#9Slide03 AmpleSoft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1D2EA2-1B19-C285-55D7-71D2883992D5}"/>
              </a:ext>
            </a:extLst>
          </p:cNvPr>
          <p:cNvSpPr txBox="1"/>
          <p:nvPr/>
        </p:nvSpPr>
        <p:spPr>
          <a:xfrm>
            <a:off x="6309829" y="2075228"/>
            <a:ext cx="24955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latin typeface="#9Slide03 AmpleSoft" panose="02000000000000000000" pitchFamily="2" charset="0"/>
              </a:rPr>
              <a:t>Lỗi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viết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diễn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dịch</a:t>
            </a:r>
            <a:r>
              <a:rPr lang="en-US" sz="1600" dirty="0">
                <a:latin typeface="#9Slide03 AmpleSoft" panose="02000000000000000000" pitchFamily="2" charset="0"/>
              </a:rPr>
              <a:t>, </a:t>
            </a:r>
            <a:r>
              <a:rPr lang="en-US" sz="1600" dirty="0" err="1">
                <a:latin typeface="#9Slide03 AmpleSoft" panose="02000000000000000000" pitchFamily="2" charset="0"/>
              </a:rPr>
              <a:t>đặt</a:t>
            </a:r>
            <a:r>
              <a:rPr lang="en-US" sz="1600" dirty="0">
                <a:latin typeface="#9Slide03 AmpleSoft" panose="02000000000000000000" pitchFamily="2" charset="0"/>
              </a:rPr>
              <a:t> ý </a:t>
            </a:r>
            <a:r>
              <a:rPr lang="en-US" sz="1600" dirty="0" err="1">
                <a:latin typeface="#9Slide03 AmpleSoft" panose="02000000000000000000" pitchFamily="2" charset="0"/>
              </a:rPr>
              <a:t>kiến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ngay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đầu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đoạn</a:t>
            </a:r>
            <a:r>
              <a:rPr lang="en-US" sz="1600" dirty="0">
                <a:latin typeface="#9Slide03 AmpleSoft" panose="02000000000000000000" pitchFamily="2" charset="0"/>
              </a:rPr>
              <a:t>, </a:t>
            </a:r>
            <a:r>
              <a:rPr lang="en-US" sz="1600" dirty="0" err="1">
                <a:latin typeface="#9Slide03 AmpleSoft" panose="02000000000000000000" pitchFamily="2" charset="0"/>
              </a:rPr>
              <a:t>sáng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rõ</a:t>
            </a:r>
            <a:r>
              <a:rPr lang="en-US" sz="1600" dirty="0">
                <a:latin typeface="#9Slide03 AmpleSoft" panose="02000000000000000000" pitchFamily="2" charset="0"/>
              </a:rPr>
              <a:t>, </a:t>
            </a:r>
            <a:r>
              <a:rPr lang="en-US" sz="1600" dirty="0" err="1">
                <a:latin typeface="#9Slide03 AmpleSoft" panose="02000000000000000000" pitchFamily="2" charset="0"/>
              </a:rPr>
              <a:t>mạch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lạc</a:t>
            </a:r>
            <a:r>
              <a:rPr lang="en-US" sz="1600" dirty="0">
                <a:latin typeface="#9Slide03 AmpleSoft" panose="02000000000000000000" pitchFamily="2" charset="0"/>
              </a:rPr>
              <a:t>, </a:t>
            </a:r>
            <a:r>
              <a:rPr lang="en-US" sz="1600" dirty="0" err="1">
                <a:latin typeface="#9Slide03 AmpleSoft" panose="02000000000000000000" pitchFamily="2" charset="0"/>
              </a:rPr>
              <a:t>người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đọc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dễ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theo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dõi</a:t>
            </a:r>
            <a:endParaRPr lang="vi-VN" sz="1600" dirty="0">
              <a:latin typeface="#9Slide03 AmpleSoft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8E01B2-9CB2-A3A2-8282-AD8A5B8E4F9A}"/>
              </a:ext>
            </a:extLst>
          </p:cNvPr>
          <p:cNvSpPr txBox="1"/>
          <p:nvPr/>
        </p:nvSpPr>
        <p:spPr>
          <a:xfrm>
            <a:off x="6274729" y="3698376"/>
            <a:ext cx="2565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latin typeface="#9Slide03 AmpleSoft" panose="02000000000000000000" pitchFamily="2" charset="0"/>
              </a:rPr>
              <a:t>Tóm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tắt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tình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huống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truyện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ngắn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gọn</a:t>
            </a:r>
            <a:r>
              <a:rPr lang="en-US" sz="1600" dirty="0">
                <a:latin typeface="#9Slide03 AmpleSoft" panose="02000000000000000000" pitchFamily="2" charset="0"/>
              </a:rPr>
              <a:t>, </a:t>
            </a:r>
            <a:r>
              <a:rPr lang="en-US" sz="1600" dirty="0" err="1">
                <a:latin typeface="#9Slide03 AmpleSoft" panose="02000000000000000000" pitchFamily="2" charset="0"/>
              </a:rPr>
              <a:t>giúp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người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đọc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hình</a:t>
            </a:r>
            <a:r>
              <a:rPr lang="en-US" sz="1600" dirty="0">
                <a:latin typeface="#9Slide03 AmpleSoft" panose="02000000000000000000" pitchFamily="2" charset="0"/>
              </a:rPr>
              <a:t> dung </a:t>
            </a:r>
            <a:r>
              <a:rPr lang="en-US" sz="1600" dirty="0" err="1">
                <a:latin typeface="#9Slide03 AmpleSoft" panose="02000000000000000000" pitchFamily="2" charset="0"/>
              </a:rPr>
              <a:t>được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nhân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vật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và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sự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kiện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chính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của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truyện</a:t>
            </a:r>
            <a:endParaRPr lang="vi-VN" sz="16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15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i Vạn Dặm Dưới Biển (Bìa Cứng)">
            <a:extLst>
              <a:ext uri="{FF2B5EF4-FFF2-40B4-BE49-F238E27FC236}">
                <a16:creationId xmlns:a16="http://schemas.microsoft.com/office/drawing/2014/main" id="{CDF3902A-6C7C-3FD1-A4A4-49EFFC93B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/>
          <a:stretch/>
        </p:blipFill>
        <p:spPr bwMode="auto">
          <a:xfrm>
            <a:off x="126999" y="1150311"/>
            <a:ext cx="3373967" cy="37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4314;p89">
            <a:extLst>
              <a:ext uri="{FF2B5EF4-FFF2-40B4-BE49-F238E27FC236}">
                <a16:creationId xmlns:a16="http://schemas.microsoft.com/office/drawing/2014/main" id="{5A2B8B77-73A6-7163-984A-E928AB13BE7B}"/>
              </a:ext>
            </a:extLst>
          </p:cNvPr>
          <p:cNvSpPr/>
          <p:nvPr/>
        </p:nvSpPr>
        <p:spPr>
          <a:xfrm>
            <a:off x="3193529" y="3721658"/>
            <a:ext cx="373316" cy="124320"/>
          </a:xfrm>
          <a:custGeom>
            <a:avLst/>
            <a:gdLst/>
            <a:ahLst/>
            <a:cxnLst/>
            <a:rect l="l" t="t" r="r" b="b"/>
            <a:pathLst>
              <a:path w="31022" h="10337" extrusionOk="0">
                <a:moveTo>
                  <a:pt x="28740" y="8209"/>
                </a:moveTo>
                <a:cubicBezTo>
                  <a:pt x="26637" y="7029"/>
                  <a:pt x="24557" y="7516"/>
                  <a:pt x="22489" y="8447"/>
                </a:cubicBezTo>
                <a:cubicBezTo>
                  <a:pt x="21468" y="8907"/>
                  <a:pt x="20398" y="9279"/>
                  <a:pt x="19321" y="9590"/>
                </a:cubicBezTo>
                <a:cubicBezTo>
                  <a:pt x="16731" y="10337"/>
                  <a:pt x="14632" y="8865"/>
                  <a:pt x="14443" y="6091"/>
                </a:cubicBezTo>
                <a:cubicBezTo>
                  <a:pt x="14315" y="4203"/>
                  <a:pt x="14725" y="3408"/>
                  <a:pt x="16630" y="2855"/>
                </a:cubicBezTo>
                <a:cubicBezTo>
                  <a:pt x="16908" y="2774"/>
                  <a:pt x="17203" y="2758"/>
                  <a:pt x="17641" y="2688"/>
                </a:cubicBezTo>
                <a:cubicBezTo>
                  <a:pt x="16714" y="2023"/>
                  <a:pt x="15887" y="1715"/>
                  <a:pt x="14930" y="1665"/>
                </a:cubicBezTo>
                <a:cubicBezTo>
                  <a:pt x="13023" y="1566"/>
                  <a:pt x="11413" y="2236"/>
                  <a:pt x="9979" y="3433"/>
                </a:cubicBezTo>
                <a:cubicBezTo>
                  <a:pt x="8810" y="4408"/>
                  <a:pt x="7894" y="5586"/>
                  <a:pt x="7083" y="6874"/>
                </a:cubicBezTo>
                <a:cubicBezTo>
                  <a:pt x="5745" y="9006"/>
                  <a:pt x="3003" y="9724"/>
                  <a:pt x="810" y="8589"/>
                </a:cubicBezTo>
                <a:cubicBezTo>
                  <a:pt x="422" y="8387"/>
                  <a:pt x="56" y="8163"/>
                  <a:pt x="0" y="7593"/>
                </a:cubicBezTo>
                <a:cubicBezTo>
                  <a:pt x="2898" y="8805"/>
                  <a:pt x="5188" y="8150"/>
                  <a:pt x="6812" y="5643"/>
                </a:cubicBezTo>
                <a:cubicBezTo>
                  <a:pt x="7693" y="4285"/>
                  <a:pt x="8854" y="3228"/>
                  <a:pt x="10056" y="2174"/>
                </a:cubicBezTo>
                <a:cubicBezTo>
                  <a:pt x="12104" y="377"/>
                  <a:pt x="15534" y="1"/>
                  <a:pt x="18205" y="2319"/>
                </a:cubicBezTo>
                <a:cubicBezTo>
                  <a:pt x="18700" y="2749"/>
                  <a:pt x="19113" y="3249"/>
                  <a:pt x="19124" y="4150"/>
                </a:cubicBezTo>
                <a:cubicBezTo>
                  <a:pt x="18564" y="3868"/>
                  <a:pt x="18151" y="3625"/>
                  <a:pt x="17711" y="3444"/>
                </a:cubicBezTo>
                <a:cubicBezTo>
                  <a:pt x="16758" y="3051"/>
                  <a:pt x="15520" y="3366"/>
                  <a:pt x="15286" y="4103"/>
                </a:cubicBezTo>
                <a:cubicBezTo>
                  <a:pt x="14523" y="6512"/>
                  <a:pt x="16225" y="8675"/>
                  <a:pt x="18204" y="8648"/>
                </a:cubicBezTo>
                <a:cubicBezTo>
                  <a:pt x="19516" y="8630"/>
                  <a:pt x="20764" y="8325"/>
                  <a:pt x="21972" y="7794"/>
                </a:cubicBezTo>
                <a:cubicBezTo>
                  <a:pt x="22888" y="7393"/>
                  <a:pt x="23825" y="7000"/>
                  <a:pt x="24791" y="6764"/>
                </a:cubicBezTo>
                <a:cubicBezTo>
                  <a:pt x="27349" y="6142"/>
                  <a:pt x="30253" y="7711"/>
                  <a:pt x="31022" y="9936"/>
                </a:cubicBezTo>
                <a:cubicBezTo>
                  <a:pt x="30321" y="9395"/>
                  <a:pt x="29595" y="8689"/>
                  <a:pt x="28740" y="82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3995" tIns="43995" rIns="43995" bIns="43995" anchor="ctr" anchorCtr="0">
            <a:noAutofit/>
          </a:bodyPr>
          <a:lstStyle/>
          <a:p>
            <a:endParaRPr sz="674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56ECFCA-FD01-C436-F762-8920DCC2C21B}"/>
              </a:ext>
            </a:extLst>
          </p:cNvPr>
          <p:cNvGrpSpPr/>
          <p:nvPr/>
        </p:nvGrpSpPr>
        <p:grpSpPr>
          <a:xfrm>
            <a:off x="3258888" y="1113842"/>
            <a:ext cx="5543624" cy="855354"/>
            <a:chOff x="3208086" y="1129418"/>
            <a:chExt cx="5632393" cy="710623"/>
          </a:xfrm>
        </p:grpSpPr>
        <p:sp>
          <p:nvSpPr>
            <p:cNvPr id="12" name="Google Shape;3976;p84">
              <a:extLst>
                <a:ext uri="{FF2B5EF4-FFF2-40B4-BE49-F238E27FC236}">
                  <a16:creationId xmlns:a16="http://schemas.microsoft.com/office/drawing/2014/main" id="{08C44354-30F6-99C4-43D0-02377E673D9F}"/>
                </a:ext>
              </a:extLst>
            </p:cNvPr>
            <p:cNvSpPr/>
            <p:nvPr/>
          </p:nvSpPr>
          <p:spPr>
            <a:xfrm>
              <a:off x="3208086" y="1129418"/>
              <a:ext cx="5632393" cy="64424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0F9E7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43995" tIns="43995" rIns="43995" bIns="43995" anchor="ctr" anchorCtr="0">
              <a:noAutofit/>
            </a:bodyPr>
            <a:lstStyle/>
            <a:p>
              <a:pPr algn="just"/>
              <a:endParaRPr sz="1800" dirty="0">
                <a:latin typeface="#9Slide03 AmpleSoft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EF97A4-3850-AAF7-28FD-FB734124E0AC}"/>
                </a:ext>
              </a:extLst>
            </p:cNvPr>
            <p:cNvSpPr txBox="1"/>
            <p:nvPr/>
          </p:nvSpPr>
          <p:spPr>
            <a:xfrm>
              <a:off x="3276253" y="1193710"/>
              <a:ext cx="547671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§"/>
              </a:pPr>
              <a:r>
                <a:rPr lang="vi-VN" sz="1800" b="1" dirty="0">
                  <a:latin typeface="#9Slide03 AmpleSoft" panose="02000000000000000000" pitchFamily="2" charset="0"/>
                </a:rPr>
                <a:t>Đưa ra ý kiến: </a:t>
              </a:r>
              <a:r>
                <a:rPr lang="vi-VN" sz="1800" dirty="0">
                  <a:latin typeface="#9Slide03 AmpleSoft" panose="02000000000000000000" pitchFamily="2" charset="0"/>
                </a:rPr>
                <a:t>Tác phẩm hấp dẫn bởi tính li kì và nhân văn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7AE920-875A-5007-253E-E3B19B1FB90E}"/>
              </a:ext>
            </a:extLst>
          </p:cNvPr>
          <p:cNvGrpSpPr/>
          <p:nvPr/>
        </p:nvGrpSpPr>
        <p:grpSpPr>
          <a:xfrm>
            <a:off x="3264660" y="2990801"/>
            <a:ext cx="5537942" cy="1087055"/>
            <a:chOff x="3213859" y="2778969"/>
            <a:chExt cx="5626620" cy="986403"/>
          </a:xfrm>
        </p:grpSpPr>
        <p:sp>
          <p:nvSpPr>
            <p:cNvPr id="15" name="Google Shape;3976;p84">
              <a:extLst>
                <a:ext uri="{FF2B5EF4-FFF2-40B4-BE49-F238E27FC236}">
                  <a16:creationId xmlns:a16="http://schemas.microsoft.com/office/drawing/2014/main" id="{C455139E-3B7B-FE76-2AAD-555CE015028C}"/>
                </a:ext>
              </a:extLst>
            </p:cNvPr>
            <p:cNvSpPr/>
            <p:nvPr/>
          </p:nvSpPr>
          <p:spPr>
            <a:xfrm>
              <a:off x="3213859" y="2778969"/>
              <a:ext cx="5626620" cy="942689"/>
            </a:xfrm>
            <a:prstGeom prst="round2DiagRect">
              <a:avLst>
                <a:gd name="adj1" fmla="val 30516"/>
                <a:gd name="adj2" fmla="val 0"/>
              </a:avLst>
            </a:prstGeom>
            <a:solidFill>
              <a:srgbClr val="F0F9E7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43995" tIns="43995" rIns="43995" bIns="43995" anchor="ctr" anchorCtr="0">
              <a:noAutofit/>
            </a:bodyPr>
            <a:lstStyle/>
            <a:p>
              <a:endParaRPr sz="1800">
                <a:latin typeface="#9Slide03 AmpleSoft" panose="020000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C119E8-F475-D773-F8BB-270ADD9A32C8}"/>
                </a:ext>
              </a:extLst>
            </p:cNvPr>
            <p:cNvSpPr txBox="1"/>
            <p:nvPr/>
          </p:nvSpPr>
          <p:spPr>
            <a:xfrm>
              <a:off x="3276253" y="2842042"/>
              <a:ext cx="547671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§"/>
              </a:pPr>
              <a:r>
                <a:rPr lang="en-US" sz="1800" b="1" dirty="0" err="1">
                  <a:latin typeface="#9Slide03 AmpleSoft" panose="02000000000000000000" pitchFamily="2" charset="0"/>
                </a:rPr>
                <a:t>Tình</a:t>
              </a:r>
              <a:r>
                <a:rPr lang="en-US" sz="1800" b="1" dirty="0">
                  <a:latin typeface="#9Slide03 AmpleSoft" panose="02000000000000000000" pitchFamily="2" charset="0"/>
                </a:rPr>
                <a:t> </a:t>
              </a:r>
              <a:r>
                <a:rPr lang="en-US" sz="1800" b="1" dirty="0" err="1">
                  <a:latin typeface="#9Slide03 AmpleSoft" panose="02000000000000000000" pitchFamily="2" charset="0"/>
                </a:rPr>
                <a:t>huống</a:t>
              </a:r>
              <a:r>
                <a:rPr lang="en-US" sz="1800" b="1" dirty="0">
                  <a:latin typeface="#9Slide03 AmpleSoft" panose="02000000000000000000" pitchFamily="2" charset="0"/>
                </a:rPr>
                <a:t> </a:t>
              </a:r>
              <a:r>
                <a:rPr lang="en-US" sz="1800" b="1" dirty="0" err="1">
                  <a:latin typeface="#9Slide03 AmpleSoft" panose="02000000000000000000" pitchFamily="2" charset="0"/>
                </a:rPr>
                <a:t>truyện</a:t>
              </a:r>
              <a:r>
                <a:rPr lang="vi-VN" sz="1800" b="1" dirty="0">
                  <a:latin typeface="#9Slide03 AmpleSoft" panose="02000000000000000000" pitchFamily="2" charset="0"/>
                </a:rPr>
                <a:t>: </a:t>
              </a:r>
              <a:r>
                <a:rPr lang="en-US" sz="1800" dirty="0" err="1">
                  <a:latin typeface="#9Slide03 AmpleSoft" panose="02000000000000000000" pitchFamily="2" charset="0"/>
                </a:rPr>
                <a:t>Hành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trình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thám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hiểm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của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giáo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sư</a:t>
              </a:r>
              <a:r>
                <a:rPr lang="en-US" sz="1800" dirty="0">
                  <a:latin typeface="#9Slide03 AmpleSoft" panose="02000000000000000000" pitchFamily="2" charset="0"/>
                </a:rPr>
                <a:t> A-</a:t>
              </a:r>
              <a:r>
                <a:rPr lang="en-US" sz="1800" dirty="0" err="1">
                  <a:latin typeface="#9Slide03 AmpleSoft" panose="02000000000000000000" pitchFamily="2" charset="0"/>
                </a:rPr>
                <a:t>rôn</a:t>
              </a:r>
              <a:r>
                <a:rPr lang="en-US" sz="1800" dirty="0">
                  <a:latin typeface="#9Slide03 AmpleSoft" panose="02000000000000000000" pitchFamily="2" charset="0"/>
                </a:rPr>
                <a:t>-</a:t>
              </a:r>
              <a:r>
                <a:rPr lang="en-US" sz="1800" dirty="0" err="1">
                  <a:latin typeface="#9Slide03 AmpleSoft" panose="02000000000000000000" pitchFamily="2" charset="0"/>
                </a:rPr>
                <a:t>nác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cùng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cộng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sự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Công-xây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và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thợ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săn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cá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voi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Nét-len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trên</a:t>
              </a:r>
              <a:r>
                <a:rPr lang="en-US" sz="1800" dirty="0">
                  <a:latin typeface="#9Slide03 AmpleSoft" panose="02000000000000000000" pitchFamily="2" charset="0"/>
                </a:rPr>
                <a:t> </a:t>
              </a:r>
              <a:r>
                <a:rPr lang="en-US" sz="1800" dirty="0" err="1">
                  <a:latin typeface="#9Slide03 AmpleSoft" panose="02000000000000000000" pitchFamily="2" charset="0"/>
                </a:rPr>
                <a:t>tàu</a:t>
              </a:r>
              <a:r>
                <a:rPr lang="en-US" sz="1800" dirty="0">
                  <a:latin typeface="#9Slide03 AmpleSoft" panose="02000000000000000000" pitchFamily="2" charset="0"/>
                </a:rPr>
                <a:t> No-</a:t>
              </a:r>
              <a:r>
                <a:rPr lang="en-US" sz="1800" dirty="0" err="1">
                  <a:latin typeface="#9Slide03 AmpleSoft" panose="02000000000000000000" pitchFamily="2" charset="0"/>
                </a:rPr>
                <a:t>ti</a:t>
              </a:r>
              <a:r>
                <a:rPr lang="en-US" sz="1800" dirty="0">
                  <a:latin typeface="#9Slide03 AmpleSoft" panose="02000000000000000000" pitchFamily="2" charset="0"/>
                </a:rPr>
                <a:t>-</a:t>
              </a:r>
              <a:r>
                <a:rPr lang="en-US" sz="1800" dirty="0" err="1">
                  <a:latin typeface="#9Slide03 AmpleSoft" panose="02000000000000000000" pitchFamily="2" charset="0"/>
                </a:rPr>
                <a:t>lớt</a:t>
              </a:r>
              <a:endParaRPr lang="vi-VN" sz="1800" dirty="0">
                <a:latin typeface="#9Slide03 AmpleSof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3D1E8BF-65A0-1155-697F-16CB37717961}"/>
              </a:ext>
            </a:extLst>
          </p:cNvPr>
          <p:cNvSpPr txBox="1"/>
          <p:nvPr/>
        </p:nvSpPr>
        <p:spPr>
          <a:xfrm>
            <a:off x="3280903" y="2065272"/>
            <a:ext cx="5537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1800" dirty="0" err="1">
                <a:latin typeface="#9Slide03 AmpleSoft" panose="02000000000000000000" pitchFamily="2" charset="0"/>
              </a:rPr>
              <a:t>Lỗi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viết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diễn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dịch</a:t>
            </a:r>
            <a:r>
              <a:rPr lang="en-US" sz="1800" dirty="0"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latin typeface="#9Slide03 AmpleSoft" panose="02000000000000000000" pitchFamily="2" charset="0"/>
              </a:rPr>
              <a:t>đặt</a:t>
            </a:r>
            <a:r>
              <a:rPr lang="en-US" sz="1800" dirty="0">
                <a:latin typeface="#9Slide03 AmpleSoft" panose="02000000000000000000" pitchFamily="2" charset="0"/>
              </a:rPr>
              <a:t> ý </a:t>
            </a:r>
            <a:r>
              <a:rPr lang="en-US" sz="1800" dirty="0" err="1">
                <a:latin typeface="#9Slide03 AmpleSoft" panose="02000000000000000000" pitchFamily="2" charset="0"/>
              </a:rPr>
              <a:t>kiến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ngay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đầu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đoạn</a:t>
            </a:r>
            <a:r>
              <a:rPr lang="en-US" sz="1800" dirty="0"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latin typeface="#9Slide03 AmpleSoft" panose="02000000000000000000" pitchFamily="2" charset="0"/>
              </a:rPr>
              <a:t>sáng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rõ</a:t>
            </a:r>
            <a:r>
              <a:rPr lang="en-US" sz="1800" dirty="0"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latin typeface="#9Slide03 AmpleSoft" panose="02000000000000000000" pitchFamily="2" charset="0"/>
              </a:rPr>
              <a:t>mạch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lạc</a:t>
            </a:r>
            <a:r>
              <a:rPr lang="en-US" sz="1800" dirty="0"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latin typeface="#9Slide03 AmpleSoft" panose="02000000000000000000" pitchFamily="2" charset="0"/>
              </a:rPr>
              <a:t>người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đọc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dễ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theo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dõi</a:t>
            </a:r>
            <a:endParaRPr lang="vi-VN" sz="1800" dirty="0">
              <a:latin typeface="#9Slide03 AmpleSoft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058091-D67F-700B-3065-467E1E510815}"/>
              </a:ext>
            </a:extLst>
          </p:cNvPr>
          <p:cNvSpPr txBox="1"/>
          <p:nvPr/>
        </p:nvSpPr>
        <p:spPr>
          <a:xfrm>
            <a:off x="3327040" y="4224042"/>
            <a:ext cx="5462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1800" dirty="0" err="1">
                <a:latin typeface="#9Slide03 AmpleSoft" panose="02000000000000000000" pitchFamily="2" charset="0"/>
              </a:rPr>
              <a:t>Tóm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tắt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tình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huống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truyện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ngắn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gọn</a:t>
            </a:r>
            <a:r>
              <a:rPr lang="en-US" sz="1800" dirty="0"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latin typeface="#9Slide03 AmpleSoft" panose="02000000000000000000" pitchFamily="2" charset="0"/>
              </a:rPr>
              <a:t>giúp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người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đọc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hình</a:t>
            </a:r>
            <a:r>
              <a:rPr lang="en-US" sz="1800" dirty="0">
                <a:latin typeface="#9Slide03 AmpleSoft" panose="02000000000000000000" pitchFamily="2" charset="0"/>
              </a:rPr>
              <a:t> dung </a:t>
            </a:r>
            <a:r>
              <a:rPr lang="en-US" sz="1800" dirty="0" err="1">
                <a:latin typeface="#9Slide03 AmpleSoft" panose="02000000000000000000" pitchFamily="2" charset="0"/>
              </a:rPr>
              <a:t>được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nhân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vật</a:t>
            </a:r>
            <a:r>
              <a:rPr lang="en-US" sz="1800" dirty="0"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latin typeface="#9Slide03 AmpleSoft" panose="02000000000000000000" pitchFamily="2" charset="0"/>
              </a:rPr>
              <a:t>sự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kiện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chính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của</a:t>
            </a:r>
            <a:r>
              <a:rPr lang="en-US" sz="1800" dirty="0"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latin typeface="#9Slide03 AmpleSoft" panose="02000000000000000000" pitchFamily="2" charset="0"/>
              </a:rPr>
              <a:t>truyện</a:t>
            </a:r>
            <a:endParaRPr lang="vi-VN" sz="1800" dirty="0">
              <a:latin typeface="#9Slide03 AmpleSoft" panose="02000000000000000000" pitchFamily="2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973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A3CAF3B-B53E-3881-2C65-52F932FF3883}"/>
              </a:ext>
            </a:extLst>
          </p:cNvPr>
          <p:cNvGrpSpPr/>
          <p:nvPr/>
        </p:nvGrpSpPr>
        <p:grpSpPr>
          <a:xfrm>
            <a:off x="125129" y="1090675"/>
            <a:ext cx="2396690" cy="3140439"/>
            <a:chOff x="510141" y="1365978"/>
            <a:chExt cx="2396690" cy="31404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D5665A-A6B5-BB20-BE95-D9DD642CE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142" r="10541"/>
            <a:stretch/>
          </p:blipFill>
          <p:spPr>
            <a:xfrm>
              <a:off x="510141" y="1365978"/>
              <a:ext cx="2396690" cy="3140439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FDC06B9F-44A7-8348-AC5C-2FADBB595129}"/>
                </a:ext>
              </a:extLst>
            </p:cNvPr>
            <p:cNvSpPr txBox="1">
              <a:spLocks/>
            </p:cNvSpPr>
            <p:nvPr/>
          </p:nvSpPr>
          <p:spPr>
            <a:xfrm>
              <a:off x="690179" y="2851560"/>
              <a:ext cx="1954952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66269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66269"/>
                  </a:solidFill>
                  <a:latin typeface="Denk One"/>
                  <a:ea typeface="Denk One"/>
                  <a:cs typeface="Denk One"/>
                  <a:sym typeface="Denk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9pPr>
            </a:lstStyle>
            <a:p>
              <a:r>
                <a:rPr lang="en-US" sz="2600" dirty="0" err="1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Nhân</a:t>
              </a:r>
              <a:r>
                <a:rPr lang="en-US" sz="2600" dirty="0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vật</a:t>
              </a:r>
              <a:endParaRPr lang="en-US" sz="2600" dirty="0">
                <a:solidFill>
                  <a:srgbClr val="0070C0"/>
                </a:solidFill>
                <a:latin typeface="#9Slide03 AllRoundGothic" panose="020B07030202020201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93A3D45-3453-62DE-EE97-350FBFB6AA90}"/>
              </a:ext>
            </a:extLst>
          </p:cNvPr>
          <p:cNvSpPr txBox="1"/>
          <p:nvPr/>
        </p:nvSpPr>
        <p:spPr>
          <a:xfrm>
            <a:off x="2701858" y="915322"/>
            <a:ext cx="62111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b="1" dirty="0" err="1">
                <a:latin typeface="#9Slide03 AmpleSoft" panose="02000000000000000000" pitchFamily="2" charset="0"/>
              </a:rPr>
              <a:t>Trong</a:t>
            </a:r>
            <a:r>
              <a:rPr lang="en-US" sz="2200" b="1" dirty="0"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latin typeface="#9Slide03 AmpleSoft" panose="02000000000000000000" pitchFamily="2" charset="0"/>
              </a:rPr>
              <a:t>lịch</a:t>
            </a:r>
            <a:r>
              <a:rPr lang="en-US" sz="2200" b="1" dirty="0"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latin typeface="#9Slide03 AmpleSoft" panose="02000000000000000000" pitchFamily="2" charset="0"/>
              </a:rPr>
              <a:t>sử</a:t>
            </a:r>
            <a:r>
              <a:rPr lang="en-US" sz="2200" b="1" dirty="0">
                <a:latin typeface="#9Slide03 AmpleSoft" panose="02000000000000000000" pitchFamily="2" charset="0"/>
              </a:rPr>
              <a:t>: </a:t>
            </a:r>
            <a:r>
              <a:rPr lang="en-US" sz="2200" dirty="0">
                <a:latin typeface="#9Slide03 AmpleSoft" panose="02000000000000000000" pitchFamily="2" charset="0"/>
              </a:rPr>
              <a:t>Con </a:t>
            </a:r>
            <a:r>
              <a:rPr lang="en-US" sz="2200" dirty="0" err="1">
                <a:latin typeface="#9Slide03 AmpleSoft" panose="02000000000000000000" pitchFamily="2" charset="0"/>
              </a:rPr>
              <a:t>người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từ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xa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xưa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đã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luôn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khát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vọng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tiến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ra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biển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làm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chủ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chiếm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lĩnh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biển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cả</a:t>
            </a:r>
            <a:endParaRPr lang="en-US" sz="2200" dirty="0">
              <a:latin typeface="#9Slide03 AmpleSoft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A31F9A-8A52-CC5E-5716-3D16E2CB9B80}"/>
              </a:ext>
            </a:extLst>
          </p:cNvPr>
          <p:cNvSpPr txBox="1"/>
          <p:nvPr/>
        </p:nvSpPr>
        <p:spPr>
          <a:xfrm>
            <a:off x="2701858" y="1752360"/>
            <a:ext cx="62111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b="1" dirty="0" err="1">
                <a:latin typeface="#9Slide03 AmpleSoft" panose="02000000000000000000" pitchFamily="2" charset="0"/>
              </a:rPr>
              <a:t>Trong</a:t>
            </a:r>
            <a:r>
              <a:rPr lang="en-US" sz="2200" b="1" dirty="0"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latin typeface="#9Slide03 AmpleSoft" panose="02000000000000000000" pitchFamily="2" charset="0"/>
              </a:rPr>
              <a:t>tác</a:t>
            </a:r>
            <a:r>
              <a:rPr lang="en-US" sz="2200" b="1" dirty="0"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latin typeface="#9Slide03 AmpleSoft" panose="02000000000000000000" pitchFamily="2" charset="0"/>
              </a:rPr>
              <a:t>phẩm</a:t>
            </a:r>
            <a:r>
              <a:rPr lang="en-US" sz="2200" b="1" dirty="0">
                <a:latin typeface="#9Slide03 AmpleSoft" panose="02000000000000000000" pitchFamily="2" charset="0"/>
              </a:rPr>
              <a:t>:</a:t>
            </a:r>
            <a:endParaRPr lang="en-US" sz="2200" dirty="0">
              <a:latin typeface="#9Slide03 AmpleSoft" panose="020000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B9D15-0037-1C10-D3B7-A65871DB9211}"/>
              </a:ext>
            </a:extLst>
          </p:cNvPr>
          <p:cNvSpPr txBox="1"/>
          <p:nvPr/>
        </p:nvSpPr>
        <p:spPr>
          <a:xfrm>
            <a:off x="2701858" y="2246690"/>
            <a:ext cx="621113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1650" indent="-342900" algn="just">
              <a:buFontTx/>
              <a:buChar char="-"/>
            </a:pPr>
            <a:r>
              <a:rPr lang="en-US" sz="2200" dirty="0" err="1">
                <a:latin typeface="#9Slide03 AmpleSoft" panose="02000000000000000000" pitchFamily="2" charset="0"/>
              </a:rPr>
              <a:t>Thuyền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trưởng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Nê-mô</a:t>
            </a:r>
            <a:r>
              <a:rPr lang="en-US" sz="2200" dirty="0">
                <a:latin typeface="#9Slide03 AmpleSoft" panose="02000000000000000000" pitchFamily="2" charset="0"/>
              </a:rPr>
              <a:t>: con </a:t>
            </a:r>
            <a:r>
              <a:rPr lang="en-US" sz="2200" dirty="0" err="1">
                <a:latin typeface="#9Slide03 AmpleSoft" panose="02000000000000000000" pitchFamily="2" charset="0"/>
              </a:rPr>
              <a:t>người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bí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ẩn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trong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huyền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thoại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người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anh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hùng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mang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tư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tưởng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của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tác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giả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994BBD-8F6D-E168-0589-FF063E894569}"/>
              </a:ext>
            </a:extLst>
          </p:cNvPr>
          <p:cNvSpPr txBox="1"/>
          <p:nvPr/>
        </p:nvSpPr>
        <p:spPr>
          <a:xfrm>
            <a:off x="2701858" y="3418129"/>
            <a:ext cx="621113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1650" indent="-342900" algn="just">
              <a:buFontTx/>
              <a:buChar char="-"/>
            </a:pPr>
            <a:r>
              <a:rPr lang="en-US" sz="2200" dirty="0" err="1">
                <a:latin typeface="#9Slide03 AmpleSoft" panose="02000000000000000000" pitchFamily="2" charset="0"/>
              </a:rPr>
              <a:t>Giáo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sư</a:t>
            </a:r>
            <a:r>
              <a:rPr lang="en-US" sz="2200" dirty="0">
                <a:latin typeface="#9Slide03 AmpleSoft" panose="02000000000000000000" pitchFamily="2" charset="0"/>
              </a:rPr>
              <a:t> A-</a:t>
            </a:r>
            <a:r>
              <a:rPr lang="en-US" sz="2200" dirty="0" err="1">
                <a:latin typeface="#9Slide03 AmpleSoft" panose="02000000000000000000" pitchFamily="2" charset="0"/>
              </a:rPr>
              <a:t>rôn</a:t>
            </a:r>
            <a:r>
              <a:rPr lang="en-US" sz="2200" dirty="0">
                <a:latin typeface="#9Slide03 AmpleSoft" panose="02000000000000000000" pitchFamily="2" charset="0"/>
              </a:rPr>
              <a:t>-</a:t>
            </a:r>
            <a:r>
              <a:rPr lang="en-US" sz="2200" dirty="0" err="1">
                <a:latin typeface="#9Slide03 AmpleSoft" panose="02000000000000000000" pitchFamily="2" charset="0"/>
              </a:rPr>
              <a:t>nác</a:t>
            </a:r>
            <a:r>
              <a:rPr lang="en-US" sz="2200" dirty="0">
                <a:latin typeface="#9Slide03 AmpleSoft" panose="02000000000000000000" pitchFamily="2" charset="0"/>
              </a:rPr>
              <a:t>: </a:t>
            </a:r>
            <a:r>
              <a:rPr lang="en-US" sz="2200" dirty="0" err="1">
                <a:latin typeface="#9Slide03 AmpleSoft" panose="02000000000000000000" pitchFamily="2" charset="0"/>
              </a:rPr>
              <a:t>Khát</a:t>
            </a:r>
            <a:r>
              <a:rPr lang="en-US" sz="2200" dirty="0">
                <a:latin typeface="#9Slide03 AmpleSoft" panose="02000000000000000000" pitchFamily="2" charset="0"/>
              </a:rPr>
              <a:t> khao </a:t>
            </a:r>
            <a:r>
              <a:rPr lang="en-US" sz="2200" dirty="0" err="1">
                <a:latin typeface="#9Slide03 AmpleSoft" panose="02000000000000000000" pitchFamily="2" charset="0"/>
              </a:rPr>
              <a:t>khám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phá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cuộc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sống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cả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về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nội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tâm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ngoại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cảnh</a:t>
            </a:r>
            <a:r>
              <a:rPr lang="en-US" sz="2200" dirty="0">
                <a:latin typeface="#9Slide03 AmpleSoft" panose="02000000000000000000" pitchFamily="2" charset="0"/>
              </a:rPr>
              <a:t>. </a:t>
            </a:r>
            <a:r>
              <a:rPr lang="en-US" sz="2200" dirty="0" err="1">
                <a:latin typeface="#9Slide03 AmpleSoft" panose="02000000000000000000" pitchFamily="2" charset="0"/>
              </a:rPr>
              <a:t>Nhân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vật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tự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sự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hiện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thân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của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tác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giả</a:t>
            </a:r>
            <a:endParaRPr lang="en-US" sz="2200" dirty="0">
              <a:latin typeface="#9Slide03 AmpleSoft" panose="020000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056FB4-83E9-2F5D-8AB0-B4F2EBA50436}"/>
              </a:ext>
            </a:extLst>
          </p:cNvPr>
          <p:cNvSpPr txBox="1"/>
          <p:nvPr/>
        </p:nvSpPr>
        <p:spPr>
          <a:xfrm>
            <a:off x="732322" y="4572649"/>
            <a:ext cx="76793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algn="just"/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Nhân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vật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có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cá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tính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riêng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tạo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sức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hấp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dẫn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cho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tác</a:t>
            </a:r>
            <a:r>
              <a:rPr lang="en-US" sz="22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phẩm</a:t>
            </a:r>
            <a:endParaRPr lang="en-US" sz="2200" dirty="0">
              <a:latin typeface="#9Slide03 AmpleSoft" panose="020000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34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A3CAF3B-B53E-3881-2C65-52F932FF3883}"/>
              </a:ext>
            </a:extLst>
          </p:cNvPr>
          <p:cNvGrpSpPr/>
          <p:nvPr/>
        </p:nvGrpSpPr>
        <p:grpSpPr>
          <a:xfrm>
            <a:off x="96212" y="1150987"/>
            <a:ext cx="3054838" cy="3736750"/>
            <a:chOff x="506261" y="1365978"/>
            <a:chExt cx="2731614" cy="31404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D5665A-A6B5-BB20-BE95-D9DD642CE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018"/>
            <a:stretch/>
          </p:blipFill>
          <p:spPr>
            <a:xfrm>
              <a:off x="506261" y="1365978"/>
              <a:ext cx="2731614" cy="3140439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FDC06B9F-44A7-8348-AC5C-2FADBB595129}"/>
                </a:ext>
              </a:extLst>
            </p:cNvPr>
            <p:cNvSpPr txBox="1">
              <a:spLocks/>
            </p:cNvSpPr>
            <p:nvPr/>
          </p:nvSpPr>
          <p:spPr>
            <a:xfrm>
              <a:off x="797765" y="3000160"/>
              <a:ext cx="1783839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66269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66269"/>
                  </a:solidFill>
                  <a:latin typeface="Denk One"/>
                  <a:ea typeface="Denk One"/>
                  <a:cs typeface="Denk One"/>
                  <a:sym typeface="Denk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9pPr>
            </a:lstStyle>
            <a:p>
              <a:r>
                <a:rPr lang="en-US" sz="2000" dirty="0" err="1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Sự</a:t>
              </a:r>
              <a:r>
                <a:rPr lang="en-US" sz="2000" dirty="0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sáng</a:t>
              </a:r>
              <a:r>
                <a:rPr lang="en-US" sz="2000" dirty="0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tạo</a:t>
              </a:r>
              <a:r>
                <a:rPr lang="en-US" sz="2000" dirty="0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, </a:t>
              </a:r>
              <a:r>
                <a:rPr lang="en-US" sz="2000" dirty="0" err="1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vốn</a:t>
              </a:r>
              <a:r>
                <a:rPr lang="en-US" sz="2000" dirty="0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hiểu</a:t>
              </a:r>
              <a:r>
                <a:rPr lang="en-US" sz="2000" dirty="0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biết</a:t>
              </a:r>
              <a:r>
                <a:rPr lang="en-US" sz="2000" dirty="0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, </a:t>
              </a:r>
              <a:r>
                <a:rPr lang="en-US" sz="2000" dirty="0" err="1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lối</a:t>
              </a:r>
              <a:r>
                <a:rPr lang="en-US" sz="2000" dirty="0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kể</a:t>
              </a:r>
              <a:r>
                <a:rPr lang="en-US" sz="2000" dirty="0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chuyện</a:t>
              </a:r>
              <a:endParaRPr lang="en-US" sz="2000" dirty="0">
                <a:solidFill>
                  <a:srgbClr val="0070C0"/>
                </a:solidFill>
                <a:latin typeface="#9Slide03 AllRoundGothic" panose="020B07030202020201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1DD129A-C027-2CA6-44A1-C777B4DDCD61}"/>
              </a:ext>
            </a:extLst>
          </p:cNvPr>
          <p:cNvSpPr txBox="1"/>
          <p:nvPr/>
        </p:nvSpPr>
        <p:spPr>
          <a:xfrm>
            <a:off x="3148877" y="822884"/>
            <a:ext cx="568815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1650" indent="-342900" algn="just">
              <a:buFont typeface="Wingdings" panose="05000000000000000000" pitchFamily="2" charset="2"/>
              <a:buChar char="§"/>
            </a:pPr>
            <a:r>
              <a:rPr lang="en-US" sz="2000" b="1" dirty="0" err="1">
                <a:latin typeface="#9Slide03 AmpleSoft" panose="02000000000000000000" pitchFamily="2" charset="0"/>
              </a:rPr>
              <a:t>Sức</a:t>
            </a:r>
            <a:r>
              <a:rPr lang="en-US" sz="2000" b="1" dirty="0"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</a:rPr>
              <a:t>sáng</a:t>
            </a:r>
            <a:r>
              <a:rPr lang="en-US" sz="2000" b="1" dirty="0"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</a:rPr>
              <a:t>tạo</a:t>
            </a:r>
            <a:r>
              <a:rPr lang="en-US" sz="2000" b="1" dirty="0">
                <a:latin typeface="#9Slide03 AmpleSoft" panose="02000000000000000000" pitchFamily="2" charset="0"/>
              </a:rPr>
              <a:t>: </a:t>
            </a:r>
            <a:r>
              <a:rPr lang="en-US" sz="2000" dirty="0" err="1">
                <a:latin typeface="#9Slide03 AmpleSoft" panose="02000000000000000000" pitchFamily="2" charset="0"/>
              </a:rPr>
              <a:t>mang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tính</a:t>
            </a:r>
            <a:r>
              <a:rPr lang="en-US" sz="2000" dirty="0">
                <a:latin typeface="#9Slide03 AmpleSoft" panose="02000000000000000000" pitchFamily="2" charset="0"/>
              </a:rPr>
              <a:t> khoa </a:t>
            </a:r>
            <a:r>
              <a:rPr lang="en-US" sz="2000" dirty="0" err="1">
                <a:latin typeface="#9Slide03 AmpleSoft" panose="02000000000000000000" pitchFamily="2" charset="0"/>
              </a:rPr>
              <a:t>học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viễn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tưởng</a:t>
            </a:r>
            <a:endParaRPr lang="en-US" sz="2000" dirty="0">
              <a:latin typeface="#9Slide03 AmpleSoft" panose="02000000000000000000" pitchFamily="2" charset="0"/>
            </a:endParaRPr>
          </a:p>
          <a:p>
            <a:pPr marL="457200" indent="-298450" algn="just">
              <a:buFontTx/>
              <a:buChar char="-"/>
            </a:pPr>
            <a:r>
              <a:rPr lang="en-US" sz="2000" dirty="0" err="1">
                <a:latin typeface="#9Slide03 AmpleSoft" panose="02000000000000000000" pitchFamily="2" charset="0"/>
              </a:rPr>
              <a:t>Những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máy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móc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công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nghệ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hiện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đại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chưa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từng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hiện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diện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trên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Trái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Đất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</a:p>
          <a:p>
            <a:pPr marL="457200" indent="-298450" algn="just">
              <a:buFontTx/>
              <a:buChar char="-"/>
            </a:pPr>
            <a:r>
              <a:rPr lang="en-US" sz="2000" dirty="0" err="1">
                <a:latin typeface="#9Slide03 AmpleSoft" panose="02000000000000000000" pitchFamily="2" charset="0"/>
              </a:rPr>
              <a:t>Những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dự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cảm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về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không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gian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tận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đáy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biển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xa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xôi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nơi</a:t>
            </a:r>
            <a:r>
              <a:rPr lang="en-US" sz="2000" dirty="0">
                <a:latin typeface="#9Slide03 AmpleSoft" panose="02000000000000000000" pitchFamily="2" charset="0"/>
              </a:rPr>
              <a:t> con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chưa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đặt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chân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đến</a:t>
            </a:r>
            <a:endParaRPr lang="en-US" sz="2000" dirty="0">
              <a:latin typeface="#9Slide03 AmpleSoft" panose="02000000000000000000" pitchFamily="2" charset="0"/>
            </a:endParaRPr>
          </a:p>
          <a:p>
            <a:pPr marL="501650" indent="-342900" algn="just">
              <a:buFont typeface="Wingdings" panose="05000000000000000000" pitchFamily="2" charset="2"/>
              <a:buChar char="§"/>
            </a:pPr>
            <a:r>
              <a:rPr lang="en-US" sz="2000" b="1" dirty="0" err="1">
                <a:latin typeface="#9Slide03 AmpleSoft" panose="02000000000000000000" pitchFamily="2" charset="0"/>
              </a:rPr>
              <a:t>Vốn</a:t>
            </a:r>
            <a:r>
              <a:rPr lang="en-US" sz="2000" b="1" dirty="0"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</a:rPr>
              <a:t>hiểu</a:t>
            </a:r>
            <a:r>
              <a:rPr lang="en-US" sz="2000" b="1" dirty="0"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</a:rPr>
              <a:t>biết</a:t>
            </a:r>
            <a:r>
              <a:rPr lang="en-US" sz="2000" b="1" dirty="0">
                <a:latin typeface="#9Slide03 AmpleSoft" panose="02000000000000000000" pitchFamily="2" charset="0"/>
              </a:rPr>
              <a:t>:</a:t>
            </a:r>
          </a:p>
          <a:p>
            <a:pPr marL="457200" indent="-298450" algn="just">
              <a:buFontTx/>
              <a:buChar char="-"/>
            </a:pPr>
            <a:r>
              <a:rPr lang="en-US" sz="2000" dirty="0" err="1">
                <a:latin typeface="#9Slide03 AmpleSoft" panose="02000000000000000000" pitchFamily="2" charset="0"/>
              </a:rPr>
              <a:t>Hiểu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biết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sâu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rộng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về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địa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lí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thế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giới</a:t>
            </a:r>
            <a:endParaRPr lang="en-US" sz="2000" dirty="0">
              <a:latin typeface="#9Slide03 AmpleSoft" panose="02000000000000000000" pitchFamily="2" charset="0"/>
            </a:endParaRPr>
          </a:p>
          <a:p>
            <a:pPr marL="457200" indent="-298450" algn="just">
              <a:buFontTx/>
              <a:buChar char="-"/>
            </a:pPr>
            <a:r>
              <a:rPr lang="en-US" sz="2000" dirty="0">
                <a:latin typeface="#9Slide03 AmpleSoft" panose="02000000000000000000" pitchFamily="2" charset="0"/>
              </a:rPr>
              <a:t>Am </a:t>
            </a:r>
            <a:r>
              <a:rPr lang="en-US" sz="2000" dirty="0" err="1">
                <a:latin typeface="#9Slide03 AmpleSoft" panose="02000000000000000000" pitchFamily="2" charset="0"/>
              </a:rPr>
              <a:t>hiểu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cặn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kẽ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về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kiến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thức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nhiều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lĩnh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vực</a:t>
            </a:r>
            <a:endParaRPr lang="en-US" sz="2000" dirty="0">
              <a:latin typeface="#9Slide03 AmpleSoft" panose="02000000000000000000" pitchFamily="2" charset="0"/>
            </a:endParaRPr>
          </a:p>
          <a:p>
            <a:pPr marL="501650" indent="-342900" algn="just">
              <a:buFont typeface="Wingdings" panose="05000000000000000000" pitchFamily="2" charset="2"/>
              <a:buChar char="§"/>
            </a:pPr>
            <a:r>
              <a:rPr lang="en-US" sz="2000" b="1" dirty="0" err="1">
                <a:latin typeface="#9Slide03 AmpleSoft" panose="02000000000000000000" pitchFamily="2" charset="0"/>
              </a:rPr>
              <a:t>Lối</a:t>
            </a:r>
            <a:r>
              <a:rPr lang="en-US" sz="2000" b="1" dirty="0"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</a:rPr>
              <a:t>kể</a:t>
            </a:r>
            <a:r>
              <a:rPr lang="en-US" sz="2000" b="1" dirty="0"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</a:rPr>
              <a:t>chuyện</a:t>
            </a:r>
            <a:r>
              <a:rPr lang="en-US" sz="2000" b="1" dirty="0">
                <a:latin typeface="#9Slide03 AmpleSoft" panose="02000000000000000000" pitchFamily="2" charset="0"/>
              </a:rPr>
              <a:t>:</a:t>
            </a:r>
          </a:p>
          <a:p>
            <a:pPr marL="457200" indent="-298450" algn="just">
              <a:buFontTx/>
              <a:buChar char="-"/>
            </a:pPr>
            <a:r>
              <a:rPr lang="en-US" sz="2000" dirty="0" err="1">
                <a:latin typeface="#9Slide03 AmpleSoft" panose="02000000000000000000" pitchFamily="2" charset="0"/>
              </a:rPr>
              <a:t>Mạch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truyện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tự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nhiên</a:t>
            </a:r>
            <a:endParaRPr lang="en-US" sz="2000" dirty="0">
              <a:latin typeface="#9Slide03 AmpleSoft" panose="02000000000000000000" pitchFamily="2" charset="0"/>
            </a:endParaRPr>
          </a:p>
          <a:p>
            <a:pPr marL="457200" indent="-298450" algn="just">
              <a:buFontTx/>
              <a:buChar char="-"/>
            </a:pPr>
            <a:r>
              <a:rPr lang="en-US" sz="2000" dirty="0" err="1">
                <a:latin typeface="#9Slide03 AmpleSoft" panose="02000000000000000000" pitchFamily="2" charset="0"/>
              </a:rPr>
              <a:t>Tình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huống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bất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ngờ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nghẹt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thở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kịch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tính</a:t>
            </a:r>
            <a:endParaRPr lang="en-US" sz="2000" dirty="0">
              <a:latin typeface="#9Slide03 AmpleSoft" panose="02000000000000000000" pitchFamily="2" charset="0"/>
            </a:endParaRPr>
          </a:p>
          <a:p>
            <a:pPr marL="457200" indent="-298450" algn="just">
              <a:buFontTx/>
              <a:buChar char="-"/>
            </a:pPr>
            <a:r>
              <a:rPr lang="en-US" sz="2000" dirty="0" err="1">
                <a:latin typeface="#9Slide03 AmpleSoft" panose="02000000000000000000" pitchFamily="2" charset="0"/>
              </a:rPr>
              <a:t>Giọng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văn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hài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hước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dí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dỏm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chan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chứa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tình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cảm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yêu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thương</a:t>
            </a:r>
            <a:r>
              <a:rPr lang="en-US" sz="2000" dirty="0">
                <a:latin typeface="#9Slide03 AmpleSoft" panose="02000000000000000000" pitchFamily="2" charset="0"/>
              </a:rPr>
              <a:t> con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126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A3CAF3B-B53E-3881-2C65-52F932FF3883}"/>
              </a:ext>
            </a:extLst>
          </p:cNvPr>
          <p:cNvGrpSpPr/>
          <p:nvPr/>
        </p:nvGrpSpPr>
        <p:grpSpPr>
          <a:xfrm>
            <a:off x="182880" y="1389212"/>
            <a:ext cx="2808289" cy="3140439"/>
            <a:chOff x="429586" y="1365978"/>
            <a:chExt cx="2808289" cy="31404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D5665A-A6B5-BB20-BE95-D9DD642CE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577"/>
            <a:stretch/>
          </p:blipFill>
          <p:spPr>
            <a:xfrm>
              <a:off x="429586" y="1365978"/>
              <a:ext cx="2808289" cy="3140439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FDC06B9F-44A7-8348-AC5C-2FADBB595129}"/>
                </a:ext>
              </a:extLst>
            </p:cNvPr>
            <p:cNvSpPr txBox="1">
              <a:spLocks/>
            </p:cNvSpPr>
            <p:nvPr/>
          </p:nvSpPr>
          <p:spPr>
            <a:xfrm>
              <a:off x="690179" y="2944361"/>
              <a:ext cx="1954952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66269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66269"/>
                  </a:solidFill>
                  <a:latin typeface="Denk One"/>
                  <a:ea typeface="Denk One"/>
                  <a:cs typeface="Denk One"/>
                  <a:sym typeface="Denk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Denk One"/>
                <a:buNone/>
                <a:defRPr sz="1800" b="0" i="0" u="none" strike="noStrike" cap="none">
                  <a:solidFill>
                    <a:srgbClr val="434343"/>
                  </a:solidFill>
                  <a:latin typeface="Denk One"/>
                  <a:ea typeface="Denk One"/>
                  <a:cs typeface="Denk One"/>
                  <a:sym typeface="Denk One"/>
                </a:defRPr>
              </a:lvl9pPr>
            </a:lstStyle>
            <a:p>
              <a:r>
                <a:rPr lang="en-US" sz="2400" dirty="0" err="1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Tính</a:t>
              </a:r>
              <a:r>
                <a:rPr lang="en-US" sz="2400" dirty="0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 </a:t>
              </a:r>
            </a:p>
            <a:p>
              <a:r>
                <a:rPr lang="en-US" sz="2400" dirty="0" err="1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nhân</a:t>
              </a:r>
              <a:r>
                <a:rPr lang="en-US" sz="2400" dirty="0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3 AllRoundGothic" panose="020B0703020202020104" pitchFamily="34" charset="0"/>
                </a:rPr>
                <a:t>văn</a:t>
              </a:r>
              <a:endParaRPr lang="en-US" sz="2400" dirty="0">
                <a:solidFill>
                  <a:srgbClr val="0070C0"/>
                </a:solidFill>
                <a:latin typeface="#9Slide03 AllRoundGothic" panose="020B07030202020201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0C5EB7C-2B0C-9391-EA59-A99BB15D45EF}"/>
              </a:ext>
            </a:extLst>
          </p:cNvPr>
          <p:cNvSpPr txBox="1"/>
          <p:nvPr/>
        </p:nvSpPr>
        <p:spPr>
          <a:xfrm>
            <a:off x="2991169" y="1139756"/>
            <a:ext cx="5844221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b="1" dirty="0" err="1">
                <a:latin typeface="#9Slide03 AmpleSoft" panose="02000000000000000000" pitchFamily="2" charset="0"/>
              </a:rPr>
              <a:t>Thuyền</a:t>
            </a:r>
            <a:r>
              <a:rPr lang="en-US" sz="2200" b="1" dirty="0"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latin typeface="#9Slide03 AmpleSoft" panose="02000000000000000000" pitchFamily="2" charset="0"/>
              </a:rPr>
              <a:t>trưởng</a:t>
            </a:r>
            <a:r>
              <a:rPr lang="en-US" sz="2200" b="1" dirty="0"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latin typeface="#9Slide03 AmpleSoft" panose="02000000000000000000" pitchFamily="2" charset="0"/>
              </a:rPr>
              <a:t>Nê-mô</a:t>
            </a:r>
            <a:r>
              <a:rPr lang="en-US" sz="2200" b="1" dirty="0">
                <a:latin typeface="#9Slide03 AmpleSoft" panose="02000000000000000000" pitchFamily="2" charset="0"/>
              </a:rPr>
              <a:t>: </a:t>
            </a:r>
            <a:r>
              <a:rPr lang="en-US" sz="2200" dirty="0" err="1">
                <a:latin typeface="#9Slide03 AmpleSoft" panose="02000000000000000000" pitchFamily="2" charset="0"/>
              </a:rPr>
              <a:t>Hình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tượng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người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anh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hùng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mang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tư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tưởng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của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tác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giả</a:t>
            </a:r>
            <a:endParaRPr lang="en-US" sz="2200" dirty="0">
              <a:latin typeface="#9Slide03 AmpleSoft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b="1" dirty="0" err="1">
                <a:latin typeface="#9Slide03 AmpleSoft" panose="02000000000000000000" pitchFamily="2" charset="0"/>
              </a:rPr>
              <a:t>Giáo</a:t>
            </a:r>
            <a:r>
              <a:rPr lang="en-US" sz="2200" b="1" dirty="0"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latin typeface="#9Slide03 AmpleSoft" panose="02000000000000000000" pitchFamily="2" charset="0"/>
              </a:rPr>
              <a:t>sư</a:t>
            </a:r>
            <a:r>
              <a:rPr lang="en-US" sz="2200" b="1" dirty="0">
                <a:latin typeface="#9Slide03 AmpleSoft" panose="02000000000000000000" pitchFamily="2" charset="0"/>
              </a:rPr>
              <a:t> A-</a:t>
            </a:r>
            <a:r>
              <a:rPr lang="en-US" sz="2200" b="1" dirty="0" err="1">
                <a:latin typeface="#9Slide03 AmpleSoft" panose="02000000000000000000" pitchFamily="2" charset="0"/>
              </a:rPr>
              <a:t>rôn</a:t>
            </a:r>
            <a:r>
              <a:rPr lang="en-US" sz="2200" b="1" dirty="0">
                <a:latin typeface="#9Slide03 AmpleSoft" panose="02000000000000000000" pitchFamily="2" charset="0"/>
              </a:rPr>
              <a:t>-</a:t>
            </a:r>
            <a:r>
              <a:rPr lang="en-US" sz="2200" b="1" dirty="0" err="1">
                <a:latin typeface="#9Slide03 AmpleSoft" panose="02000000000000000000" pitchFamily="2" charset="0"/>
              </a:rPr>
              <a:t>nác</a:t>
            </a:r>
            <a:r>
              <a:rPr lang="en-US" sz="2200" b="1" dirty="0">
                <a:latin typeface="#9Slide03 AmpleSoft" panose="02000000000000000000" pitchFamily="2" charset="0"/>
              </a:rPr>
              <a:t>: </a:t>
            </a:r>
            <a:r>
              <a:rPr lang="en-US" sz="2200" dirty="0" err="1">
                <a:latin typeface="#9Slide03 AmpleSoft" panose="02000000000000000000" pitchFamily="2" charset="0"/>
              </a:rPr>
              <a:t>Nhân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vật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tự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sự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hiện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thân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của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tác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giả</a:t>
            </a:r>
            <a:endParaRPr lang="en-US" sz="2200" dirty="0">
              <a:latin typeface="#9Slide03 AmpleSoft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b="1" dirty="0" err="1">
                <a:latin typeface="#9Slide03 AmpleSoft" panose="02000000000000000000" pitchFamily="2" charset="0"/>
              </a:rPr>
              <a:t>Hình</a:t>
            </a:r>
            <a:r>
              <a:rPr lang="en-US" sz="2200" b="1" dirty="0"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latin typeface="#9Slide03 AmpleSoft" panose="02000000000000000000" pitchFamily="2" charset="0"/>
              </a:rPr>
              <a:t>ảnh</a:t>
            </a:r>
            <a:r>
              <a:rPr lang="en-US" sz="2200" b="1" dirty="0">
                <a:latin typeface="#9Slide03 AmpleSoft" panose="02000000000000000000" pitchFamily="2" charset="0"/>
              </a:rPr>
              <a:t> con </a:t>
            </a:r>
            <a:r>
              <a:rPr lang="en-US" sz="2200" b="1" dirty="0" err="1">
                <a:latin typeface="#9Slide03 AmpleSoft" panose="02000000000000000000" pitchFamily="2" charset="0"/>
              </a:rPr>
              <a:t>tàu</a:t>
            </a:r>
            <a:r>
              <a:rPr lang="en-US" sz="2200" b="1" dirty="0">
                <a:latin typeface="#9Slide03 AmpleSoft" panose="02000000000000000000" pitchFamily="2" charset="0"/>
              </a:rPr>
              <a:t> No-</a:t>
            </a:r>
            <a:r>
              <a:rPr lang="en-US" sz="2200" b="1" dirty="0" err="1">
                <a:latin typeface="#9Slide03 AmpleSoft" panose="02000000000000000000" pitchFamily="2" charset="0"/>
              </a:rPr>
              <a:t>ti</a:t>
            </a:r>
            <a:r>
              <a:rPr lang="en-US" sz="2200" b="1" dirty="0">
                <a:latin typeface="#9Slide03 AmpleSoft" panose="02000000000000000000" pitchFamily="2" charset="0"/>
              </a:rPr>
              <a:t>-</a:t>
            </a:r>
            <a:r>
              <a:rPr lang="en-US" sz="2200" b="1" dirty="0" err="1">
                <a:latin typeface="#9Slide03 AmpleSoft" panose="02000000000000000000" pitchFamily="2" charset="0"/>
              </a:rPr>
              <a:t>lớt</a:t>
            </a:r>
            <a:r>
              <a:rPr lang="en-US" sz="2200" b="1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cùng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đoàn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người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vật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lộn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với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những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cơn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sóng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dữ</a:t>
            </a:r>
            <a:endParaRPr lang="en-US" sz="2200" dirty="0">
              <a:latin typeface="#9Slide03 AmpleSoft" panose="02000000000000000000" pitchFamily="2" charset="0"/>
            </a:endParaRP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2200" dirty="0">
                <a:latin typeface="#9Slide03 AmpleSoft" panose="02000000000000000000" pitchFamily="2" charset="0"/>
              </a:rPr>
              <a:t>Ca </a:t>
            </a:r>
            <a:r>
              <a:rPr lang="en-US" sz="2200" dirty="0" err="1">
                <a:latin typeface="#9Slide03 AmpleSoft" panose="02000000000000000000" pitchFamily="2" charset="0"/>
              </a:rPr>
              <a:t>ngợi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vẻ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đẹp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trí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tuệ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phẩm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chất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cũng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như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sức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mạnh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của</a:t>
            </a:r>
            <a:r>
              <a:rPr lang="en-US" sz="2200" dirty="0">
                <a:latin typeface="#9Slide03 AmpleSoft" panose="02000000000000000000" pitchFamily="2" charset="0"/>
              </a:rPr>
              <a:t> con </a:t>
            </a:r>
            <a:r>
              <a:rPr lang="en-US" sz="2200" dirty="0" err="1">
                <a:latin typeface="#9Slide03 AmpleSoft" panose="02000000000000000000" pitchFamily="2" charset="0"/>
              </a:rPr>
              <a:t>người</a:t>
            </a:r>
            <a:endParaRPr lang="en-US" sz="2200" dirty="0">
              <a:latin typeface="#9Slide03 AmpleSoft" panose="02000000000000000000" pitchFamily="2" charset="0"/>
            </a:endParaRP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2200" dirty="0" err="1">
                <a:latin typeface="#9Slide03 AmpleSoft" panose="02000000000000000000" pitchFamily="2" charset="0"/>
              </a:rPr>
              <a:t>Thể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hiện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khát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vọng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chinh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phục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biển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cả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khám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phá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thế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giới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tự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nhiên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khám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phá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chính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mình</a:t>
            </a:r>
            <a:endParaRPr lang="en-US" sz="2200" dirty="0">
              <a:latin typeface="#9Slide03 AmpleSoft" panose="02000000000000000000" pitchFamily="2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969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EB2781-B2E9-88EA-303D-3600025C1C64}"/>
              </a:ext>
            </a:extLst>
          </p:cNvPr>
          <p:cNvGrpSpPr/>
          <p:nvPr/>
        </p:nvGrpSpPr>
        <p:grpSpPr>
          <a:xfrm>
            <a:off x="377092" y="1080123"/>
            <a:ext cx="2975707" cy="3945470"/>
            <a:chOff x="377092" y="1024467"/>
            <a:chExt cx="2975707" cy="3945470"/>
          </a:xfrm>
        </p:grpSpPr>
        <p:pic>
          <p:nvPicPr>
            <p:cNvPr id="2054" name="Picture 6" descr="Cuộc chạm trán trên đại dương - Tác giả tác phẩm (mới 2022) | Ngữ văn lớp 7  Kết nối tri thức">
              <a:extLst>
                <a:ext uri="{FF2B5EF4-FFF2-40B4-BE49-F238E27FC236}">
                  <a16:creationId xmlns:a16="http://schemas.microsoft.com/office/drawing/2014/main" id="{40961927-2549-173A-6450-A332FAE30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93" y="1299040"/>
              <a:ext cx="2810824" cy="3414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Google Shape;1955;p50">
              <a:extLst>
                <a:ext uri="{FF2B5EF4-FFF2-40B4-BE49-F238E27FC236}">
                  <a16:creationId xmlns:a16="http://schemas.microsoft.com/office/drawing/2014/main" id="{2A74D419-18D2-8837-61C5-1AF04FE612DF}"/>
                </a:ext>
              </a:extLst>
            </p:cNvPr>
            <p:cNvSpPr/>
            <p:nvPr/>
          </p:nvSpPr>
          <p:spPr>
            <a:xfrm rot="5400000">
              <a:off x="-107789" y="1509348"/>
              <a:ext cx="3945470" cy="2975707"/>
            </a:xfrm>
            <a:custGeom>
              <a:avLst/>
              <a:gdLst/>
              <a:ahLst/>
              <a:cxnLst/>
              <a:rect l="l" t="t" r="r" b="b"/>
              <a:pathLst>
                <a:path w="36918" h="26249" extrusionOk="0">
                  <a:moveTo>
                    <a:pt x="17142" y="2575"/>
                  </a:moveTo>
                  <a:cubicBezTo>
                    <a:pt x="20822" y="2575"/>
                    <a:pt x="24689" y="3198"/>
                    <a:pt x="27856" y="4878"/>
                  </a:cubicBezTo>
                  <a:cubicBezTo>
                    <a:pt x="30791" y="6427"/>
                    <a:pt x="33230" y="9178"/>
                    <a:pt x="33727" y="12448"/>
                  </a:cubicBezTo>
                  <a:cubicBezTo>
                    <a:pt x="34305" y="16228"/>
                    <a:pt x="32132" y="20088"/>
                    <a:pt x="28942" y="22215"/>
                  </a:cubicBezTo>
                  <a:cubicBezTo>
                    <a:pt x="26252" y="24004"/>
                    <a:pt x="22975" y="24710"/>
                    <a:pt x="19720" y="24710"/>
                  </a:cubicBezTo>
                  <a:cubicBezTo>
                    <a:pt x="19128" y="24710"/>
                    <a:pt x="18537" y="24687"/>
                    <a:pt x="17950" y="24642"/>
                  </a:cubicBezTo>
                  <a:cubicBezTo>
                    <a:pt x="14922" y="24422"/>
                    <a:pt x="11893" y="23659"/>
                    <a:pt x="9304" y="22100"/>
                  </a:cubicBezTo>
                  <a:cubicBezTo>
                    <a:pt x="6715" y="20528"/>
                    <a:pt x="4578" y="18100"/>
                    <a:pt x="3699" y="15199"/>
                  </a:cubicBezTo>
                  <a:cubicBezTo>
                    <a:pt x="3653" y="15072"/>
                    <a:pt x="3618" y="14945"/>
                    <a:pt x="3584" y="14818"/>
                  </a:cubicBezTo>
                  <a:cubicBezTo>
                    <a:pt x="3317" y="13789"/>
                    <a:pt x="3225" y="12714"/>
                    <a:pt x="3294" y="11651"/>
                  </a:cubicBezTo>
                  <a:cubicBezTo>
                    <a:pt x="3491" y="8831"/>
                    <a:pt x="5202" y="6334"/>
                    <a:pt x="7537" y="4809"/>
                  </a:cubicBezTo>
                  <a:cubicBezTo>
                    <a:pt x="9548" y="3502"/>
                    <a:pt x="11940" y="2890"/>
                    <a:pt x="14333" y="2693"/>
                  </a:cubicBezTo>
                  <a:cubicBezTo>
                    <a:pt x="15246" y="2617"/>
                    <a:pt x="16188" y="2575"/>
                    <a:pt x="17142" y="2575"/>
                  </a:cubicBezTo>
                  <a:close/>
                  <a:moveTo>
                    <a:pt x="1" y="0"/>
                  </a:moveTo>
                  <a:lnTo>
                    <a:pt x="1" y="26248"/>
                  </a:lnTo>
                  <a:lnTo>
                    <a:pt x="36917" y="26248"/>
                  </a:lnTo>
                  <a:lnTo>
                    <a:pt x="3691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E62EA9A-EE04-BB52-F91C-51C06608E67E}"/>
              </a:ext>
            </a:extLst>
          </p:cNvPr>
          <p:cNvSpPr txBox="1"/>
          <p:nvPr/>
        </p:nvSpPr>
        <p:spPr>
          <a:xfrm>
            <a:off x="3505202" y="1473707"/>
            <a:ext cx="526170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400" dirty="0" err="1">
                <a:latin typeface="#9Slide03 AmpleSoft" panose="02000000000000000000" pitchFamily="2" charset="0"/>
              </a:rPr>
              <a:t>Ông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văn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tiên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phong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trong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thể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loại</a:t>
            </a:r>
            <a:r>
              <a:rPr lang="en-US" sz="2400" dirty="0">
                <a:latin typeface="#9Slide03 AmpleSoft" panose="02000000000000000000" pitchFamily="2" charset="0"/>
              </a:rPr>
              <a:t> khoa </a:t>
            </a:r>
            <a:r>
              <a:rPr lang="en-US" sz="2400" dirty="0" err="1">
                <a:latin typeface="#9Slide03 AmpleSoft" panose="02000000000000000000" pitchFamily="2" charset="0"/>
              </a:rPr>
              <a:t>học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viễn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tưởng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một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lối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riêng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biệt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trong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văn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học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thế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giới</a:t>
            </a:r>
            <a:endParaRPr lang="en-US" sz="2400" dirty="0">
              <a:latin typeface="#9Slide03 AmpleSoft" panose="02000000000000000000" pitchFamily="2" charset="0"/>
            </a:endParaRPr>
          </a:p>
          <a:p>
            <a:pPr algn="just"/>
            <a:endParaRPr lang="en-US" sz="2400" dirty="0">
              <a:latin typeface="#9Slide03 AmpleSoft" panose="020000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400" dirty="0" err="1">
                <a:latin typeface="#9Slide03 AmpleSoft" panose="02000000000000000000" pitchFamily="2" charset="0"/>
              </a:rPr>
              <a:t>Những</a:t>
            </a:r>
            <a:r>
              <a:rPr lang="en-US" sz="2400" dirty="0">
                <a:latin typeface="#9Slide03 AmpleSoft" panose="02000000000000000000" pitchFamily="2" charset="0"/>
              </a:rPr>
              <a:t> ý </a:t>
            </a:r>
            <a:r>
              <a:rPr lang="en-US" sz="2400" dirty="0" err="1">
                <a:latin typeface="#9Slide03 AmpleSoft" panose="02000000000000000000" pitchFamily="2" charset="0"/>
              </a:rPr>
              <a:t>tưởng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thiên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tài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ông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đều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thể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hiện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những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khát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vọng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nhân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văn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cao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đẹp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</a:rPr>
              <a:t> con </a:t>
            </a:r>
            <a:r>
              <a:rPr lang="en-US" sz="2400" dirty="0" err="1">
                <a:latin typeface="#9Slide03 AmpleSoft" panose="02000000000000000000" pitchFamily="2" charset="0"/>
              </a:rPr>
              <a:t>người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đế</a:t>
            </a:r>
            <a:r>
              <a:rPr lang="en-US" sz="2400" dirty="0">
                <a:latin typeface="#9Slide03 AmpleSoft" panose="02000000000000000000" pitchFamily="2" charset="0"/>
              </a:rPr>
              <a:t> nay </a:t>
            </a:r>
            <a:r>
              <a:rPr lang="en-US" sz="2400" dirty="0" err="1">
                <a:latin typeface="#9Slide03 AmpleSoft" panose="02000000000000000000" pitchFamily="2" charset="0"/>
              </a:rPr>
              <a:t>vẫn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còn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mang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tính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thời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sự</a:t>
            </a:r>
            <a:endParaRPr lang="en-US" sz="24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80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4688A5-8406-E9C2-77AF-3463C8692D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0" t="5361" r="72106" b="51237"/>
          <a:stretch/>
        </p:blipFill>
        <p:spPr>
          <a:xfrm>
            <a:off x="5812403" y="593840"/>
            <a:ext cx="2305878" cy="4344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F8F4CA-177E-0E97-6504-1637D6950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15" y="-347103"/>
            <a:ext cx="5276687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9C0CDF-F753-915B-35F4-246B47BE2949}"/>
              </a:ext>
            </a:extLst>
          </p:cNvPr>
          <p:cNvSpPr txBox="1"/>
          <p:nvPr/>
        </p:nvSpPr>
        <p:spPr>
          <a:xfrm flipH="1">
            <a:off x="897008" y="1241905"/>
            <a:ext cx="39661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#9Slide03 Ample" panose="02000000000000000000" pitchFamily="2" charset="0"/>
              </a:rPr>
              <a:t>Xem</a:t>
            </a:r>
            <a:r>
              <a:rPr lang="en-US" sz="2600" dirty="0">
                <a:latin typeface="#9Slide03 Ample" panose="02000000000000000000" pitchFamily="2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</a:rPr>
              <a:t>lại</a:t>
            </a:r>
            <a:r>
              <a:rPr lang="en-US" sz="2600" dirty="0">
                <a:latin typeface="#9Slide03 Ample" panose="02000000000000000000" pitchFamily="2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</a:rPr>
              <a:t>trình</a:t>
            </a:r>
            <a:r>
              <a:rPr lang="en-US" sz="2600" dirty="0">
                <a:latin typeface="#9Slide03 Ample" panose="02000000000000000000" pitchFamily="2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</a:rPr>
              <a:t>tự</a:t>
            </a:r>
            <a:r>
              <a:rPr lang="en-US" sz="2600" dirty="0">
                <a:latin typeface="#9Slide03 Ample" panose="02000000000000000000" pitchFamily="2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</a:rPr>
              <a:t>các</a:t>
            </a:r>
            <a:r>
              <a:rPr lang="en-US" sz="2600" dirty="0">
                <a:latin typeface="#9Slide03 Ample" panose="02000000000000000000" pitchFamily="2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</a:rPr>
              <a:t>phần</a:t>
            </a:r>
            <a:r>
              <a:rPr lang="en-US" sz="2600" dirty="0">
                <a:latin typeface="#9Slide03 Ample" panose="02000000000000000000" pitchFamily="2" charset="0"/>
              </a:rPr>
              <a:t>/ ý </a:t>
            </a:r>
            <a:r>
              <a:rPr lang="en-US" sz="2600" dirty="0" err="1">
                <a:latin typeface="#9Slide03 Ample" panose="02000000000000000000" pitchFamily="2" charset="0"/>
              </a:rPr>
              <a:t>chính</a:t>
            </a:r>
            <a:r>
              <a:rPr lang="en-US" sz="2600" dirty="0">
                <a:latin typeface="#9Slide03 Ample" panose="02000000000000000000" pitchFamily="2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</a:rPr>
              <a:t>của</a:t>
            </a:r>
            <a:r>
              <a:rPr lang="en-US" sz="2600" dirty="0">
                <a:latin typeface="#9Slide03 Ample" panose="02000000000000000000" pitchFamily="2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</a:rPr>
              <a:t>văn</a:t>
            </a:r>
            <a:r>
              <a:rPr lang="en-US" sz="2600" dirty="0">
                <a:latin typeface="#9Slide03 Ample" panose="02000000000000000000" pitchFamily="2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</a:rPr>
              <a:t>bản</a:t>
            </a:r>
            <a:r>
              <a:rPr lang="en-US" sz="2600" dirty="0">
                <a:latin typeface="#9Slide03 Ample" panose="02000000000000000000" pitchFamily="2" charset="0"/>
              </a:rPr>
              <a:t>, </a:t>
            </a:r>
            <a:r>
              <a:rPr lang="en-US" sz="2600" dirty="0" err="1">
                <a:latin typeface="#9Slide03 Ample" panose="02000000000000000000" pitchFamily="2" charset="0"/>
              </a:rPr>
              <a:t>theo</a:t>
            </a:r>
            <a:r>
              <a:rPr lang="en-US" sz="2600" dirty="0">
                <a:latin typeface="#9Slide03 Ample" panose="02000000000000000000" pitchFamily="2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</a:rPr>
              <a:t>em</a:t>
            </a:r>
            <a:r>
              <a:rPr lang="en-US" sz="2600" dirty="0">
                <a:latin typeface="#9Slide03 Ample" panose="02000000000000000000" pitchFamily="2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</a:rPr>
              <a:t>có</a:t>
            </a:r>
            <a:r>
              <a:rPr lang="en-US" sz="2600" dirty="0">
                <a:latin typeface="#9Slide03 Ample" panose="02000000000000000000" pitchFamily="2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</a:rPr>
              <a:t>thể</a:t>
            </a:r>
            <a:r>
              <a:rPr lang="en-US" sz="2600" dirty="0">
                <a:latin typeface="#9Slide03 Ample" panose="02000000000000000000" pitchFamily="2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</a:rPr>
              <a:t>thay</a:t>
            </a:r>
            <a:r>
              <a:rPr lang="en-US" sz="2600" dirty="0">
                <a:latin typeface="#9Slide03 Ample" panose="02000000000000000000" pitchFamily="2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</a:rPr>
              <a:t>đổi</a:t>
            </a:r>
            <a:r>
              <a:rPr lang="en-US" sz="2600" dirty="0">
                <a:latin typeface="#9Slide03 Ample" panose="02000000000000000000" pitchFamily="2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</a:rPr>
              <a:t>trật</a:t>
            </a:r>
            <a:r>
              <a:rPr lang="en-US" sz="2600" dirty="0">
                <a:latin typeface="#9Slide03 Ample" panose="02000000000000000000" pitchFamily="2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</a:rPr>
              <a:t>tự</a:t>
            </a:r>
            <a:r>
              <a:rPr lang="en-US" sz="2600" dirty="0">
                <a:latin typeface="#9Slide03 Ample" panose="02000000000000000000" pitchFamily="2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</a:rPr>
              <a:t>đó</a:t>
            </a:r>
            <a:r>
              <a:rPr lang="en-US" sz="2600" dirty="0">
                <a:latin typeface="#9Slide03 Ample" panose="02000000000000000000" pitchFamily="2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</a:rPr>
              <a:t>được</a:t>
            </a:r>
            <a:r>
              <a:rPr lang="en-US" sz="2600" dirty="0">
                <a:latin typeface="#9Slide03 Ample" panose="02000000000000000000" pitchFamily="2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</a:rPr>
              <a:t>không</a:t>
            </a:r>
            <a:r>
              <a:rPr lang="en-US" sz="2600" dirty="0">
                <a:latin typeface="#9Slide03 Ample" panose="02000000000000000000" pitchFamily="2" charset="0"/>
              </a:rPr>
              <a:t>? </a:t>
            </a:r>
            <a:r>
              <a:rPr lang="en-US" sz="2600" dirty="0" err="1">
                <a:latin typeface="#9Slide03 Ample" panose="02000000000000000000" pitchFamily="2" charset="0"/>
              </a:rPr>
              <a:t>Vì</a:t>
            </a:r>
            <a:r>
              <a:rPr lang="en-US" sz="2600" dirty="0">
                <a:latin typeface="#9Slide03 Ample" panose="02000000000000000000" pitchFamily="2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</a:rPr>
              <a:t>sao</a:t>
            </a:r>
            <a:r>
              <a:rPr lang="en-US" sz="2600" dirty="0">
                <a:latin typeface="#9Slide03 Ample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973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77;p33">
            <a:extLst>
              <a:ext uri="{FF2B5EF4-FFF2-40B4-BE49-F238E27FC236}">
                <a16:creationId xmlns:a16="http://schemas.microsoft.com/office/drawing/2014/main" id="{97B11111-CD11-550E-0488-5F69D5A137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050" r="13074" b="75178"/>
          <a:stretch/>
        </p:blipFill>
        <p:spPr>
          <a:xfrm rot="12293595">
            <a:off x="8497739" y="288902"/>
            <a:ext cx="766574" cy="46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79;p33">
            <a:extLst>
              <a:ext uri="{FF2B5EF4-FFF2-40B4-BE49-F238E27FC236}">
                <a16:creationId xmlns:a16="http://schemas.microsoft.com/office/drawing/2014/main" id="{5BF13963-FC62-5626-7708-DAF515173B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8271280">
            <a:off x="98936" y="227736"/>
            <a:ext cx="706704" cy="1353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81;p33">
            <a:extLst>
              <a:ext uri="{FF2B5EF4-FFF2-40B4-BE49-F238E27FC236}">
                <a16:creationId xmlns:a16="http://schemas.microsoft.com/office/drawing/2014/main" id="{C13FE148-7DF7-61A7-6128-D23E532FF1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9587" t="-27919" b="55664"/>
          <a:stretch/>
        </p:blipFill>
        <p:spPr>
          <a:xfrm>
            <a:off x="3758299" y="4695138"/>
            <a:ext cx="2026250" cy="4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83;p33">
            <a:extLst>
              <a:ext uri="{FF2B5EF4-FFF2-40B4-BE49-F238E27FC236}">
                <a16:creationId xmlns:a16="http://schemas.microsoft.com/office/drawing/2014/main" id="{FB5D32D4-3CAA-B32C-17CD-7753D5BD829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857557" y="1204444"/>
            <a:ext cx="706975" cy="81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84;p33">
            <a:extLst>
              <a:ext uri="{FF2B5EF4-FFF2-40B4-BE49-F238E27FC236}">
                <a16:creationId xmlns:a16="http://schemas.microsoft.com/office/drawing/2014/main" id="{CDF3E96C-63F1-E8F5-D7D9-361BF388144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8588" y="2603525"/>
            <a:ext cx="481273" cy="2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85;p33">
            <a:extLst>
              <a:ext uri="{FF2B5EF4-FFF2-40B4-BE49-F238E27FC236}">
                <a16:creationId xmlns:a16="http://schemas.microsoft.com/office/drawing/2014/main" id="{B1ABE620-91E6-6C55-411F-2BC6A9E6FD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2210489">
            <a:off x="3859536" y="2041358"/>
            <a:ext cx="311794" cy="63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86;p33">
            <a:extLst>
              <a:ext uri="{FF2B5EF4-FFF2-40B4-BE49-F238E27FC236}">
                <a16:creationId xmlns:a16="http://schemas.microsoft.com/office/drawing/2014/main" id="{3ED82E54-EE1C-9740-DF5E-DFA44B61A0E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402176" flipH="1">
            <a:off x="8242438" y="3538223"/>
            <a:ext cx="667622" cy="1377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87;p33">
            <a:extLst>
              <a:ext uri="{FF2B5EF4-FFF2-40B4-BE49-F238E27FC236}">
                <a16:creationId xmlns:a16="http://schemas.microsoft.com/office/drawing/2014/main" id="{D80CB3B8-8E52-0134-6615-E3AEF52957B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3359" y="1784237"/>
            <a:ext cx="1646025" cy="320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88;p33">
            <a:extLst>
              <a:ext uri="{FF2B5EF4-FFF2-40B4-BE49-F238E27FC236}">
                <a16:creationId xmlns:a16="http://schemas.microsoft.com/office/drawing/2014/main" id="{F5FB9C69-2C88-61CD-1AE0-3127495FDA5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701050" y="3503970"/>
            <a:ext cx="365648" cy="2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89;p33">
            <a:extLst>
              <a:ext uri="{FF2B5EF4-FFF2-40B4-BE49-F238E27FC236}">
                <a16:creationId xmlns:a16="http://schemas.microsoft.com/office/drawing/2014/main" id="{D1C15908-C12E-CF1F-4561-CFEB302C29C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5548" y="3355211"/>
            <a:ext cx="2382452" cy="178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8;p33">
            <a:extLst>
              <a:ext uri="{FF2B5EF4-FFF2-40B4-BE49-F238E27FC236}">
                <a16:creationId xmlns:a16="http://schemas.microsoft.com/office/drawing/2014/main" id="{95676C33-3320-46BB-4A2D-A6E303C9EED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-8262" t="-11440" r="-8274" b="-11440"/>
          <a:stretch/>
        </p:blipFill>
        <p:spPr>
          <a:xfrm rot="2184174">
            <a:off x="3512395" y="4392892"/>
            <a:ext cx="479162" cy="3645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52EFB151-0047-1D7E-5E70-9B08ECF865CA}"/>
              </a:ext>
            </a:extLst>
          </p:cNvPr>
          <p:cNvGrpSpPr/>
          <p:nvPr/>
        </p:nvGrpSpPr>
        <p:grpSpPr>
          <a:xfrm>
            <a:off x="522732" y="1449148"/>
            <a:ext cx="2646441" cy="3291253"/>
            <a:chOff x="518688" y="1449150"/>
            <a:chExt cx="2646441" cy="329125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6660A5B-8DD9-4C45-AAE4-F7023470C1E2}"/>
                </a:ext>
              </a:extLst>
            </p:cNvPr>
            <p:cNvSpPr/>
            <p:nvPr/>
          </p:nvSpPr>
          <p:spPr>
            <a:xfrm>
              <a:off x="518688" y="1449150"/>
              <a:ext cx="2646441" cy="329125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9B2894-7AF5-4BDD-A4BE-45F6C926B682}"/>
                </a:ext>
              </a:extLst>
            </p:cNvPr>
            <p:cNvSpPr txBox="1"/>
            <p:nvPr/>
          </p:nvSpPr>
          <p:spPr>
            <a:xfrm>
              <a:off x="575942" y="1531376"/>
              <a:ext cx="2529082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200" dirty="0" err="1">
                  <a:latin typeface="#9Slide03 AmpleSoft" panose="02000000000000000000" pitchFamily="2" charset="0"/>
                </a:rPr>
                <a:t>Các</a:t>
              </a:r>
              <a:r>
                <a:rPr lang="en-US" sz="2200" dirty="0">
                  <a:latin typeface="#9Slide03 AmpleSoft" panose="02000000000000000000" pitchFamily="2" charset="0"/>
                </a:rPr>
                <a:t> ý </a:t>
              </a:r>
              <a:r>
                <a:rPr lang="en-US" sz="2200" dirty="0" err="1">
                  <a:latin typeface="#9Slide03 AmpleSoft" panose="02000000000000000000" pitchFamily="2" charset="0"/>
                </a:rPr>
                <a:t>chính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được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sắp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xếp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theo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mô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hình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tổng</a:t>
              </a:r>
              <a:r>
                <a:rPr lang="en-US" sz="2200" dirty="0">
                  <a:latin typeface="#9Slide03 AmpleSoft" panose="02000000000000000000" pitchFamily="2" charset="0"/>
                </a:rPr>
                <a:t> – </a:t>
              </a:r>
              <a:r>
                <a:rPr lang="en-US" sz="2200" dirty="0" err="1">
                  <a:latin typeface="#9Slide03 AmpleSoft" panose="02000000000000000000" pitchFamily="2" charset="0"/>
                </a:rPr>
                <a:t>phân</a:t>
              </a:r>
              <a:r>
                <a:rPr lang="en-US" sz="2200" dirty="0">
                  <a:latin typeface="#9Slide03 AmpleSoft" panose="02000000000000000000" pitchFamily="2" charset="0"/>
                </a:rPr>
                <a:t> – </a:t>
              </a:r>
              <a:r>
                <a:rPr lang="en-US" sz="2200" dirty="0" err="1">
                  <a:latin typeface="#9Slide03 AmpleSoft" panose="02000000000000000000" pitchFamily="2" charset="0"/>
                </a:rPr>
                <a:t>hợp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giúp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người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đọc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dễ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dàng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tiếp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nhận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và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theo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dõi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mạch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lập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luận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của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văn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bản</a:t>
              </a:r>
              <a:r>
                <a:rPr lang="en-US" sz="2200" dirty="0">
                  <a:latin typeface="#9Slide03 AmpleSoft" panose="02000000000000000000" pitchFamily="2" charset="0"/>
                </a:rPr>
                <a:t>, </a:t>
              </a:r>
              <a:r>
                <a:rPr lang="en-US" sz="2200" dirty="0" err="1">
                  <a:latin typeface="#9Slide03 AmpleSoft" panose="02000000000000000000" pitchFamily="2" charset="0"/>
                </a:rPr>
                <a:t>từ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đó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tăng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sức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thuyết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phục</a:t>
              </a:r>
              <a:r>
                <a:rPr lang="en-US" sz="2200" dirty="0">
                  <a:latin typeface="#9Slide03 AmpleSoft" panose="02000000000000000000" pitchFamily="2" charset="0"/>
                </a:rPr>
                <a:t> </a:t>
              </a:r>
              <a:r>
                <a:rPr lang="en-US" sz="2200" dirty="0" err="1">
                  <a:latin typeface="#9Slide03 AmpleSoft" panose="02000000000000000000" pitchFamily="2" charset="0"/>
                </a:rPr>
                <a:t>hơn</a:t>
              </a:r>
              <a:endParaRPr lang="en-US" sz="2200" dirty="0">
                <a:latin typeface="#9Slide03 AmpleSoft" panose="02000000000000000000" pitchFamily="2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340451-6336-4D7A-2367-41A0D147E13F}"/>
              </a:ext>
            </a:extLst>
          </p:cNvPr>
          <p:cNvGrpSpPr/>
          <p:nvPr/>
        </p:nvGrpSpPr>
        <p:grpSpPr>
          <a:xfrm>
            <a:off x="6047090" y="1449147"/>
            <a:ext cx="2646762" cy="3291253"/>
            <a:chOff x="5978871" y="1449149"/>
            <a:chExt cx="2646762" cy="329125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362EB93-05FE-A60F-C06C-237B5015AE3A}"/>
                </a:ext>
              </a:extLst>
            </p:cNvPr>
            <p:cNvSpPr/>
            <p:nvPr/>
          </p:nvSpPr>
          <p:spPr>
            <a:xfrm>
              <a:off x="5978871" y="1449149"/>
              <a:ext cx="2646441" cy="329125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3C0550-2A3A-ABEC-0820-0FA57B931939}"/>
                </a:ext>
              </a:extLst>
            </p:cNvPr>
            <p:cNvSpPr txBox="1"/>
            <p:nvPr/>
          </p:nvSpPr>
          <p:spPr>
            <a:xfrm>
              <a:off x="6014059" y="1524326"/>
              <a:ext cx="2611574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000" dirty="0" err="1">
                  <a:latin typeface="#9Slide03 AmpleSoft" panose="02000000000000000000" pitchFamily="2" charset="0"/>
                </a:rPr>
                <a:t>Phần</a:t>
              </a:r>
              <a:r>
                <a:rPr lang="en-US" sz="2000" dirty="0">
                  <a:latin typeface="#9Slide03 AmpleSoft" panose="02000000000000000000" pitchFamily="2" charset="0"/>
                </a:rPr>
                <a:t> 2,3,4 </a:t>
              </a:r>
              <a:r>
                <a:rPr lang="en-US" sz="2000" dirty="0" err="1">
                  <a:latin typeface="#9Slide03 AmpleSoft" panose="02000000000000000000" pitchFamily="2" charset="0"/>
                </a:rPr>
                <a:t>cũng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không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thể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sắp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xếp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theo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trình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tự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khác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vì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theo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góc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nhìn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của</a:t>
              </a:r>
              <a:r>
                <a:rPr lang="en-US" sz="2000" dirty="0">
                  <a:latin typeface="#9Slide03 AmpleSoft" panose="02000000000000000000" pitchFamily="2" charset="0"/>
                </a:rPr>
                <a:t> LPL, </a:t>
              </a:r>
              <a:r>
                <a:rPr lang="en-US" sz="2000" dirty="0" err="1">
                  <a:latin typeface="#9Slide03 AmpleSoft" panose="02000000000000000000" pitchFamily="2" charset="0"/>
                </a:rPr>
                <a:t>yếu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tố</a:t>
              </a:r>
              <a:r>
                <a:rPr lang="en-US" sz="2000" dirty="0">
                  <a:latin typeface="#9Slide03 AmpleSoft" panose="02000000000000000000" pitchFamily="2" charset="0"/>
                </a:rPr>
                <a:t> li </a:t>
              </a:r>
              <a:r>
                <a:rPr lang="en-US" sz="2000" dirty="0" err="1">
                  <a:latin typeface="#9Slide03 AmpleSoft" panose="02000000000000000000" pitchFamily="2" charset="0"/>
                </a:rPr>
                <a:t>kì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giúp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tác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phẩm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thành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công</a:t>
              </a:r>
              <a:r>
                <a:rPr lang="en-US" sz="2000" dirty="0">
                  <a:latin typeface="#9Slide03 AmpleSoft" panose="02000000000000000000" pitchFamily="2" charset="0"/>
                </a:rPr>
                <a:t>, </a:t>
              </a:r>
              <a:r>
                <a:rPr lang="en-US" sz="2000" dirty="0" err="1">
                  <a:latin typeface="#9Slide03 AmpleSoft" panose="02000000000000000000" pitchFamily="2" charset="0"/>
                </a:rPr>
                <a:t>nhưng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giá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trị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cốt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lõi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tạo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nên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sức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hấp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dẫn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với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nhiều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thế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hệ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của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văn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bản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là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giá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trị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nhân</a:t>
              </a:r>
              <a:r>
                <a:rPr lang="en-US" sz="2000" dirty="0">
                  <a:latin typeface="#9Slide03 AmpleSoft" panose="020000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</a:rPr>
                <a:t>văn</a:t>
              </a:r>
              <a:r>
                <a:rPr lang="en-US" sz="2000" dirty="0">
                  <a:latin typeface="#9Slide03 AmpleSoft" panose="02000000000000000000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256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48;p40">
            <a:extLst>
              <a:ext uri="{FF2B5EF4-FFF2-40B4-BE49-F238E27FC236}">
                <a16:creationId xmlns:a16="http://schemas.microsoft.com/office/drawing/2014/main" id="{F3BBF595-83EF-0636-168E-25096D957893}"/>
              </a:ext>
            </a:extLst>
          </p:cNvPr>
          <p:cNvSpPr/>
          <p:nvPr/>
        </p:nvSpPr>
        <p:spPr>
          <a:xfrm>
            <a:off x="2375647" y="1004046"/>
            <a:ext cx="6024282" cy="3379695"/>
          </a:xfrm>
          <a:custGeom>
            <a:avLst/>
            <a:gdLst/>
            <a:ahLst/>
            <a:cxnLst/>
            <a:rect l="l" t="t" r="r" b="b"/>
            <a:pathLst>
              <a:path w="66569" h="40359" extrusionOk="0">
                <a:moveTo>
                  <a:pt x="31638" y="0"/>
                </a:moveTo>
                <a:cubicBezTo>
                  <a:pt x="29453" y="380"/>
                  <a:pt x="27204" y="729"/>
                  <a:pt x="25051" y="1299"/>
                </a:cubicBezTo>
                <a:cubicBezTo>
                  <a:pt x="16658" y="3547"/>
                  <a:pt x="9026" y="7443"/>
                  <a:pt x="3484" y="15550"/>
                </a:cubicBezTo>
                <a:cubicBezTo>
                  <a:pt x="1774" y="18052"/>
                  <a:pt x="634" y="20902"/>
                  <a:pt x="285" y="24037"/>
                </a:cubicBezTo>
                <a:cubicBezTo>
                  <a:pt x="0" y="26919"/>
                  <a:pt x="1742" y="28851"/>
                  <a:pt x="3389" y="30561"/>
                </a:cubicBezTo>
                <a:cubicBezTo>
                  <a:pt x="6746" y="34108"/>
                  <a:pt x="10894" y="36008"/>
                  <a:pt x="15075" y="37813"/>
                </a:cubicBezTo>
                <a:cubicBezTo>
                  <a:pt x="19468" y="39689"/>
                  <a:pt x="23961" y="40359"/>
                  <a:pt x="28505" y="40359"/>
                </a:cubicBezTo>
                <a:cubicBezTo>
                  <a:pt x="30250" y="40359"/>
                  <a:pt x="32002" y="40260"/>
                  <a:pt x="33760" y="40093"/>
                </a:cubicBezTo>
                <a:cubicBezTo>
                  <a:pt x="42184" y="39301"/>
                  <a:pt x="50481" y="37655"/>
                  <a:pt x="58113" y="33063"/>
                </a:cubicBezTo>
                <a:cubicBezTo>
                  <a:pt x="62072" y="30688"/>
                  <a:pt x="64954" y="27204"/>
                  <a:pt x="65872" y="21789"/>
                </a:cubicBezTo>
                <a:cubicBezTo>
                  <a:pt x="66569" y="17482"/>
                  <a:pt x="64859" y="14125"/>
                  <a:pt x="62832" y="11021"/>
                </a:cubicBezTo>
                <a:cubicBezTo>
                  <a:pt x="59063" y="5194"/>
                  <a:pt x="53616" y="2597"/>
                  <a:pt x="47726" y="1331"/>
                </a:cubicBezTo>
                <a:cubicBezTo>
                  <a:pt x="44337" y="602"/>
                  <a:pt x="40853" y="507"/>
                  <a:pt x="37402" y="32"/>
                </a:cubicBezTo>
                <a:cubicBezTo>
                  <a:pt x="37370" y="32"/>
                  <a:pt x="37338" y="32"/>
                  <a:pt x="3733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C8CFCC-67C0-0B72-C296-4809B092F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552"/>
            <a:ext cx="4408394" cy="4408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AF6644-4D06-01FD-EC55-34B3971472FE}"/>
              </a:ext>
            </a:extLst>
          </p:cNvPr>
          <p:cNvSpPr txBox="1"/>
          <p:nvPr/>
        </p:nvSpPr>
        <p:spPr>
          <a:xfrm>
            <a:off x="4408394" y="1539731"/>
            <a:ext cx="31466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#9Slide03 AmpleSoft" panose="02000000000000000000" pitchFamily="2" charset="0"/>
              </a:rPr>
              <a:t>Văn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bản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giúp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em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hiểu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thêm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gì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về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văn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bản</a:t>
            </a:r>
            <a:r>
              <a:rPr lang="en-US" sz="3600" dirty="0">
                <a:latin typeface="#9Slide03 AmpleSoft" panose="02000000000000000000" pitchFamily="2" charset="0"/>
              </a:rPr>
              <a:t> “</a:t>
            </a:r>
            <a:r>
              <a:rPr lang="en-US" sz="3600" dirty="0" err="1">
                <a:latin typeface="#9Slide03 AmpleSoft" panose="02000000000000000000" pitchFamily="2" charset="0"/>
              </a:rPr>
              <a:t>Bạch</a:t>
            </a:r>
            <a:r>
              <a:rPr lang="en-US" sz="3600" dirty="0">
                <a:latin typeface="#9Slide03 AmpleSoft" panose="020000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</a:rPr>
              <a:t>tuộc</a:t>
            </a:r>
            <a:r>
              <a:rPr lang="en-US" sz="3600" dirty="0">
                <a:latin typeface="#9Slide03 AmpleSoft" panose="02000000000000000000" pitchFamily="2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129819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69EF10-4B9B-4857-BC89-EEBBF040EAEF}"/>
              </a:ext>
            </a:extLst>
          </p:cNvPr>
          <p:cNvSpPr txBox="1"/>
          <p:nvPr/>
        </p:nvSpPr>
        <p:spPr>
          <a:xfrm>
            <a:off x="3373120" y="1156742"/>
            <a:ext cx="5488076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300" b="1" dirty="0" err="1">
                <a:latin typeface="#9Slide03 AmpleSoft" panose="02000000000000000000" pitchFamily="2" charset="0"/>
              </a:rPr>
              <a:t>Giá</a:t>
            </a:r>
            <a:r>
              <a:rPr lang="en-US" sz="2300" b="1" dirty="0">
                <a:latin typeface="#9Slide03 AmpleSoft" panose="02000000000000000000" pitchFamily="2" charset="0"/>
              </a:rPr>
              <a:t> </a:t>
            </a:r>
            <a:r>
              <a:rPr lang="en-US" sz="2300" b="1" dirty="0" err="1">
                <a:latin typeface="#9Slide03 AmpleSoft" panose="02000000000000000000" pitchFamily="2" charset="0"/>
              </a:rPr>
              <a:t>trị</a:t>
            </a:r>
            <a:r>
              <a:rPr lang="en-US" sz="2300" b="1" dirty="0">
                <a:latin typeface="#9Slide03 AmpleSoft" panose="02000000000000000000" pitchFamily="2" charset="0"/>
              </a:rPr>
              <a:t> </a:t>
            </a:r>
            <a:r>
              <a:rPr lang="en-US" sz="2300" b="1" dirty="0" err="1">
                <a:latin typeface="#9Slide03 AmpleSoft" panose="02000000000000000000" pitchFamily="2" charset="0"/>
              </a:rPr>
              <a:t>nhân</a:t>
            </a:r>
            <a:r>
              <a:rPr lang="en-US" sz="2300" b="1" dirty="0">
                <a:latin typeface="#9Slide03 AmpleSoft" panose="02000000000000000000" pitchFamily="2" charset="0"/>
              </a:rPr>
              <a:t> </a:t>
            </a:r>
            <a:r>
              <a:rPr lang="en-US" sz="2300" b="1" dirty="0" err="1">
                <a:latin typeface="#9Slide03 AmpleSoft" panose="02000000000000000000" pitchFamily="2" charset="0"/>
              </a:rPr>
              <a:t>văn</a:t>
            </a:r>
            <a:r>
              <a:rPr lang="en-US" sz="2300" b="1" dirty="0">
                <a:latin typeface="#9Slide03 AmpleSoft" panose="02000000000000000000" pitchFamily="2" charset="0"/>
              </a:rPr>
              <a:t> </a:t>
            </a:r>
            <a:r>
              <a:rPr lang="en-US" sz="2300" b="1" dirty="0" err="1">
                <a:latin typeface="#9Slide03 AmpleSoft" panose="02000000000000000000" pitchFamily="2" charset="0"/>
              </a:rPr>
              <a:t>trong</a:t>
            </a:r>
            <a:r>
              <a:rPr lang="en-US" sz="2300" b="1" dirty="0">
                <a:latin typeface="#9Slide03 AmpleSoft" panose="02000000000000000000" pitchFamily="2" charset="0"/>
              </a:rPr>
              <a:t> “</a:t>
            </a:r>
            <a:r>
              <a:rPr lang="en-US" sz="2300" b="1" dirty="0" err="1">
                <a:latin typeface="#9Slide03 AmpleSoft" panose="02000000000000000000" pitchFamily="2" charset="0"/>
              </a:rPr>
              <a:t>Bạch</a:t>
            </a:r>
            <a:r>
              <a:rPr lang="en-US" sz="2300" b="1" dirty="0">
                <a:latin typeface="#9Slide03 AmpleSoft" panose="02000000000000000000" pitchFamily="2" charset="0"/>
              </a:rPr>
              <a:t> </a:t>
            </a:r>
            <a:r>
              <a:rPr lang="en-US" sz="2300" b="1" dirty="0" err="1">
                <a:latin typeface="#9Slide03 AmpleSoft" panose="02000000000000000000" pitchFamily="2" charset="0"/>
              </a:rPr>
              <a:t>tuộc</a:t>
            </a:r>
            <a:r>
              <a:rPr lang="en-US" sz="2300" b="1" dirty="0">
                <a:latin typeface="#9Slide03 AmpleSoft" panose="02000000000000000000" pitchFamily="2" charset="0"/>
              </a:rPr>
              <a:t>”</a:t>
            </a:r>
          </a:p>
          <a:p>
            <a:pPr algn="just"/>
            <a:endParaRPr lang="en-US" sz="1000" dirty="0">
              <a:latin typeface="#9Slide03 AmpleSoft" panose="02000000000000000000" pitchFamily="2" charset="0"/>
            </a:endParaRPr>
          </a:p>
          <a:p>
            <a:pPr marL="346075" indent="-346075" algn="just">
              <a:buFontTx/>
              <a:buChar char="-"/>
            </a:pPr>
            <a:r>
              <a:rPr lang="en-US" sz="2300" dirty="0" err="1">
                <a:latin typeface="#9Slide03 AmpleSoft" panose="02000000000000000000" pitchFamily="2" charset="0"/>
              </a:rPr>
              <a:t>Vẻ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đẹp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của</a:t>
            </a:r>
            <a:r>
              <a:rPr lang="en-US" sz="2300" dirty="0">
                <a:latin typeface="#9Slide03 AmpleSoft" panose="02000000000000000000" pitchFamily="2" charset="0"/>
              </a:rPr>
              <a:t> con </a:t>
            </a:r>
            <a:r>
              <a:rPr lang="en-US" sz="2300" dirty="0" err="1">
                <a:latin typeface="#9Slide03 AmpleSoft" panose="02000000000000000000" pitchFamily="2" charset="0"/>
              </a:rPr>
              <a:t>người</a:t>
            </a:r>
            <a:r>
              <a:rPr lang="en-US" sz="2300" dirty="0">
                <a:latin typeface="#9Slide03 AmpleSoft" panose="02000000000000000000" pitchFamily="2" charset="0"/>
              </a:rPr>
              <a:t>: </a:t>
            </a:r>
            <a:r>
              <a:rPr lang="en-US" sz="2300" dirty="0" err="1">
                <a:latin typeface="#9Slide03 AmpleSoft" panose="02000000000000000000" pitchFamily="2" charset="0"/>
              </a:rPr>
              <a:t>Thuyền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trưởng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Nê-mô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cùng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mọi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người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trên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tàu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đã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dũng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cảm</a:t>
            </a:r>
            <a:r>
              <a:rPr lang="en-US" sz="2300" dirty="0">
                <a:latin typeface="#9Slide03 AmpleSoft" panose="02000000000000000000" pitchFamily="2" charset="0"/>
              </a:rPr>
              <a:t>, </a:t>
            </a:r>
            <a:r>
              <a:rPr lang="en-US" sz="2300" dirty="0" err="1">
                <a:latin typeface="#9Slide03 AmpleSoft" panose="02000000000000000000" pitchFamily="2" charset="0"/>
              </a:rPr>
              <a:t>kiên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cường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chiến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đấu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với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quái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vật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khổng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lồ</a:t>
            </a:r>
            <a:endParaRPr lang="en-US" sz="2300" dirty="0">
              <a:latin typeface="#9Slide03 AmpleSoft" panose="02000000000000000000" pitchFamily="2" charset="0"/>
            </a:endParaRPr>
          </a:p>
          <a:p>
            <a:pPr algn="just"/>
            <a:endParaRPr lang="en-US" sz="1000" dirty="0">
              <a:latin typeface="#9Slide03 AmpleSoft" panose="02000000000000000000" pitchFamily="2" charset="0"/>
            </a:endParaRPr>
          </a:p>
          <a:p>
            <a:pPr marL="346075" indent="-346075" algn="just">
              <a:buFontTx/>
              <a:buChar char="-"/>
            </a:pPr>
            <a:r>
              <a:rPr lang="en-US" sz="2300" dirty="0">
                <a:latin typeface="#9Slide03 AmpleSoft" panose="02000000000000000000" pitchFamily="2" charset="0"/>
              </a:rPr>
              <a:t>Con </a:t>
            </a:r>
            <a:r>
              <a:rPr lang="en-US" sz="2300" dirty="0" err="1">
                <a:latin typeface="#9Slide03 AmpleSoft" panose="02000000000000000000" pitchFamily="2" charset="0"/>
              </a:rPr>
              <a:t>người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thêm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hiểu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biển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cả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và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chính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mình</a:t>
            </a:r>
            <a:r>
              <a:rPr lang="en-US" sz="2300" dirty="0">
                <a:latin typeface="#9Slide03 AmpleSoft" panose="02000000000000000000" pitchFamily="2" charset="0"/>
              </a:rPr>
              <a:t>: </a:t>
            </a:r>
            <a:r>
              <a:rPr lang="en-US" sz="2300" dirty="0" err="1">
                <a:latin typeface="#9Slide03 AmpleSoft" panose="02000000000000000000" pitchFamily="2" charset="0"/>
              </a:rPr>
              <a:t>Đối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mặt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và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chiến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đấu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đến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cùng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với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những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khó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khăn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thử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thách</a:t>
            </a:r>
            <a:r>
              <a:rPr lang="en-US" sz="2300" dirty="0">
                <a:latin typeface="#9Slide03 AmpleSoft" panose="02000000000000000000" pitchFamily="2" charset="0"/>
              </a:rPr>
              <a:t> + </a:t>
            </a:r>
            <a:r>
              <a:rPr lang="en-US" sz="2300" dirty="0" err="1">
                <a:latin typeface="#9Slide03 AmpleSoft" panose="02000000000000000000" pitchFamily="2" charset="0"/>
              </a:rPr>
              <a:t>sức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mạnh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của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tình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yêu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thương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và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đoàn</a:t>
            </a:r>
            <a:r>
              <a:rPr lang="en-US" sz="2300" dirty="0"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latin typeface="#9Slide03 AmpleSoft" panose="02000000000000000000" pitchFamily="2" charset="0"/>
              </a:rPr>
              <a:t>kết</a:t>
            </a:r>
            <a:endParaRPr lang="en-US" sz="2300" dirty="0">
              <a:latin typeface="#9Slide03 AmpleSoft" panose="02000000000000000000" pitchFamily="2" charset="0"/>
            </a:endParaRPr>
          </a:p>
        </p:txBody>
      </p:sp>
      <p:pic>
        <p:nvPicPr>
          <p:cNvPr id="1026" name="Picture 2" descr="Soạn bài Bạch tuộc | Ngắn nhất Soạn văn 7 Cánh diều">
            <a:extLst>
              <a:ext uri="{FF2B5EF4-FFF2-40B4-BE49-F238E27FC236}">
                <a16:creationId xmlns:a16="http://schemas.microsoft.com/office/drawing/2014/main" id="{7C36D4CB-916E-1908-7612-A13C2520E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04" y="1637873"/>
            <a:ext cx="2865749" cy="225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983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4" name="Google Shape;4314;p89"/>
          <p:cNvSpPr/>
          <p:nvPr/>
        </p:nvSpPr>
        <p:spPr>
          <a:xfrm>
            <a:off x="3193529" y="3721658"/>
            <a:ext cx="373316" cy="124320"/>
          </a:xfrm>
          <a:custGeom>
            <a:avLst/>
            <a:gdLst/>
            <a:ahLst/>
            <a:cxnLst/>
            <a:rect l="l" t="t" r="r" b="b"/>
            <a:pathLst>
              <a:path w="31022" h="10337" extrusionOk="0">
                <a:moveTo>
                  <a:pt x="28740" y="8209"/>
                </a:moveTo>
                <a:cubicBezTo>
                  <a:pt x="26637" y="7029"/>
                  <a:pt x="24557" y="7516"/>
                  <a:pt x="22489" y="8447"/>
                </a:cubicBezTo>
                <a:cubicBezTo>
                  <a:pt x="21468" y="8907"/>
                  <a:pt x="20398" y="9279"/>
                  <a:pt x="19321" y="9590"/>
                </a:cubicBezTo>
                <a:cubicBezTo>
                  <a:pt x="16731" y="10337"/>
                  <a:pt x="14632" y="8865"/>
                  <a:pt x="14443" y="6091"/>
                </a:cubicBezTo>
                <a:cubicBezTo>
                  <a:pt x="14315" y="4203"/>
                  <a:pt x="14725" y="3408"/>
                  <a:pt x="16630" y="2855"/>
                </a:cubicBezTo>
                <a:cubicBezTo>
                  <a:pt x="16908" y="2774"/>
                  <a:pt x="17203" y="2758"/>
                  <a:pt x="17641" y="2688"/>
                </a:cubicBezTo>
                <a:cubicBezTo>
                  <a:pt x="16714" y="2023"/>
                  <a:pt x="15887" y="1715"/>
                  <a:pt x="14930" y="1665"/>
                </a:cubicBezTo>
                <a:cubicBezTo>
                  <a:pt x="13023" y="1566"/>
                  <a:pt x="11413" y="2236"/>
                  <a:pt x="9979" y="3433"/>
                </a:cubicBezTo>
                <a:cubicBezTo>
                  <a:pt x="8810" y="4408"/>
                  <a:pt x="7894" y="5586"/>
                  <a:pt x="7083" y="6874"/>
                </a:cubicBezTo>
                <a:cubicBezTo>
                  <a:pt x="5745" y="9006"/>
                  <a:pt x="3003" y="9724"/>
                  <a:pt x="810" y="8589"/>
                </a:cubicBezTo>
                <a:cubicBezTo>
                  <a:pt x="422" y="8387"/>
                  <a:pt x="56" y="8163"/>
                  <a:pt x="0" y="7593"/>
                </a:cubicBezTo>
                <a:cubicBezTo>
                  <a:pt x="2898" y="8805"/>
                  <a:pt x="5188" y="8150"/>
                  <a:pt x="6812" y="5643"/>
                </a:cubicBezTo>
                <a:cubicBezTo>
                  <a:pt x="7693" y="4285"/>
                  <a:pt x="8854" y="3228"/>
                  <a:pt x="10056" y="2174"/>
                </a:cubicBezTo>
                <a:cubicBezTo>
                  <a:pt x="12104" y="377"/>
                  <a:pt x="15534" y="1"/>
                  <a:pt x="18205" y="2319"/>
                </a:cubicBezTo>
                <a:cubicBezTo>
                  <a:pt x="18700" y="2749"/>
                  <a:pt x="19113" y="3249"/>
                  <a:pt x="19124" y="4150"/>
                </a:cubicBezTo>
                <a:cubicBezTo>
                  <a:pt x="18564" y="3868"/>
                  <a:pt x="18151" y="3625"/>
                  <a:pt x="17711" y="3444"/>
                </a:cubicBezTo>
                <a:cubicBezTo>
                  <a:pt x="16758" y="3051"/>
                  <a:pt x="15520" y="3366"/>
                  <a:pt x="15286" y="4103"/>
                </a:cubicBezTo>
                <a:cubicBezTo>
                  <a:pt x="14523" y="6512"/>
                  <a:pt x="16225" y="8675"/>
                  <a:pt x="18204" y="8648"/>
                </a:cubicBezTo>
                <a:cubicBezTo>
                  <a:pt x="19516" y="8630"/>
                  <a:pt x="20764" y="8325"/>
                  <a:pt x="21972" y="7794"/>
                </a:cubicBezTo>
                <a:cubicBezTo>
                  <a:pt x="22888" y="7393"/>
                  <a:pt x="23825" y="7000"/>
                  <a:pt x="24791" y="6764"/>
                </a:cubicBezTo>
                <a:cubicBezTo>
                  <a:pt x="27349" y="6142"/>
                  <a:pt x="30253" y="7711"/>
                  <a:pt x="31022" y="9936"/>
                </a:cubicBezTo>
                <a:cubicBezTo>
                  <a:pt x="30321" y="9395"/>
                  <a:pt x="29595" y="8689"/>
                  <a:pt x="28740" y="82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3995" tIns="43995" rIns="43995" bIns="43995" anchor="ctr" anchorCtr="0">
            <a:noAutofit/>
          </a:bodyPr>
          <a:lstStyle/>
          <a:p>
            <a:endParaRPr sz="674"/>
          </a:p>
        </p:txBody>
      </p:sp>
      <p:sp>
        <p:nvSpPr>
          <p:cNvPr id="4328" name="Google Shape;3980;p84">
            <a:extLst>
              <a:ext uri="{FF2B5EF4-FFF2-40B4-BE49-F238E27FC236}">
                <a16:creationId xmlns:a16="http://schemas.microsoft.com/office/drawing/2014/main" id="{72BE8A14-D7AC-6D37-550B-BE42817690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04366" y="187245"/>
            <a:ext cx="4935265" cy="352392"/>
          </a:xfrm>
          <a:prstGeom prst="rect">
            <a:avLst/>
          </a:prstGeom>
        </p:spPr>
        <p:txBody>
          <a:bodyPr spcFirstLastPara="1" wrap="square" lIns="43995" tIns="43995" rIns="46617" bIns="4399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PHIẾU TÌM HIỂU </a:t>
            </a:r>
            <a:r>
              <a:rPr lang="en-US" sz="20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Tác</a:t>
            </a:r>
            <a:r>
              <a:rPr lang="en-US" sz="2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giả</a:t>
            </a:r>
            <a:r>
              <a:rPr lang="en-US" sz="2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- </a:t>
            </a:r>
            <a:r>
              <a:rPr lang="en-US" sz="20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Tác</a:t>
            </a:r>
            <a:r>
              <a:rPr lang="en-US" sz="2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phẩm</a:t>
            </a:r>
            <a:endParaRPr sz="20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4333" name="TextBox 4332">
            <a:extLst>
              <a:ext uri="{FF2B5EF4-FFF2-40B4-BE49-F238E27FC236}">
                <a16:creationId xmlns:a16="http://schemas.microsoft.com/office/drawing/2014/main" id="{0D4E924B-6C3E-8252-2059-1C5AB760D351}"/>
              </a:ext>
            </a:extLst>
          </p:cNvPr>
          <p:cNvSpPr txBox="1"/>
          <p:nvPr/>
        </p:nvSpPr>
        <p:spPr>
          <a:xfrm>
            <a:off x="159381" y="660320"/>
            <a:ext cx="8825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391" algn="ctr"/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Em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hãy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tìm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hiểu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+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đọc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SGK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và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chỉ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ra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những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nét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chính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về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tác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giả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và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tác</a:t>
            </a:r>
            <a:r>
              <a:rPr lang="en-US" sz="1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phẩm</a:t>
            </a:r>
            <a:endParaRPr lang="en-US" sz="1800" dirty="0">
              <a:solidFill>
                <a:srgbClr val="0070C0"/>
              </a:solidFill>
              <a:latin typeface="#9Slide03 Ample" panose="02000000000000000000" pitchFamily="2" charset="0"/>
            </a:endParaRPr>
          </a:p>
        </p:txBody>
      </p:sp>
      <p:sp>
        <p:nvSpPr>
          <p:cNvPr id="4334" name="Google Shape;3976;p84">
            <a:extLst>
              <a:ext uri="{FF2B5EF4-FFF2-40B4-BE49-F238E27FC236}">
                <a16:creationId xmlns:a16="http://schemas.microsoft.com/office/drawing/2014/main" id="{B1B168C2-A8CE-0034-5A38-BF39ED6537A8}"/>
              </a:ext>
            </a:extLst>
          </p:cNvPr>
          <p:cNvSpPr/>
          <p:nvPr/>
        </p:nvSpPr>
        <p:spPr>
          <a:xfrm>
            <a:off x="359933" y="2290384"/>
            <a:ext cx="4044744" cy="2559912"/>
          </a:xfrm>
          <a:prstGeom prst="round2DiagRect">
            <a:avLst>
              <a:gd name="adj1" fmla="val 20323"/>
              <a:gd name="adj2" fmla="val 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3995" tIns="43995" rIns="43995" bIns="43995" anchor="ctr" anchorCtr="0">
            <a:noAutofit/>
          </a:bodyPr>
          <a:lstStyle/>
          <a:p>
            <a:endParaRPr sz="674"/>
          </a:p>
        </p:txBody>
      </p:sp>
      <p:sp>
        <p:nvSpPr>
          <p:cNvPr id="4335" name="Google Shape;3985;p84">
            <a:extLst>
              <a:ext uri="{FF2B5EF4-FFF2-40B4-BE49-F238E27FC236}">
                <a16:creationId xmlns:a16="http://schemas.microsoft.com/office/drawing/2014/main" id="{703D82A8-A1C1-E823-5727-ECC16E2B769D}"/>
              </a:ext>
            </a:extLst>
          </p:cNvPr>
          <p:cNvSpPr txBox="1">
            <a:spLocks/>
          </p:cNvSpPr>
          <p:nvPr/>
        </p:nvSpPr>
        <p:spPr>
          <a:xfrm>
            <a:off x="1944706" y="2513021"/>
            <a:ext cx="2380989" cy="28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95" tIns="43995" rIns="43995" bIns="4399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naheim"/>
              <a:buChar char="●"/>
              <a:defRPr sz="25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●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●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 err="1">
                <a:solidFill>
                  <a:schemeClr val="accent1"/>
                </a:solidFill>
                <a:latin typeface="Pacifico"/>
                <a:ea typeface="Pacifico"/>
                <a:cs typeface="Pacifico"/>
                <a:sym typeface="Pacifico"/>
              </a:rPr>
              <a:t>Tác</a:t>
            </a:r>
            <a:r>
              <a:rPr lang="en-US" sz="1800" dirty="0">
                <a:solidFill>
                  <a:schemeClr val="accent1"/>
                </a:solidFill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Pacifico"/>
                <a:ea typeface="Pacifico"/>
                <a:cs typeface="Pacifico"/>
                <a:sym typeface="Pacifico"/>
              </a:rPr>
              <a:t>giả</a:t>
            </a:r>
            <a:endParaRPr lang="en-US" sz="1800" dirty="0">
              <a:solidFill>
                <a:schemeClr val="accen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" name="Google Shape;3976;p84">
            <a:extLst>
              <a:ext uri="{FF2B5EF4-FFF2-40B4-BE49-F238E27FC236}">
                <a16:creationId xmlns:a16="http://schemas.microsoft.com/office/drawing/2014/main" id="{D42425C5-9E99-A347-0482-7A5421E9D818}"/>
              </a:ext>
            </a:extLst>
          </p:cNvPr>
          <p:cNvSpPr/>
          <p:nvPr/>
        </p:nvSpPr>
        <p:spPr>
          <a:xfrm>
            <a:off x="4757347" y="2290384"/>
            <a:ext cx="4044744" cy="2559911"/>
          </a:xfrm>
          <a:prstGeom prst="round2DiagRect">
            <a:avLst>
              <a:gd name="adj1" fmla="val 20323"/>
              <a:gd name="adj2" fmla="val 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3995" tIns="43995" rIns="43995" bIns="43995" anchor="ctr" anchorCtr="0">
            <a:noAutofit/>
          </a:bodyPr>
          <a:lstStyle/>
          <a:p>
            <a:endParaRPr sz="674"/>
          </a:p>
        </p:txBody>
      </p:sp>
      <p:sp>
        <p:nvSpPr>
          <p:cNvPr id="3" name="Google Shape;3985;p84">
            <a:extLst>
              <a:ext uri="{FF2B5EF4-FFF2-40B4-BE49-F238E27FC236}">
                <a16:creationId xmlns:a16="http://schemas.microsoft.com/office/drawing/2014/main" id="{A1ABDFFC-8D08-88DD-1E52-7B70AAA09C5C}"/>
              </a:ext>
            </a:extLst>
          </p:cNvPr>
          <p:cNvSpPr txBox="1">
            <a:spLocks/>
          </p:cNvSpPr>
          <p:nvPr/>
        </p:nvSpPr>
        <p:spPr>
          <a:xfrm>
            <a:off x="6275031" y="2513021"/>
            <a:ext cx="2380989" cy="28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95" tIns="43995" rIns="43995" bIns="4399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naheim"/>
              <a:buChar char="●"/>
              <a:defRPr sz="25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●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●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 err="1">
                <a:solidFill>
                  <a:schemeClr val="accent1"/>
                </a:solidFill>
                <a:latin typeface="Pacifico"/>
                <a:ea typeface="Pacifico"/>
                <a:cs typeface="Pacifico"/>
                <a:sym typeface="Pacifico"/>
              </a:rPr>
              <a:t>Tác</a:t>
            </a:r>
            <a:r>
              <a:rPr lang="en-US" sz="1800" dirty="0">
                <a:solidFill>
                  <a:schemeClr val="accent1"/>
                </a:solidFill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Pacifico"/>
                <a:ea typeface="Pacifico"/>
                <a:cs typeface="Pacifico"/>
                <a:sym typeface="Pacifico"/>
              </a:rPr>
              <a:t>phẩm</a:t>
            </a:r>
            <a:r>
              <a:rPr lang="en-US" sz="1800" dirty="0">
                <a:solidFill>
                  <a:schemeClr val="accent1"/>
                </a:solidFill>
                <a:latin typeface="Pacifico"/>
                <a:ea typeface="Pacifico"/>
                <a:cs typeface="Pacifico"/>
                <a:sym typeface="Pacifico"/>
              </a:rPr>
              <a:t> </a:t>
            </a:r>
          </a:p>
        </p:txBody>
      </p:sp>
      <p:sp>
        <p:nvSpPr>
          <p:cNvPr id="4" name="Google Shape;3986;p84">
            <a:extLst>
              <a:ext uri="{FF2B5EF4-FFF2-40B4-BE49-F238E27FC236}">
                <a16:creationId xmlns:a16="http://schemas.microsoft.com/office/drawing/2014/main" id="{69E63277-3CBE-76BD-99A4-68308296FB4C}"/>
              </a:ext>
            </a:extLst>
          </p:cNvPr>
          <p:cNvSpPr txBox="1">
            <a:spLocks/>
          </p:cNvSpPr>
          <p:nvPr/>
        </p:nvSpPr>
        <p:spPr>
          <a:xfrm>
            <a:off x="4811943" y="2901532"/>
            <a:ext cx="3935551" cy="468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95" tIns="43995" rIns="43995" bIns="4399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naheim"/>
              <a:buChar char="●"/>
              <a:defRPr sz="25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●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●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1600" dirty="0" err="1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loại</a:t>
            </a: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……………………………………...........................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 err="1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Vấn</a:t>
            </a: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nghị</a:t>
            </a: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luận</a:t>
            </a: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……………………………………………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….………………………………………………………………………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..………………………………………………………………………..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 err="1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Mục</a:t>
            </a: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đích</a:t>
            </a: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…………………………………………………………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….………………………………………………………………………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..………………………………………………………………………..</a:t>
            </a:r>
          </a:p>
        </p:txBody>
      </p:sp>
      <p:sp>
        <p:nvSpPr>
          <p:cNvPr id="5" name="Google Shape;3986;p84">
            <a:extLst>
              <a:ext uri="{FF2B5EF4-FFF2-40B4-BE49-F238E27FC236}">
                <a16:creationId xmlns:a16="http://schemas.microsoft.com/office/drawing/2014/main" id="{9C0858E0-9047-F351-C7B5-0DC388457E3C}"/>
              </a:ext>
            </a:extLst>
          </p:cNvPr>
          <p:cNvSpPr txBox="1">
            <a:spLocks/>
          </p:cNvSpPr>
          <p:nvPr/>
        </p:nvSpPr>
        <p:spPr>
          <a:xfrm>
            <a:off x="429371" y="2901532"/>
            <a:ext cx="3935551" cy="468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95" tIns="43995" rIns="43995" bIns="4399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naheim"/>
              <a:buChar char="●"/>
              <a:defRPr sz="25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●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●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1600" dirty="0" err="1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……………………………………....................................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 err="1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Quê</a:t>
            </a: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quán</a:t>
            </a: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……………………………………………………….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….………………………………………………………………………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 err="1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tài</a:t>
            </a: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………………………………………………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….………………………………………………………………………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 err="1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phẩm</a:t>
            </a: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biểu</a:t>
            </a: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……………………………………….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>
                <a:solidFill>
                  <a:srgbClr val="191919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…………………………………………………………………………</a:t>
            </a:r>
          </a:p>
        </p:txBody>
      </p:sp>
      <p:pic>
        <p:nvPicPr>
          <p:cNvPr id="1026" name="Picture 2" descr="Lê Phương Liên – Nhà xuất bản Kim Đồng">
            <a:extLst>
              <a:ext uri="{FF2B5EF4-FFF2-40B4-BE49-F238E27FC236}">
                <a16:creationId xmlns:a16="http://schemas.microsoft.com/office/drawing/2014/main" id="{1ACE306F-3D50-4B3E-E57A-00A40958F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8"/>
          <a:stretch/>
        </p:blipFill>
        <p:spPr bwMode="auto">
          <a:xfrm>
            <a:off x="1717289" y="1150335"/>
            <a:ext cx="1275958" cy="11095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Book Hai Vạn Dặm Dưới Biển - Jules Verne full prc pdf epub azw3 [Thiếu  Nhi] - DTV eBook - Thư Viện Sách Truyện Tiểu Thuyết Văn Học Miễn Phí Tải  PRC/PDF/EPUB/AZW3">
            <a:extLst>
              <a:ext uri="{FF2B5EF4-FFF2-40B4-BE49-F238E27FC236}">
                <a16:creationId xmlns:a16="http://schemas.microsoft.com/office/drawing/2014/main" id="{38C07CB3-6177-F042-4495-A1BF000DC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3" b="8638"/>
          <a:stretch/>
        </p:blipFill>
        <p:spPr bwMode="auto">
          <a:xfrm>
            <a:off x="6275031" y="1150335"/>
            <a:ext cx="1275958" cy="11109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2"/>
          <p:cNvPicPr preferRelativeResize="0"/>
          <p:nvPr/>
        </p:nvPicPr>
        <p:blipFill rotWithShape="1">
          <a:blip r:embed="rId3">
            <a:alphaModFix/>
          </a:blip>
          <a:srcRect l="8270" r="8270" b="30206"/>
          <a:stretch/>
        </p:blipFill>
        <p:spPr>
          <a:xfrm rot="-2336284">
            <a:off x="-11764" y="595326"/>
            <a:ext cx="5433711" cy="3404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2"/>
          <p:cNvPicPr preferRelativeResize="0"/>
          <p:nvPr/>
        </p:nvPicPr>
        <p:blipFill rotWithShape="1">
          <a:blip r:embed="rId4">
            <a:alphaModFix/>
          </a:blip>
          <a:srcRect r="11323" b="10402"/>
          <a:stretch/>
        </p:blipFill>
        <p:spPr>
          <a:xfrm>
            <a:off x="4726153" y="1153561"/>
            <a:ext cx="4451775" cy="399672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2"/>
          <p:cNvSpPr txBox="1">
            <a:spLocks noGrp="1"/>
          </p:cNvSpPr>
          <p:nvPr>
            <p:ph type="ctrTitle"/>
          </p:nvPr>
        </p:nvSpPr>
        <p:spPr>
          <a:xfrm>
            <a:off x="949224" y="2165449"/>
            <a:ext cx="4317584" cy="11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800" dirty="0">
                <a:solidFill>
                  <a:srgbClr val="C00000"/>
                </a:solidFill>
                <a:latin typeface="#9Slide03 SVNBriko" panose="020B0306030302020204" pitchFamily="34" charset="0"/>
                <a:sym typeface="Denk One"/>
              </a:rPr>
              <a:t>III. Tổng kết</a:t>
            </a:r>
            <a:endParaRPr sz="7200" dirty="0">
              <a:solidFill>
                <a:srgbClr val="C00000"/>
              </a:solidFill>
              <a:latin typeface="#9Slide03 SVNBriko" panose="020B0306030302020204" pitchFamily="34" charset="0"/>
              <a:sym typeface="Denk One"/>
            </a:endParaRPr>
          </a:p>
        </p:txBody>
      </p:sp>
      <p:pic>
        <p:nvPicPr>
          <p:cNvPr id="106" name="Google Shape;10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970117" y="3683475"/>
            <a:ext cx="590575" cy="13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39274" y="4291775"/>
            <a:ext cx="437100" cy="2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-8100000">
            <a:off x="2558143" y="1051644"/>
            <a:ext cx="528576" cy="107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-5946971">
            <a:off x="684936" y="112405"/>
            <a:ext cx="528576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2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6035288">
            <a:off x="7743112" y="259155"/>
            <a:ext cx="528575" cy="107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449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4;p35">
            <a:extLst>
              <a:ext uri="{FF2B5EF4-FFF2-40B4-BE49-F238E27FC236}">
                <a16:creationId xmlns:a16="http://schemas.microsoft.com/office/drawing/2014/main" id="{8B073BD5-510E-B623-4E57-88990E66368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1. Nội dung</a:t>
            </a:r>
            <a:endParaRPr sz="28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5122" name="Picture 2" descr="Review] Hai Vạn Dặm Dưới Đáy Biển – Jules Verne">
            <a:extLst>
              <a:ext uri="{FF2B5EF4-FFF2-40B4-BE49-F238E27FC236}">
                <a16:creationId xmlns:a16="http://schemas.microsoft.com/office/drawing/2014/main" id="{2BDB599E-CF85-7719-CDC9-2F57B1DD5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6" r="18233"/>
          <a:stretch/>
        </p:blipFill>
        <p:spPr bwMode="auto">
          <a:xfrm>
            <a:off x="404734" y="1054685"/>
            <a:ext cx="2615784" cy="374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209;p27">
            <a:extLst>
              <a:ext uri="{FF2B5EF4-FFF2-40B4-BE49-F238E27FC236}">
                <a16:creationId xmlns:a16="http://schemas.microsoft.com/office/drawing/2014/main" id="{127B1E33-666B-354F-15B9-D63C667A21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12314" r="-12327" b="10"/>
          <a:stretch/>
        </p:blipFill>
        <p:spPr>
          <a:xfrm>
            <a:off x="3438051" y="3648415"/>
            <a:ext cx="1013750" cy="69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46;p35">
            <a:extLst>
              <a:ext uri="{FF2B5EF4-FFF2-40B4-BE49-F238E27FC236}">
                <a16:creationId xmlns:a16="http://schemas.microsoft.com/office/drawing/2014/main" id="{915C6E7E-6E5C-AEB9-90EC-6E337CD54A2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5877" y="1895642"/>
            <a:ext cx="918096" cy="5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2872B0-7A49-B889-8801-3AF6B32C575F}"/>
              </a:ext>
            </a:extLst>
          </p:cNvPr>
          <p:cNvSpPr txBox="1"/>
          <p:nvPr/>
        </p:nvSpPr>
        <p:spPr>
          <a:xfrm>
            <a:off x="4740028" y="1202946"/>
            <a:ext cx="399923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#9Slide03 AmpleSoft" panose="02000000000000000000" pitchFamily="2" charset="0"/>
              </a:rPr>
              <a:t>Hiểu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thông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điệp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tác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giả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gửi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gắm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trong</a:t>
            </a:r>
            <a:r>
              <a:rPr lang="en-US" sz="2200" dirty="0">
                <a:latin typeface="#9Slide03 AmpleSoft" panose="02000000000000000000" pitchFamily="2" charset="0"/>
              </a:rPr>
              <a:t> “</a:t>
            </a:r>
            <a:r>
              <a:rPr lang="en-US" sz="2200" dirty="0" err="1">
                <a:latin typeface="#9Slide03 AmpleSoft" panose="02000000000000000000" pitchFamily="2" charset="0"/>
              </a:rPr>
              <a:t>Bạch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tuộc</a:t>
            </a:r>
            <a:r>
              <a:rPr lang="en-US" sz="2200" dirty="0">
                <a:latin typeface="#9Slide03 AmpleSoft" panose="02000000000000000000" pitchFamily="2" charset="0"/>
              </a:rPr>
              <a:t>”, </a:t>
            </a:r>
            <a:r>
              <a:rPr lang="en-US" sz="2200" dirty="0" err="1">
                <a:latin typeface="#9Slide03 AmpleSoft" panose="02000000000000000000" pitchFamily="2" charset="0"/>
              </a:rPr>
              <a:t>tác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giả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đã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thể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hiện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sự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hòa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đồng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gắn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bó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thấu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hiểu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giữa</a:t>
            </a:r>
            <a:r>
              <a:rPr lang="en-US" sz="2200" dirty="0">
                <a:latin typeface="#9Slide03 AmpleSoft" panose="02000000000000000000" pitchFamily="2" charset="0"/>
              </a:rPr>
              <a:t> con </a:t>
            </a:r>
            <a:r>
              <a:rPr lang="en-US" sz="2200" dirty="0" err="1">
                <a:latin typeface="#9Slide03 AmpleSoft" panose="02000000000000000000" pitchFamily="2" charset="0"/>
              </a:rPr>
              <a:t>người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thế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giới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tự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nhiên</a:t>
            </a:r>
            <a:endParaRPr lang="en-US" sz="2200" dirty="0">
              <a:latin typeface="#9Slide03 AmpleSoft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A29284-BA19-6E64-83BE-DD8F488584A7}"/>
              </a:ext>
            </a:extLst>
          </p:cNvPr>
          <p:cNvSpPr txBox="1"/>
          <p:nvPr/>
        </p:nvSpPr>
        <p:spPr>
          <a:xfrm>
            <a:off x="4740028" y="3273796"/>
            <a:ext cx="399923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#9Slide03 AmpleSoft" panose="02000000000000000000" pitchFamily="2" charset="0"/>
              </a:rPr>
              <a:t>Hiểu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về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nội</a:t>
            </a:r>
            <a:r>
              <a:rPr lang="en-US" sz="2200" dirty="0">
                <a:latin typeface="#9Slide03 AmpleSoft" panose="02000000000000000000" pitchFamily="2" charset="0"/>
              </a:rPr>
              <a:t> dung, </a:t>
            </a:r>
            <a:r>
              <a:rPr lang="en-US" sz="2200" dirty="0" err="1">
                <a:latin typeface="#9Slide03 AmpleSoft" panose="02000000000000000000" pitchFamily="2" charset="0"/>
              </a:rPr>
              <a:t>nhân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vật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sự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sáng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tạo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đặc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biệt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tính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nhân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văn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trong</a:t>
            </a:r>
            <a:r>
              <a:rPr lang="en-US" sz="2200" dirty="0">
                <a:latin typeface="#9Slide03 AmpleSoft" panose="02000000000000000000" pitchFamily="2" charset="0"/>
              </a:rPr>
              <a:t> “Hai </a:t>
            </a:r>
            <a:r>
              <a:rPr lang="en-US" sz="2200" dirty="0" err="1">
                <a:latin typeface="#9Slide03 AmpleSoft" panose="02000000000000000000" pitchFamily="2" charset="0"/>
              </a:rPr>
              <a:t>vạn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dặm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dưới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đáy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biển</a:t>
            </a:r>
            <a:r>
              <a:rPr lang="en-US" sz="2200" dirty="0">
                <a:latin typeface="#9Slide03 AmpleSoft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028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30095">
            <a:off x="774910" y="263550"/>
            <a:ext cx="998849" cy="120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5"/>
          <p:cNvPicPr preferRelativeResize="0"/>
          <p:nvPr/>
        </p:nvPicPr>
        <p:blipFill rotWithShape="1">
          <a:blip r:embed="rId4">
            <a:alphaModFix/>
          </a:blip>
          <a:srcRect l="-8262" t="-11440" r="-8274" b="-11440"/>
          <a:stretch/>
        </p:blipFill>
        <p:spPr>
          <a:xfrm rot="10800000">
            <a:off x="7652350" y="2533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5"/>
          <p:cNvPicPr preferRelativeResize="0"/>
          <p:nvPr/>
        </p:nvPicPr>
        <p:blipFill rotWithShape="1">
          <a:blip r:embed="rId3">
            <a:alphaModFix/>
          </a:blip>
          <a:srcRect r="61168" b="39896"/>
          <a:stretch/>
        </p:blipFill>
        <p:spPr>
          <a:xfrm rot="10800000">
            <a:off x="6905775" y="1475575"/>
            <a:ext cx="506600" cy="9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35"/>
          <p:cNvSpPr txBox="1"/>
          <p:nvPr/>
        </p:nvSpPr>
        <p:spPr>
          <a:xfrm>
            <a:off x="4437495" y="1382499"/>
            <a:ext cx="4091907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ea typeface="Abel"/>
                <a:cs typeface="Abel"/>
                <a:sym typeface="Abel"/>
              </a:rPr>
              <a:t>N</a:t>
            </a:r>
            <a:r>
              <a:rPr lang="es" sz="2200" dirty="0">
                <a:solidFill>
                  <a:schemeClr val="tx1"/>
                </a:solidFill>
                <a:latin typeface="#9Slide03 AmpleSoft" panose="02000000000000000000" pitchFamily="2" charset="0"/>
                <a:ea typeface="Abel"/>
                <a:cs typeface="Abel"/>
                <a:sym typeface="Abel"/>
              </a:rPr>
              <a:t>hận định xác đáng cùng những phân tích chi tiết, sâu sắc</a:t>
            </a:r>
          </a:p>
        </p:txBody>
      </p:sp>
      <p:sp>
        <p:nvSpPr>
          <p:cNvPr id="544" name="Google Shape;544;p35"/>
          <p:cNvSpPr txBox="1">
            <a:spLocks noGrp="1"/>
          </p:cNvSpPr>
          <p:nvPr>
            <p:ph type="ctrTitle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2. Nghệ thuật</a:t>
            </a:r>
            <a:endParaRPr sz="28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456" name="Google Shape;456;p35"/>
          <p:cNvPicPr preferRelativeResize="0"/>
          <p:nvPr/>
        </p:nvPicPr>
        <p:blipFill rotWithShape="1">
          <a:blip r:embed="rId5">
            <a:alphaModFix/>
          </a:blip>
          <a:srcRect l="-15308" t="-9425" r="-15308" b="-9437"/>
          <a:stretch/>
        </p:blipFill>
        <p:spPr>
          <a:xfrm flipH="1">
            <a:off x="3168004" y="2677717"/>
            <a:ext cx="931806" cy="83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7;p27">
            <a:extLst>
              <a:ext uri="{FF2B5EF4-FFF2-40B4-BE49-F238E27FC236}">
                <a16:creationId xmlns:a16="http://schemas.microsoft.com/office/drawing/2014/main" id="{D735B20B-D93A-E5CA-13A2-459724FF679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-10975" r="-10975"/>
          <a:stretch/>
        </p:blipFill>
        <p:spPr>
          <a:xfrm>
            <a:off x="3225216" y="3972935"/>
            <a:ext cx="874594" cy="679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8;p27">
            <a:extLst>
              <a:ext uri="{FF2B5EF4-FFF2-40B4-BE49-F238E27FC236}">
                <a16:creationId xmlns:a16="http://schemas.microsoft.com/office/drawing/2014/main" id="{82F12C55-0049-FEBC-4C10-15FA93ECE5F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-19191" r="-19178"/>
          <a:stretch/>
        </p:blipFill>
        <p:spPr>
          <a:xfrm>
            <a:off x="3145518" y="1382499"/>
            <a:ext cx="1021747" cy="6505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3;p35">
            <a:extLst>
              <a:ext uri="{FF2B5EF4-FFF2-40B4-BE49-F238E27FC236}">
                <a16:creationId xmlns:a16="http://schemas.microsoft.com/office/drawing/2014/main" id="{367EC189-4E24-E465-0DB4-B00B53F919B4}"/>
              </a:ext>
            </a:extLst>
          </p:cNvPr>
          <p:cNvSpPr txBox="1"/>
          <p:nvPr/>
        </p:nvSpPr>
        <p:spPr>
          <a:xfrm>
            <a:off x="4437495" y="2677717"/>
            <a:ext cx="4279283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ea typeface="Abel"/>
                <a:cs typeface="Abel"/>
                <a:sym typeface="Abel"/>
              </a:rPr>
              <a:t>H</a:t>
            </a:r>
            <a:r>
              <a:rPr lang="es" sz="2200" dirty="0">
                <a:solidFill>
                  <a:schemeClr val="tx1"/>
                </a:solidFill>
                <a:latin typeface="#9Slide03 AmpleSoft" panose="02000000000000000000" pitchFamily="2" charset="0"/>
                <a:ea typeface="Abel"/>
                <a:cs typeface="Abel"/>
                <a:sym typeface="Abel"/>
              </a:rPr>
              <a:t>ệ thống ý rõ ràng, mạch lạc</a:t>
            </a:r>
          </a:p>
        </p:txBody>
      </p:sp>
      <p:sp>
        <p:nvSpPr>
          <p:cNvPr id="7" name="Google Shape;543;p35">
            <a:extLst>
              <a:ext uri="{FF2B5EF4-FFF2-40B4-BE49-F238E27FC236}">
                <a16:creationId xmlns:a16="http://schemas.microsoft.com/office/drawing/2014/main" id="{9C1EFA5A-9FF2-A511-B873-21AB1BA1418F}"/>
              </a:ext>
            </a:extLst>
          </p:cNvPr>
          <p:cNvSpPr txBox="1"/>
          <p:nvPr/>
        </p:nvSpPr>
        <p:spPr>
          <a:xfrm>
            <a:off x="4437495" y="3974908"/>
            <a:ext cx="4279283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ea typeface="Abel"/>
                <a:cs typeface="Abel"/>
                <a:sym typeface="Abel"/>
              </a:rPr>
              <a:t>D</a:t>
            </a:r>
            <a:r>
              <a:rPr lang="es" sz="2200" dirty="0">
                <a:solidFill>
                  <a:schemeClr val="tx1"/>
                </a:solidFill>
                <a:latin typeface="#9Slide03 AmpleSoft" panose="02000000000000000000" pitchFamily="2" charset="0"/>
                <a:ea typeface="Abel"/>
                <a:cs typeface="Abel"/>
                <a:sym typeface="Abel"/>
              </a:rPr>
              <a:t>ẫn chứng chính xác, cụ thể</a:t>
            </a:r>
            <a:endParaRPr sz="2200" dirty="0">
              <a:solidFill>
                <a:schemeClr val="tx1"/>
              </a:solidFill>
              <a:latin typeface="#9Slide03 AmpleSoft" panose="02000000000000000000" pitchFamily="2" charset="0"/>
              <a:ea typeface="Abel"/>
              <a:cs typeface="Abel"/>
              <a:sym typeface="Abel"/>
            </a:endParaRPr>
          </a:p>
        </p:txBody>
      </p:sp>
      <p:pic>
        <p:nvPicPr>
          <p:cNvPr id="3074" name="Picture 2" descr="Hai vạn dặm dưới biển – huyhoangbookstore">
            <a:extLst>
              <a:ext uri="{FF2B5EF4-FFF2-40B4-BE49-F238E27FC236}">
                <a16:creationId xmlns:a16="http://schemas.microsoft.com/office/drawing/2014/main" id="{51E0E82A-F08B-E79D-F04D-90FDB97A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7" y="1160114"/>
            <a:ext cx="2537358" cy="371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" grpId="0"/>
      <p:bldP spid="54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319427" y="4288422"/>
            <a:ext cx="442536" cy="4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3924" y="2293900"/>
            <a:ext cx="369899" cy="79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58331">
            <a:off x="384893" y="460879"/>
            <a:ext cx="863589" cy="8501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A095F1-85A0-277C-AC17-5628E0EA2E37}"/>
              </a:ext>
            </a:extLst>
          </p:cNvPr>
          <p:cNvSpPr txBox="1"/>
          <p:nvPr/>
        </p:nvSpPr>
        <p:spPr>
          <a:xfrm>
            <a:off x="3286190" y="2006231"/>
            <a:ext cx="6124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>
                <a:latin typeface="#9Slide03 AmpleSoft" panose="02000000000000000000" pitchFamily="2" charset="0"/>
              </a:rPr>
              <a:t>Lê </a:t>
            </a:r>
            <a:r>
              <a:rPr lang="en-US" sz="2400" dirty="0" err="1">
                <a:latin typeface="#9Slide03 AmpleSoft" panose="02000000000000000000" pitchFamily="2" charset="0"/>
              </a:rPr>
              <a:t>Phương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Liên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quê</a:t>
            </a:r>
            <a:r>
              <a:rPr lang="en-US" sz="2400" dirty="0">
                <a:latin typeface="#9Slide03 AmpleSoft" panose="02000000000000000000" pitchFamily="2" charset="0"/>
              </a:rPr>
              <a:t> ở </a:t>
            </a:r>
            <a:r>
              <a:rPr lang="en-US" sz="2400" dirty="0" err="1">
                <a:latin typeface="#9Slide03 AmpleSoft" panose="02000000000000000000" pitchFamily="2" charset="0"/>
              </a:rPr>
              <a:t>Hà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Nội</a:t>
            </a:r>
            <a:endParaRPr lang="en-US" sz="2400" dirty="0">
              <a:latin typeface="#9Slide03 AmpleSoft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EF01B9-3E61-21BE-977F-ECC6ED83413C}"/>
              </a:ext>
            </a:extLst>
          </p:cNvPr>
          <p:cNvSpPr txBox="1"/>
          <p:nvPr/>
        </p:nvSpPr>
        <p:spPr>
          <a:xfrm>
            <a:off x="3296701" y="2637491"/>
            <a:ext cx="54058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#9Slide03 AmpleSoft" panose="02000000000000000000" pitchFamily="2" charset="0"/>
              </a:rPr>
              <a:t>Trưởng</a:t>
            </a:r>
            <a:r>
              <a:rPr lang="en-US" sz="2400" dirty="0">
                <a:latin typeface="#9Slide03 AmpleSoft" panose="02000000000000000000" pitchFamily="2" charset="0"/>
              </a:rPr>
              <a:t> Ban </a:t>
            </a:r>
            <a:r>
              <a:rPr lang="en-US" sz="2400" dirty="0" err="1">
                <a:latin typeface="#9Slide03 AmpleSoft" panose="02000000000000000000" pitchFamily="2" charset="0"/>
              </a:rPr>
              <a:t>Văn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học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thiếu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Hội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văn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Việt</a:t>
            </a:r>
            <a:r>
              <a:rPr lang="en-US" sz="2400" dirty="0">
                <a:latin typeface="#9Slide03 AmpleSoft" panose="02000000000000000000" pitchFamily="2" charset="0"/>
              </a:rPr>
              <a:t> Nam</a:t>
            </a:r>
          </a:p>
        </p:txBody>
      </p:sp>
      <p:pic>
        <p:nvPicPr>
          <p:cNvPr id="1026" name="Picture 2" descr="Lê Phương Liên – Nhà xuất bản Kim Đồng">
            <a:extLst>
              <a:ext uri="{FF2B5EF4-FFF2-40B4-BE49-F238E27FC236}">
                <a16:creationId xmlns:a16="http://schemas.microsoft.com/office/drawing/2014/main" id="{98B5870D-B2E9-A495-38D3-1173E4593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5" r="8184"/>
          <a:stretch/>
        </p:blipFill>
        <p:spPr bwMode="auto">
          <a:xfrm>
            <a:off x="365052" y="1425588"/>
            <a:ext cx="2175643" cy="24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0FAA79-8D74-FECF-339E-CF97DA03AB40}"/>
              </a:ext>
            </a:extLst>
          </p:cNvPr>
          <p:cNvSpPr txBox="1"/>
          <p:nvPr/>
        </p:nvSpPr>
        <p:spPr>
          <a:xfrm>
            <a:off x="3296701" y="3632223"/>
            <a:ext cx="54058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#9Slide03 AmpleSoft" panose="02000000000000000000" pitchFamily="2" charset="0"/>
              </a:rPr>
              <a:t>Nhà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văn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chuyên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sáng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tác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văn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học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thiếu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nhi</a:t>
            </a:r>
            <a:endParaRPr lang="en-US" sz="2400" dirty="0">
              <a:latin typeface="#9Slide03 AmpleSoft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39"/>
          <p:cNvPicPr preferRelativeResize="0"/>
          <p:nvPr/>
        </p:nvPicPr>
        <p:blipFill rotWithShape="1">
          <a:blip r:embed="rId3">
            <a:alphaModFix/>
          </a:blip>
          <a:srcRect l="-4188" t="-6207" r="-44865" b="3947"/>
          <a:stretch/>
        </p:blipFill>
        <p:spPr>
          <a:xfrm>
            <a:off x="-310575" y="1864310"/>
            <a:ext cx="6595966" cy="3279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1696" y="2861450"/>
            <a:ext cx="423492" cy="244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394" y="3258105"/>
            <a:ext cx="898021" cy="1507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788" y="3190957"/>
            <a:ext cx="898021" cy="157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8891" y="1545946"/>
            <a:ext cx="538327" cy="52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2013920" y="3672322"/>
            <a:ext cx="442536" cy="4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53924" y="2293900"/>
            <a:ext cx="369899" cy="79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358331">
            <a:off x="384893" y="460879"/>
            <a:ext cx="863589" cy="8501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CD98AF-5F32-5C8F-154B-BF0A158301EA}"/>
              </a:ext>
            </a:extLst>
          </p:cNvPr>
          <p:cNvSpPr txBox="1"/>
          <p:nvPr/>
        </p:nvSpPr>
        <p:spPr>
          <a:xfrm>
            <a:off x="2695555" y="1863765"/>
            <a:ext cx="58819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98450" algn="just">
              <a:buFontTx/>
              <a:buChar char="-"/>
            </a:pPr>
            <a:r>
              <a:rPr lang="en-US" sz="2400" dirty="0" err="1">
                <a:latin typeface="#9Slide03 AmpleSoft" panose="02000000000000000000" pitchFamily="2" charset="0"/>
              </a:rPr>
              <a:t>Thể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loại</a:t>
            </a:r>
            <a:r>
              <a:rPr lang="en-US" sz="2400" dirty="0">
                <a:latin typeface="#9Slide03 AmpleSoft" panose="02000000000000000000" pitchFamily="2" charset="0"/>
              </a:rPr>
              <a:t>: </a:t>
            </a:r>
            <a:r>
              <a:rPr lang="en-US" sz="2400" dirty="0" err="1">
                <a:latin typeface="#9Slide03 AmpleSoft" panose="02000000000000000000" pitchFamily="2" charset="0"/>
              </a:rPr>
              <a:t>Nghị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luận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văn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học</a:t>
            </a:r>
            <a:endParaRPr lang="en-US" sz="2400" dirty="0">
              <a:latin typeface="#9Slide03 AmpleSoft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0C4A98-AB90-F6F6-7F32-9F4D89DE658C}"/>
              </a:ext>
            </a:extLst>
          </p:cNvPr>
          <p:cNvSpPr txBox="1"/>
          <p:nvPr/>
        </p:nvSpPr>
        <p:spPr>
          <a:xfrm>
            <a:off x="2695554" y="2470625"/>
            <a:ext cx="58819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98450" algn="just">
              <a:buFontTx/>
              <a:buChar char="-"/>
            </a:pPr>
            <a:r>
              <a:rPr lang="en-US" sz="2400" dirty="0" err="1">
                <a:latin typeface="#9Slide03 AmpleSoft" panose="02000000000000000000" pitchFamily="2" charset="0"/>
              </a:rPr>
              <a:t>Vấn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đề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nghị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luận</a:t>
            </a:r>
            <a:r>
              <a:rPr lang="en-US" sz="2400" dirty="0">
                <a:latin typeface="#9Slide03 AmpleSoft" panose="02000000000000000000" pitchFamily="2" charset="0"/>
              </a:rPr>
              <a:t>: </a:t>
            </a:r>
            <a:r>
              <a:rPr lang="en-US" sz="2400" dirty="0" err="1">
                <a:latin typeface="#9Slide03 AmpleSoft" panose="02000000000000000000" pitchFamily="2" charset="0"/>
              </a:rPr>
              <a:t>Sức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hấp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dẫn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văn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bản</a:t>
            </a:r>
            <a:r>
              <a:rPr lang="en-US" sz="2400" dirty="0">
                <a:latin typeface="#9Slide03 AmpleSoft" panose="02000000000000000000" pitchFamily="2" charset="0"/>
              </a:rPr>
              <a:t> Hai </a:t>
            </a:r>
            <a:r>
              <a:rPr lang="en-US" sz="2400" dirty="0" err="1">
                <a:latin typeface="#9Slide03 AmpleSoft" panose="02000000000000000000" pitchFamily="2" charset="0"/>
              </a:rPr>
              <a:t>vạn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dặm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dưới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đáy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biển</a:t>
            </a:r>
            <a:endParaRPr lang="en-US" sz="2400" dirty="0">
              <a:latin typeface="#9Slide03 AmpleSoft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37BF03-20E3-D3D1-B971-6C58F8A322C1}"/>
              </a:ext>
            </a:extLst>
          </p:cNvPr>
          <p:cNvSpPr txBox="1"/>
          <p:nvPr/>
        </p:nvSpPr>
        <p:spPr>
          <a:xfrm>
            <a:off x="2718487" y="3461667"/>
            <a:ext cx="58819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98450" algn="just">
              <a:buFontTx/>
              <a:buChar char="-"/>
            </a:pPr>
            <a:r>
              <a:rPr lang="en-US" sz="2400" dirty="0" err="1">
                <a:latin typeface="#9Slide03 AmpleSoft" panose="02000000000000000000" pitchFamily="2" charset="0"/>
              </a:rPr>
              <a:t>Mục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đích</a:t>
            </a:r>
            <a:r>
              <a:rPr lang="en-US" sz="2400" dirty="0">
                <a:latin typeface="#9Slide03 AmpleSoft" panose="02000000000000000000" pitchFamily="2" charset="0"/>
              </a:rPr>
              <a:t>: </a:t>
            </a:r>
            <a:r>
              <a:rPr lang="en-US" sz="2400" dirty="0" err="1">
                <a:latin typeface="#9Slide03 AmpleSoft" panose="02000000000000000000" pitchFamily="2" charset="0"/>
              </a:rPr>
              <a:t>Phân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tích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đặc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sắc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nội</a:t>
            </a:r>
            <a:r>
              <a:rPr lang="en-US" sz="2400" dirty="0">
                <a:latin typeface="#9Slide03 AmpleSoft" panose="02000000000000000000" pitchFamily="2" charset="0"/>
              </a:rPr>
              <a:t> dung </a:t>
            </a:r>
            <a:r>
              <a:rPr lang="en-US" sz="2400" dirty="0" err="1">
                <a:latin typeface="#9Slide03 AmpleSoft" panose="02000000000000000000" pitchFamily="2" charset="0"/>
              </a:rPr>
              <a:t>và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nghệ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thuật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để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làm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rõ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sự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hấp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dẫn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văn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bản</a:t>
            </a:r>
            <a:r>
              <a:rPr lang="en-US" sz="2400" dirty="0">
                <a:latin typeface="#9Slide03 AmpleSoft" panose="02000000000000000000" pitchFamily="2" charset="0"/>
              </a:rPr>
              <a:t> Hai </a:t>
            </a:r>
            <a:r>
              <a:rPr lang="en-US" sz="2400" dirty="0" err="1">
                <a:latin typeface="#9Slide03 AmpleSoft" panose="02000000000000000000" pitchFamily="2" charset="0"/>
              </a:rPr>
              <a:t>vạn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dặm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dưới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đáy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biển</a:t>
            </a:r>
            <a:endParaRPr lang="en-US" sz="2400" dirty="0">
              <a:latin typeface="#9Slide03 AmpleSoft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41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ìm Hiểu Về Tộc Người Viking Sinh Sống Tại Canada - ĐỊA ĐIỂM DU LỊCH NỔI  TIẾNG">
            <a:extLst>
              <a:ext uri="{FF2B5EF4-FFF2-40B4-BE49-F238E27FC236}">
                <a16:creationId xmlns:a16="http://schemas.microsoft.com/office/drawing/2014/main" id="{2A2C05F0-F8B9-408B-3B4D-F3AF9F1DB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6" y="189697"/>
            <a:ext cx="1518612" cy="101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nh cảm xuyên thời không vẫn luôn mách bảo bạn nên làm gì">
            <a:extLst>
              <a:ext uri="{FF2B5EF4-FFF2-40B4-BE49-F238E27FC236}">
                <a16:creationId xmlns:a16="http://schemas.microsoft.com/office/drawing/2014/main" id="{ADBD8368-9109-D475-F946-49F72D0D9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3"/>
          <a:stretch/>
        </p:blipFill>
        <p:spPr bwMode="auto">
          <a:xfrm>
            <a:off x="189006" y="1402672"/>
            <a:ext cx="1518612" cy="101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rry Blog :: Gợi ý cho cô dâu cách chọn ảnh cưới để cổng đẹp lung linh  trong ngày cưới">
            <a:extLst>
              <a:ext uri="{FF2B5EF4-FFF2-40B4-BE49-F238E27FC236}">
                <a16:creationId xmlns:a16="http://schemas.microsoft.com/office/drawing/2014/main" id="{52744ECD-F87B-5AD2-9301-DA2211327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0" b="24324"/>
          <a:stretch/>
        </p:blipFill>
        <p:spPr bwMode="auto">
          <a:xfrm>
            <a:off x="189006" y="2615647"/>
            <a:ext cx="1518612" cy="101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ìm hiểu khoa học xã hội và nhân văn là gì? Cơ hội nghề nghiệp? - Networks  Business Online Việt Nam &amp; International VH2">
            <a:extLst>
              <a:ext uri="{FF2B5EF4-FFF2-40B4-BE49-F238E27FC236}">
                <a16:creationId xmlns:a16="http://schemas.microsoft.com/office/drawing/2014/main" id="{E9EA4896-2446-8146-90E1-783739088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6" y="3828622"/>
            <a:ext cx="1518612" cy="113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F34E50-B0C7-10B5-8255-E253EF42719A}"/>
              </a:ext>
            </a:extLst>
          </p:cNvPr>
          <p:cNvSpPr/>
          <p:nvPr/>
        </p:nvSpPr>
        <p:spPr>
          <a:xfrm>
            <a:off x="2247899" y="349495"/>
            <a:ext cx="1518612" cy="7428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1.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Dự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cảm</a:t>
            </a:r>
            <a:endParaRPr lang="en-US" sz="18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A11776-2791-2A57-273B-7FE3AF682BAE}"/>
              </a:ext>
            </a:extLst>
          </p:cNvPr>
          <p:cNvSpPr/>
          <p:nvPr/>
        </p:nvSpPr>
        <p:spPr>
          <a:xfrm>
            <a:off x="2247899" y="1562470"/>
            <a:ext cx="1518612" cy="7428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2.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văn</a:t>
            </a:r>
            <a:endParaRPr lang="en-US" sz="18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9D395E-55AC-B2DC-949B-0873118189D9}"/>
              </a:ext>
            </a:extLst>
          </p:cNvPr>
          <p:cNvSpPr/>
          <p:nvPr/>
        </p:nvSpPr>
        <p:spPr>
          <a:xfrm>
            <a:off x="2247899" y="2775445"/>
            <a:ext cx="1518612" cy="7428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3. Vi-king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62FBE6-8D74-37B7-3C36-D49C60C712C1}"/>
              </a:ext>
            </a:extLst>
          </p:cNvPr>
          <p:cNvSpPr/>
          <p:nvPr/>
        </p:nvSpPr>
        <p:spPr>
          <a:xfrm>
            <a:off x="2247899" y="4051903"/>
            <a:ext cx="1518612" cy="7428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4.Thăng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hoa</a:t>
            </a:r>
            <a:endParaRPr lang="en-US" sz="18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C16AD2-01D2-BBDD-6A8C-514BC0467630}"/>
              </a:ext>
            </a:extLst>
          </p:cNvPr>
          <p:cNvSpPr/>
          <p:nvPr/>
        </p:nvSpPr>
        <p:spPr>
          <a:xfrm>
            <a:off x="4306792" y="272972"/>
            <a:ext cx="4648202" cy="902654"/>
          </a:xfrm>
          <a:prstGeom prst="roundRect">
            <a:avLst/>
          </a:prstGeom>
          <a:solidFill>
            <a:srgbClr val="F0F9E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a.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nhận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thấy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trước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, do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linh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tính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mách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bảo</a:t>
            </a:r>
            <a:endParaRPr lang="en-US" sz="18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26E8E4-94B4-0975-D392-4B217DED44E8}"/>
              </a:ext>
            </a:extLst>
          </p:cNvPr>
          <p:cNvSpPr/>
          <p:nvPr/>
        </p:nvSpPr>
        <p:spPr>
          <a:xfrm>
            <a:off x="4306792" y="1485947"/>
            <a:ext cx="4648202" cy="902654"/>
          </a:xfrm>
          <a:prstGeom prst="roundRect">
            <a:avLst/>
          </a:prstGeom>
          <a:solidFill>
            <a:srgbClr val="F0F9E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b.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Tên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gọi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để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chỉ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Bắc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Âu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tham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gia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đoàn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thám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hiểm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thương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chiến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binh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hải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tặc</a:t>
            </a:r>
            <a:endParaRPr lang="en-US" sz="18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5702FF-068A-0113-4F76-1EA3C0FC50BA}"/>
              </a:ext>
            </a:extLst>
          </p:cNvPr>
          <p:cNvSpPr/>
          <p:nvPr/>
        </p:nvSpPr>
        <p:spPr>
          <a:xfrm>
            <a:off x="4306792" y="2698922"/>
            <a:ext cx="4648202" cy="902654"/>
          </a:xfrm>
          <a:prstGeom prst="roundRect">
            <a:avLst/>
          </a:prstGeom>
          <a:solidFill>
            <a:srgbClr val="F0F9E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c.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Đưa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cái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tinh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túy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nhất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vượt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cao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lên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tốt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đẹp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hơn</a:t>
            </a:r>
            <a:endParaRPr lang="en-US" sz="18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CF18ED-22A9-4CF7-0144-534E4FD8415D}"/>
              </a:ext>
            </a:extLst>
          </p:cNvPr>
          <p:cNvSpPr/>
          <p:nvPr/>
        </p:nvSpPr>
        <p:spPr>
          <a:xfrm>
            <a:off x="4306792" y="3975380"/>
            <a:ext cx="4648202" cy="902654"/>
          </a:xfrm>
          <a:prstGeom prst="roundRect">
            <a:avLst/>
          </a:prstGeom>
          <a:solidFill>
            <a:srgbClr val="F0F9E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d.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Tư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tưởng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quan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điểm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tình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khi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nhắc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tới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giá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trị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sống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như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Phẩm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chất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trí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tuệ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sức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mạnh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vẻ</a:t>
            </a:r>
            <a:r>
              <a:rPr lang="en-US" sz="1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đẹp</a:t>
            </a:r>
            <a:endParaRPr lang="en-US" sz="18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2AA670-DA79-20D8-A4A2-5BBD931C0121}"/>
              </a:ext>
            </a:extLst>
          </p:cNvPr>
          <p:cNvCxnSpPr>
            <a:stCxn id="1026" idx="3"/>
            <a:endCxn id="5" idx="1"/>
          </p:cNvCxnSpPr>
          <p:nvPr/>
        </p:nvCxnSpPr>
        <p:spPr>
          <a:xfrm>
            <a:off x="1707618" y="695693"/>
            <a:ext cx="540281" cy="245118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98632D-12BF-DD80-5834-EE86F2B4F274}"/>
              </a:ext>
            </a:extLst>
          </p:cNvPr>
          <p:cNvCxnSpPr>
            <a:cxnSpLocks/>
            <a:stCxn id="8" idx="1"/>
            <a:endCxn id="5" idx="3"/>
          </p:cNvCxnSpPr>
          <p:nvPr/>
        </p:nvCxnSpPr>
        <p:spPr>
          <a:xfrm flipH="1">
            <a:off x="3766511" y="1937274"/>
            <a:ext cx="540281" cy="120959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828A44-D823-9F33-61FA-29B5BC3A7AC6}"/>
              </a:ext>
            </a:extLst>
          </p:cNvPr>
          <p:cNvCxnSpPr>
            <a:cxnSpLocks/>
            <a:stCxn id="2" idx="1"/>
            <a:endCxn id="1028" idx="3"/>
          </p:cNvCxnSpPr>
          <p:nvPr/>
        </p:nvCxnSpPr>
        <p:spPr>
          <a:xfrm flipH="1">
            <a:off x="1707618" y="720923"/>
            <a:ext cx="540281" cy="118774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65FE2D-56BA-E5E4-7D95-F8FE2465AA73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>
            <a:off x="3766511" y="720923"/>
            <a:ext cx="540281" cy="337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7502F4-3DB7-2D97-9D60-140FF07F69AE}"/>
              </a:ext>
            </a:extLst>
          </p:cNvPr>
          <p:cNvCxnSpPr>
            <a:cxnSpLocks/>
            <a:stCxn id="6" idx="1"/>
            <a:endCxn id="1030" idx="3"/>
          </p:cNvCxnSpPr>
          <p:nvPr/>
        </p:nvCxnSpPr>
        <p:spPr>
          <a:xfrm flipH="1" flipV="1">
            <a:off x="1707618" y="3121643"/>
            <a:ext cx="540281" cy="13016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AB68BCE-AF41-916C-C156-2612B170EE15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3766511" y="3150249"/>
            <a:ext cx="540281" cy="127308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D40382F-4119-49C0-EC07-7E6F1AA0C261}"/>
              </a:ext>
            </a:extLst>
          </p:cNvPr>
          <p:cNvCxnSpPr>
            <a:cxnSpLocks/>
            <a:stCxn id="4" idx="1"/>
            <a:endCxn id="1032" idx="3"/>
          </p:cNvCxnSpPr>
          <p:nvPr/>
        </p:nvCxnSpPr>
        <p:spPr>
          <a:xfrm flipH="1">
            <a:off x="1707618" y="1933898"/>
            <a:ext cx="540281" cy="246420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3CDCD3EC-30F7-623E-9AE0-8F42DF1CA004}"/>
              </a:ext>
            </a:extLst>
          </p:cNvPr>
          <p:cNvCxnSpPr>
            <a:cxnSpLocks/>
            <a:endCxn id="4" idx="3"/>
          </p:cNvCxnSpPr>
          <p:nvPr/>
        </p:nvCxnSpPr>
        <p:spPr>
          <a:xfrm flipH="1" flipV="1">
            <a:off x="3766511" y="1933898"/>
            <a:ext cx="540281" cy="260000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92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816050中间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38049" y="2865596"/>
            <a:ext cx="2267426" cy="1834515"/>
          </a:xfrm>
          <a:prstGeom prst="rect">
            <a:avLst/>
          </a:prstGeom>
        </p:spPr>
      </p:pic>
      <p:pic>
        <p:nvPicPr>
          <p:cNvPr id="11" name="图片 10" descr="816050下部光斑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2150" y="3976687"/>
            <a:ext cx="4345305" cy="1176338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123235" y="1511119"/>
            <a:ext cx="6897053" cy="1969418"/>
          </a:xfrm>
          <a:prstGeom prst="roundRect">
            <a:avLst>
              <a:gd name="adj" fmla="val 50000"/>
            </a:avLst>
          </a:prstGeom>
          <a:solidFill>
            <a:srgbClr val="C3EBF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cs typeface="+mn-ea"/>
              <a:sym typeface="+mn-lt"/>
            </a:endParaRPr>
          </a:p>
        </p:txBody>
      </p:sp>
      <p:pic>
        <p:nvPicPr>
          <p:cNvPr id="5" name="图片 4" descr="816050左下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98" y="2311717"/>
            <a:ext cx="1397794" cy="2799398"/>
          </a:xfrm>
          <a:prstGeom prst="rect">
            <a:avLst/>
          </a:prstGeom>
        </p:spPr>
      </p:pic>
      <p:pic>
        <p:nvPicPr>
          <p:cNvPr id="6" name="图片 5" descr="816050左下1"/>
          <p:cNvPicPr>
            <a:picLocks noChangeAspect="1"/>
          </p:cNvPicPr>
          <p:nvPr/>
        </p:nvPicPr>
        <p:blipFill>
          <a:blip r:embed="rId6" cstate="screen">
            <a:lum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6743" y="2980372"/>
            <a:ext cx="1927384" cy="2172653"/>
          </a:xfrm>
          <a:prstGeom prst="rect">
            <a:avLst/>
          </a:prstGeom>
        </p:spPr>
      </p:pic>
      <p:pic>
        <p:nvPicPr>
          <p:cNvPr id="4" name="图片 3" descr="816050右中"/>
          <p:cNvPicPr>
            <a:picLocks noChangeAspect="1"/>
          </p:cNvPicPr>
          <p:nvPr/>
        </p:nvPicPr>
        <p:blipFill>
          <a:blip r:embed="rId7" cstate="screen">
            <a:lum bright="36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3301" y="1582102"/>
            <a:ext cx="1801178" cy="3275648"/>
          </a:xfrm>
          <a:prstGeom prst="rect">
            <a:avLst/>
          </a:prstGeom>
        </p:spPr>
      </p:pic>
      <p:pic>
        <p:nvPicPr>
          <p:cNvPr id="8" name="图片 7" descr="816050右下海星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20000">
            <a:off x="6403658" y="3796666"/>
            <a:ext cx="1698784" cy="209026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06659" y="1964709"/>
            <a:ext cx="5290230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Sơ</a:t>
            </a:r>
            <a:r>
              <a:rPr lang="en-US" sz="6000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đồ</a:t>
            </a:r>
            <a:r>
              <a:rPr lang="en-US" sz="6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lập</a:t>
            </a:r>
            <a:r>
              <a:rPr lang="en-US" sz="6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luận</a:t>
            </a:r>
            <a:endParaRPr lang="en-US" altLang="en-US" sz="6000" dirty="0">
              <a:ln w="28575">
                <a:noFill/>
              </a:ln>
              <a:solidFill>
                <a:srgbClr val="0C4E6C"/>
              </a:solidFill>
              <a:cs typeface="+mn-ea"/>
              <a:sym typeface="+mn-lt"/>
            </a:endParaRPr>
          </a:p>
        </p:txBody>
      </p:sp>
      <p:pic>
        <p:nvPicPr>
          <p:cNvPr id="16" name="图片 15" descr="816050气泡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38262" y="-76676"/>
            <a:ext cx="3783806" cy="2494121"/>
          </a:xfrm>
          <a:prstGeom prst="rect">
            <a:avLst/>
          </a:prstGeom>
        </p:spPr>
      </p:pic>
      <p:pic>
        <p:nvPicPr>
          <p:cNvPr id="17" name="图片 16" descr="816050气泡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937" y="-192959"/>
            <a:ext cx="3783806" cy="2494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:a14="http://schemas.microsoft.com/office/drawing/2010/main"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873042-6980-EE28-2C1E-733074AC2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3" y="373712"/>
            <a:ext cx="2066531" cy="197093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28E4707-27D8-A4E7-426B-034B6B47EC2C}"/>
              </a:ext>
            </a:extLst>
          </p:cNvPr>
          <p:cNvGrpSpPr/>
          <p:nvPr/>
        </p:nvGrpSpPr>
        <p:grpSpPr>
          <a:xfrm>
            <a:off x="356802" y="2571749"/>
            <a:ext cx="2213143" cy="2198039"/>
            <a:chOff x="3774993" y="2242594"/>
            <a:chExt cx="1735478" cy="1634740"/>
          </a:xfrm>
        </p:grpSpPr>
        <p:sp>
          <p:nvSpPr>
            <p:cNvPr id="7" name="Google Shape;1608;p44">
              <a:extLst>
                <a:ext uri="{FF2B5EF4-FFF2-40B4-BE49-F238E27FC236}">
                  <a16:creationId xmlns:a16="http://schemas.microsoft.com/office/drawing/2014/main" id="{E7F324EE-9C5B-52C8-ECFE-149943B7F8F2}"/>
                </a:ext>
              </a:extLst>
            </p:cNvPr>
            <p:cNvSpPr/>
            <p:nvPr/>
          </p:nvSpPr>
          <p:spPr>
            <a:xfrm>
              <a:off x="3805365" y="2296323"/>
              <a:ext cx="1705106" cy="1581011"/>
            </a:xfrm>
            <a:custGeom>
              <a:avLst/>
              <a:gdLst/>
              <a:ahLst/>
              <a:cxnLst/>
              <a:rect l="l" t="t" r="r" b="b"/>
              <a:pathLst>
                <a:path w="61950" h="72638" extrusionOk="0">
                  <a:moveTo>
                    <a:pt x="50897" y="1"/>
                  </a:moveTo>
                  <a:cubicBezTo>
                    <a:pt x="44690" y="1"/>
                    <a:pt x="37280" y="2123"/>
                    <a:pt x="33353" y="2123"/>
                  </a:cubicBezTo>
                  <a:cubicBezTo>
                    <a:pt x="29806" y="2123"/>
                    <a:pt x="21255" y="761"/>
                    <a:pt x="14256" y="761"/>
                  </a:cubicBezTo>
                  <a:cubicBezTo>
                    <a:pt x="2254" y="761"/>
                    <a:pt x="2380" y="16152"/>
                    <a:pt x="2380" y="50259"/>
                  </a:cubicBezTo>
                  <a:cubicBezTo>
                    <a:pt x="2380" y="71525"/>
                    <a:pt x="0" y="72599"/>
                    <a:pt x="25720" y="72599"/>
                  </a:cubicBezTo>
                  <a:cubicBezTo>
                    <a:pt x="28612" y="72599"/>
                    <a:pt x="31860" y="72586"/>
                    <a:pt x="35506" y="72586"/>
                  </a:cubicBezTo>
                  <a:lnTo>
                    <a:pt x="35506" y="72586"/>
                  </a:lnTo>
                  <a:cubicBezTo>
                    <a:pt x="39601" y="72586"/>
                    <a:pt x="43032" y="72637"/>
                    <a:pt x="45908" y="72637"/>
                  </a:cubicBezTo>
                  <a:cubicBezTo>
                    <a:pt x="60360" y="72637"/>
                    <a:pt x="60778" y="71338"/>
                    <a:pt x="60778" y="55675"/>
                  </a:cubicBezTo>
                  <a:cubicBezTo>
                    <a:pt x="60778" y="50386"/>
                    <a:pt x="60493" y="30213"/>
                    <a:pt x="60493" y="27584"/>
                  </a:cubicBezTo>
                  <a:lnTo>
                    <a:pt x="60493" y="27458"/>
                  </a:lnTo>
                  <a:cubicBezTo>
                    <a:pt x="60525" y="23182"/>
                    <a:pt x="61950" y="16912"/>
                    <a:pt x="61950" y="11433"/>
                  </a:cubicBezTo>
                  <a:cubicBezTo>
                    <a:pt x="61950" y="3326"/>
                    <a:pt x="58751" y="1"/>
                    <a:pt x="50897" y="1"/>
                  </a:cubicBezTo>
                  <a:close/>
                </a:path>
              </a:pathLst>
            </a:custGeom>
            <a:solidFill>
              <a:srgbClr val="F0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000" dirty="0" err="1">
                  <a:latin typeface="#9Slide03 Ample" panose="02000000000000000000" pitchFamily="2" charset="0"/>
                </a:rPr>
                <a:t>Thảo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luận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nhóm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và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hoàn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thiện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và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nhận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xét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sơ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đồ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lập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luận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sau</a:t>
              </a:r>
              <a:endParaRPr sz="2000" dirty="0">
                <a:latin typeface="#9Slide03 Ample" panose="02000000000000000000" pitchFamily="2" charset="0"/>
              </a:endParaRPr>
            </a:p>
          </p:txBody>
        </p:sp>
        <p:sp>
          <p:nvSpPr>
            <p:cNvPr id="8" name="Google Shape;1610;p44">
              <a:extLst>
                <a:ext uri="{FF2B5EF4-FFF2-40B4-BE49-F238E27FC236}">
                  <a16:creationId xmlns:a16="http://schemas.microsoft.com/office/drawing/2014/main" id="{00E24448-0A8D-DDDB-BF70-F4AAD4311A3E}"/>
                </a:ext>
              </a:extLst>
            </p:cNvPr>
            <p:cNvSpPr/>
            <p:nvPr/>
          </p:nvSpPr>
          <p:spPr>
            <a:xfrm>
              <a:off x="3774993" y="2242594"/>
              <a:ext cx="1704115" cy="1633836"/>
            </a:xfrm>
            <a:custGeom>
              <a:avLst/>
              <a:gdLst/>
              <a:ahLst/>
              <a:cxnLst/>
              <a:rect l="l" t="t" r="r" b="b"/>
              <a:pathLst>
                <a:path w="61914" h="75065" extrusionOk="0">
                  <a:moveTo>
                    <a:pt x="49985" y="1816"/>
                  </a:moveTo>
                  <a:cubicBezTo>
                    <a:pt x="50214" y="1816"/>
                    <a:pt x="50443" y="1819"/>
                    <a:pt x="50671" y="1825"/>
                  </a:cubicBezTo>
                  <a:cubicBezTo>
                    <a:pt x="51747" y="1825"/>
                    <a:pt x="52824" y="1952"/>
                    <a:pt x="53869" y="2142"/>
                  </a:cubicBezTo>
                  <a:cubicBezTo>
                    <a:pt x="54883" y="2395"/>
                    <a:pt x="55864" y="2744"/>
                    <a:pt x="56719" y="3250"/>
                  </a:cubicBezTo>
                  <a:cubicBezTo>
                    <a:pt x="58461" y="4264"/>
                    <a:pt x="59411" y="6196"/>
                    <a:pt x="59855" y="8254"/>
                  </a:cubicBezTo>
                  <a:cubicBezTo>
                    <a:pt x="60076" y="9299"/>
                    <a:pt x="60203" y="10376"/>
                    <a:pt x="60266" y="11484"/>
                  </a:cubicBezTo>
                  <a:cubicBezTo>
                    <a:pt x="60393" y="12561"/>
                    <a:pt x="60361" y="13670"/>
                    <a:pt x="60266" y="14778"/>
                  </a:cubicBezTo>
                  <a:cubicBezTo>
                    <a:pt x="60108" y="17026"/>
                    <a:pt x="59823" y="19243"/>
                    <a:pt x="59475" y="21492"/>
                  </a:cubicBezTo>
                  <a:cubicBezTo>
                    <a:pt x="59316" y="22600"/>
                    <a:pt x="59126" y="23709"/>
                    <a:pt x="59000" y="24849"/>
                  </a:cubicBezTo>
                  <a:cubicBezTo>
                    <a:pt x="58905" y="25419"/>
                    <a:pt x="58746" y="25989"/>
                    <a:pt x="58683" y="26559"/>
                  </a:cubicBezTo>
                  <a:lnTo>
                    <a:pt x="58556" y="27446"/>
                  </a:lnTo>
                  <a:lnTo>
                    <a:pt x="58493" y="28332"/>
                  </a:lnTo>
                  <a:lnTo>
                    <a:pt x="58683" y="28332"/>
                  </a:lnTo>
                  <a:cubicBezTo>
                    <a:pt x="58430" y="30644"/>
                    <a:pt x="58683" y="47904"/>
                    <a:pt x="58715" y="50152"/>
                  </a:cubicBezTo>
                  <a:lnTo>
                    <a:pt x="58841" y="53541"/>
                  </a:lnTo>
                  <a:cubicBezTo>
                    <a:pt x="58873" y="54649"/>
                    <a:pt x="58905" y="55789"/>
                    <a:pt x="58936" y="56898"/>
                  </a:cubicBezTo>
                  <a:lnTo>
                    <a:pt x="58968" y="58608"/>
                  </a:lnTo>
                  <a:cubicBezTo>
                    <a:pt x="59000" y="59178"/>
                    <a:pt x="58936" y="59716"/>
                    <a:pt x="59126" y="60286"/>
                  </a:cubicBezTo>
                  <a:cubicBezTo>
                    <a:pt x="59158" y="60856"/>
                    <a:pt x="59158" y="61426"/>
                    <a:pt x="59158" y="61965"/>
                  </a:cubicBezTo>
                  <a:cubicBezTo>
                    <a:pt x="59158" y="62535"/>
                    <a:pt x="59126" y="63105"/>
                    <a:pt x="59126" y="63643"/>
                  </a:cubicBezTo>
                  <a:cubicBezTo>
                    <a:pt x="59063" y="64783"/>
                    <a:pt x="58968" y="65892"/>
                    <a:pt x="58810" y="66968"/>
                  </a:cubicBezTo>
                  <a:cubicBezTo>
                    <a:pt x="58715" y="67475"/>
                    <a:pt x="58715" y="68045"/>
                    <a:pt x="58556" y="68552"/>
                  </a:cubicBezTo>
                  <a:cubicBezTo>
                    <a:pt x="58493" y="68805"/>
                    <a:pt x="58366" y="69027"/>
                    <a:pt x="58240" y="69280"/>
                  </a:cubicBezTo>
                  <a:cubicBezTo>
                    <a:pt x="58113" y="69502"/>
                    <a:pt x="57954" y="69723"/>
                    <a:pt x="57796" y="69914"/>
                  </a:cubicBezTo>
                  <a:cubicBezTo>
                    <a:pt x="57479" y="70294"/>
                    <a:pt x="57068" y="70547"/>
                    <a:pt x="56624" y="70769"/>
                  </a:cubicBezTo>
                  <a:cubicBezTo>
                    <a:pt x="56244" y="70990"/>
                    <a:pt x="55801" y="71149"/>
                    <a:pt x="55389" y="71339"/>
                  </a:cubicBezTo>
                  <a:cubicBezTo>
                    <a:pt x="54503" y="71719"/>
                    <a:pt x="53457" y="71909"/>
                    <a:pt x="52412" y="72035"/>
                  </a:cubicBezTo>
                  <a:cubicBezTo>
                    <a:pt x="50705" y="72211"/>
                    <a:pt x="48958" y="72267"/>
                    <a:pt x="47186" y="72267"/>
                  </a:cubicBezTo>
                  <a:cubicBezTo>
                    <a:pt x="46724" y="72267"/>
                    <a:pt x="46259" y="72264"/>
                    <a:pt x="45794" y="72257"/>
                  </a:cubicBezTo>
                  <a:cubicBezTo>
                    <a:pt x="43545" y="72257"/>
                    <a:pt x="41265" y="72225"/>
                    <a:pt x="39016" y="72162"/>
                  </a:cubicBezTo>
                  <a:lnTo>
                    <a:pt x="35596" y="72035"/>
                  </a:lnTo>
                  <a:cubicBezTo>
                    <a:pt x="34488" y="71972"/>
                    <a:pt x="33348" y="71909"/>
                    <a:pt x="32208" y="71909"/>
                  </a:cubicBezTo>
                  <a:cubicBezTo>
                    <a:pt x="29188" y="71909"/>
                    <a:pt x="26169" y="71937"/>
                    <a:pt x="23169" y="71937"/>
                  </a:cubicBezTo>
                  <a:cubicBezTo>
                    <a:pt x="21669" y="71937"/>
                    <a:pt x="20173" y="71930"/>
                    <a:pt x="18685" y="71909"/>
                  </a:cubicBezTo>
                  <a:cubicBezTo>
                    <a:pt x="16436" y="71877"/>
                    <a:pt x="14188" y="71814"/>
                    <a:pt x="12003" y="71624"/>
                  </a:cubicBezTo>
                  <a:lnTo>
                    <a:pt x="11179" y="71529"/>
                  </a:lnTo>
                  <a:lnTo>
                    <a:pt x="10388" y="71434"/>
                  </a:lnTo>
                  <a:cubicBezTo>
                    <a:pt x="9849" y="71370"/>
                    <a:pt x="9342" y="71275"/>
                    <a:pt x="8804" y="71180"/>
                  </a:cubicBezTo>
                  <a:cubicBezTo>
                    <a:pt x="7791" y="70990"/>
                    <a:pt x="6809" y="70705"/>
                    <a:pt x="6017" y="70294"/>
                  </a:cubicBezTo>
                  <a:cubicBezTo>
                    <a:pt x="5194" y="69882"/>
                    <a:pt x="4592" y="69312"/>
                    <a:pt x="4149" y="68583"/>
                  </a:cubicBezTo>
                  <a:cubicBezTo>
                    <a:pt x="3737" y="67855"/>
                    <a:pt x="3452" y="66905"/>
                    <a:pt x="3294" y="65892"/>
                  </a:cubicBezTo>
                  <a:cubicBezTo>
                    <a:pt x="3135" y="64846"/>
                    <a:pt x="3040" y="63801"/>
                    <a:pt x="2977" y="62693"/>
                  </a:cubicBezTo>
                  <a:cubicBezTo>
                    <a:pt x="2945" y="61585"/>
                    <a:pt x="2945" y="60476"/>
                    <a:pt x="2914" y="59368"/>
                  </a:cubicBezTo>
                  <a:cubicBezTo>
                    <a:pt x="2945" y="57119"/>
                    <a:pt x="2882" y="54839"/>
                    <a:pt x="2724" y="52559"/>
                  </a:cubicBezTo>
                  <a:cubicBezTo>
                    <a:pt x="2660" y="51989"/>
                    <a:pt x="2660" y="51419"/>
                    <a:pt x="2660" y="50881"/>
                  </a:cubicBezTo>
                  <a:lnTo>
                    <a:pt x="2660" y="49170"/>
                  </a:lnTo>
                  <a:lnTo>
                    <a:pt x="2629" y="30771"/>
                  </a:lnTo>
                  <a:cubicBezTo>
                    <a:pt x="2597" y="26242"/>
                    <a:pt x="2597" y="21745"/>
                    <a:pt x="2692" y="17248"/>
                  </a:cubicBezTo>
                  <a:cubicBezTo>
                    <a:pt x="2755" y="15000"/>
                    <a:pt x="2882" y="12751"/>
                    <a:pt x="3104" y="10566"/>
                  </a:cubicBezTo>
                  <a:cubicBezTo>
                    <a:pt x="3262" y="9458"/>
                    <a:pt x="3389" y="8381"/>
                    <a:pt x="3674" y="7336"/>
                  </a:cubicBezTo>
                  <a:cubicBezTo>
                    <a:pt x="3927" y="6322"/>
                    <a:pt x="4275" y="5341"/>
                    <a:pt x="4845" y="4612"/>
                  </a:cubicBezTo>
                  <a:cubicBezTo>
                    <a:pt x="5891" y="3092"/>
                    <a:pt x="8012" y="2807"/>
                    <a:pt x="10198" y="2712"/>
                  </a:cubicBezTo>
                  <a:cubicBezTo>
                    <a:pt x="11306" y="2649"/>
                    <a:pt x="12446" y="2649"/>
                    <a:pt x="13554" y="2649"/>
                  </a:cubicBezTo>
                  <a:cubicBezTo>
                    <a:pt x="14663" y="2649"/>
                    <a:pt x="15803" y="2680"/>
                    <a:pt x="16911" y="2744"/>
                  </a:cubicBezTo>
                  <a:cubicBezTo>
                    <a:pt x="21377" y="2965"/>
                    <a:pt x="25842" y="3536"/>
                    <a:pt x="30402" y="3884"/>
                  </a:cubicBezTo>
                  <a:cubicBezTo>
                    <a:pt x="30972" y="3916"/>
                    <a:pt x="31542" y="3947"/>
                    <a:pt x="32144" y="3979"/>
                  </a:cubicBezTo>
                  <a:cubicBezTo>
                    <a:pt x="32746" y="3979"/>
                    <a:pt x="33379" y="3947"/>
                    <a:pt x="33949" y="3884"/>
                  </a:cubicBezTo>
                  <a:cubicBezTo>
                    <a:pt x="35121" y="3789"/>
                    <a:pt x="36261" y="3599"/>
                    <a:pt x="37370" y="3441"/>
                  </a:cubicBezTo>
                  <a:cubicBezTo>
                    <a:pt x="39618" y="3060"/>
                    <a:pt x="41835" y="2649"/>
                    <a:pt x="44052" y="2332"/>
                  </a:cubicBezTo>
                  <a:cubicBezTo>
                    <a:pt x="46037" y="2048"/>
                    <a:pt x="48023" y="1816"/>
                    <a:pt x="49985" y="1816"/>
                  </a:cubicBezTo>
                  <a:close/>
                  <a:moveTo>
                    <a:pt x="49717" y="0"/>
                  </a:moveTo>
                  <a:cubicBezTo>
                    <a:pt x="47721" y="0"/>
                    <a:pt x="45748" y="225"/>
                    <a:pt x="43798" y="495"/>
                  </a:cubicBezTo>
                  <a:cubicBezTo>
                    <a:pt x="41550" y="812"/>
                    <a:pt x="39301" y="1224"/>
                    <a:pt x="37085" y="1572"/>
                  </a:cubicBezTo>
                  <a:cubicBezTo>
                    <a:pt x="35976" y="1762"/>
                    <a:pt x="34868" y="1920"/>
                    <a:pt x="33791" y="2015"/>
                  </a:cubicBezTo>
                  <a:cubicBezTo>
                    <a:pt x="33253" y="2047"/>
                    <a:pt x="32746" y="2079"/>
                    <a:pt x="32208" y="2079"/>
                  </a:cubicBezTo>
                  <a:cubicBezTo>
                    <a:pt x="31669" y="2047"/>
                    <a:pt x="31099" y="2015"/>
                    <a:pt x="30561" y="1984"/>
                  </a:cubicBezTo>
                  <a:cubicBezTo>
                    <a:pt x="26095" y="1604"/>
                    <a:pt x="21567" y="1034"/>
                    <a:pt x="17006" y="780"/>
                  </a:cubicBezTo>
                  <a:cubicBezTo>
                    <a:pt x="15866" y="717"/>
                    <a:pt x="14726" y="685"/>
                    <a:pt x="13586" y="685"/>
                  </a:cubicBezTo>
                  <a:cubicBezTo>
                    <a:pt x="12446" y="685"/>
                    <a:pt x="11306" y="685"/>
                    <a:pt x="10134" y="717"/>
                  </a:cubicBezTo>
                  <a:cubicBezTo>
                    <a:pt x="8962" y="780"/>
                    <a:pt x="7791" y="875"/>
                    <a:pt x="6556" y="1224"/>
                  </a:cubicBezTo>
                  <a:cubicBezTo>
                    <a:pt x="5922" y="1382"/>
                    <a:pt x="5320" y="1667"/>
                    <a:pt x="4750" y="2015"/>
                  </a:cubicBezTo>
                  <a:cubicBezTo>
                    <a:pt x="4149" y="2395"/>
                    <a:pt x="3642" y="2870"/>
                    <a:pt x="3262" y="3409"/>
                  </a:cubicBezTo>
                  <a:cubicBezTo>
                    <a:pt x="2439" y="4486"/>
                    <a:pt x="2027" y="5689"/>
                    <a:pt x="1710" y="6829"/>
                  </a:cubicBezTo>
                  <a:cubicBezTo>
                    <a:pt x="1425" y="8001"/>
                    <a:pt x="1267" y="9173"/>
                    <a:pt x="1108" y="10313"/>
                  </a:cubicBezTo>
                  <a:cubicBezTo>
                    <a:pt x="855" y="12624"/>
                    <a:pt x="728" y="14905"/>
                    <a:pt x="633" y="17185"/>
                  </a:cubicBezTo>
                  <a:cubicBezTo>
                    <a:pt x="570" y="19433"/>
                    <a:pt x="538" y="21713"/>
                    <a:pt x="507" y="23994"/>
                  </a:cubicBezTo>
                  <a:lnTo>
                    <a:pt x="443" y="30771"/>
                  </a:lnTo>
                  <a:lnTo>
                    <a:pt x="412" y="49170"/>
                  </a:lnTo>
                  <a:cubicBezTo>
                    <a:pt x="380" y="50310"/>
                    <a:pt x="412" y="51419"/>
                    <a:pt x="348" y="52559"/>
                  </a:cubicBezTo>
                  <a:cubicBezTo>
                    <a:pt x="158" y="54807"/>
                    <a:pt x="0" y="57056"/>
                    <a:pt x="32" y="59336"/>
                  </a:cubicBezTo>
                  <a:cubicBezTo>
                    <a:pt x="0" y="60476"/>
                    <a:pt x="0" y="61616"/>
                    <a:pt x="63" y="62788"/>
                  </a:cubicBezTo>
                  <a:cubicBezTo>
                    <a:pt x="95" y="63960"/>
                    <a:pt x="158" y="65132"/>
                    <a:pt x="348" y="66367"/>
                  </a:cubicBezTo>
                  <a:cubicBezTo>
                    <a:pt x="538" y="67570"/>
                    <a:pt x="855" y="68837"/>
                    <a:pt x="1552" y="70072"/>
                  </a:cubicBezTo>
                  <a:cubicBezTo>
                    <a:pt x="1742" y="70389"/>
                    <a:pt x="1964" y="70674"/>
                    <a:pt x="2154" y="70959"/>
                  </a:cubicBezTo>
                  <a:cubicBezTo>
                    <a:pt x="2375" y="71244"/>
                    <a:pt x="2629" y="71497"/>
                    <a:pt x="2882" y="71750"/>
                  </a:cubicBezTo>
                  <a:cubicBezTo>
                    <a:pt x="3167" y="71972"/>
                    <a:pt x="3420" y="72225"/>
                    <a:pt x="3705" y="72415"/>
                  </a:cubicBezTo>
                  <a:lnTo>
                    <a:pt x="4592" y="72954"/>
                  </a:lnTo>
                  <a:cubicBezTo>
                    <a:pt x="5796" y="73587"/>
                    <a:pt x="7031" y="73935"/>
                    <a:pt x="8202" y="74189"/>
                  </a:cubicBezTo>
                  <a:cubicBezTo>
                    <a:pt x="8804" y="74284"/>
                    <a:pt x="9406" y="74410"/>
                    <a:pt x="9976" y="74474"/>
                  </a:cubicBezTo>
                  <a:lnTo>
                    <a:pt x="10863" y="74601"/>
                  </a:lnTo>
                  <a:lnTo>
                    <a:pt x="11718" y="74696"/>
                  </a:lnTo>
                  <a:cubicBezTo>
                    <a:pt x="14061" y="74886"/>
                    <a:pt x="16341" y="74949"/>
                    <a:pt x="18621" y="75012"/>
                  </a:cubicBezTo>
                  <a:cubicBezTo>
                    <a:pt x="21293" y="75049"/>
                    <a:pt x="23953" y="75065"/>
                    <a:pt x="26609" y="75065"/>
                  </a:cubicBezTo>
                  <a:cubicBezTo>
                    <a:pt x="28488" y="75065"/>
                    <a:pt x="30363" y="75057"/>
                    <a:pt x="32239" y="75044"/>
                  </a:cubicBezTo>
                  <a:cubicBezTo>
                    <a:pt x="33348" y="75044"/>
                    <a:pt x="34488" y="75012"/>
                    <a:pt x="35628" y="74949"/>
                  </a:cubicBezTo>
                  <a:cubicBezTo>
                    <a:pt x="36736" y="74886"/>
                    <a:pt x="37876" y="74854"/>
                    <a:pt x="38985" y="74822"/>
                  </a:cubicBezTo>
                  <a:cubicBezTo>
                    <a:pt x="40125" y="74806"/>
                    <a:pt x="41257" y="74806"/>
                    <a:pt x="42389" y="74806"/>
                  </a:cubicBezTo>
                  <a:cubicBezTo>
                    <a:pt x="43521" y="74806"/>
                    <a:pt x="44653" y="74806"/>
                    <a:pt x="45794" y="74791"/>
                  </a:cubicBezTo>
                  <a:cubicBezTo>
                    <a:pt x="48074" y="74759"/>
                    <a:pt x="50354" y="74727"/>
                    <a:pt x="52729" y="74410"/>
                  </a:cubicBezTo>
                  <a:cubicBezTo>
                    <a:pt x="53901" y="74252"/>
                    <a:pt x="55104" y="73999"/>
                    <a:pt x="56308" y="73492"/>
                  </a:cubicBezTo>
                  <a:cubicBezTo>
                    <a:pt x="56624" y="73334"/>
                    <a:pt x="56909" y="73207"/>
                    <a:pt x="57194" y="73017"/>
                  </a:cubicBezTo>
                  <a:cubicBezTo>
                    <a:pt x="57321" y="72890"/>
                    <a:pt x="57448" y="72795"/>
                    <a:pt x="57606" y="72669"/>
                  </a:cubicBezTo>
                  <a:cubicBezTo>
                    <a:pt x="57733" y="72574"/>
                    <a:pt x="57859" y="72447"/>
                    <a:pt x="57954" y="72320"/>
                  </a:cubicBezTo>
                  <a:cubicBezTo>
                    <a:pt x="58081" y="72194"/>
                    <a:pt x="58176" y="72067"/>
                    <a:pt x="58303" y="71940"/>
                  </a:cubicBezTo>
                  <a:lnTo>
                    <a:pt x="58556" y="71497"/>
                  </a:lnTo>
                  <a:cubicBezTo>
                    <a:pt x="58746" y="71212"/>
                    <a:pt x="58841" y="70895"/>
                    <a:pt x="59000" y="70610"/>
                  </a:cubicBezTo>
                  <a:cubicBezTo>
                    <a:pt x="59126" y="70325"/>
                    <a:pt x="59221" y="70040"/>
                    <a:pt x="59316" y="69723"/>
                  </a:cubicBezTo>
                  <a:cubicBezTo>
                    <a:pt x="59411" y="69438"/>
                    <a:pt x="59506" y="69153"/>
                    <a:pt x="59601" y="68868"/>
                  </a:cubicBezTo>
                  <a:cubicBezTo>
                    <a:pt x="59665" y="68583"/>
                    <a:pt x="59823" y="68298"/>
                    <a:pt x="59918" y="68045"/>
                  </a:cubicBezTo>
                  <a:cubicBezTo>
                    <a:pt x="60013" y="67760"/>
                    <a:pt x="60076" y="67475"/>
                    <a:pt x="60140" y="67190"/>
                  </a:cubicBezTo>
                  <a:cubicBezTo>
                    <a:pt x="60361" y="66018"/>
                    <a:pt x="60456" y="64878"/>
                    <a:pt x="60551" y="63738"/>
                  </a:cubicBezTo>
                  <a:cubicBezTo>
                    <a:pt x="60615" y="62598"/>
                    <a:pt x="60646" y="61458"/>
                    <a:pt x="60741" y="60318"/>
                  </a:cubicBezTo>
                  <a:cubicBezTo>
                    <a:pt x="60931" y="59748"/>
                    <a:pt x="60900" y="59178"/>
                    <a:pt x="60931" y="58608"/>
                  </a:cubicBezTo>
                  <a:lnTo>
                    <a:pt x="60963" y="56898"/>
                  </a:lnTo>
                  <a:cubicBezTo>
                    <a:pt x="60995" y="55758"/>
                    <a:pt x="60995" y="54617"/>
                    <a:pt x="60995" y="53477"/>
                  </a:cubicBezTo>
                  <a:cubicBezTo>
                    <a:pt x="60995" y="52369"/>
                    <a:pt x="60963" y="51229"/>
                    <a:pt x="60931" y="50089"/>
                  </a:cubicBezTo>
                  <a:cubicBezTo>
                    <a:pt x="60868" y="47809"/>
                    <a:pt x="60868" y="30549"/>
                    <a:pt x="60615" y="28332"/>
                  </a:cubicBezTo>
                  <a:lnTo>
                    <a:pt x="60805" y="28332"/>
                  </a:lnTo>
                  <a:lnTo>
                    <a:pt x="60773" y="27541"/>
                  </a:lnTo>
                  <a:lnTo>
                    <a:pt x="60773" y="26717"/>
                  </a:lnTo>
                  <a:cubicBezTo>
                    <a:pt x="60773" y="26179"/>
                    <a:pt x="60741" y="25609"/>
                    <a:pt x="60773" y="25039"/>
                  </a:cubicBezTo>
                  <a:cubicBezTo>
                    <a:pt x="60836" y="23930"/>
                    <a:pt x="60963" y="22822"/>
                    <a:pt x="61090" y="21682"/>
                  </a:cubicBezTo>
                  <a:cubicBezTo>
                    <a:pt x="61343" y="19433"/>
                    <a:pt x="61628" y="17185"/>
                    <a:pt x="61786" y="14873"/>
                  </a:cubicBezTo>
                  <a:cubicBezTo>
                    <a:pt x="61818" y="13733"/>
                    <a:pt x="61913" y="12593"/>
                    <a:pt x="61881" y="11421"/>
                  </a:cubicBezTo>
                  <a:cubicBezTo>
                    <a:pt x="61913" y="10851"/>
                    <a:pt x="61881" y="10249"/>
                    <a:pt x="61850" y="9679"/>
                  </a:cubicBezTo>
                  <a:cubicBezTo>
                    <a:pt x="61818" y="9363"/>
                    <a:pt x="61755" y="9078"/>
                    <a:pt x="61723" y="8793"/>
                  </a:cubicBezTo>
                  <a:cubicBezTo>
                    <a:pt x="61691" y="8476"/>
                    <a:pt x="61660" y="8191"/>
                    <a:pt x="61596" y="7906"/>
                  </a:cubicBezTo>
                  <a:cubicBezTo>
                    <a:pt x="61343" y="6734"/>
                    <a:pt x="60931" y="5562"/>
                    <a:pt x="60298" y="4454"/>
                  </a:cubicBezTo>
                  <a:cubicBezTo>
                    <a:pt x="60140" y="4201"/>
                    <a:pt x="59981" y="3916"/>
                    <a:pt x="59791" y="3662"/>
                  </a:cubicBezTo>
                  <a:cubicBezTo>
                    <a:pt x="59570" y="3441"/>
                    <a:pt x="59380" y="3187"/>
                    <a:pt x="59158" y="2934"/>
                  </a:cubicBezTo>
                  <a:lnTo>
                    <a:pt x="58461" y="2300"/>
                  </a:lnTo>
                  <a:cubicBezTo>
                    <a:pt x="58208" y="2110"/>
                    <a:pt x="57954" y="1952"/>
                    <a:pt x="57701" y="1762"/>
                  </a:cubicBezTo>
                  <a:cubicBezTo>
                    <a:pt x="56624" y="1097"/>
                    <a:pt x="55453" y="654"/>
                    <a:pt x="54249" y="400"/>
                  </a:cubicBezTo>
                  <a:cubicBezTo>
                    <a:pt x="53077" y="179"/>
                    <a:pt x="51906" y="20"/>
                    <a:pt x="50734" y="20"/>
                  </a:cubicBezTo>
                  <a:cubicBezTo>
                    <a:pt x="50394" y="6"/>
                    <a:pt x="50055" y="0"/>
                    <a:pt x="49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00"/>
            </a:p>
          </p:txBody>
        </p:sp>
      </p:grp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D948A054-8F14-4065-70FE-0A1E3A038E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979431"/>
              </p:ext>
            </p:extLst>
          </p:nvPr>
        </p:nvGraphicFramePr>
        <p:xfrm>
          <a:off x="3051208" y="120097"/>
          <a:ext cx="5993600" cy="4894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649">
                  <a:extLst>
                    <a:ext uri="{9D8B030D-6E8A-4147-A177-3AD203B41FA5}">
                      <a16:colId xmlns:a16="http://schemas.microsoft.com/office/drawing/2014/main" val="2057432824"/>
                    </a:ext>
                  </a:extLst>
                </a:gridCol>
                <a:gridCol w="1531831">
                  <a:extLst>
                    <a:ext uri="{9D8B030D-6E8A-4147-A177-3AD203B41FA5}">
                      <a16:colId xmlns:a16="http://schemas.microsoft.com/office/drawing/2014/main" val="332510177"/>
                    </a:ext>
                  </a:extLst>
                </a:gridCol>
                <a:gridCol w="3597120">
                  <a:extLst>
                    <a:ext uri="{9D8B030D-6E8A-4147-A177-3AD203B41FA5}">
                      <a16:colId xmlns:a16="http://schemas.microsoft.com/office/drawing/2014/main" val="505583818"/>
                    </a:ext>
                  </a:extLst>
                </a:gridCol>
              </a:tblGrid>
              <a:tr h="119290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Vấn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đề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nghị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luận</a:t>
                      </a:r>
                      <a:endParaRPr lang="en-US" sz="1800" dirty="0">
                        <a:solidFill>
                          <a:srgbClr val="0070C0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Ý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kiến</a:t>
                      </a:r>
                      <a:endParaRPr lang="en-US" sz="1800" dirty="0">
                        <a:solidFill>
                          <a:srgbClr val="0070C0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Lí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lẽ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dẫn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chứng</a:t>
                      </a:r>
                      <a:endParaRPr lang="en-US" sz="1800" dirty="0">
                        <a:solidFill>
                          <a:srgbClr val="0070C0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502527"/>
                  </a:ext>
                </a:extLst>
              </a:tr>
              <a:tr h="1101834"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Sức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hấp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dẫn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của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tác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phẩm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“Hai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vạn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dặm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dưới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đáy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biển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Phần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1: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Khái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quát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về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tác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phẩm</a:t>
                      </a:r>
                      <a:endParaRPr lang="en-US" sz="1800" dirty="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97558"/>
                  </a:ext>
                </a:extLst>
              </a:tr>
              <a:tr h="1407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Phần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2 - 3 - 4: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Sức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hấp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dẫn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của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tác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phẩm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958305"/>
                  </a:ext>
                </a:extLst>
              </a:tr>
              <a:tr h="11929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Phần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5: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Giá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trị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văn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chương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của</a:t>
                      </a:r>
                      <a:r>
                        <a:rPr lang="en-US" sz="18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latin typeface="#9Slide03 AmpleSoft" panose="02000000000000000000" pitchFamily="2" charset="0"/>
                        </a:rPr>
                        <a:t>Vec-nơ</a:t>
                      </a:r>
                      <a:endParaRPr lang="en-US" sz="1800" dirty="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800" dirty="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01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708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4A408F5A-5087-487A-7BF9-2123020C9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176385"/>
              </p:ext>
            </p:extLst>
          </p:nvPr>
        </p:nvGraphicFramePr>
        <p:xfrm>
          <a:off x="94260" y="632663"/>
          <a:ext cx="8955480" cy="4439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1936">
                  <a:extLst>
                    <a:ext uri="{9D8B030D-6E8A-4147-A177-3AD203B41FA5}">
                      <a16:colId xmlns:a16="http://schemas.microsoft.com/office/drawing/2014/main" val="2057432824"/>
                    </a:ext>
                  </a:extLst>
                </a:gridCol>
                <a:gridCol w="2288821">
                  <a:extLst>
                    <a:ext uri="{9D8B030D-6E8A-4147-A177-3AD203B41FA5}">
                      <a16:colId xmlns:a16="http://schemas.microsoft.com/office/drawing/2014/main" val="332510177"/>
                    </a:ext>
                  </a:extLst>
                </a:gridCol>
                <a:gridCol w="5374723">
                  <a:extLst>
                    <a:ext uri="{9D8B030D-6E8A-4147-A177-3AD203B41FA5}">
                      <a16:colId xmlns:a16="http://schemas.microsoft.com/office/drawing/2014/main" val="505583818"/>
                    </a:ext>
                  </a:extLst>
                </a:gridCol>
              </a:tblGrid>
              <a:tr h="67558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Vấn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nghị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luận</a:t>
                      </a:r>
                      <a:endParaRPr lang="en-US" sz="2000" dirty="0">
                        <a:solidFill>
                          <a:srgbClr val="0070C0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Ý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kiến</a:t>
                      </a:r>
                      <a:endParaRPr lang="en-US" sz="2000" dirty="0">
                        <a:solidFill>
                          <a:srgbClr val="0070C0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Lí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lẽ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dẫn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latin typeface="#9Slide03 AmpleSoft" panose="02000000000000000000" pitchFamily="2" charset="0"/>
                        </a:rPr>
                        <a:t>chứng</a:t>
                      </a:r>
                      <a:endParaRPr lang="en-US" sz="2000" dirty="0">
                        <a:solidFill>
                          <a:srgbClr val="0070C0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502527"/>
                  </a:ext>
                </a:extLst>
              </a:tr>
              <a:tr h="675585">
                <a:tc rowSpan="7"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Sức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hấp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dẫn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của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tác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phẩm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“Hai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vạn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dặm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dưới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đáy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biển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Phần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1: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Khái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quát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về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tác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phẩm</a:t>
                      </a:r>
                      <a:endParaRPr lang="en-US" sz="2000" dirty="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4000" dirty="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97558"/>
                  </a:ext>
                </a:extLst>
              </a:tr>
              <a:tr h="4794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457169"/>
                  </a:ext>
                </a:extLst>
              </a:tr>
              <a:tr h="3860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Phần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2 - 3 - 4: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Sức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hấp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dẫn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của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tác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phẩm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958305"/>
                  </a:ext>
                </a:extLst>
              </a:tr>
              <a:tr h="6849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570927"/>
                  </a:ext>
                </a:extLst>
              </a:tr>
              <a:tr h="3860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111460"/>
                  </a:ext>
                </a:extLst>
              </a:tr>
              <a:tr h="4996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Phần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5: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Giá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trị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văn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chương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của</a:t>
                      </a:r>
                      <a:r>
                        <a:rPr lang="en-US" sz="20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#9Slide03 AmpleSoft" panose="02000000000000000000" pitchFamily="2" charset="0"/>
                        </a:rPr>
                        <a:t>Vec-nơ</a:t>
                      </a:r>
                      <a:endParaRPr lang="en-US" sz="2000" dirty="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01533"/>
                  </a:ext>
                </a:extLst>
              </a:tr>
              <a:tr h="50388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28734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5046255-155A-36EB-2A61-FFAFC5456AF0}"/>
              </a:ext>
            </a:extLst>
          </p:cNvPr>
          <p:cNvSpPr txBox="1"/>
          <p:nvPr/>
        </p:nvSpPr>
        <p:spPr>
          <a:xfrm>
            <a:off x="3679370" y="1345121"/>
            <a:ext cx="5370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#9Slide03 AmpleSoft" panose="02000000000000000000" pitchFamily="2" charset="0"/>
              </a:rPr>
              <a:t>Nhận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định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khái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quát</a:t>
            </a:r>
            <a:r>
              <a:rPr lang="en-US" sz="2000" dirty="0">
                <a:latin typeface="#9Slide03 AmpleSoft" panose="02000000000000000000" pitchFamily="2" charset="0"/>
              </a:rPr>
              <a:t>: </a:t>
            </a:r>
            <a:r>
              <a:rPr lang="en-US" sz="2000" dirty="0" err="1">
                <a:latin typeface="#9Slide03 AmpleSoft" panose="02000000000000000000" pitchFamily="2" charset="0"/>
              </a:rPr>
              <a:t>Tác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phẩm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hấp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dẫn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bởi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những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yếu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tố</a:t>
            </a:r>
            <a:r>
              <a:rPr lang="en-US" sz="2000" dirty="0">
                <a:latin typeface="#9Slide03 AmpleSoft" panose="02000000000000000000" pitchFamily="2" charset="0"/>
              </a:rPr>
              <a:t> li </a:t>
            </a:r>
            <a:r>
              <a:rPr lang="en-US" sz="2000" dirty="0" err="1">
                <a:latin typeface="#9Slide03 AmpleSoft" panose="02000000000000000000" pitchFamily="2" charset="0"/>
              </a:rPr>
              <a:t>kì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tính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nhân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văn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20CFC-D85F-7C62-20EC-9AAE27DA786E}"/>
              </a:ext>
            </a:extLst>
          </p:cNvPr>
          <p:cNvSpPr txBox="1"/>
          <p:nvPr/>
        </p:nvSpPr>
        <p:spPr>
          <a:xfrm>
            <a:off x="3679369" y="208784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#9Slide03 AmpleSoft" panose="02000000000000000000" pitchFamily="2" charset="0"/>
              </a:rPr>
              <a:t>Tình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huống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truyện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1D42CE-560B-DA72-B24C-5E7236AE27BA}"/>
              </a:ext>
            </a:extLst>
          </p:cNvPr>
          <p:cNvSpPr txBox="1"/>
          <p:nvPr/>
        </p:nvSpPr>
        <p:spPr>
          <a:xfrm>
            <a:off x="3696787" y="251315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vật</a:t>
            </a:r>
            <a:endParaRPr lang="en-US" sz="20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396854-9453-3A81-1A3F-00B4016B455F}"/>
              </a:ext>
            </a:extLst>
          </p:cNvPr>
          <p:cNvSpPr txBox="1"/>
          <p:nvPr/>
        </p:nvSpPr>
        <p:spPr>
          <a:xfrm>
            <a:off x="3679369" y="2935185"/>
            <a:ext cx="5370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 err="1">
                <a:latin typeface="#9Slide03 AmpleSoft" panose="02000000000000000000" pitchFamily="2" charset="0"/>
              </a:rPr>
              <a:t>Sự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sáng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tạo</a:t>
            </a:r>
            <a:r>
              <a:rPr lang="en-US" sz="2000" dirty="0">
                <a:latin typeface="#9Slide03 AmpleSoft" panose="02000000000000000000" pitchFamily="2" charset="0"/>
              </a:rPr>
              <a:t> + </a:t>
            </a:r>
            <a:r>
              <a:rPr lang="en-US" sz="2000" dirty="0" err="1">
                <a:latin typeface="#9Slide03 AmpleSoft" panose="02000000000000000000" pitchFamily="2" charset="0"/>
              </a:rPr>
              <a:t>Vốn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hiểu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biết</a:t>
            </a:r>
            <a:r>
              <a:rPr lang="en-US" sz="2000" dirty="0">
                <a:latin typeface="#9Slide03 AmpleSoft" panose="02000000000000000000" pitchFamily="2" charset="0"/>
              </a:rPr>
              <a:t> + </a:t>
            </a:r>
            <a:r>
              <a:rPr lang="en-US" sz="2000" dirty="0" err="1">
                <a:latin typeface="#9Slide03 AmpleSoft" panose="02000000000000000000" pitchFamily="2" charset="0"/>
              </a:rPr>
              <a:t>Lối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kể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chuyện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giả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làm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tăng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sự</a:t>
            </a:r>
            <a:r>
              <a:rPr lang="en-US" sz="2000" dirty="0">
                <a:latin typeface="#9Slide03 AmpleSoft" panose="02000000000000000000" pitchFamily="2" charset="0"/>
              </a:rPr>
              <a:t> li </a:t>
            </a:r>
            <a:r>
              <a:rPr lang="en-US" sz="2000" dirty="0" err="1">
                <a:latin typeface="#9Slide03 AmpleSoft" panose="02000000000000000000" pitchFamily="2" charset="0"/>
              </a:rPr>
              <a:t>kì,hấp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dẫn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cho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phẩm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5823A5-67B2-3018-174E-02B6904C87AA}"/>
              </a:ext>
            </a:extLst>
          </p:cNvPr>
          <p:cNvSpPr txBox="1"/>
          <p:nvPr/>
        </p:nvSpPr>
        <p:spPr>
          <a:xfrm>
            <a:off x="3696787" y="366506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#9Slide03 AmpleSoft" panose="02000000000000000000" pitchFamily="2" charset="0"/>
              </a:rPr>
              <a:t>Giải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thích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tính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nhân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văn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phẩm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929130-5047-3B56-ED7B-AAD8B4A6D69A}"/>
              </a:ext>
            </a:extLst>
          </p:cNvPr>
          <p:cNvSpPr txBox="1"/>
          <p:nvPr/>
        </p:nvSpPr>
        <p:spPr>
          <a:xfrm>
            <a:off x="3705496" y="410772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#9Slide03 AmpleSoft" panose="02000000000000000000" pitchFamily="2" charset="0"/>
              </a:rPr>
              <a:t>Vị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trí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Véc-nơ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trên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văn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đàn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thế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giới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C0555F-12EF-7BC7-4990-B7F952B7D472}"/>
              </a:ext>
            </a:extLst>
          </p:cNvPr>
          <p:cNvSpPr txBox="1"/>
          <p:nvPr/>
        </p:nvSpPr>
        <p:spPr>
          <a:xfrm>
            <a:off x="3688078" y="459579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#9Slide03 AmpleSoft" panose="02000000000000000000" pitchFamily="2" charset="0"/>
              </a:rPr>
              <a:t>Giá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trị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văn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chương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ông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86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1" grpId="0"/>
      <p:bldP spid="13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DBFB2-0984-8690-B6FA-4EE75BB1F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0950" y="347135"/>
            <a:ext cx="6302100" cy="577800"/>
          </a:xfrm>
        </p:spPr>
        <p:txBody>
          <a:bodyPr/>
          <a:lstStyle/>
          <a:p>
            <a:r>
              <a:rPr lang="en-US" sz="24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thầm</a:t>
            </a:r>
            <a:r>
              <a:rPr lang="en-US" sz="2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(1) </a:t>
            </a:r>
            <a:r>
              <a:rPr lang="en-US" sz="24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hoàn</a:t>
            </a:r>
            <a:r>
              <a:rPr lang="en-US" sz="2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thiện</a:t>
            </a:r>
            <a:r>
              <a:rPr lang="en-US" sz="2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PTH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A6615A-5F68-5C26-16F2-DC8B9698D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00" y="1871134"/>
            <a:ext cx="2533700" cy="2533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F15200-84E4-E3F4-6842-116213518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04" y="1455089"/>
            <a:ext cx="5680764" cy="3195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345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Biology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2578</Words>
  <Application>Microsoft Office PowerPoint</Application>
  <PresentationFormat>On-screen Show (16:9)</PresentationFormat>
  <Paragraphs>188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#9Slide03 AllRoundGothic</vt:lpstr>
      <vt:lpstr>#9Slide03 SVNBriko</vt:lpstr>
      <vt:lpstr>Times New Roman</vt:lpstr>
      <vt:lpstr>Wingdings</vt:lpstr>
      <vt:lpstr>#9Slide03 AmpleSoft</vt:lpstr>
      <vt:lpstr>Denk One</vt:lpstr>
      <vt:lpstr>Arial</vt:lpstr>
      <vt:lpstr>Anaheim</vt:lpstr>
      <vt:lpstr>Pacifico</vt:lpstr>
      <vt:lpstr>宋体</vt:lpstr>
      <vt:lpstr>Abel</vt:lpstr>
      <vt:lpstr>#9Slide03 Ample</vt:lpstr>
      <vt:lpstr>Biology Lesson by SlidesGo</vt:lpstr>
      <vt:lpstr>SỨC HẤP DẪN CỦA TÁC PHẨM HAI VẠN DẶM DƯỚI ĐÁY BIỂN</vt:lpstr>
      <vt:lpstr>PHIẾU TÌM HIỂU Tác giả - Tác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thầm phần (1) và hoàn thiện PTH</vt:lpstr>
      <vt:lpstr>PHIẾU HỌC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Tổng kết</vt:lpstr>
      <vt:lpstr>1. Nội dung</vt:lpstr>
      <vt:lpstr>2. Nghệ thuật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 LESSON</dc:title>
  <cp:lastModifiedBy>LINH</cp:lastModifiedBy>
  <cp:revision>32</cp:revision>
  <dcterms:modified xsi:type="dcterms:W3CDTF">2025-05-17T14:12:29Z</dcterms:modified>
</cp:coreProperties>
</file>