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79" r:id="rId2"/>
    <p:sldId id="257" r:id="rId3"/>
    <p:sldId id="280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9" r:id="rId13"/>
    <p:sldId id="273" r:id="rId14"/>
    <p:sldId id="270" r:id="rId15"/>
    <p:sldId id="281" r:id="rId16"/>
    <p:sldId id="271" r:id="rId17"/>
    <p:sldId id="274" r:id="rId18"/>
    <p:sldId id="278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Thành phần phần trăm về khối lượng các nguyên tố.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hueOff val="-1670000"/>
                  </a:schemeClr>
                </a:gs>
              </a:gsLst>
              <a:lin ang="5400000" scaled="0"/>
            </a:gradFill>
            <a:ln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75000"/>
                      <a:hueOff val="-1670000"/>
                    </a:schemeClr>
                  </a:gs>
                </a:gsLst>
                <a:lin ang="4620000" scaled="0"/>
              </a:gra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O</c:v>
                </c:pt>
                <c:pt idx="1">
                  <c:v>Si</c:v>
                </c:pt>
                <c:pt idx="2">
                  <c:v>Al</c:v>
                </c:pt>
                <c:pt idx="3">
                  <c:v>Fe</c:v>
                </c:pt>
                <c:pt idx="4">
                  <c:v>Ca</c:v>
                </c:pt>
                <c:pt idx="5">
                  <c:v>Na</c:v>
                </c:pt>
                <c:pt idx="6">
                  <c:v>K</c:v>
                </c:pt>
                <c:pt idx="7">
                  <c:v>Mg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40.1</c:v>
                </c:pt>
                <c:pt idx="1">
                  <c:v>28.2</c:v>
                </c:pt>
                <c:pt idx="2">
                  <c:v>8.23</c:v>
                </c:pt>
                <c:pt idx="3">
                  <c:v>5.63</c:v>
                </c:pt>
                <c:pt idx="4">
                  <c:v>4.1500000000000004</c:v>
                </c:pt>
                <c:pt idx="5">
                  <c:v>2.36</c:v>
                </c:pt>
                <c:pt idx="6">
                  <c:v>2.09</c:v>
                </c:pt>
                <c:pt idx="7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A-4156-83DA-B262CB1DDF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50"/>
        <c:axId val="23032576"/>
        <c:axId val="23035264"/>
      </c:barChart>
      <c:catAx>
        <c:axId val="23032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35264"/>
        <c:crosses val="autoZero"/>
        <c:auto val="1"/>
        <c:lblAlgn val="ctr"/>
        <c:lblOffset val="100"/>
        <c:noMultiLvlLbl val="0"/>
      </c:catAx>
      <c:valAx>
        <c:axId val="2303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3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>
        <a:lumMod val="96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Sheet1!$B$7</c:f>
              <c:strCache>
                <c:ptCount val="1"/>
                <c:pt idx="0">
                  <c:v>Thành phần phần trăm khối lượng các nguyên tố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>
                      <a:hueOff val="-167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1">
                        <a:lumMod val="75000"/>
                        <a:hueOff val="-167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4D-440A-BEB0-5F474A815CE6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2">
                      <a:hueOff val="-1670000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2">
                        <a:lumMod val="75000"/>
                        <a:hueOff val="-167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4D-440A-BEB0-5F474A815CE6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3">
                      <a:hueOff val="-1670000"/>
                    </a:schemeClr>
                  </a:gs>
                  <a:gs pos="100000">
                    <a:schemeClr val="accent3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3">
                        <a:lumMod val="75000"/>
                        <a:hueOff val="-167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4D-440A-BEB0-5F474A815CE6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chemeClr val="accent4">
                      <a:hueOff val="-1670000"/>
                    </a:schemeClr>
                  </a:gs>
                  <a:gs pos="100000">
                    <a:schemeClr val="accent4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4">
                        <a:lumMod val="75000"/>
                        <a:hueOff val="-167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4D-440A-BEB0-5F474A815CE6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chemeClr val="accent5">
                      <a:hueOff val="-1670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5">
                        <a:lumMod val="75000"/>
                        <a:hueOff val="-167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4D-440A-BEB0-5F474A815CE6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chemeClr val="accent6">
                      <a:hueOff val="-1670000"/>
                    </a:schemeClr>
                  </a:gs>
                  <a:gs pos="100000">
                    <a:schemeClr val="accent6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6">
                        <a:lumMod val="75000"/>
                        <a:hueOff val="-167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4D-440A-BEB0-5F474A815CE6}"/>
              </c:ext>
            </c:extLst>
          </c:dPt>
          <c:dPt>
            <c:idx val="6"/>
            <c:bubble3D val="0"/>
            <c:spPr>
              <a:gradFill>
                <a:gsLst>
                  <a:gs pos="0">
                    <a:schemeClr val="accent1">
                      <a:lumMod val="60000"/>
                      <a:hueOff val="-1670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1">
                        <a:lumMod val="60000"/>
                        <a:lumMod val="75000"/>
                        <a:hueOff val="-1670000"/>
                      </a:schemeClr>
                    </a:gs>
                    <a:gs pos="100000">
                      <a:schemeClr val="accent1">
                        <a:lumMod val="60000"/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4D-440A-BEB0-5F474A815CE6}"/>
              </c:ext>
            </c:extLst>
          </c:dPt>
          <c:dPt>
            <c:idx val="7"/>
            <c:bubble3D val="0"/>
            <c:spPr>
              <a:gradFill>
                <a:gsLst>
                  <a:gs pos="0">
                    <a:schemeClr val="accent2">
                      <a:lumMod val="60000"/>
                      <a:hueOff val="-1670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2">
                        <a:lumMod val="60000"/>
                        <a:lumMod val="75000"/>
                        <a:hueOff val="-1670000"/>
                      </a:schemeClr>
                    </a:gs>
                    <a:gs pos="100000">
                      <a:schemeClr val="accent2">
                        <a:lumMod val="60000"/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44D-440A-BEB0-5F474A815C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Sheet1!$A$8:$A$15</c:f>
              <c:strCache>
                <c:ptCount val="8"/>
                <c:pt idx="0">
                  <c:v>O</c:v>
                </c:pt>
                <c:pt idx="1">
                  <c:v>Si</c:v>
                </c:pt>
                <c:pt idx="2">
                  <c:v>Al</c:v>
                </c:pt>
                <c:pt idx="3">
                  <c:v>Fe</c:v>
                </c:pt>
                <c:pt idx="4">
                  <c:v>Ca</c:v>
                </c:pt>
                <c:pt idx="5">
                  <c:v>Na</c:v>
                </c:pt>
                <c:pt idx="6">
                  <c:v>K</c:v>
                </c:pt>
                <c:pt idx="7">
                  <c:v>Mg</c:v>
                </c:pt>
              </c:strCache>
            </c:strRef>
          </c:cat>
          <c:val>
            <c:numRef>
              <c:f>Sheet1!$B$8:$B$15</c:f>
              <c:numCache>
                <c:formatCode>General</c:formatCode>
                <c:ptCount val="8"/>
                <c:pt idx="0">
                  <c:v>40.1</c:v>
                </c:pt>
                <c:pt idx="1">
                  <c:v>28.2</c:v>
                </c:pt>
                <c:pt idx="2">
                  <c:v>8.23</c:v>
                </c:pt>
                <c:pt idx="3">
                  <c:v>5.63</c:v>
                </c:pt>
                <c:pt idx="4">
                  <c:v>4.1500000000000004</c:v>
                </c:pt>
                <c:pt idx="5">
                  <c:v>2.36</c:v>
                </c:pt>
                <c:pt idx="6">
                  <c:v>2.09</c:v>
                </c:pt>
                <c:pt idx="7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44D-440A-BEB0-5F474A815CE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>
        <a:lumMod val="96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0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lt1">
          <a:lumMod val="96000"/>
        </a:schemeClr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hueOff val="-1670000"/>
            </a:schemeClr>
          </a:gs>
        </a:gsLst>
        <a:lin ang="5400000" scaled="0"/>
      </a:gradFill>
      <a:ln>
        <a:gradFill>
          <a:gsLst>
            <a:gs pos="100000">
              <a:schemeClr val="phClr">
                <a:lumMod val="75000"/>
              </a:schemeClr>
            </a:gs>
            <a:gs pos="0">
              <a:schemeClr val="phClr">
                <a:lumMod val="75000"/>
                <a:hueOff val="-1670000"/>
              </a:schemeClr>
            </a:gs>
          </a:gsLst>
          <a:lin ang="4620000" scaled="0"/>
        </a:gra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89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lt1">
          <a:lumMod val="96000"/>
        </a:schemeClr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>
              <a:hueOff val="-1670000"/>
            </a:schemeClr>
          </a:gs>
          <a:gs pos="100000">
            <a:schemeClr val="phClr"/>
          </a:gs>
        </a:gsLst>
        <a:lin ang="5400000" scaled="0"/>
      </a:gradFill>
      <a:ln>
        <a:gradFill>
          <a:gsLst>
            <a:gs pos="0">
              <a:schemeClr val="phClr">
                <a:lumMod val="75000"/>
                <a:hueOff val="-1670000"/>
              </a:schemeClr>
            </a:gs>
            <a:gs pos="100000">
              <a:schemeClr val="phClr">
                <a:lumMod val="75000"/>
              </a:schemeClr>
            </a:gs>
          </a:gsLst>
          <a:lin ang="5160000" scaled="1"/>
        </a:gra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1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47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535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41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2669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79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16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29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1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32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1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6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4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7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3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7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8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4379" y="296450"/>
            <a:ext cx="1193470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 u="sng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CHƯƠNG X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KHAI THÁC TÀI NGUYÊN TỪ VỎ TRÁI ĐẤT</a:t>
            </a:r>
            <a:endParaRPr lang="en-US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2504" y="2527795"/>
            <a:ext cx="11851574" cy="2065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33</a:t>
            </a:r>
          </a:p>
          <a:p>
            <a:pPr marL="0" indent="0" algn="ctr">
              <a:buNone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SƠ LƯỢC VỀ HOÁ HỌC VỎ TRÁI ĐẤT </a:t>
            </a:r>
          </a:p>
          <a:p>
            <a:pPr marL="0" indent="0" algn="ctr">
              <a:buNone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VÀ </a:t>
            </a:r>
          </a:p>
          <a:p>
            <a:pPr marL="0" indent="0" algn="ctr">
              <a:buNone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KHAI THÁC TÀI NGUYÊN TỪ VỎ TRÁI ĐẤT</a:t>
            </a:r>
            <a:endParaRPr lang="en-US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774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  <p:bldP spid="5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319" y="1034415"/>
            <a:ext cx="11099800" cy="1598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CH1:  Các loại đá trên thường được tạo thành từ các nguyên tố nào?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......................................................................................................................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..................................................................................................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768" y="3143984"/>
            <a:ext cx="11121390" cy="22136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>
                <a:latin typeface="Times New Roman" panose="02020603050405020304" charset="0"/>
                <a:cs typeface="Times New Roman" panose="02020603050405020304" charset="0"/>
              </a:rPr>
              <a:t>CH2: Các chất có trong thành phần chủ yếu của các loại đá trên thuộc loại hợp chất hóa học nào?</a:t>
            </a:r>
          </a:p>
          <a:p>
            <a:pPr marL="0" indent="0">
              <a:buNone/>
            </a:pPr>
            <a:r>
              <a:rPr lang="en-US" sz="310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31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5740" y="234315"/>
            <a:ext cx="6381115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PHIẾU HỌC TẬP SỐ 02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588893" y="5201285"/>
            <a:ext cx="11099800" cy="1656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CH3:  Các dạng chất chủ yếu có trong vỏ trái đất?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......................................................................................................................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..................................................................................................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309" y="891911"/>
            <a:ext cx="11761520" cy="1598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CH1:  Các loại đá trên thường được tạo thành từ các nguyên tố nào?</a:t>
            </a:r>
          </a:p>
          <a:p>
            <a:pPr marL="0" indent="0">
              <a:buNone/>
            </a:pPr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TL: Các loại đá trên thường được tạo thành từ oxygen và các nguyên tố như calcium (Ca), aluminium (Al) và silicon (Si).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756" y="2872740"/>
            <a:ext cx="11709070" cy="1670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>
                <a:latin typeface="Times New Roman" panose="02020603050405020304" charset="0"/>
                <a:cs typeface="Times New Roman" panose="02020603050405020304" charset="0"/>
              </a:rPr>
              <a:t>CH2: Các hợp chất có trong thành phần chủ yếu của các loại đá trên thuộc loại hợp chất hóa học nào?</a:t>
            </a:r>
          </a:p>
          <a:p>
            <a:pPr marL="0" indent="0">
              <a:buNone/>
            </a:pPr>
            <a:r>
              <a:rPr 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TL: Các hợp chất trong các loại đá trên thuộc loại muối.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86364" y="0"/>
            <a:ext cx="6381115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PHIẾU HỌC TẬP SỐ 02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32633" y="4781550"/>
            <a:ext cx="11678318" cy="1598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CH3:  Các dạng chất chủ yếu có trong vỏ trái đất?</a:t>
            </a:r>
          </a:p>
          <a:p>
            <a:pPr marL="0" indent="0">
              <a:buNone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TL: Các dạng chất chủ yếu của vỏ Trái Đất là oxide, muối.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289625" y="276192"/>
            <a:ext cx="10457543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II. Các dạng chất chủ yếu trong vỏ trái đất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72754" y="1450010"/>
            <a:ext cx="11360067" cy="2621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vi-VN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Lớp đất, đá tạo thành vỏ trái đất, có thành phần hóa học là các oxide ( SiO</a:t>
            </a:r>
            <a:r>
              <a:rPr lang="en-US" sz="3600" b="1" baseline="-25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, Al</a:t>
            </a:r>
            <a:r>
              <a:rPr lang="en-US" sz="3600" b="1" baseline="-25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lang="en-US" sz="3600" b="1" baseline="-25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...), các muối ( silicate, Carbonate..), các loại quặng giàu các nguyên tố kim loại và phi kim,...</a:t>
            </a:r>
          </a:p>
          <a:p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Các mỏ dầu, mỏ than, khí thiên nhiên là nguồn năng lượng quý của con người.</a:t>
            </a:r>
          </a:p>
          <a:p>
            <a:endParaRPr lang="vi-VN" altLang="en-US" sz="36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343535" y="167005"/>
            <a:ext cx="6902450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1980" y="2425065"/>
            <a:ext cx="4196715" cy="9531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3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3: Khai thác than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1980" y="1032510"/>
            <a:ext cx="4196080" cy="106680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1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1: Khai thác dầu khí.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17335" y="1031875"/>
            <a:ext cx="4071620" cy="10674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2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2: Khai thác quặng sắt.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04330" y="2425700"/>
            <a:ext cx="3984625" cy="113284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4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4: Khai thác quặng Bauxite Nhôm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3535" y="3558540"/>
            <a:ext cx="11410315" cy="302641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Nội dung cần tìm hiểu bao gồm: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Thành phần hoá học của quặng.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Vai trò của quặng này đối với phát triển kinh tế xã hội, những ứng dụng của quặng trên trong đời sống.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Trữ lượng hiện nay tại Việt Nam.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Tình hình khai thác tại Việt Nam.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+Những tác động của việc khai thác quặng này đối với môi trường.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Cách sử dụng hợp lí nguồn tài nguyên này và cách bảo vệ môi trường.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343535" y="167005"/>
            <a:ext cx="6902450" cy="6731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8180" y="2498725"/>
            <a:ext cx="4090035" cy="9531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3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3: Khai thác than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8180" y="1090930"/>
            <a:ext cx="4090035" cy="113411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1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4: Khai thác dầu khí.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49365" y="1032510"/>
            <a:ext cx="4129405" cy="113411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2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5: Khai thác quặng sắt.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49365" y="2257425"/>
            <a:ext cx="4129405" cy="137795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4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6: Khai thác quặng Bauxite Nhôm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26200" y="1054232"/>
            <a:ext cx="11104245" cy="240855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HỎI THẢO LUẬN</a:t>
            </a:r>
          </a:p>
          <a:p>
            <a:pPr algn="l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CH1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Tài nguyên trong vỏ Trái Đất là hữu hạn hay vô hạn?</a:t>
            </a:r>
          </a:p>
          <a:p>
            <a:pPr algn="l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CH2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Khai thác tài nguyên từ vỏ trái đất có lợi ích gì?</a:t>
            </a:r>
          </a:p>
          <a:p>
            <a:pPr algn="l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CH3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. Cần khai tác tài nguyên như thế nào để đảm bảo 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cho sự phát triển bền vững cho mỗi quốc gia?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6168" y="1850489"/>
            <a:ext cx="11410315" cy="72644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- Tài nguyên trong vỏ Trái Đất là hữu hạn.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8538" y="3348198"/>
            <a:ext cx="11410315" cy="125349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- Khai thác tài nguyên từ vỏ trái đất để làm nhiên liệu, vật liệu, nguyên liệu đem lại nguồn lợi ích kinh tế khổng lồ.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1037" y="5641571"/>
            <a:ext cx="11410315" cy="10928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- Cần tiết kiệm và bảo vệ nguồn tài nguyên, sử dụng các vật liệu tái chế,...phục vụ cho sự phát triển bền vững.</a:t>
            </a:r>
          </a:p>
        </p:txBody>
      </p:sp>
    </p:spTree>
    <p:extLst>
      <p:ext uri="{BB962C8B-B14F-4D97-AF65-F5344CB8AC3E}">
        <p14:creationId xmlns:p14="http://schemas.microsoft.com/office/powerpoint/2010/main" val="27014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343534" y="167005"/>
            <a:ext cx="8444205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1160" y="1339850"/>
            <a:ext cx="11410315" cy="72644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 - Tài nguyên trong vỏ Trái Đất là hữu hạn.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3535" y="2479040"/>
            <a:ext cx="11410315" cy="125349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 - Khai thác tài nguyên từ vỏ trái đất để làm nhiên liệu, vật liệu, nguyên liệu đem lại nguồn lợi ích kinh tế khổng lồ.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3535" y="4145280"/>
            <a:ext cx="11410315" cy="10928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 - Cần tiết kiệm và bảo vệ nguồn tài nguyên, sử dụng các vật liệu tái chế,...phục vụ cho sự phát triển bền vững.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547495"/>
            <a:ext cx="1858645" cy="388366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32: </a:t>
            </a:r>
            <a:b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SƠ LƯỢC VỀ HOÁ HỌC VỎ TRÁI ĐẤT VÀ KHAI THÁC TÀI NGUYÊN TỪ VỎ TRÁI ĐẤT</a:t>
            </a:r>
            <a:endParaRPr lang="en-US" sz="2665"/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>
          <a:xfrm flipV="1">
            <a:off x="2296795" y="807085"/>
            <a:ext cx="1005840" cy="2682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Flowchart: Alternate Process 7"/>
          <p:cNvSpPr/>
          <p:nvPr/>
        </p:nvSpPr>
        <p:spPr>
          <a:xfrm>
            <a:off x="3302635" y="330200"/>
            <a:ext cx="8330565" cy="93662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Hàm lượng: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C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hứa nhiều khoáng chất được tạo nên từ các nguyên tố như : O, Si, Al, Fe, Ca, Na, K,...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" name="Straight Arrow Connector 6"/>
          <p:cNvCxnSpPr>
            <a:endCxn id="9" idx="1"/>
          </p:cNvCxnSpPr>
          <p:nvPr/>
        </p:nvCxnSpPr>
        <p:spPr>
          <a:xfrm flipV="1">
            <a:off x="2315845" y="2664460"/>
            <a:ext cx="986790" cy="826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Flowchart: Alternate Process 8"/>
          <p:cNvSpPr/>
          <p:nvPr/>
        </p:nvSpPr>
        <p:spPr>
          <a:xfrm>
            <a:off x="3302635" y="1767840"/>
            <a:ext cx="8338185" cy="179324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 dạng chất chủ yếu trong vỏ trái đất: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Lớp đất, đá tạo thành vỏ trái đất là các oxide và muối.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Mỏ dầu, mỏ than, khí thiên nhiên là nguồn năng lượng quý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3302635" y="4062095"/>
            <a:ext cx="8330565" cy="248793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Khai thác tài nguyên từ vỏ trái đất: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Tài nguyên trong vỏ Trái Đất là hữu hạn.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Khai thác tài nguyên từ vỏ trái đất để làm nhiên liệu, vật liệu, nguyên liệu đem lại nguồn lợi ích kinh tế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Cần tiết kiệm và bảo vệ nguồn tài nguyên, sử dụng các vật liệu tái chế,...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1" name="Straight Arrow Connector 10"/>
          <p:cNvCxnSpPr>
            <a:endCxn id="10" idx="1"/>
          </p:cNvCxnSpPr>
          <p:nvPr/>
        </p:nvCxnSpPr>
        <p:spPr>
          <a:xfrm>
            <a:off x="2315845" y="3491230"/>
            <a:ext cx="986790" cy="1814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Explosion 1 11"/>
          <p:cNvSpPr/>
          <p:nvPr/>
        </p:nvSpPr>
        <p:spPr>
          <a:xfrm>
            <a:off x="243205" y="-74295"/>
            <a:ext cx="2907665" cy="1621790"/>
          </a:xfrm>
          <a:prstGeom prst="irregularSeal1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TỔNG KẾT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59435" y="193040"/>
            <a:ext cx="2985770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LUYỆN TẬP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1125855" y="981075"/>
            <a:ext cx="9632950" cy="93662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1: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Nguyên tố hóa học chiếm hàm lượng lớn nhất trong vỏ trái đất là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A. oxygen.               B. silicate.           C. sođium.                D. aluminium.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1125855" y="2081530"/>
            <a:ext cx="9632950" cy="93662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2: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Thành phần chủ yếu của các khoáng chất trong vỏ trái đất là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A. Oxide.               B. Muối.           C. Nước.                D. Cả A và B đúng.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1125855" y="3181985"/>
            <a:ext cx="9632950" cy="109982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3: 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Thành phần chính của cát trắng là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A. Aluminium oxide .             B. Silican oxide.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C. Magnesium Carbonate.       D. Calcium Carbonat.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1125855" y="4445635"/>
            <a:ext cx="9632950" cy="173355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4: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Quặng nào sau đây là nguyên liệu để vừa điều chế được kim loại vừa điều chế được sunfuric acid?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A. Pyrite (FeS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).                                 B. Manhetite (Fe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).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C. Dolomite (CaCO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).         D. Bauxite (Al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.2H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O).</a:t>
            </a:r>
          </a:p>
        </p:txBody>
      </p:sp>
      <p:sp>
        <p:nvSpPr>
          <p:cNvPr id="11" name="Oval 10"/>
          <p:cNvSpPr/>
          <p:nvPr/>
        </p:nvSpPr>
        <p:spPr>
          <a:xfrm>
            <a:off x="1389380" y="1481455"/>
            <a:ext cx="424180" cy="35496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20685" y="2552700"/>
            <a:ext cx="382270" cy="33464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90675" y="5300980"/>
            <a:ext cx="382270" cy="33464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14720" y="3564890"/>
            <a:ext cx="382270" cy="33464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95935" y="128270"/>
            <a:ext cx="2985770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VẬN DỤNG</a:t>
            </a:r>
          </a:p>
        </p:txBody>
      </p:sp>
      <p:pic>
        <p:nvPicPr>
          <p:cNvPr id="6" name="Content Placeholder 5" descr="cá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" y="817245"/>
            <a:ext cx="4078605" cy="271399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357505" y="3829685"/>
            <a:ext cx="5271770" cy="277876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Thành phần hoá học của cát: SiO2.</a:t>
            </a: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Ứng cụng của cát: là vật liệu xây dựng, là nguyên liệu cho công nghiệp sản xuất gốm sứ, xi măng, thuỷ tinh,...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4808220" y="879475"/>
            <a:ext cx="6417310" cy="277876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Cát là vật liệu được xử dụng nhiều trong xây dựng:</a:t>
            </a: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Hãy cho biết thành phần hóa học và ứng dụng của cát?</a:t>
            </a: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Việc khai thác trái phép ở các lòng sông, bãi biển có thể gây ra hậu quả gì?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6087110" y="3829685"/>
            <a:ext cx="5271770" cy="277876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Việc khai thác cát trái phép ở các lòng sông, bãi biển có thể gây tình trạng xói mòn, sạt lở bờ sông,...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u tạo của Trái Đất - Địa lí 6 - Học 10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7288" y="330200"/>
            <a:ext cx="7364412" cy="5522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/>
        </p:nvSpPr>
        <p:spPr>
          <a:xfrm>
            <a:off x="1186815" y="510540"/>
            <a:ext cx="9787890" cy="108902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32: SƠ LƯỢC VỀ HOÁ HỌC VỎ TRÁI ĐẤT VÀ KHAI THÁC TÀI NGUYÊN TỪ VỎ TRÁI ĐẤT</a:t>
            </a:r>
            <a:endParaRPr lang="en-US" sz="3200" b="1">
              <a:ln w="15875"/>
              <a:solidFill>
                <a:srgbClr val="7030A0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2673350" y="2456815"/>
            <a:ext cx="7602855" cy="97218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đất.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2733040" y="3656965"/>
            <a:ext cx="7543165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II. Các dạng chất chủ yếu trong vỏ trái đất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2733040" y="4645025"/>
            <a:ext cx="7543165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8640" y="1478915"/>
            <a:ext cx="5065395" cy="74993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>
                <a:ln w="15875"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369227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154379" y="121408"/>
            <a:ext cx="11811330" cy="97218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</a:t>
            </a:r>
          </a:p>
        </p:txBody>
      </p:sp>
      <p:pic>
        <p:nvPicPr>
          <p:cNvPr id="6" name="Content Placeholder 5" descr="snapedit_171808020923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4000" y="1255395"/>
            <a:ext cx="3094355" cy="2061845"/>
          </a:xfrm>
          <a:prstGeom prst="rect">
            <a:avLst/>
          </a:prstGeom>
        </p:spPr>
      </p:pic>
      <p:pic>
        <p:nvPicPr>
          <p:cNvPr id="7" name="Content Placeholder 6" descr="snapedit_17180802269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5410" y="4096385"/>
            <a:ext cx="2600325" cy="1649730"/>
          </a:xfrm>
          <a:prstGeom prst="rect">
            <a:avLst/>
          </a:prstGeom>
        </p:spPr>
      </p:pic>
      <p:pic>
        <p:nvPicPr>
          <p:cNvPr id="10" name="Picture 9" descr="snapedit_17180802360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185" y="3978275"/>
            <a:ext cx="2428875" cy="1885950"/>
          </a:xfrm>
          <a:prstGeom prst="rect">
            <a:avLst/>
          </a:prstGeom>
        </p:spPr>
      </p:pic>
      <p:pic>
        <p:nvPicPr>
          <p:cNvPr id="11" name="Picture 10" descr="snapedit_17180802469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" y="4039870"/>
            <a:ext cx="3277235" cy="2091055"/>
          </a:xfrm>
          <a:prstGeom prst="rect">
            <a:avLst/>
          </a:prstGeom>
        </p:spPr>
      </p:pic>
      <p:pic>
        <p:nvPicPr>
          <p:cNvPr id="12" name="Picture 11" descr="snapedit_17180802601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90" y="1369695"/>
            <a:ext cx="2657475" cy="1802130"/>
          </a:xfrm>
          <a:prstGeom prst="rect">
            <a:avLst/>
          </a:prstGeom>
        </p:spPr>
      </p:pic>
      <p:pic>
        <p:nvPicPr>
          <p:cNvPr id="13" name="Picture 12" descr="quặng sắ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185" y="1369695"/>
            <a:ext cx="2656840" cy="1885315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574040" y="3276600"/>
            <a:ext cx="240538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Thạch anh ( SiO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6381115" y="6038850"/>
            <a:ext cx="267462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Đá hoa cương: (muối silicate của Al, Na, K, Ca...)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6523990" y="3475355"/>
            <a:ext cx="259397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Quặng Nhôm boxit ( Al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71120" y="6153785"/>
            <a:ext cx="279336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Đá cẩm thạch ( CaCO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2979420" y="5988050"/>
            <a:ext cx="279336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Dolomite (CaCO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3348355" y="3365500"/>
            <a:ext cx="240538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Quặng sắt ( Fe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Fe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10700" y="1443355"/>
            <a:ext cx="2498090" cy="442087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Hãy kể tên các nguyên tố hóa học hóa học chủ yếu trong võ trái đất và hoàn thành phiếu học tập số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77085432"/>
              </p:ext>
            </p:extLst>
          </p:nvPr>
        </p:nvGraphicFramePr>
        <p:xfrm>
          <a:off x="1162075" y="1245392"/>
          <a:ext cx="1000073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phần (%)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phần (%)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593765" y="4560126"/>
            <a:ext cx="11139055" cy="197847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CH1. Dự vào số liệu trên, vẽ biểu đồ thành phần phần trăm về khối lượng các nguyên tố dưới dạng hình tròn và dạng cột.</a:t>
            </a:r>
          </a:p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CH2. Đọc biểu đồ và rút ra nhận xét về hàm lượng các nguyên tố trong vỏ trái đất.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61318" y="325647"/>
            <a:ext cx="6381115" cy="64135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PHIẾU HỌC TẬP SỐ 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72469374"/>
              </p:ext>
            </p:extLst>
          </p:nvPr>
        </p:nvGraphicFramePr>
        <p:xfrm>
          <a:off x="1421130" y="1341912"/>
          <a:ext cx="9030970" cy="4146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9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19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phần (%)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phần (%)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46,10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4,15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1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28,20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2,36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8,23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2,09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5,63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Mg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2,33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2674488" y="258074"/>
            <a:ext cx="6381115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PHIẾU HỌC TẬP SỐ 01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213757" y="5840095"/>
            <a:ext cx="11736944" cy="57658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 nguyên tố phổ biến trong đất, đá: O, Si, Al, Fe, Ca, Na, K,....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439" y="210746"/>
            <a:ext cx="11476512" cy="1092200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CH1: Biểu đồ thành phần phần trăm về khối lượng các nguyên tố dưới dạng cột và hình tròn. </a:t>
            </a:r>
            <a:endParaRPr lang="en-US" sz="4000" b="1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838200" y="1562100"/>
          <a:ext cx="5181600" cy="3719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6172200" y="1562100"/>
          <a:ext cx="5181600" cy="3763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585190" y="5429885"/>
            <a:ext cx="11266384" cy="118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555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CH2: Nhận xét: oxygen (O) chiếm gần 1/2, silicon (Si) chiếm hơn 1/4 khối lượng vỏ Trái Đất,...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254000" y="198120"/>
            <a:ext cx="11835081" cy="65024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24445" y="1517180"/>
            <a:ext cx="1135234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Vỏ trái đất chứa nhiều khoáng chất được tạo nên từ các nguyên tố như : O, Si, Al, Fe, Ca, Na, K,....trong đó nguyên tố Oxygen và silicate chứa hàm lượng lớn trong vỏ trái đất.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170873" y="3916903"/>
            <a:ext cx="7822382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II. Các dạng chất chủ yếu trong vỏ trái đất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254000" y="168910"/>
            <a:ext cx="7954645" cy="97218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II. Các dạng chất chủ yếu trong vỏ trái đất</a:t>
            </a:r>
            <a:endParaRPr lang="en-US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Content Placeholder 5" descr="snapedit_171808020923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4000" y="1255395"/>
            <a:ext cx="3094355" cy="2061845"/>
          </a:xfrm>
          <a:prstGeom prst="rect">
            <a:avLst/>
          </a:prstGeom>
        </p:spPr>
      </p:pic>
      <p:pic>
        <p:nvPicPr>
          <p:cNvPr id="7" name="Content Placeholder 6" descr="snapedit_17180802269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5410" y="4096385"/>
            <a:ext cx="2600325" cy="1649730"/>
          </a:xfrm>
          <a:prstGeom prst="rect">
            <a:avLst/>
          </a:prstGeom>
        </p:spPr>
      </p:pic>
      <p:pic>
        <p:nvPicPr>
          <p:cNvPr id="10" name="Picture 9" descr="snapedit_17180802360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185" y="3978275"/>
            <a:ext cx="2428875" cy="1885950"/>
          </a:xfrm>
          <a:prstGeom prst="rect">
            <a:avLst/>
          </a:prstGeom>
        </p:spPr>
      </p:pic>
      <p:pic>
        <p:nvPicPr>
          <p:cNvPr id="11" name="Picture 10" descr="snapedit_17180802469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" y="4039870"/>
            <a:ext cx="3277235" cy="2091055"/>
          </a:xfrm>
          <a:prstGeom prst="rect">
            <a:avLst/>
          </a:prstGeom>
        </p:spPr>
      </p:pic>
      <p:pic>
        <p:nvPicPr>
          <p:cNvPr id="12" name="Picture 11" descr="snapedit_17180802601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90" y="1369695"/>
            <a:ext cx="2657475" cy="1802130"/>
          </a:xfrm>
          <a:prstGeom prst="rect">
            <a:avLst/>
          </a:prstGeom>
        </p:spPr>
      </p:pic>
      <p:pic>
        <p:nvPicPr>
          <p:cNvPr id="13" name="Picture 12" descr="quặng sắ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185" y="1369695"/>
            <a:ext cx="2656840" cy="1885315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574040" y="3276600"/>
            <a:ext cx="240538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Thạch anh ( SiO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6381115" y="6038850"/>
            <a:ext cx="267462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Đá hoa cương: (muối silicate của Al, Na, K, Ca...)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6523990" y="3475355"/>
            <a:ext cx="259397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Quặng Nhôm boxit ( Al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71120" y="6153785"/>
            <a:ext cx="279336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Đá cẩm thạch ( CaCO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2979420" y="5988050"/>
            <a:ext cx="279336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Dolomite (CaCO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3348355" y="3365500"/>
            <a:ext cx="240538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Quặng sắt ( Fe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, Fe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10700" y="1443355"/>
            <a:ext cx="2498090" cy="442087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Quan sát một số loại đá trong vỏ trái đất và hoàn thành phiếu học tập số 02.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</TotalTime>
  <Words>1582</Words>
  <Application>Microsoft Office PowerPoint</Application>
  <PresentationFormat>Widescreen</PresentationFormat>
  <Paragraphs>152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CH1: Biểu đồ thành phần phần trăm về khối lượng các nguyên tố dưới dạng cột và hình tròn.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32:  SƠ LƯỢC VỀ HOÁ HỌC VỎ TRÁI ĐẤT VÀ KHAI THÁC TÀI NGUYÊN TỪ VỎ TRÁI ĐẤT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X KHAI THÁC TÀI NGUYÊN TỪ VỎ TRÁI ĐẤT</dc:title>
  <dc:creator>VnTeach.Com</dc:creator>
  <cp:keywords>VnTeach.Com</cp:keywords>
  <cp:lastModifiedBy>Admin</cp:lastModifiedBy>
  <cp:revision>5</cp:revision>
  <dcterms:created xsi:type="dcterms:W3CDTF">2024-06-11T05:10:00Z</dcterms:created>
  <dcterms:modified xsi:type="dcterms:W3CDTF">2025-05-18T14:05:25Z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F8F0BAE9A3414AAFADD1B388D01C0FA3_11</vt:lpwstr>
  </property>
  <property fmtid="{D5CDD505-2E9C-101B-9397-08002B2CF9AE}" pid="3" name="KSOProductBuildVer">
    <vt:lpwstr>1033-12.2.0.16909</vt:lpwstr>
  </property>
</Properties>
</file>