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74" r:id="rId2"/>
    <p:sldId id="317" r:id="rId3"/>
    <p:sldId id="18768" r:id="rId4"/>
    <p:sldId id="287" r:id="rId5"/>
    <p:sldId id="288" r:id="rId6"/>
    <p:sldId id="289" r:id="rId7"/>
    <p:sldId id="276" r:id="rId8"/>
    <p:sldId id="363" r:id="rId9"/>
    <p:sldId id="18770" r:id="rId10"/>
    <p:sldId id="275" r:id="rId11"/>
    <p:sldId id="277" r:id="rId12"/>
    <p:sldId id="278" r:id="rId13"/>
    <p:sldId id="18771" r:id="rId14"/>
    <p:sldId id="285" r:id="rId15"/>
    <p:sldId id="18772" r:id="rId16"/>
    <p:sldId id="297" r:id="rId17"/>
    <p:sldId id="299" r:id="rId18"/>
    <p:sldId id="18777" r:id="rId19"/>
    <p:sldId id="18778" r:id="rId20"/>
    <p:sldId id="18780" r:id="rId21"/>
    <p:sldId id="296" r:id="rId22"/>
    <p:sldId id="302" r:id="rId23"/>
    <p:sldId id="18781" r:id="rId24"/>
    <p:sldId id="303" r:id="rId25"/>
    <p:sldId id="305" r:id="rId26"/>
    <p:sldId id="306" r:id="rId27"/>
    <p:sldId id="307" r:id="rId28"/>
  </p:sldIdLst>
  <p:sldSz cx="12192000" cy="6858000"/>
  <p:notesSz cx="6858000" cy="9144000"/>
  <p:embeddedFontLst>
    <p:embeddedFont>
      <p:font typeface="#9Slide07 IcielLa Chic Pro Shad" panose="020B0604020202020204" charset="-93"/>
      <p:regular r:id="rId30"/>
    </p:embeddedFont>
    <p:embeddedFont>
      <p:font typeface="#9Slide03 Oswald Light" panose="020B0604020202020204" charset="-93"/>
      <p:regular r:id="rId31"/>
    </p:embeddedFont>
    <p:embeddedFont>
      <p:font typeface="#9Slide03 AmpleSoft Bold" panose="020B0604020202020204" charset="-93"/>
      <p:regular r:id="rId32"/>
    </p:embeddedFont>
    <p:embeddedFont>
      <p:font typeface="#9Slide03 Arima Madurai" panose="020B0604020202020204" charset="-93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3 AmpleSoft" panose="020B0604020202020204" charset="-93"/>
      <p:regular r:id="rId38"/>
    </p:embeddedFont>
    <p:embeddedFont>
      <p:font typeface="#9Slide06 ThuPhap Thien An" panose="020B0604020202020204" charset="-93"/>
      <p:regular r:id="rId39"/>
    </p:embeddedFont>
    <p:embeddedFont>
      <p:font typeface="微软雅黑" panose="020B0503020204020204" pitchFamily="34" charset="-122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#9Slide03 Arima Madurai Black" panose="020B0604020202020204" charset="-93"/>
      <p:bold r:id="rId44"/>
    </p:embeddedFont>
    <p:embeddedFont>
      <p:font typeface="#9Slide03 Ample" panose="020B0604020202020204" charset="-93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882"/>
    <a:srgbClr val="FFCCFF"/>
    <a:srgbClr val="CCECFF"/>
    <a:srgbClr val="FF7C80"/>
    <a:srgbClr val="E86189"/>
    <a:srgbClr val="FCDC22"/>
    <a:srgbClr val="FBDA21"/>
    <a:srgbClr val="FBE230"/>
    <a:srgbClr val="FF0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30441" autoAdjust="0"/>
  </p:normalViewPr>
  <p:slideViewPr>
    <p:cSldViewPr snapToGrid="0">
      <p:cViewPr varScale="1">
        <p:scale>
          <a:sx n="69" d="100"/>
          <a:sy n="69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57A6D-4408-4DD5-805E-E1389459BE5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4A0B8-291C-4DFC-8FB1-B1AE7FF80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3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43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1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1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1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giúp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cẩn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mỉ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Tuỳ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bi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(Thanh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58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989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25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71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65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08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13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24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72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0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02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26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6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74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Hồn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.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hỏi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đặt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ra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dường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như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không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phải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để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tìm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trả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lời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đó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như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niềm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than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thân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thương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phận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mình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 + “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bây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giờ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ở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cuối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trở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thành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thông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báo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đầy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xúc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bộc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lộ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niềm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tiếc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thương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day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dứt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hết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sức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chân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thành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giả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trước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sự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suy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vi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Nho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đương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thời</a:t>
            </a:r>
            <a:endParaRPr lang="en-US" sz="12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78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19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52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80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83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70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04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15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4A0B8-291C-4DFC-8FB1-B1AE7FF80D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9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a/ </a:t>
            </a:r>
            <a:r>
              <a:rPr lang="en-US" sz="12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Cuộc</a:t>
            </a:r>
            <a:r>
              <a:rPr lang="en-US" sz="12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đời</a:t>
            </a:r>
            <a:r>
              <a:rPr lang="en-US" sz="12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</a:t>
            </a:r>
            <a:endParaRPr lang="en-US" sz="12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+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Vũ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Đình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Liên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(1913 - 1996)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gốc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ở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Hải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Dương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nhưng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sống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chủ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yếu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ở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Nội</a:t>
            </a:r>
            <a:endParaRPr lang="en-US" sz="12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+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Ông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đỗ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tú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tài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năm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1932,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dạy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ở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trường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Trường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tư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thục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Thăng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Long,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Trường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Gia Long,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Trường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nữ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sinh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Hoài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Đức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+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Ông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bằng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cử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nhân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Luật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thời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dài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làm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công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chức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ở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Nha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Thương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chính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(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sở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Đoan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)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Nội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+ Sau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mạng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tháng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Tám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ông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tham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giảng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dạy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nhiều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năm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chủ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nhiệm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khoa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Pháp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trường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Đại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Quốc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Nội</a:t>
            </a:r>
            <a:r>
              <a:rPr lang="en-US" sz="1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b/ </a:t>
            </a:r>
            <a:r>
              <a:rPr lang="en-US" sz="12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Sự</a:t>
            </a:r>
            <a:r>
              <a:rPr lang="en-US" sz="12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nghiệp</a:t>
            </a:r>
            <a:r>
              <a:rPr lang="en-US" sz="12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sáng</a:t>
            </a:r>
            <a:r>
              <a:rPr lang="en-US" sz="12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endParaRPr lang="en-US" sz="12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+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Đình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Liên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góp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thắng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lợi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+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nghiên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endParaRPr lang="en-US" sz="1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+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nặng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cổ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vọng</a:t>
            </a:r>
            <a:endParaRPr lang="en-US" sz="1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+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(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khoảng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10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):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phúc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Lũy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Cao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Cao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 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021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2" y="0"/>
            <a:ext cx="12218369" cy="7871012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319" flipH="1">
            <a:off x="6488874" y="-44090"/>
            <a:ext cx="5798288" cy="3156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15332" y="1291580"/>
            <a:ext cx="633804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0" b="1" dirty="0">
              <a:latin typeface="#9Slide06 ThuPhap Thien An" panose="02040603050506020204" pitchFamily="18" charset="0"/>
              <a:cs typeface="#9Slide03 Arima Madurai Medium" panose="00000600000000000000" pitchFamily="2" charset="0"/>
            </a:endParaRPr>
          </a:p>
          <a:p>
            <a:r>
              <a:rPr lang="en-US" sz="15000" b="1" dirty="0" err="1">
                <a:latin typeface="#9Slide06 ThuPhap Thien An" panose="02040603050506020204" pitchFamily="18" charset="0"/>
                <a:cs typeface="#9Slide03 Arima Madurai Medium" panose="00000600000000000000" pitchFamily="2" charset="0"/>
              </a:rPr>
              <a:t>Ông</a:t>
            </a:r>
            <a:r>
              <a:rPr lang="en-US" sz="15000" b="1" dirty="0">
                <a:latin typeface="#9Slide06 ThuPhap Thien An" panose="02040603050506020204" pitchFamily="18" charset="0"/>
                <a:cs typeface="#9Slide03 Arima Madurai Medium" panose="00000600000000000000" pitchFamily="2" charset="0"/>
              </a:rPr>
              <a:t> </a:t>
            </a:r>
            <a:r>
              <a:rPr lang="en-US" sz="15000" b="1" dirty="0" err="1">
                <a:latin typeface="#9Slide06 ThuPhap Thien An" panose="02040603050506020204" pitchFamily="18" charset="0"/>
                <a:cs typeface="#9Slide03 Arima Madurai Medium" panose="00000600000000000000" pitchFamily="2" charset="0"/>
              </a:rPr>
              <a:t>đồ</a:t>
            </a:r>
            <a:endParaRPr lang="en-US" sz="15000" b="1" dirty="0">
              <a:latin typeface="#9Slide06 ThuPhap Thien An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25585" y="5023776"/>
            <a:ext cx="37756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ysClr val="windowText" lastClr="000000"/>
                </a:solidFill>
                <a:latin typeface="#9Slide06 ThuPhap Thien An" panose="02040603050506020204" pitchFamily="18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Vũ</a:t>
            </a:r>
            <a:r>
              <a:rPr lang="en-US" sz="4800" dirty="0">
                <a:solidFill>
                  <a:sysClr val="windowText" lastClr="000000"/>
                </a:solidFill>
                <a:latin typeface="#9Slide06 ThuPhap Thien An" panose="02040603050506020204" pitchFamily="18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#9Slide06 ThuPhap Thien An" panose="02040603050506020204" pitchFamily="18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Đình</a:t>
            </a:r>
            <a:r>
              <a:rPr lang="en-US" sz="4800" dirty="0">
                <a:solidFill>
                  <a:sysClr val="windowText" lastClr="000000"/>
                </a:solidFill>
                <a:latin typeface="#9Slide06 ThuPhap Thien An" panose="02040603050506020204" pitchFamily="18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#9Slide06 ThuPhap Thien An" panose="02040603050506020204" pitchFamily="18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Liên</a:t>
            </a:r>
            <a:endParaRPr lang="en-US" sz="4800" dirty="0">
              <a:solidFill>
                <a:sysClr val="windowText" lastClr="000000"/>
              </a:solidFill>
              <a:latin typeface="#9Slide06 ThuPhap Thien An" panose="02040603050506020204" pitchFamily="18" charset="0"/>
            </a:endParaRPr>
          </a:p>
        </p:txBody>
      </p:sp>
      <p:pic>
        <p:nvPicPr>
          <p:cNvPr id="15" name="Picture 4" descr="vector ông đồ - shopvectorv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63735">
                        <a14:foregroundMark x1="8951" y1="55510" x2="8951" y2="55510"/>
                        <a14:foregroundMark x1="26929" y1="57245" x2="26929" y2="57245"/>
                        <a14:foregroundMark x1="31019" y1="72959" x2="31019" y2="72959"/>
                        <a14:foregroundMark x1="30556" y1="70408" x2="30556" y2="70408"/>
                        <a14:foregroundMark x1="43827" y1="84490" x2="43827" y2="84490"/>
                        <a14:foregroundMark x1="42130" y1="78776" x2="42130" y2="78776"/>
                        <a14:foregroundMark x1="49460" y1="79592" x2="49460" y2="79592"/>
                        <a14:foregroundMark x1="56713" y1="75918" x2="56713" y2="75918"/>
                        <a14:foregroundMark x1="56713" y1="75918" x2="56713" y2="75918"/>
                        <a14:foregroundMark x1="56713" y1="75918" x2="56713" y2="75918"/>
                        <a14:foregroundMark x1="56713" y1="75918" x2="56713" y2="75918"/>
                        <a14:foregroundMark x1="56713" y1="75918" x2="56713" y2="75918"/>
                        <a14:foregroundMark x1="56713" y1="75918" x2="56713" y2="75918"/>
                        <a14:foregroundMark x1="48920" y1="91224" x2="49460" y2="89490"/>
                        <a14:foregroundMark x1="49460" y1="89490" x2="49769" y2="97347"/>
                        <a14:foregroundMark x1="69907" y1="58878" x2="69907" y2="58878"/>
                        <a14:foregroundMark x1="68596" y1="55510" x2="68596" y2="55510"/>
                        <a14:foregroundMark x1="68596" y1="60000" x2="68596" y2="60000"/>
                        <a14:foregroundMark x1="68596" y1="60000" x2="68596" y2="60000"/>
                        <a14:foregroundMark x1="68596" y1="60000" x2="68596" y2="60000"/>
                        <a14:foregroundMark x1="68596" y1="60000" x2="68596" y2="60000"/>
                        <a14:foregroundMark x1="65895" y1="54082" x2="65895" y2="54082"/>
                        <a14:foregroundMark x1="67515" y1="72551" x2="67515" y2="72551"/>
                        <a14:foregroundMark x1="66512" y1="52959" x2="66512" y2="52959"/>
                        <a14:foregroundMark x1="19753" y1="84898" x2="19753" y2="84898"/>
                        <a14:foregroundMark x1="11497" y1="86429" x2="11497" y2="86429"/>
                        <a14:foregroundMark x1="11497" y1="86429" x2="11497" y2="86429"/>
                        <a14:foregroundMark x1="14043" y1="77245" x2="21451" y2="70000"/>
                        <a14:foregroundMark x1="18056" y1="71122" x2="2315" y2="73367"/>
                        <a14:foregroundMark x1="9877" y1="73265" x2="15818" y2="95714"/>
                        <a14:foregroundMark x1="17438" y1="90918" x2="20602" y2="80918"/>
                        <a14:foregroundMark x1="22377" y1="85918" x2="22377" y2="85918"/>
                        <a14:foregroundMark x1="22377" y1="85918" x2="22377" y2="85918"/>
                        <a14:foregroundMark x1="22377" y1="85918" x2="22377" y2="85918"/>
                        <a14:foregroundMark x1="22377" y1="85918" x2="22377" y2="85918"/>
                        <a14:foregroundMark x1="22377" y1="85918" x2="22377" y2="85918"/>
                        <a14:foregroundMark x1="22377" y1="86020" x2="22762" y2="93878"/>
                        <a14:foregroundMark x1="50386" y1="68776" x2="50386" y2="68776"/>
                        <a14:foregroundMark x1="54707" y1="69388" x2="54707" y2="69388"/>
                        <a14:foregroundMark x1="59105" y1="69082" x2="59105" y2="69082"/>
                        <a14:foregroundMark x1="57176" y1="69388" x2="57176" y2="69388"/>
                        <a14:foregroundMark x1="52469" y1="70408" x2="52469" y2="70408"/>
                        <a14:foregroundMark x1="52315" y1="68163" x2="52315" y2="68163"/>
                        <a14:foregroundMark x1="52083" y1="69286" x2="52083" y2="69286"/>
                        <a14:foregroundMark x1="26543" y1="69286" x2="26543" y2="69286"/>
                        <a14:foregroundMark x1="21991" y1="69082" x2="21991" y2="69082"/>
                        <a14:foregroundMark x1="13580" y1="70408" x2="13580" y2="70408"/>
                        <a14:foregroundMark x1="13426" y1="69082" x2="13426" y2="69082"/>
                        <a14:foregroundMark x1="9645" y1="69592" x2="9645" y2="69592"/>
                        <a14:backgroundMark x1="67978" y1="52959" x2="67978" y2="52959"/>
                        <a14:backgroundMark x1="67361" y1="57755" x2="67361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6" y="223335"/>
            <a:ext cx="8774006" cy="66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051" y="5357353"/>
            <a:ext cx="992327" cy="9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65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r="9517" b="-5655"/>
          <a:stretch/>
        </p:blipFill>
        <p:spPr>
          <a:xfrm>
            <a:off x="-187879" y="1627221"/>
            <a:ext cx="5797685" cy="567165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3FA7A9-1592-4E23-AB1C-3035F649B302}"/>
              </a:ext>
            </a:extLst>
          </p:cNvPr>
          <p:cNvSpPr txBox="1"/>
          <p:nvPr/>
        </p:nvSpPr>
        <p:spPr>
          <a:xfrm>
            <a:off x="965275" y="266556"/>
            <a:ext cx="349137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lnSpc>
                <a:spcPct val="115000"/>
              </a:lnSpc>
              <a:spcAft>
                <a:spcPts val="1200"/>
              </a:spcAft>
            </a:pPr>
            <a:r>
              <a:rPr lang="en-US" sz="6000" b="1" dirty="0" err="1" smtClean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Tác</a:t>
            </a:r>
            <a:r>
              <a:rPr lang="en-US" sz="6000" b="1" dirty="0" smtClean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phẩm</a:t>
            </a:r>
            <a:endParaRPr lang="en-US" sz="4800" dirty="0">
              <a:effectLst/>
              <a:latin typeface="#9Slide07 IcielLa Chic Pro Shad" panose="0200050609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05C97-BF6B-4920-B54A-C5B2DC5ECE82}"/>
              </a:ext>
            </a:extLst>
          </p:cNvPr>
          <p:cNvSpPr txBox="1"/>
          <p:nvPr/>
        </p:nvSpPr>
        <p:spPr>
          <a:xfrm>
            <a:off x="5810250" y="363930"/>
            <a:ext cx="6096000" cy="613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lnSpc>
                <a:spcPct val="115000"/>
              </a:lnSpc>
              <a:spcAft>
                <a:spcPts val="1200"/>
              </a:spcAft>
            </a:pPr>
            <a:r>
              <a:rPr lang="en-US" sz="3200" b="1" dirty="0" err="1" smtClean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Hoàn</a:t>
            </a:r>
            <a:r>
              <a:rPr lang="en-US" sz="3200" b="1" dirty="0" smtClean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cảnh</a:t>
            </a:r>
            <a:r>
              <a:rPr lang="en-US" sz="32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sáng</a:t>
            </a:r>
            <a:r>
              <a:rPr lang="en-US" sz="32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endParaRPr lang="en-US" sz="32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endParaRPr lang="en-US" sz="5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457200" marR="30480" indent="-457200" algn="ju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đầu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thế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kỉ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XX,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Tây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du </a:t>
            </a:r>
            <a:r>
              <a:rPr lang="en-US" sz="30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nhập</a:t>
            </a:r>
            <a:r>
              <a:rPr lang="en-US" sz="30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vào</a:t>
            </a:r>
            <a:r>
              <a:rPr lang="en-US" sz="30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VN, </a:t>
            </a:r>
            <a:r>
              <a:rPr lang="en-US" sz="30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nền</a:t>
            </a:r>
            <a:r>
              <a:rPr lang="en-US" sz="30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văn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Hán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chữ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Nho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ngày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càng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suy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vi </a:t>
            </a: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endParaRPr lang="en-US" sz="5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457200" marR="30480" indent="-457200" algn="ju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Hình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ảnh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ông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đồ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đã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bị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xã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hội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bỏ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quên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dần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vắng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bóng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endParaRPr lang="en-US" sz="5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457200" marR="30480" indent="-457200" algn="ju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Vũ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Đình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Liên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đã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viết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bài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Ông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đồ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thể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hiện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niềm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ngậm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ngùi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day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dứt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về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cảnh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cũ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người</a:t>
            </a:r>
            <a:r>
              <a:rPr lang="en-US" sz="30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xưa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16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-7613" r="20732" b="7613"/>
          <a:stretch/>
        </p:blipFill>
        <p:spPr>
          <a:xfrm>
            <a:off x="6949521" y="1608381"/>
            <a:ext cx="5797685" cy="567165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3FA7A9-1592-4E23-AB1C-3035F649B302}"/>
              </a:ext>
            </a:extLst>
          </p:cNvPr>
          <p:cNvSpPr txBox="1"/>
          <p:nvPr/>
        </p:nvSpPr>
        <p:spPr>
          <a:xfrm>
            <a:off x="7912175" y="512375"/>
            <a:ext cx="349137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lnSpc>
                <a:spcPct val="115000"/>
              </a:lnSpc>
              <a:spcAft>
                <a:spcPts val="1200"/>
              </a:spcAft>
            </a:pPr>
            <a:r>
              <a:rPr lang="en-US" sz="6000" b="1" dirty="0" err="1" smtClean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Tác</a:t>
            </a:r>
            <a:r>
              <a:rPr lang="en-US" sz="6000" b="1" dirty="0" smtClean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phẩm</a:t>
            </a:r>
            <a:endParaRPr lang="en-US" sz="4800" dirty="0">
              <a:effectLst/>
              <a:latin typeface="#9Slide07 IcielLa Chic Pro Shad" panose="0200050609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7D153-8366-49A6-97C1-324B8475E21D}"/>
              </a:ext>
            </a:extLst>
          </p:cNvPr>
          <p:cNvSpPr txBox="1"/>
          <p:nvPr/>
        </p:nvSpPr>
        <p:spPr>
          <a:xfrm>
            <a:off x="558800" y="802614"/>
            <a:ext cx="5797685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9700" algn="just">
              <a:lnSpc>
                <a:spcPct val="115000"/>
              </a:lnSpc>
              <a:spcAft>
                <a:spcPts val="1200"/>
              </a:spcAft>
            </a:pPr>
            <a:r>
              <a:rPr lang="en-US" sz="3600" b="1" dirty="0" err="1" smtClean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Xuất</a:t>
            </a:r>
            <a:r>
              <a:rPr lang="en-US" sz="3600" b="1" dirty="0" smtClean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xứ</a:t>
            </a:r>
            <a:r>
              <a:rPr lang="en-US" sz="36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ăng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trên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báo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Tinh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hoa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năm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1936,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sau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đó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được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nhà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phê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Hoài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Thanh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tuyển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vào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cuốn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i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Thi</a:t>
            </a:r>
            <a:r>
              <a:rPr lang="en-US" sz="3600" i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i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nhân</a:t>
            </a:r>
            <a:r>
              <a:rPr lang="en-US" sz="3600" i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i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Việt</a:t>
            </a:r>
            <a:r>
              <a:rPr lang="en-US" sz="3600" i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Nam.</a:t>
            </a:r>
            <a:endParaRPr lang="en-US" sz="36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C29FD-1E0A-4B14-9BD2-D9A61913F0F0}"/>
              </a:ext>
            </a:extLst>
          </p:cNvPr>
          <p:cNvSpPr txBox="1"/>
          <p:nvPr/>
        </p:nvSpPr>
        <p:spPr>
          <a:xfrm>
            <a:off x="558799" y="4444209"/>
            <a:ext cx="5797685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9700" algn="just">
              <a:lnSpc>
                <a:spcPct val="115000"/>
              </a:lnSpc>
              <a:spcAft>
                <a:spcPts val="1200"/>
              </a:spcAft>
              <a:tabLst>
                <a:tab pos="222250" algn="l"/>
              </a:tabLst>
            </a:pPr>
            <a:r>
              <a:rPr lang="en-US" sz="3600" b="1" dirty="0" err="1" smtClean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Thể</a:t>
            </a:r>
            <a:r>
              <a:rPr lang="en-US" sz="3600" b="1" dirty="0" smtClean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loại</a:t>
            </a:r>
            <a:r>
              <a:rPr lang="en-US" sz="36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ngũ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ngôn</a:t>
            </a:r>
            <a:endParaRPr lang="en-US" sz="36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8DF1E-CFAE-035D-DFB4-10EEA594A456}"/>
              </a:ext>
            </a:extLst>
          </p:cNvPr>
          <p:cNvSpPr txBox="1"/>
          <p:nvPr/>
        </p:nvSpPr>
        <p:spPr>
          <a:xfrm>
            <a:off x="558798" y="5537414"/>
            <a:ext cx="5797685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9700" algn="just">
              <a:lnSpc>
                <a:spcPct val="115000"/>
              </a:lnSpc>
              <a:spcAft>
                <a:spcPts val="1200"/>
              </a:spcAft>
              <a:tabLst>
                <a:tab pos="222250" algn="l"/>
              </a:tabLst>
            </a:pPr>
            <a:r>
              <a:rPr lang="en-US" sz="3600" b="1" dirty="0" smtClean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PTBĐ </a:t>
            </a:r>
            <a:r>
              <a:rPr lang="en-US" sz="36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chính</a:t>
            </a:r>
            <a:r>
              <a:rPr lang="en-US" sz="36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Biểu</a:t>
            </a:r>
            <a:r>
              <a:rPr lang="en-US" sz="36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endParaRPr lang="en-US" sz="36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4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93FA7A9-1592-4E23-AB1C-3035F649B302}"/>
              </a:ext>
            </a:extLst>
          </p:cNvPr>
          <p:cNvSpPr txBox="1"/>
          <p:nvPr/>
        </p:nvSpPr>
        <p:spPr>
          <a:xfrm>
            <a:off x="4350311" y="229652"/>
            <a:ext cx="3491378" cy="895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lnSpc>
                <a:spcPct val="115000"/>
              </a:lnSpc>
              <a:spcAft>
                <a:spcPts val="1200"/>
              </a:spcAft>
            </a:pPr>
            <a:r>
              <a:rPr lang="en-US" sz="48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phẩm</a:t>
            </a:r>
            <a:endParaRPr lang="en-US" sz="4000" dirty="0">
              <a:effectLst/>
              <a:latin typeface="#9Slide07 IcielLa Chic Pro Shad" panose="02000506090000020004" pitchFamily="2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29FD0A-9C40-CA36-D978-13BC135B5BD9}"/>
              </a:ext>
            </a:extLst>
          </p:cNvPr>
          <p:cNvGrpSpPr/>
          <p:nvPr/>
        </p:nvGrpSpPr>
        <p:grpSpPr>
          <a:xfrm>
            <a:off x="949451" y="1225309"/>
            <a:ext cx="10675089" cy="1459289"/>
            <a:chOff x="978194" y="1358338"/>
            <a:chExt cx="10675089" cy="1459289"/>
          </a:xfrm>
        </p:grpSpPr>
        <p:sp>
          <p:nvSpPr>
            <p:cNvPr id="8" name="Arrow: Left-Right 7">
              <a:extLst>
                <a:ext uri="{FF2B5EF4-FFF2-40B4-BE49-F238E27FC236}">
                  <a16:creationId xmlns:a16="http://schemas.microsoft.com/office/drawing/2014/main" id="{C835001A-29B8-0776-1759-8CA2B675B803}"/>
                </a:ext>
              </a:extLst>
            </p:cNvPr>
            <p:cNvSpPr/>
            <p:nvPr/>
          </p:nvSpPr>
          <p:spPr>
            <a:xfrm>
              <a:off x="978194" y="1358338"/>
              <a:ext cx="10675089" cy="1459289"/>
            </a:xfrm>
            <a:prstGeom prst="left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61BA3D-5B5E-49E8-AF4B-2FCDD0FECA43}"/>
                </a:ext>
              </a:extLst>
            </p:cNvPr>
            <p:cNvSpPr txBox="1"/>
            <p:nvPr/>
          </p:nvSpPr>
          <p:spPr>
            <a:xfrm>
              <a:off x="3048000" y="1769294"/>
              <a:ext cx="6096000" cy="658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0480" algn="ctr">
                <a:lnSpc>
                  <a:spcPct val="115000"/>
                </a:lnSpc>
                <a:spcAft>
                  <a:spcPts val="1200"/>
                </a:spcAft>
              </a:pPr>
              <a:r>
                <a:rPr lang="en-US" sz="3200" b="1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e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.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Bố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cục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: </a:t>
              </a:r>
              <a:r>
                <a:rPr lang="en-US" sz="3200" dirty="0"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3 </a:t>
              </a:r>
              <a:r>
                <a:rPr lang="en-US" sz="3200" dirty="0" err="1"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phần</a:t>
              </a:r>
              <a:r>
                <a:rPr lang="en-US" sz="3200" dirty="0">
                  <a:effectLst/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: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E9409B-44EE-969E-6A02-0FAB23C023C0}"/>
              </a:ext>
            </a:extLst>
          </p:cNvPr>
          <p:cNvSpPr txBox="1"/>
          <p:nvPr/>
        </p:nvSpPr>
        <p:spPr>
          <a:xfrm>
            <a:off x="588228" y="5050466"/>
            <a:ext cx="3367579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2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khổ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đầu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ảnh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ông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đồ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thời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Nho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thịnh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hành</a:t>
            </a:r>
            <a:endParaRPr lang="en-US" sz="28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7" name="Picture 6" descr="HÃ¬nh áº£nh cÃ³ liÃªn quan">
            <a:extLst>
              <a:ext uri="{FF2B5EF4-FFF2-40B4-BE49-F238E27FC236}">
                <a16:creationId xmlns:a16="http://schemas.microsoft.com/office/drawing/2014/main" id="{51E0E048-040E-0B17-BB74-E457D3A3E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503" y="3053622"/>
            <a:ext cx="3123030" cy="1750216"/>
          </a:xfrm>
          <a:prstGeom prst="rect">
            <a:avLst/>
          </a:prstGeom>
          <a:noFill/>
        </p:spPr>
      </p:pic>
      <p:pic>
        <p:nvPicPr>
          <p:cNvPr id="12" name="Picture 2" descr="Phân tích bài thơ Ông Đồ của Vũ Đình Liên | Thư Viện Văn">
            <a:extLst>
              <a:ext uri="{FF2B5EF4-FFF2-40B4-BE49-F238E27FC236}">
                <a16:creationId xmlns:a16="http://schemas.microsoft.com/office/drawing/2014/main" id="{8AD4DD37-AA82-6562-458C-9E444A7B5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85" y="3053622"/>
            <a:ext cx="3123030" cy="174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ác giả Vũ Đình Liên | Tác giả - Tác phẩm văn 8">
            <a:extLst>
              <a:ext uri="{FF2B5EF4-FFF2-40B4-BE49-F238E27FC236}">
                <a16:creationId xmlns:a16="http://schemas.microsoft.com/office/drawing/2014/main" id="{B5DE1C2F-D83B-EEB6-A5CD-64543207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86" y="3053622"/>
            <a:ext cx="3236054" cy="174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81CB9D-5FE3-DDEE-170F-38EAA0ADE5A2}"/>
              </a:ext>
            </a:extLst>
          </p:cNvPr>
          <p:cNvSpPr txBox="1"/>
          <p:nvPr/>
        </p:nvSpPr>
        <p:spPr>
          <a:xfrm>
            <a:off x="4534485" y="5038514"/>
            <a:ext cx="3123030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2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khổ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giữa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ảnh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ông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đồ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Nho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suy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vi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50AEA6-DCBC-1B80-4ADA-EDBF95A68F5C}"/>
              </a:ext>
            </a:extLst>
          </p:cNvPr>
          <p:cNvSpPr txBox="1"/>
          <p:nvPr/>
        </p:nvSpPr>
        <p:spPr>
          <a:xfrm>
            <a:off x="8236193" y="5038514"/>
            <a:ext cx="3561905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Còn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lại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tư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thầm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kín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niềm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tiếc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thương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giả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gửi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gắm</a:t>
            </a:r>
            <a:endParaRPr lang="en-US" sz="28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F2D8B3-DAF9-F4FF-76CE-23894FF80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400402"/>
              </p:ext>
            </p:extLst>
          </p:nvPr>
        </p:nvGraphicFramePr>
        <p:xfrm>
          <a:off x="1016000" y="584043"/>
          <a:ext cx="10675678" cy="5689913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724074">
                  <a:extLst>
                    <a:ext uri="{9D8B030D-6E8A-4147-A177-3AD203B41FA5}">
                      <a16:colId xmlns:a16="http://schemas.microsoft.com/office/drawing/2014/main" val="2863676434"/>
                    </a:ext>
                  </a:extLst>
                </a:gridCol>
                <a:gridCol w="3790279">
                  <a:extLst>
                    <a:ext uri="{9D8B030D-6E8A-4147-A177-3AD203B41FA5}">
                      <a16:colId xmlns:a16="http://schemas.microsoft.com/office/drawing/2014/main" val="2780501412"/>
                    </a:ext>
                  </a:extLst>
                </a:gridCol>
                <a:gridCol w="3161325">
                  <a:extLst>
                    <a:ext uri="{9D8B030D-6E8A-4147-A177-3AD203B41FA5}">
                      <a16:colId xmlns:a16="http://schemas.microsoft.com/office/drawing/2014/main" val="2194082403"/>
                    </a:ext>
                  </a:extLst>
                </a:gridCol>
              </a:tblGrid>
              <a:tr h="83024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36782"/>
                  </a:ext>
                </a:extLst>
              </a:tr>
              <a:tr h="9834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#9Slide03 AmpleSoft" panose="02000000000000000000" pitchFamily="2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#9Slide03 AmpleSoft" panose="02000000000000000000" pitchFamily="2" charset="0"/>
                        </a:rPr>
                        <a:t>tiếng</a:t>
                      </a:r>
                      <a:endParaRPr lang="en-US" sz="2800" b="1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#9Slide03 AmpleSoft" panose="02000000000000000000" pitchFamily="2" charset="0"/>
                        </a:rPr>
                        <a:t>Vần</a:t>
                      </a:r>
                      <a:endParaRPr lang="en-US" sz="2800" b="1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#9Slide03 AmpleSoft" panose="02000000000000000000" pitchFamily="2" charset="0"/>
                        </a:rPr>
                        <a:t>Nhịp</a:t>
                      </a:r>
                      <a:endParaRPr lang="en-US" sz="2800" b="1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355842"/>
                  </a:ext>
                </a:extLst>
              </a:tr>
              <a:tr h="1863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059904"/>
                  </a:ext>
                </a:extLst>
              </a:tr>
              <a:tr h="2013005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 smtClean="0"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b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44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68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584230"/>
              </p:ext>
            </p:extLst>
          </p:nvPr>
        </p:nvGraphicFramePr>
        <p:xfrm>
          <a:off x="1207202" y="2222205"/>
          <a:ext cx="7022398" cy="2998381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373863">
                  <a:extLst>
                    <a:ext uri="{9D8B030D-6E8A-4147-A177-3AD203B41FA5}">
                      <a16:colId xmlns:a16="http://schemas.microsoft.com/office/drawing/2014/main" val="2863676434"/>
                    </a:ext>
                  </a:extLst>
                </a:gridCol>
                <a:gridCol w="2000502">
                  <a:extLst>
                    <a:ext uri="{9D8B030D-6E8A-4147-A177-3AD203B41FA5}">
                      <a16:colId xmlns:a16="http://schemas.microsoft.com/office/drawing/2014/main" val="2780501412"/>
                    </a:ext>
                  </a:extLst>
                </a:gridCol>
                <a:gridCol w="1648033">
                  <a:extLst>
                    <a:ext uri="{9D8B030D-6E8A-4147-A177-3AD203B41FA5}">
                      <a16:colId xmlns:a16="http://schemas.microsoft.com/office/drawing/2014/main" val="2194082403"/>
                    </a:ext>
                  </a:extLst>
                </a:gridCol>
              </a:tblGrid>
              <a:tr h="1096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#9Slide03 AmpleSoft" panose="02000000000000000000" pitchFamily="2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#9Slide03 AmpleSoft" panose="02000000000000000000" pitchFamily="2" charset="0"/>
                        </a:rPr>
                        <a:t>tiếng</a:t>
                      </a:r>
                      <a:endParaRPr lang="en-US" sz="2800" b="1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#9Slide03 AmpleSoft" panose="02000000000000000000" pitchFamily="2" charset="0"/>
                        </a:rPr>
                        <a:t>Vần</a:t>
                      </a:r>
                      <a:endParaRPr lang="en-US" sz="2800" b="1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#9Slide03 AmpleSoft" panose="02000000000000000000" pitchFamily="2" charset="0"/>
                        </a:rPr>
                        <a:t>Nhịp</a:t>
                      </a:r>
                      <a:endParaRPr lang="en-US" sz="2800" b="1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355842"/>
                  </a:ext>
                </a:extLst>
              </a:tr>
              <a:tr h="1901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</a:rPr>
                        <a:t>5 </a:t>
                      </a:r>
                      <a:r>
                        <a:rPr lang="en-US" sz="2800" b="0" dirty="0" err="1">
                          <a:effectLst/>
                          <a:latin typeface="#9Slide03 AmpleSoft" panose="02000000000000000000" pitchFamily="2" charset="0"/>
                        </a:rPr>
                        <a:t>tiếng</a:t>
                      </a: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#9Slide03 AmpleSoft" panose="02000000000000000000" pitchFamily="2" charset="0"/>
                        </a:rPr>
                        <a:t>trên</a:t>
                      </a: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</a:rPr>
                        <a:t> 1 </a:t>
                      </a:r>
                      <a:r>
                        <a:rPr lang="en-US" sz="2800" b="0" dirty="0" err="1">
                          <a:effectLst/>
                          <a:latin typeface="#9Slide03 AmpleSoft" panose="02000000000000000000" pitchFamily="2" charset="0"/>
                        </a:rPr>
                        <a:t>dòng</a:t>
                      </a:r>
                      <a:endParaRPr lang="en-US" sz="2800" b="0" dirty="0">
                        <a:effectLst/>
                        <a:latin typeface="#9Slide03 AmpleSoft" panose="02000000000000000000" pitchFamily="2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#9Slide03 AmpleSoft" panose="02000000000000000000" pitchFamily="2" charset="0"/>
                        </a:rPr>
                        <a:t>Thơ</a:t>
                      </a: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#9Slide03 AmpleSoft" panose="02000000000000000000" pitchFamily="2" charset="0"/>
                        </a:rPr>
                        <a:t>năm</a:t>
                      </a: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#9Slide03 AmpleSoft" panose="02000000000000000000" pitchFamily="2" charset="0"/>
                        </a:rPr>
                        <a:t>chữ</a:t>
                      </a:r>
                      <a:endParaRPr lang="en-US" sz="2800" b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effectLst/>
                          <a:latin typeface="#9Slide03 AmpleSoft" panose="02000000000000000000" pitchFamily="2" charset="0"/>
                        </a:rPr>
                        <a:t>Vần</a:t>
                      </a: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#9Slide03 AmpleSoft" panose="02000000000000000000" pitchFamily="2" charset="0"/>
                        </a:rPr>
                        <a:t>cách</a:t>
                      </a:r>
                      <a:endParaRPr lang="en-US" sz="2800" b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</a:rPr>
                        <a:t>2/3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#9Slide03 AmpleSoft" panose="02000000000000000000" pitchFamily="2" charset="0"/>
                        </a:rPr>
                        <a:t>3/2</a:t>
                      </a:r>
                      <a:endParaRPr lang="en-US" sz="2800" b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74851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68739" y="5835195"/>
            <a:ext cx="11654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32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2" b="96209" l="7289" r="89522">
                        <a14:foregroundMark x1="62870" y1="29147" x2="62870" y2="29147"/>
                        <a14:foregroundMark x1="53986" y1="86256" x2="53986" y2="86256"/>
                        <a14:foregroundMark x1="41458" y1="84597" x2="41458" y2="84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8441" y="1998921"/>
            <a:ext cx="3254820" cy="3128779"/>
          </a:xfrm>
          <a:prstGeom prst="rect">
            <a:avLst/>
          </a:prstGeom>
        </p:spPr>
      </p:pic>
      <p:pic>
        <p:nvPicPr>
          <p:cNvPr id="7" name="Picture 51" descr="đào hoa - Nước cherry png tải về - Miễn phí trong suốt Màu Hồng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1667" l="10000" r="99000">
                        <a14:foregroundMark x1="61889" y1="60128" x2="61889" y2="60128"/>
                        <a14:foregroundMark x1="68778" y1="19872" x2="68778" y2="19872"/>
                        <a14:foregroundMark x1="68778" y1="19872" x2="68778" y2="19872"/>
                        <a14:foregroundMark x1="49667" y1="61795" x2="49667" y2="6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266" y="-291798"/>
            <a:ext cx="2941324" cy="25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7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6810DE-69B7-694B-947D-E60E862744D9}"/>
              </a:ext>
            </a:extLst>
          </p:cNvPr>
          <p:cNvSpPr/>
          <p:nvPr/>
        </p:nvSpPr>
        <p:spPr>
          <a:xfrm flipH="1">
            <a:off x="3508513" y="412144"/>
            <a:ext cx="8150371" cy="1192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70C0"/>
              </a:solidFill>
              <a:effectLst/>
              <a:latin typeface="#9Slide03 Oswald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0" descr="Team Building PNG, Clipart, Circle, Communication, Computer Icons, Computer  Wallpaper, Desktop Wallpaper Free PNG Download">
            <a:extLst>
              <a:ext uri="{FF2B5EF4-FFF2-40B4-BE49-F238E27FC236}">
                <a16:creationId xmlns:a16="http://schemas.microsoft.com/office/drawing/2014/main" id="{9171E3A2-EC50-F32A-0089-B99F9391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54" l="275" r="98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6" y="275676"/>
            <a:ext cx="2408867" cy="133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5A7EF6-2FEA-7D55-FAA0-0ECDB55F7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12" y="2133807"/>
            <a:ext cx="5483087" cy="308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E32333-B806-612E-1126-139A5817D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6929" y="2914207"/>
            <a:ext cx="5483086" cy="308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B0C1F1-17E2-9DBA-F3F5-AF27F0912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1" y="3560250"/>
            <a:ext cx="5483087" cy="308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27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Ý nghĩa của hoa đào, các loại hoa đào ngày Tết - Báo Quảng Ngãi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834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7" name="Picture 2" descr="Hoa anh đào Biểu tượng cảm xúc 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696" y="141706"/>
            <a:ext cx="1100101" cy="110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01905" y="309316"/>
            <a:ext cx="4957400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5000" b="1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5000" b="1" dirty="0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endParaRPr lang="en-US" sz="5000" dirty="0">
              <a:latin typeface="#9Slide06 ThuPhap Thien An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1369" y="2294854"/>
            <a:ext cx="2369574" cy="559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en-US" sz="2800" dirty="0">
              <a:latin typeface="#9Slide03 Oswald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oa anh đào Biểu tượng cảm xúc 🌸">
            <a:extLst>
              <a:ext uri="{FF2B5EF4-FFF2-40B4-BE49-F238E27FC236}">
                <a16:creationId xmlns:a16="http://schemas.microsoft.com/office/drawing/2014/main" id="{E742A084-0F7C-6D33-0F2A-7D1AEF83A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203" y="141706"/>
            <a:ext cx="1100101" cy="110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F286E0-7EE1-AABF-4C94-F325B0CC1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995456"/>
              </p:ext>
            </p:extLst>
          </p:nvPr>
        </p:nvGraphicFramePr>
        <p:xfrm>
          <a:off x="171727" y="1383514"/>
          <a:ext cx="11844682" cy="535580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602588">
                  <a:extLst>
                    <a:ext uri="{9D8B030D-6E8A-4147-A177-3AD203B41FA5}">
                      <a16:colId xmlns:a16="http://schemas.microsoft.com/office/drawing/2014/main" val="2313193579"/>
                    </a:ext>
                  </a:extLst>
                </a:gridCol>
                <a:gridCol w="4819100">
                  <a:extLst>
                    <a:ext uri="{9D8B030D-6E8A-4147-A177-3AD203B41FA5}">
                      <a16:colId xmlns:a16="http://schemas.microsoft.com/office/drawing/2014/main" val="685246356"/>
                    </a:ext>
                  </a:extLst>
                </a:gridCol>
                <a:gridCol w="5422994">
                  <a:extLst>
                    <a:ext uri="{9D8B030D-6E8A-4147-A177-3AD203B41FA5}">
                      <a16:colId xmlns:a16="http://schemas.microsoft.com/office/drawing/2014/main" val="1650191641"/>
                    </a:ext>
                  </a:extLst>
                </a:gridCol>
              </a:tblGrid>
              <a:tr h="7860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điểm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ông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đồ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quá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khứ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đắc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ý)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ông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đồ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tàn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)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  <a:alpha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053447"/>
                  </a:ext>
                </a:extLst>
              </a:tr>
              <a:tr h="1115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>
                        <a:alpha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655868"/>
                  </a:ext>
                </a:extLst>
              </a:tr>
              <a:tr h="1115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ông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đồ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>
                        <a:alpha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676941"/>
                  </a:ext>
                </a:extLst>
              </a:tr>
              <a:tr h="11449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Thái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mọi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người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</a:endParaRPr>
                    </a:p>
                  </a:txBody>
                  <a:tcPr marL="41938" marR="41938" marT="0" marB="0"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>
                        <a:alpha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21973"/>
                  </a:ext>
                </a:extLst>
              </a:tr>
              <a:tr h="1194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</a:rPr>
                        <a:t>xét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>
                        <a:alpha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857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3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ghệ thuật thư pháp nét đẹp văn hóa truyền thống của Việt Nam">
            <a:extLst>
              <a:ext uri="{FF2B5EF4-FFF2-40B4-BE49-F238E27FC236}">
                <a16:creationId xmlns:a16="http://schemas.microsoft.com/office/drawing/2014/main" id="{5FF9E5CD-0F17-82A1-0EBE-57CBD81A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80"/>
            <a:ext cx="12192000" cy="684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167146-D50B-5371-BBE4-B7D436FF6AE4}"/>
              </a:ext>
            </a:extLst>
          </p:cNvPr>
          <p:cNvSpPr/>
          <p:nvPr/>
        </p:nvSpPr>
        <p:spPr>
          <a:xfrm>
            <a:off x="0" y="-12700"/>
            <a:ext cx="12192000" cy="68834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3809280" y="206521"/>
            <a:ext cx="4573439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400" b="1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4400" b="1" dirty="0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4400" b="1" dirty="0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endParaRPr lang="en-US" sz="4400" dirty="0">
              <a:latin typeface="#9Slide06 ThuPhap Thien An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201DD3-AEF3-0BEF-9902-8C00D0B81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440420"/>
              </p:ext>
            </p:extLst>
          </p:nvPr>
        </p:nvGraphicFramePr>
        <p:xfrm>
          <a:off x="541421" y="2109800"/>
          <a:ext cx="11278981" cy="333702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764999">
                  <a:extLst>
                    <a:ext uri="{9D8B030D-6E8A-4147-A177-3AD203B41FA5}">
                      <a16:colId xmlns:a16="http://schemas.microsoft.com/office/drawing/2014/main" val="3740026179"/>
                    </a:ext>
                  </a:extLst>
                </a:gridCol>
                <a:gridCol w="3150705">
                  <a:extLst>
                    <a:ext uri="{9D8B030D-6E8A-4147-A177-3AD203B41FA5}">
                      <a16:colId xmlns:a16="http://schemas.microsoft.com/office/drawing/2014/main" val="2714710999"/>
                    </a:ext>
                  </a:extLst>
                </a:gridCol>
                <a:gridCol w="4363277">
                  <a:extLst>
                    <a:ext uri="{9D8B030D-6E8A-4147-A177-3AD203B41FA5}">
                      <a16:colId xmlns:a16="http://schemas.microsoft.com/office/drawing/2014/main" val="3348002149"/>
                    </a:ext>
                  </a:extLst>
                </a:gridCol>
              </a:tblGrid>
              <a:tr h="499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Chi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tiết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Oswald Light" panose="00000400000000000000" pitchFamily="2" charset="0"/>
                        </a:rPr>
                        <a:t>Nghệ thuật</a:t>
                      </a:r>
                      <a:endParaRPr lang="en-US" sz="240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/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dung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584902"/>
                  </a:ext>
                </a:extLst>
              </a:tr>
              <a:tr h="4991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năm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vắng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86525"/>
                  </a:ext>
                </a:extLst>
              </a:tr>
              <a:tr h="4991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thuê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nay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đâu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?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00201"/>
                  </a:ext>
                </a:extLst>
              </a:tr>
              <a:tr h="8171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Giấy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đỏ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buồn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thắm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Mực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đọng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nghiên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sầu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184816"/>
                  </a:ext>
                </a:extLst>
              </a:tr>
              <a:tr h="4991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Oswald Light" panose="00000400000000000000" pitchFamily="2" charset="0"/>
                        </a:rPr>
                        <a:t>Lá vàng rơi, mưa bụi bay</a:t>
                      </a:r>
                      <a:endParaRPr lang="en-US" sz="240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39765"/>
                  </a:ext>
                </a:extLst>
              </a:tr>
              <a:tr h="499155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xét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Miêu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khung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….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038407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9917A17-E957-65EB-7F9B-35A41D99187F}"/>
              </a:ext>
            </a:extLst>
          </p:cNvPr>
          <p:cNvSpPr/>
          <p:nvPr/>
        </p:nvSpPr>
        <p:spPr>
          <a:xfrm>
            <a:off x="1505518" y="5775991"/>
            <a:ext cx="10314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#9Slide03 Oswald Light" panose="00000400000000000000" pitchFamily="2" charset="0"/>
              </a:rPr>
              <a:t>Tìm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những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câu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thơ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cho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thầy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bài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thơ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có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kết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cấu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đầu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cuối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tương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ứng</a:t>
            </a:r>
            <a:r>
              <a:rPr lang="en-US" sz="2400" b="1" dirty="0">
                <a:latin typeface="#9Slide03 Oswald Light" panose="00000400000000000000" pitchFamily="2" charset="0"/>
              </a:rPr>
              <a:t>? </a:t>
            </a:r>
            <a:r>
              <a:rPr lang="en-US" sz="2400" b="1" dirty="0" err="1">
                <a:latin typeface="#9Slide03 Oswald Light" panose="00000400000000000000" pitchFamily="2" charset="0"/>
              </a:rPr>
              <a:t>Tác</a:t>
            </a:r>
            <a:r>
              <a:rPr lang="en-US" sz="2400" b="1" dirty="0"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latin typeface="#9Slide03 Oswald Light" panose="00000400000000000000" pitchFamily="2" charset="0"/>
              </a:rPr>
              <a:t>dụng</a:t>
            </a:r>
            <a:r>
              <a:rPr lang="en-US" sz="2400" b="1" dirty="0">
                <a:latin typeface="#9Slide03 Oswald Light" panose="00000400000000000000" pitchFamily="2" charset="0"/>
              </a:rPr>
              <a:t>?</a:t>
            </a:r>
            <a:endParaRPr lang="zh-CN" altLang="en-US" sz="2400" b="1" dirty="0">
              <a:latin typeface="#9Slide03 Oswald Light" panose="00000400000000000000" pitchFamily="2" charset="0"/>
              <a:ea typeface="方正华隶简体" pitchFamily="65" charset="-12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#9Slide03 Oswald Light" panose="00000400000000000000" pitchFamily="2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…………………………………………………………………………………………………………………………………………………………………….</a:t>
            </a:r>
            <a:endParaRPr lang="en-US" altLang="en-US" sz="2400" b="1" dirty="0">
              <a:latin typeface="#9Slide03 Oswald Light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AC16A-8973-91BD-5E6B-59A9F13626DA}"/>
              </a:ext>
            </a:extLst>
          </p:cNvPr>
          <p:cNvSpPr/>
          <p:nvPr/>
        </p:nvSpPr>
        <p:spPr>
          <a:xfrm>
            <a:off x="1492803" y="1309871"/>
            <a:ext cx="4070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2400" b="1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3,4 </a:t>
            </a:r>
            <a:r>
              <a:rPr lang="en-US" altLang="en-US" sz="2400" b="1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en-US" sz="2400" b="1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latin typeface="#9Slide03 Oswald Light" panose="000004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6AF5D2-894D-DDD6-9ACE-5B7BBA5EE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" b="100000" l="1212" r="975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41160" y="5696481"/>
            <a:ext cx="517828" cy="717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09B892-3089-B38E-3840-3BAB5F2FB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" b="100000" l="1212" r="975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41160" y="1169052"/>
            <a:ext cx="517828" cy="71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3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ông thể ăn đuôi thiệt hở? | Cùng quân đêm nay say">
            <a:extLst>
              <a:ext uri="{FF2B5EF4-FFF2-40B4-BE49-F238E27FC236}">
                <a16:creationId xmlns:a16="http://schemas.microsoft.com/office/drawing/2014/main" id="{1C8DEC8D-C287-2D28-EEBB-3A8C89BA8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" b="8694"/>
          <a:stretch/>
        </p:blipFill>
        <p:spPr bwMode="auto">
          <a:xfrm>
            <a:off x="-1" y="0"/>
            <a:ext cx="12192001" cy="68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3C497B-ACE9-C031-9235-E502ECA3095E}"/>
              </a:ext>
            </a:extLst>
          </p:cNvPr>
          <p:cNvSpPr/>
          <p:nvPr/>
        </p:nvSpPr>
        <p:spPr>
          <a:xfrm>
            <a:off x="0" y="-12700"/>
            <a:ext cx="12192000" cy="68834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Rectangle 1"/>
          <p:cNvSpPr/>
          <p:nvPr/>
        </p:nvSpPr>
        <p:spPr>
          <a:xfrm>
            <a:off x="7147242" y="1575536"/>
            <a:ext cx="5058308" cy="1154162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6000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6000" dirty="0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6000" dirty="0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endParaRPr lang="en-US" sz="6000" dirty="0">
              <a:effectLst/>
              <a:latin typeface="#9Slide06 ThuPhap Thien An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Kỷ niệm 65 năm Hội Nhà văn VN (1957-2022): 'Ông đồ' Vũ Đình Liên ăn… cơm  nắm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0978" y="2084921"/>
            <a:ext cx="3609975" cy="35874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0"/>
          <p:cNvGrpSpPr/>
          <p:nvPr/>
        </p:nvGrpSpPr>
        <p:grpSpPr>
          <a:xfrm>
            <a:off x="42485" y="-27045"/>
            <a:ext cx="7000418" cy="2438399"/>
            <a:chOff x="3649805" y="750342"/>
            <a:chExt cx="4108403" cy="970100"/>
          </a:xfrm>
        </p:grpSpPr>
        <p:pic>
          <p:nvPicPr>
            <p:cNvPr id="7" name="Picture 6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/>
          </p:blipFill>
          <p:spPr bwMode="auto">
            <a:xfrm>
              <a:off x="3649805" y="750342"/>
              <a:ext cx="4108403" cy="97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178817" y="1058693"/>
              <a:ext cx="2757724" cy="394553"/>
            </a:xfrm>
            <a:prstGeom prst="snip2Diag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Ai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là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người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bày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tỏ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cảm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xúc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suy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nghĩ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bài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thơ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?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Đó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là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cảm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xúc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suy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nghĩ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gì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?</a:t>
              </a:r>
              <a:endParaRPr lang="zh-CN" alt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方正华隶简体" pitchFamily="65" charset="-122"/>
              </a:endParaRPr>
            </a:p>
          </p:txBody>
        </p:sp>
      </p:grpSp>
      <p:grpSp>
        <p:nvGrpSpPr>
          <p:cNvPr id="9" name="组合 20"/>
          <p:cNvGrpSpPr/>
          <p:nvPr/>
        </p:nvGrpSpPr>
        <p:grpSpPr>
          <a:xfrm>
            <a:off x="232003" y="1583042"/>
            <a:ext cx="7000419" cy="2438399"/>
            <a:chOff x="3649805" y="750342"/>
            <a:chExt cx="4108403" cy="970100"/>
          </a:xfrm>
        </p:grpSpPr>
        <p:pic>
          <p:nvPicPr>
            <p:cNvPr id="10" name="Picture 9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/>
          </p:blipFill>
          <p:spPr bwMode="auto">
            <a:xfrm>
              <a:off x="3649805" y="750342"/>
              <a:ext cx="4108403" cy="97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3940654" y="1066601"/>
              <a:ext cx="3137544" cy="394553"/>
            </a:xfrm>
            <a:prstGeom prst="snip2Diag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………………………………………………………………………………………………………………………………………………………………</a:t>
              </a:r>
              <a:endParaRPr lang="zh-CN" alt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方正华隶简体" pitchFamily="65" charset="-122"/>
              </a:endParaRPr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232003" y="3178875"/>
            <a:ext cx="7340372" cy="2438399"/>
            <a:chOff x="3649805" y="755905"/>
            <a:chExt cx="4108403" cy="970100"/>
          </a:xfrm>
        </p:grpSpPr>
        <p:pic>
          <p:nvPicPr>
            <p:cNvPr id="13" name="Picture 12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/>
          </p:blipFill>
          <p:spPr bwMode="auto">
            <a:xfrm>
              <a:off x="3649805" y="755905"/>
              <a:ext cx="4108403" cy="97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4088286" y="1060488"/>
              <a:ext cx="3041169" cy="394553"/>
            </a:xfrm>
            <a:prstGeom prst="snip2Diag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Câu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hỏi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tu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từ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cuối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bài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thể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hiện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tâm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tư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gì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của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nhà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thơ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? Qua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đó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, </a:t>
              </a:r>
              <a:r>
                <a:rPr lang="vi-VN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em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hiểu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nhà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thơ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là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người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ntn</a:t>
              </a:r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?</a:t>
              </a:r>
            </a:p>
          </p:txBody>
        </p:sp>
      </p:grpSp>
      <p:grpSp>
        <p:nvGrpSpPr>
          <p:cNvPr id="15" name="组合 20"/>
          <p:cNvGrpSpPr/>
          <p:nvPr/>
        </p:nvGrpSpPr>
        <p:grpSpPr>
          <a:xfrm>
            <a:off x="243546" y="4665019"/>
            <a:ext cx="7000419" cy="2438399"/>
            <a:chOff x="3598816" y="752916"/>
            <a:chExt cx="4108403" cy="970100"/>
          </a:xfrm>
        </p:grpSpPr>
        <p:pic>
          <p:nvPicPr>
            <p:cNvPr id="16" name="Picture 15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/>
          </p:blipFill>
          <p:spPr bwMode="auto">
            <a:xfrm>
              <a:off x="3598816" y="752916"/>
              <a:ext cx="4108403" cy="97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3911857" y="1056562"/>
              <a:ext cx="3188854" cy="394553"/>
            </a:xfrm>
            <a:prstGeom prst="snip2Diag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#9Slide03 Oswald Light" panose="00000400000000000000" pitchFamily="2" charset="0"/>
                </a:rPr>
                <a:t>………………………………………………………………………………………………………………………………….…………………………………</a:t>
              </a:r>
              <a:endParaRPr lang="zh-CN" alt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方正华隶简体" pitchFamily="65" charset="-122"/>
              </a:endParaRPr>
            </a:p>
          </p:txBody>
        </p:sp>
      </p:grpSp>
      <p:pic>
        <p:nvPicPr>
          <p:cNvPr id="1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636">
            <a:off x="5745203" y="1695344"/>
            <a:ext cx="1429181" cy="1429181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636">
            <a:off x="5571908" y="84730"/>
            <a:ext cx="1429181" cy="1429181"/>
          </a:xfrm>
          <a:prstGeom prst="rect">
            <a:avLst/>
          </a:prstGeom>
        </p:spPr>
      </p:pic>
      <p:pic>
        <p:nvPicPr>
          <p:cNvPr id="20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636">
            <a:off x="6312881" y="3164041"/>
            <a:ext cx="1429181" cy="142918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26" y="4744983"/>
            <a:ext cx="1429181" cy="14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E3E48F6-F617-ED78-4440-AD7D8A49D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193320"/>
              </p:ext>
            </p:extLst>
          </p:nvPr>
        </p:nvGraphicFramePr>
        <p:xfrm>
          <a:off x="241300" y="1878314"/>
          <a:ext cx="11709399" cy="483717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584284">
                  <a:extLst>
                    <a:ext uri="{9D8B030D-6E8A-4147-A177-3AD203B41FA5}">
                      <a16:colId xmlns:a16="http://schemas.microsoft.com/office/drawing/2014/main" val="2313193579"/>
                    </a:ext>
                  </a:extLst>
                </a:gridCol>
                <a:gridCol w="4115183">
                  <a:extLst>
                    <a:ext uri="{9D8B030D-6E8A-4147-A177-3AD203B41FA5}">
                      <a16:colId xmlns:a16="http://schemas.microsoft.com/office/drawing/2014/main" val="685246356"/>
                    </a:ext>
                  </a:extLst>
                </a:gridCol>
                <a:gridCol w="6009932">
                  <a:extLst>
                    <a:ext uri="{9D8B030D-6E8A-4147-A177-3AD203B41FA5}">
                      <a16:colId xmlns:a16="http://schemas.microsoft.com/office/drawing/2014/main" val="1650191641"/>
                    </a:ext>
                  </a:extLst>
                </a:gridCol>
              </a:tblGrid>
              <a:tr h="450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Đặc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điểm</a:t>
                      </a: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ảnh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ông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đồ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quá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khứ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(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thời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đắc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ý)</a:t>
                      </a: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ảnh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ông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đồ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hiện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đại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(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thời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suy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tàn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)</a:t>
                      </a: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053447"/>
                  </a:ext>
                </a:extLst>
              </a:tr>
              <a:tr h="1457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Khung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cảnh</a:t>
                      </a: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60006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14B596D-1749-0632-DC17-D73C760E7C44}"/>
              </a:ext>
            </a:extLst>
          </p:cNvPr>
          <p:cNvSpPr/>
          <p:nvPr/>
        </p:nvSpPr>
        <p:spPr>
          <a:xfrm>
            <a:off x="1866768" y="4918538"/>
            <a:ext cx="276507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đồ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là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hình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ảnh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xuất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hiện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thường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xuyên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quen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thuộc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với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mọi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người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mỗi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dịp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tết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đến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xuân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về</a:t>
            </a:r>
            <a:r>
              <a:rPr lang="en-US" sz="2400" dirty="0">
                <a:latin typeface="#9Slide03 Oswald Light" panose="00000400000000000000" pitchFamily="2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60EC05-F618-51C7-112A-B1EC01093446}"/>
              </a:ext>
            </a:extLst>
          </p:cNvPr>
          <p:cNvSpPr/>
          <p:nvPr/>
        </p:nvSpPr>
        <p:spPr>
          <a:xfrm>
            <a:off x="1853037" y="2866901"/>
            <a:ext cx="383290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Thời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gian</a:t>
            </a:r>
            <a:r>
              <a:rPr lang="en-US" sz="2400" dirty="0">
                <a:latin typeface="#9Slide03 Oswald Light" panose="00000400000000000000" pitchFamily="2" charset="0"/>
              </a:rPr>
              <a:t>: “</a:t>
            </a:r>
            <a:r>
              <a:rPr lang="en-US" sz="2400" dirty="0" err="1">
                <a:latin typeface="#9Slide03 Oswald Light" panose="00000400000000000000" pitchFamily="2" charset="0"/>
              </a:rPr>
              <a:t>mỗi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năm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hoa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đào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nở</a:t>
            </a:r>
            <a:r>
              <a:rPr lang="en-US" sz="2400" dirty="0">
                <a:latin typeface="#9Slide03 Oswald Light" panose="00000400000000000000" pitchFamily="2" charset="0"/>
              </a:rPr>
              <a:t>” </a:t>
            </a:r>
            <a:r>
              <a:rPr lang="en-US" sz="2400" dirty="0">
                <a:latin typeface="#9Slide03 Oswald Light" panose="00000400000000000000" pitchFamily="2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Tết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đến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xuân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về</a:t>
            </a:r>
            <a:r>
              <a:rPr lang="en-US" sz="2400" dirty="0">
                <a:latin typeface="#9Slide03 Oswald Light" panose="0000040000000000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B0B39E-E657-26E2-2321-F60BE92FFD6A}"/>
              </a:ext>
            </a:extLst>
          </p:cNvPr>
          <p:cNvSpPr/>
          <p:nvPr/>
        </p:nvSpPr>
        <p:spPr>
          <a:xfrm>
            <a:off x="1866768" y="3888678"/>
            <a:ext cx="383290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Không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gian</a:t>
            </a:r>
            <a:r>
              <a:rPr lang="en-US" sz="2400" dirty="0">
                <a:latin typeface="#9Slide03 Oswald Light" panose="00000400000000000000" pitchFamily="2" charset="0"/>
              </a:rPr>
              <a:t>: “</a:t>
            </a:r>
            <a:r>
              <a:rPr lang="en-US" sz="2400" dirty="0" err="1">
                <a:latin typeface="#9Slide03 Oswald Light" panose="00000400000000000000" pitchFamily="2" charset="0"/>
              </a:rPr>
              <a:t>phố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người</a:t>
            </a:r>
            <a:r>
              <a:rPr lang="en-US" sz="2400" dirty="0">
                <a:latin typeface="#9Slide03 Oswald Light" panose="00000400000000000000" pitchFamily="2" charset="0"/>
              </a:rPr>
              <a:t> qua” </a:t>
            </a:r>
            <a:r>
              <a:rPr lang="en-US" sz="2400" dirty="0">
                <a:latin typeface="#9Slide03 Oswald Light" panose="00000400000000000000" pitchFamily="2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đúc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nhộn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nhịp</a:t>
            </a:r>
            <a:r>
              <a:rPr lang="en-US" sz="2400" dirty="0">
                <a:latin typeface="#9Slide03 Oswald Light" panose="00000400000000000000" pitchFamily="2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F5E156-EFC5-93C7-12FF-E8970FEE004E}"/>
              </a:ext>
            </a:extLst>
          </p:cNvPr>
          <p:cNvSpPr/>
          <p:nvPr/>
        </p:nvSpPr>
        <p:spPr>
          <a:xfrm>
            <a:off x="6111174" y="5203974"/>
            <a:ext cx="4120316" cy="1342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Miêu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tả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khung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cảnh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cũng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chính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là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miêu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tả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tâm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trạng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cô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đơn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buồn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tủi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của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số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phận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đồ</a:t>
            </a:r>
            <a:r>
              <a:rPr lang="en-US" sz="2400" dirty="0">
                <a:latin typeface="#9Slide03 Oswald Light" panose="00000400000000000000" pitchFamily="2" charset="0"/>
              </a:rPr>
              <a:t>.</a:t>
            </a:r>
            <a:endParaRPr lang="en-US" sz="2400" dirty="0">
              <a:latin typeface="#9Slide03 Oswald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BBF747-7211-693A-9139-4805FA445E61}"/>
              </a:ext>
            </a:extLst>
          </p:cNvPr>
          <p:cNvSpPr/>
          <p:nvPr/>
        </p:nvSpPr>
        <p:spPr>
          <a:xfrm>
            <a:off x="5903360" y="2879002"/>
            <a:ext cx="319888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Mỗi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năm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mỗi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vắng</a:t>
            </a:r>
            <a:endParaRPr lang="en-US" sz="2400" dirty="0">
              <a:latin typeface="#9Slide03 Oswald Light" panose="00000400000000000000" pitchFamily="2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Người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thuê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viết</a:t>
            </a:r>
            <a:r>
              <a:rPr lang="en-US" sz="2400" dirty="0">
                <a:latin typeface="#9Slide03 Oswald Light" panose="00000400000000000000" pitchFamily="2" charset="0"/>
              </a:rPr>
              <a:t> nay </a:t>
            </a:r>
            <a:r>
              <a:rPr lang="en-US" sz="2400" dirty="0" err="1">
                <a:latin typeface="#9Slide03 Oswald Light" panose="00000400000000000000" pitchFamily="2" charset="0"/>
              </a:rPr>
              <a:t>đâu</a:t>
            </a:r>
            <a:r>
              <a:rPr lang="en-US" sz="2400" dirty="0">
                <a:latin typeface="#9Slide03 Oswald Light" panose="00000400000000000000" pitchFamily="2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Giấy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đỏ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buồn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không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thăm</a:t>
            </a:r>
            <a:endParaRPr lang="en-US" sz="2400" dirty="0">
              <a:latin typeface="#9Slide03 Oswald Light" panose="00000400000000000000" pitchFamily="2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Mực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đọng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trong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nghiên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sầu</a:t>
            </a:r>
            <a:endParaRPr lang="en-US" sz="2400" dirty="0">
              <a:latin typeface="#9Slide03 Oswald Light" panose="00000400000000000000" pitchFamily="2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Lá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vàng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rơi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mưa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bụi</a:t>
            </a:r>
            <a:r>
              <a:rPr lang="en-US" sz="2400" dirty="0">
                <a:latin typeface="#9Slide03 Oswald Light" panose="00000400000000000000" pitchFamily="2" charset="0"/>
              </a:rPr>
              <a:t> bay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2DF68E3-CF81-DC1D-884A-A37F11A8F293}"/>
              </a:ext>
            </a:extLst>
          </p:cNvPr>
          <p:cNvSpPr/>
          <p:nvPr/>
        </p:nvSpPr>
        <p:spPr>
          <a:xfrm>
            <a:off x="8951360" y="2828801"/>
            <a:ext cx="150882" cy="2095767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781BB9-C25C-A3B4-8832-968784430069}"/>
              </a:ext>
            </a:extLst>
          </p:cNvPr>
          <p:cNvSpPr/>
          <p:nvPr/>
        </p:nvSpPr>
        <p:spPr>
          <a:xfrm>
            <a:off x="9248223" y="2866901"/>
            <a:ext cx="26439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Þ"/>
            </a:pPr>
            <a:r>
              <a:rPr lang="en-US" sz="2400" dirty="0" err="1">
                <a:latin typeface="#9Slide03 Oswald Light" panose="00000400000000000000" pitchFamily="2" charset="0"/>
              </a:rPr>
              <a:t>Miêu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tả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không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gian</a:t>
            </a:r>
            <a:endParaRPr lang="en-US" sz="2400" dirty="0">
              <a:latin typeface="#9Slide03 Oswald Light" panose="00000400000000000000" pitchFamily="2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Þ"/>
            </a:pP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Câu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hỏi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tu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từ</a:t>
            </a:r>
            <a:endParaRPr lang="en-US" sz="2400" dirty="0">
              <a:latin typeface="#9Slide03 Oswald Light" panose="00000400000000000000" pitchFamily="2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Þ"/>
            </a:pP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Nhân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hóa</a:t>
            </a:r>
            <a:endParaRPr lang="en-US" sz="2400" dirty="0">
              <a:latin typeface="#9Slide03 Oswald Light" panose="00000400000000000000" pitchFamily="2" charset="0"/>
            </a:endParaRPr>
          </a:p>
          <a:p>
            <a:pPr algn="just">
              <a:lnSpc>
                <a:spcPct val="115000"/>
              </a:lnSpc>
            </a:pPr>
            <a:endParaRPr lang="en-US" sz="2400" dirty="0">
              <a:latin typeface="#9Slide03 Oswald Light" panose="00000400000000000000" pitchFamily="2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Þ"/>
            </a:pP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Tả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cảnh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ngụ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tình</a:t>
            </a:r>
            <a:r>
              <a:rPr lang="en-US" sz="2400" dirty="0">
                <a:latin typeface="#9Slide03 Oswald Light" panose="00000400000000000000" pitchFamily="2" charset="0"/>
              </a:rPr>
              <a:t>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A214C1-E635-13FF-AD14-F8EA0347E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940" y="5126980"/>
            <a:ext cx="1187331" cy="1237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D879FA-F171-07F6-1AD4-4C50E051F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2955" y="5188093"/>
            <a:ext cx="1241106" cy="1249062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88271501-0C95-A183-1F5C-646C50867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1100621"/>
            <a:ext cx="75342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a/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32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altLang="en-US" sz="32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endParaRPr kumimoji="0" lang="en-US" altLang="en-US" sz="3200" b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thơ Ông Đồ (Vũ Đình Liên) – Sự hoài cổ tiếc thương về một thời - Luật  Trẻ Em">
            <a:extLst>
              <a:ext uri="{FF2B5EF4-FFF2-40B4-BE49-F238E27FC236}">
                <a16:creationId xmlns:a16="http://schemas.microsoft.com/office/drawing/2014/main" id="{1FFBA6ED-71A8-4D7F-AA77-4CDED488B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2946" b="4496"/>
          <a:stretch/>
        </p:blipFill>
        <p:spPr bwMode="auto">
          <a:xfrm>
            <a:off x="-1" y="0"/>
            <a:ext cx="12192001" cy="558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EEB639A-FB79-4B7E-B83C-D5A9001035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593"/>
          <a:stretch>
            <a:fillRect/>
          </a:stretch>
        </p:blipFill>
        <p:spPr>
          <a:xfrm>
            <a:off x="0" y="4784651"/>
            <a:ext cx="12192000" cy="21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7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88271501-0C95-A183-1F5C-646C50867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1100621"/>
            <a:ext cx="75342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a/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32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altLang="en-US" sz="32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endParaRPr kumimoji="0" lang="en-US" altLang="en-US" sz="3200" b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8F2A4F-3F83-4DBC-541A-3E058A2C4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511707"/>
              </p:ext>
            </p:extLst>
          </p:nvPr>
        </p:nvGraphicFramePr>
        <p:xfrm>
          <a:off x="244959" y="1832363"/>
          <a:ext cx="11709399" cy="478709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554024">
                  <a:extLst>
                    <a:ext uri="{9D8B030D-6E8A-4147-A177-3AD203B41FA5}">
                      <a16:colId xmlns:a16="http://schemas.microsoft.com/office/drawing/2014/main" val="2313193579"/>
                    </a:ext>
                  </a:extLst>
                </a:gridCol>
                <a:gridCol w="4929808">
                  <a:extLst>
                    <a:ext uri="{9D8B030D-6E8A-4147-A177-3AD203B41FA5}">
                      <a16:colId xmlns:a16="http://schemas.microsoft.com/office/drawing/2014/main" val="685246356"/>
                    </a:ext>
                  </a:extLst>
                </a:gridCol>
                <a:gridCol w="5225567">
                  <a:extLst>
                    <a:ext uri="{9D8B030D-6E8A-4147-A177-3AD203B41FA5}">
                      <a16:colId xmlns:a16="http://schemas.microsoft.com/office/drawing/2014/main" val="1650191641"/>
                    </a:ext>
                  </a:extLst>
                </a:gridCol>
              </a:tblGrid>
              <a:tr h="761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Đặc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điểm</a:t>
                      </a: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ảnh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ông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đồ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quá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khứ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(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thời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đắc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ý)</a:t>
                      </a: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ảnh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ông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đồ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hiện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đại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(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thời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suy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tàn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)</a:t>
                      </a: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053447"/>
                  </a:ext>
                </a:extLst>
              </a:tr>
              <a:tr h="15483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ảnh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ông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đồ</a:t>
                      </a: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676941"/>
                  </a:ext>
                </a:extLst>
              </a:tr>
              <a:tr h="12323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#9Slide03 Oswald Light" panose="00000400000000000000" pitchFamily="2" charset="0"/>
                        </a:rPr>
                        <a:t>Thái độ của mọi người</a:t>
                      </a:r>
                      <a:endParaRPr lang="en-US" sz="260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#9Slide03 Oswald Light" panose="00000400000000000000" pitchFamily="2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#9Slide03 Oswald Light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21973"/>
                  </a:ext>
                </a:extLst>
              </a:tr>
              <a:tr h="12446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#9Slide03 Oswald Light" panose="00000400000000000000" pitchFamily="2" charset="0"/>
                        </a:rPr>
                        <a:t>xét</a:t>
                      </a: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600" dirty="0">
                        <a:effectLst/>
                        <a:latin typeface="#9Slide03 Oswald Light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38" marR="419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85760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D67E65D-71EF-904D-61AA-EEF8204413A7}"/>
              </a:ext>
            </a:extLst>
          </p:cNvPr>
          <p:cNvSpPr/>
          <p:nvPr/>
        </p:nvSpPr>
        <p:spPr>
          <a:xfrm>
            <a:off x="1945640" y="3531278"/>
            <a:ext cx="3140984" cy="49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Tài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ba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uyên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bác</a:t>
            </a:r>
            <a:endParaRPr lang="en-US" sz="2400" dirty="0">
              <a:latin typeface="#9Slide03 Oswald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3C61C-4B34-6C9D-F8D8-1C88318818CF}"/>
              </a:ext>
            </a:extLst>
          </p:cNvPr>
          <p:cNvSpPr/>
          <p:nvPr/>
        </p:nvSpPr>
        <p:spPr>
          <a:xfrm>
            <a:off x="1965518" y="2682983"/>
            <a:ext cx="410721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Hoa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tay</a:t>
            </a:r>
            <a:r>
              <a:rPr lang="en-US" sz="2400" dirty="0">
                <a:latin typeface="#9Slide03 Oswald Light" panose="00000400000000000000" pitchFamily="2" charset="0"/>
              </a:rPr>
              <a:t> … </a:t>
            </a:r>
            <a:r>
              <a:rPr lang="en-US" sz="2400" dirty="0" err="1">
                <a:latin typeface="#9Slide03 Oswald Light" panose="00000400000000000000" pitchFamily="2" charset="0"/>
              </a:rPr>
              <a:t>như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phượng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múa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rồng</a:t>
            </a:r>
            <a:r>
              <a:rPr lang="en-US" sz="2400" dirty="0">
                <a:latin typeface="#9Slide03 Oswald Light" panose="00000400000000000000" pitchFamily="2" charset="0"/>
              </a:rPr>
              <a:t> bay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9CA7C9-C7EA-4E0A-0999-484476FF474A}"/>
              </a:ext>
            </a:extLst>
          </p:cNvPr>
          <p:cNvSpPr/>
          <p:nvPr/>
        </p:nvSpPr>
        <p:spPr>
          <a:xfrm>
            <a:off x="1932656" y="3124848"/>
            <a:ext cx="2292615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#9Slide03 Oswald Light" panose="00000400000000000000" pitchFamily="2" charset="0"/>
              </a:rPr>
              <a:t> So </a:t>
            </a:r>
            <a:r>
              <a:rPr lang="en-US" sz="2400" dirty="0" err="1">
                <a:latin typeface="#9Slide03 Oswald Light" panose="00000400000000000000" pitchFamily="2" charset="0"/>
              </a:rPr>
              <a:t>sánh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hoán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dụ</a:t>
            </a:r>
            <a:endParaRPr lang="en-US" sz="2400" dirty="0">
              <a:latin typeface="#9Slide03 Oswald Light" panose="000004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EF7886-D1FE-98BD-9818-3441A929967B}"/>
              </a:ext>
            </a:extLst>
          </p:cNvPr>
          <p:cNvSpPr/>
          <p:nvPr/>
        </p:nvSpPr>
        <p:spPr>
          <a:xfrm>
            <a:off x="6937045" y="3323331"/>
            <a:ext cx="6096000" cy="4926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Cô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đơn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buồn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tủi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bị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lãng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quên</a:t>
            </a:r>
            <a:r>
              <a:rPr lang="en-US" sz="2400" dirty="0">
                <a:latin typeface="#9Slide03 Oswald Light" panose="00000400000000000000" pitchFamily="2" charset="0"/>
              </a:rPr>
              <a:t>.</a:t>
            </a:r>
            <a:endParaRPr lang="en-US" sz="2400" dirty="0">
              <a:latin typeface="#9Slide03 Oswald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5B03FA-3E19-8A65-6911-E309B9488F7F}"/>
              </a:ext>
            </a:extLst>
          </p:cNvPr>
          <p:cNvSpPr/>
          <p:nvPr/>
        </p:nvSpPr>
        <p:spPr>
          <a:xfrm>
            <a:off x="6937045" y="2739663"/>
            <a:ext cx="1677062" cy="492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Vẫn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ngồi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đấy</a:t>
            </a:r>
            <a:endParaRPr lang="en-US" sz="2400" dirty="0">
              <a:latin typeface="#9Slide03 Oswald Light" panose="000004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2B408B-D1A1-9812-3901-B57BA8FA94DD}"/>
              </a:ext>
            </a:extLst>
          </p:cNvPr>
          <p:cNvSpPr/>
          <p:nvPr/>
        </p:nvSpPr>
        <p:spPr>
          <a:xfrm>
            <a:off x="2001941" y="4767593"/>
            <a:ext cx="265290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Tấm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tắc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ngợi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khen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tài</a:t>
            </a:r>
            <a:r>
              <a:rPr lang="en-US" sz="2400" dirty="0">
                <a:latin typeface="#9Slide03 Oswald Light" panose="00000400000000000000" pitchFamily="2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50B4BF-64F6-EB87-A315-EB1C95655951}"/>
              </a:ext>
            </a:extLst>
          </p:cNvPr>
          <p:cNvSpPr/>
          <p:nvPr/>
        </p:nvSpPr>
        <p:spPr>
          <a:xfrm>
            <a:off x="1965518" y="4269089"/>
            <a:ext cx="302358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</a:t>
            </a:r>
            <a:r>
              <a:rPr lang="en-US" sz="2400" dirty="0" err="1">
                <a:latin typeface="#9Slide03 Oswald Light" panose="00000400000000000000" pitchFamily="2" charset="0"/>
              </a:rPr>
              <a:t>Bao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nhiêu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người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thuê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viết</a:t>
            </a:r>
            <a:r>
              <a:rPr lang="en-US" sz="2400" dirty="0">
                <a:latin typeface="#9Slide03 Oswald Light" panose="00000400000000000000" pitchFamily="2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DAB614-CDDB-F384-50B9-40EC0DE029C7}"/>
              </a:ext>
            </a:extLst>
          </p:cNvPr>
          <p:cNvSpPr/>
          <p:nvPr/>
        </p:nvSpPr>
        <p:spPr>
          <a:xfrm>
            <a:off x="6893797" y="4464797"/>
            <a:ext cx="282160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latin typeface="#9Slide03 Oswald Light" panose="00000400000000000000" pitchFamily="2" charset="0"/>
              </a:rPr>
              <a:t>- Qua </a:t>
            </a:r>
            <a:r>
              <a:rPr lang="en-US" sz="2400" dirty="0" err="1">
                <a:latin typeface="#9Slide03 Oswald Light" panose="00000400000000000000" pitchFamily="2" charset="0"/>
              </a:rPr>
              <a:t>đường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không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ai</a:t>
            </a:r>
            <a:r>
              <a:rPr lang="en-US" sz="2400" dirty="0">
                <a:latin typeface="#9Slide03 Oswald Light" panose="00000400000000000000" pitchFamily="2" charset="0"/>
              </a:rPr>
              <a:t> hay</a:t>
            </a:r>
            <a:endParaRPr lang="en-US" sz="2400" dirty="0">
              <a:latin typeface="#9Slide03 Oswald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92392F-5B8A-B5A0-9AF2-4BA0808E4908}"/>
              </a:ext>
            </a:extLst>
          </p:cNvPr>
          <p:cNvSpPr/>
          <p:nvPr/>
        </p:nvSpPr>
        <p:spPr>
          <a:xfrm>
            <a:off x="1853931" y="5501411"/>
            <a:ext cx="4765530" cy="917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err="1">
                <a:latin typeface="#9Slide03 Oswald Light" panose="00000400000000000000" pitchFamily="2" charset="0"/>
              </a:rPr>
              <a:t>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đồ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là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trung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tâm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của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sự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chú</a:t>
            </a:r>
            <a:r>
              <a:rPr lang="en-US" sz="2400" dirty="0">
                <a:latin typeface="#9Slide03 Oswald Light" panose="00000400000000000000" pitchFamily="2" charset="0"/>
              </a:rPr>
              <a:t> ý, </a:t>
            </a:r>
            <a:r>
              <a:rPr lang="en-US" sz="2400" dirty="0" err="1">
                <a:latin typeface="#9Slide03 Oswald Light" panose="00000400000000000000" pitchFamily="2" charset="0"/>
              </a:rPr>
              <a:t>được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mọi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người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coi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trọng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ngưỡng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mộ</a:t>
            </a:r>
            <a:r>
              <a:rPr lang="en-US" sz="2400" dirty="0">
                <a:latin typeface="#9Slide03 Oswald Light" panose="00000400000000000000" pitchFamily="2" charset="0"/>
              </a:rPr>
              <a:t>, </a:t>
            </a:r>
            <a:r>
              <a:rPr lang="en-US" sz="2400" dirty="0" err="1">
                <a:latin typeface="#9Slide03 Oswald Light" panose="00000400000000000000" pitchFamily="2" charset="0"/>
              </a:rPr>
              <a:t>yêu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quý</a:t>
            </a:r>
            <a:r>
              <a:rPr lang="en-US" sz="2400" dirty="0">
                <a:latin typeface="#9Slide03 Oswald Light" panose="00000400000000000000" pitchFamily="2" charset="0"/>
              </a:rPr>
              <a:t>…</a:t>
            </a:r>
            <a:endParaRPr lang="en-US" sz="2400" dirty="0">
              <a:latin typeface="#9Slide03 Oswald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34C7ED-8633-7B1C-99A1-BDFDCCFB2586}"/>
              </a:ext>
            </a:extLst>
          </p:cNvPr>
          <p:cNvSpPr/>
          <p:nvPr/>
        </p:nvSpPr>
        <p:spPr>
          <a:xfrm>
            <a:off x="6758609" y="5541011"/>
            <a:ext cx="5165933" cy="917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err="1">
                <a:latin typeface="#9Slide03 Oswald Light" panose="00000400000000000000" pitchFamily="2" charset="0"/>
              </a:rPr>
              <a:t>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đồ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không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còn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được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coi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trọng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như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xưa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mà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trở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nên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lạc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lõng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và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đứng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ngoài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vòng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cuộc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đời</a:t>
            </a:r>
            <a:r>
              <a:rPr lang="en-US" sz="2400" dirty="0">
                <a:latin typeface="#9Slide03 Oswald Light" panose="00000400000000000000" pitchFamily="2" charset="0"/>
              </a:rPr>
              <a:t> </a:t>
            </a:r>
            <a:r>
              <a:rPr lang="en-US" sz="2400" dirty="0" err="1">
                <a:latin typeface="#9Slide03 Oswald Light" panose="00000400000000000000" pitchFamily="2" charset="0"/>
              </a:rPr>
              <a:t>mới</a:t>
            </a:r>
            <a:r>
              <a:rPr lang="en-US" sz="2400" dirty="0">
                <a:latin typeface="#9Slide03 Oswald Light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76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ông đồ thư pháp psd - shopvector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09" y="2642705"/>
            <a:ext cx="4107291" cy="308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0433" y="4445613"/>
            <a:ext cx="70629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*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chính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đời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VN: Con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lạnh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lùng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chối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giá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trị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nét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cổ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truyền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dân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tộc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.</a:t>
            </a:r>
            <a:endParaRPr lang="en-US" sz="3000" dirty="0">
              <a:solidFill>
                <a:srgbClr val="FF000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0007" y="2451516"/>
            <a:ext cx="6993367" cy="1586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FF0000"/>
                </a:solidFill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dirty="0">
              <a:solidFill>
                <a:srgbClr val="FF0000"/>
              </a:solidFill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32FD506-E715-44C8-91F2-07CC74FB1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433" y="1322638"/>
            <a:ext cx="75342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a/ </a:t>
            </a:r>
            <a:r>
              <a:rPr kumimoji="0" lang="en-US" altLang="en-US" sz="34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endParaRPr kumimoji="0" lang="en-US" altLang="en-US" sz="3400" b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3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47612" y="3429000"/>
            <a:ext cx="3024967" cy="254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5351523" y="1094331"/>
            <a:ext cx="1293188" cy="9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1127250" y="1162248"/>
            <a:ext cx="1293188" cy="9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矩形 1"/>
          <p:cNvSpPr/>
          <p:nvPr/>
        </p:nvSpPr>
        <p:spPr>
          <a:xfrm>
            <a:off x="888838" y="1954939"/>
            <a:ext cx="2851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zh-CN" altLang="en-US" sz="2800" dirty="0">
              <a:latin typeface="#9Slide03 Oswald Light" panose="00000400000000000000" pitchFamily="2" charset="0"/>
              <a:ea typeface="方正华隶简体" pitchFamily="65" charset="-122"/>
            </a:endParaRPr>
          </a:p>
        </p:txBody>
      </p:sp>
      <p:pic>
        <p:nvPicPr>
          <p:cNvPr id="225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0" y="2056169"/>
            <a:ext cx="569460" cy="35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30" y="2389654"/>
            <a:ext cx="2884544" cy="8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" name="矩形 61"/>
          <p:cNvSpPr/>
          <p:nvPr/>
        </p:nvSpPr>
        <p:spPr>
          <a:xfrm>
            <a:off x="5113111" y="1916839"/>
            <a:ext cx="2722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zh-CN" altLang="en-US" sz="2800" dirty="0">
              <a:latin typeface="#9Slide03 Oswald Light" panose="00000400000000000000" pitchFamily="2" charset="0"/>
              <a:ea typeface="方正华隶简体" pitchFamily="65" charset="-122"/>
            </a:endParaRPr>
          </a:p>
        </p:txBody>
      </p:sp>
      <p:pic>
        <p:nvPicPr>
          <p:cNvPr id="228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33" y="2018069"/>
            <a:ext cx="569460" cy="35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02" y="2351553"/>
            <a:ext cx="3232419" cy="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" name="Rectangle 229"/>
          <p:cNvSpPr/>
          <p:nvPr/>
        </p:nvSpPr>
        <p:spPr>
          <a:xfrm>
            <a:off x="534693" y="2864180"/>
            <a:ext cx="5956320" cy="559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#9Slide03 Oswald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9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978536" y="3574141"/>
            <a:ext cx="1293188" cy="9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" name="矩形 61"/>
          <p:cNvSpPr/>
          <p:nvPr/>
        </p:nvSpPr>
        <p:spPr>
          <a:xfrm>
            <a:off x="740123" y="4396649"/>
            <a:ext cx="2650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zh-CN" altLang="en-US" sz="2800" dirty="0">
              <a:latin typeface="#9Slide03 Oswald Light" panose="00000400000000000000" pitchFamily="2" charset="0"/>
              <a:ea typeface="方正华隶简体" pitchFamily="65" charset="-122"/>
            </a:endParaRPr>
          </a:p>
        </p:txBody>
      </p:sp>
      <p:pic>
        <p:nvPicPr>
          <p:cNvPr id="241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6" y="4497879"/>
            <a:ext cx="569460" cy="35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5" y="4831364"/>
            <a:ext cx="2992131" cy="9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938148" y="3545097"/>
            <a:ext cx="1293188" cy="9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" name="矩形 61"/>
          <p:cNvSpPr/>
          <p:nvPr/>
        </p:nvSpPr>
        <p:spPr>
          <a:xfrm>
            <a:off x="4821010" y="4396649"/>
            <a:ext cx="3163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zh-CN" altLang="en-US" sz="2800" dirty="0">
              <a:latin typeface="#9Slide03 Oswald Light" panose="00000400000000000000" pitchFamily="2" charset="0"/>
              <a:ea typeface="方正华隶简体" pitchFamily="65" charset="-122"/>
            </a:endParaRPr>
          </a:p>
        </p:txBody>
      </p:sp>
      <p:pic>
        <p:nvPicPr>
          <p:cNvPr id="245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33" y="4497879"/>
            <a:ext cx="569460" cy="35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3" y="4831363"/>
            <a:ext cx="3503158" cy="1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" name="Rectangle 246"/>
          <p:cNvSpPr/>
          <p:nvPr/>
        </p:nvSpPr>
        <p:spPr>
          <a:xfrm>
            <a:off x="534693" y="5294588"/>
            <a:ext cx="709956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8" name="Rectangle 247"/>
          <p:cNvSpPr/>
          <p:nvPr/>
        </p:nvSpPr>
        <p:spPr>
          <a:xfrm>
            <a:off x="8874880" y="2275662"/>
            <a:ext cx="2945037" cy="556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ối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9" name="Right Brace 248"/>
          <p:cNvSpPr/>
          <p:nvPr/>
        </p:nvSpPr>
        <p:spPr>
          <a:xfrm>
            <a:off x="8074297" y="1712621"/>
            <a:ext cx="767895" cy="4728962"/>
          </a:xfrm>
          <a:prstGeom prst="rightBrace">
            <a:avLst>
              <a:gd name="adj1" fmla="val 70461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3738122" y="1801050"/>
            <a:ext cx="7681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&gt;&lt;</a:t>
            </a:r>
            <a:endParaRPr lang="en-US" altLang="en-US" sz="4800" dirty="0">
              <a:solidFill>
                <a:srgbClr val="000000"/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3562940" y="4212870"/>
            <a:ext cx="7681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&gt;&lt;</a:t>
            </a:r>
            <a:endParaRPr lang="en-US" altLang="en-US" sz="4800" dirty="0">
              <a:solidFill>
                <a:srgbClr val="000000"/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0D0AC1C-8B0D-93ED-3B48-CA1695F74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862" y="408672"/>
            <a:ext cx="75342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endParaRPr kumimoji="0" lang="en-US" altLang="en-US" sz="3400" b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7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70833E-6 3.33333E-6 C 0.00052 0.01852 -2.70833E-6 0.02407 0.00469 0.03055 C 0.00886 0.02615 0.01055 0.025 0.01367 0.01389 C 0.01498 0.00949 0.01732 3.33333E-6 0.01732 0.00023 C 0.01602 0.01481 0.01563 0.025 0.01315 0.03981 C 0.01289 0.04236 0.01146 0.04514 0.01198 0.04699 C 0.01211 0.04745 0.01732 0.04051 0.0181 0.03981 C 0.01979 0.03264 0.02149 0.02893 0.02292 0.02106 C 0.02227 0.03032 0.02136 0.0331 0.02591 0.02569 C 0.02865 0.02129 0.03125 0.01273 0.03334 0.00463 C 0.03347 0.00162 0.03386 -0.00764 0.03386 -0.00463 C 0.03386 0.00277 0.03282 0.01643 0.0319 0.02338 C 0.03164 0.02592 0.03021 0.02893 0.03086 0.03055 C 0.03138 0.03171 0.03477 0.02685 0.03555 0.02569 C 0.03711 0.00995 0.03711 0.0287 0.03737 0.03518 C 0.03841 0.08078 0.03698 0.06666 0.04115 0.05162 C 0.04206 0.04051 0.04492 0.0331 0.04792 0.03055 C 0.05 0.02199 0.05 0.01597 0.05196 0.02801 C 0.05261 0.02708 0.05326 0.02407 0.05404 0.02569 C 0.0556 0.02986 0.05677 0.05254 0.05821 0.06088 C 0.06667 0.05833 0.06667 0.06365 0.07019 0.03981 C 0.07019 0.03426 0.06966 0.02893 0.06966 0.02338 C 0.06966 0.01875 0.06966 0.0331 0.07019 0.03727 C 0.07045 0.03981 0.07149 0.04051 0.07188 0.04189 C 0.07305 0.04051 0.07435 0.03981 0.075 0.03727 C 0.07657 0.03333 0.07644 0.02662 0.07709 0.02106 C 0.078 0.01041 0.07774 0.01273 0.08008 0.00717 C 0.08373 0.01041 0.08659 0.01852 0.09024 0.02338 C 0.09219 0.03402 0.09271 0.04189 0.08907 0.04699 C 0.08698 0.05856 0.08894 0.05347 0.08646 0.04699 C 0.08607 0.04537 0.08542 0.04537 0.08477 0.04444 C 0.08282 0.04537 0.0806 0.04444 0.07865 0.04699 C 0.07774 0.04791 0.08164 0.04606 0.08125 0.04907 C 0.08034 0.05486 0.07774 0.05185 0.07617 0.0537 C 0.07591 0.05625 0.07461 0.05856 0.075 0.06088 C 0.07604 0.06412 0.07761 0.06365 0.07865 0.06319 C 0.08164 0.06273 0.08438 0.06018 0.08737 0.05833 C 0.08907 0.05717 0.09271 0.0537 0.09271 0.05393 C 0.09532 0.04884 0.0974 0.04652 0.10013 0.04444 C 0.10261 0.05949 0.10521 0.05578 0.10951 0.0537 C 0.11107 0.04629 0.11185 0.03865 0.11263 0.03055 C 0.11289 0.02754 0.11302 0.02407 0.11341 0.02106 C 0.11367 0.01828 0.11446 0.01111 0.11472 0.01389 C 0.1181 0.05 0.11237 0.03264 0.11706 0.04444 C 0.11758 0.04328 0.12071 0.03449 0.12123 0.03518 C 0.12201 0.03634 0.12149 0.04143 0.12188 0.04444 C 0.1224 0.06389 0.12149 0.07615 0.12617 0.05833 C 0.12722 0.04514 0.12591 0.0574 0.12865 0.04699 C 0.12917 0.04514 0.12969 0.03981 0.12969 0.04004 C 0.13008 0.03727 0.13073 0.03518 0.13086 0.03264 C 0.13125 0.03055 0.13086 0.02569 0.13164 0.02569 C 0.13282 0.02569 0.1319 0.03634 0.13282 0.03981 C 0.13425 0.04467 0.13646 0.04328 0.13815 0.04444 C 0.14219 0.04143 0.14388 0.0368 0.14675 0.02569 C 0.14688 0.02338 0.14675 0.01875 0.1474 0.01875 C 0.14805 0.01875 0.14831 0.02338 0.14857 0.02569 C 0.14987 0.03217 0.14987 0.03078 0.15248 0.03518 " pathEditMode="relative" rAng="0" ptsTypes="AAAAAAAAAAAAAAAAAAAAAAAAAAAAAAAAAAAAAAAAAAAAAAAAAAAAAAAAA">
                                      <p:cBhvr>
                                        <p:cTn id="26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91667E-6 -2.96296E-6 C 0.00052 0.01852 2.91667E-6 0.02408 0.00468 0.03056 C 0.00885 0.02616 0.01054 0.025 0.01367 0.01389 C 0.01497 0.00949 0.01731 -2.96296E-6 0.01731 0.00023 C 0.01601 0.01482 0.01562 0.025 0.01315 0.03982 C 0.01289 0.04236 0.01146 0.04514 0.01198 0.04699 C 0.01211 0.04746 0.01731 0.04051 0.0181 0.03982 C 0.01979 0.03264 0.02148 0.02894 0.02291 0.02107 C 0.02226 0.03033 0.02135 0.0331 0.02591 0.0257 C 0.02864 0.0213 0.03125 0.01273 0.03333 0.00463 C 0.03346 0.00162 0.03385 -0.00764 0.03385 -0.00463 C 0.03385 0.00278 0.03281 0.01644 0.0319 0.02338 C 0.03164 0.02593 0.03021 0.02894 0.03086 0.03056 C 0.03138 0.03172 0.03476 0.02685 0.03554 0.0257 C 0.03711 0.00996 0.03711 0.02871 0.03737 0.03519 C 0.03841 0.08079 0.03698 0.06667 0.04114 0.05162 C 0.04205 0.04051 0.04492 0.0331 0.04791 0.03056 C 0.05 0.02199 0.05 0.01598 0.05195 0.02801 C 0.0526 0.02709 0.05325 0.02408 0.05403 0.0257 C 0.0556 0.02986 0.05677 0.05255 0.0582 0.06088 C 0.06666 0.05834 0.06666 0.06366 0.07018 0.03982 C 0.07018 0.03426 0.06966 0.02894 0.06966 0.02338 C 0.06966 0.01875 0.06966 0.0331 0.07018 0.03727 C 0.07044 0.03982 0.07148 0.04051 0.07187 0.0419 C 0.07304 0.04051 0.07435 0.03982 0.075 0.03727 C 0.07656 0.03334 0.07643 0.02662 0.07708 0.02107 C 0.07799 0.01042 0.07773 0.01273 0.08008 0.00718 C 0.08372 0.01042 0.08659 0.01852 0.09023 0.02338 C 0.09218 0.03403 0.09271 0.0419 0.08906 0.04699 C 0.08698 0.05857 0.08893 0.05348 0.08646 0.04699 C 0.08606 0.04537 0.08541 0.04537 0.08476 0.04445 C 0.08281 0.04537 0.0806 0.04445 0.07864 0.04699 C 0.07773 0.04792 0.08164 0.04607 0.08125 0.04908 C 0.08034 0.05486 0.07773 0.05185 0.07617 0.05371 C 0.07591 0.05625 0.07461 0.05857 0.075 0.06088 C 0.07604 0.06412 0.0776 0.06366 0.07864 0.0632 C 0.08164 0.06273 0.08437 0.06019 0.08737 0.05834 C 0.08906 0.05718 0.09271 0.05371 0.09271 0.05394 C 0.09531 0.04885 0.09739 0.04653 0.10013 0.04445 C 0.1026 0.05949 0.10521 0.05579 0.1095 0.05371 C 0.11106 0.0463 0.11185 0.03866 0.11263 0.03056 C 0.11289 0.02755 0.11302 0.02408 0.11341 0.02107 C 0.11367 0.01829 0.11445 0.01111 0.11471 0.01389 C 0.1181 0.05 0.11237 0.03264 0.11705 0.04445 C 0.11758 0.04329 0.1207 0.03449 0.12122 0.03519 C 0.122 0.03635 0.12148 0.04144 0.12187 0.04445 C 0.12239 0.06389 0.12148 0.07616 0.12617 0.05834 C 0.12721 0.04514 0.12591 0.05741 0.12864 0.04699 C 0.12916 0.04514 0.12968 0.03982 0.12968 0.04005 C 0.13008 0.03727 0.13073 0.03519 0.13086 0.03264 C 0.13125 0.03056 0.13086 0.0257 0.13164 0.0257 C 0.13281 0.0257 0.1319 0.03635 0.13281 0.03982 C 0.13424 0.04468 0.13646 0.04329 0.13815 0.04445 C 0.14218 0.04144 0.14388 0.03681 0.14674 0.0257 C 0.14687 0.02338 0.14674 0.01875 0.14739 0.01875 C 0.14804 0.01875 0.1483 0.02338 0.14856 0.0257 C 0.14987 0.03218 0.14987 0.03079 0.15247 0.03519 " pathEditMode="relative" rAng="0" ptsTypes="AAAAAAAAAAAAAAAAAAAAAAAAAAAAAAAAAAAAAAAAAAAAAAAAAAAAAAAAA">
                                      <p:cBhvr>
                                        <p:cTn id="54" dur="2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7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125E-6 2.96296E-6 C 0.00052 0.01852 -3.125E-6 0.02407 0.00469 0.03055 C 0.00886 0.02615 0.01055 0.025 0.01368 0.01389 C 0.01498 0.00949 0.01732 2.96296E-6 0.01732 0.00023 C 0.01602 0.01481 0.01563 0.025 0.01315 0.03981 C 0.01289 0.04236 0.01146 0.04514 0.01198 0.04699 C 0.01211 0.04745 0.01732 0.04051 0.0181 0.03981 C 0.01979 0.03264 0.02149 0.02893 0.02292 0.02106 C 0.02227 0.03032 0.02136 0.0331 0.02591 0.02569 C 0.02865 0.02129 0.03125 0.01273 0.03334 0.00463 C 0.03347 0.00162 0.03386 -0.00764 0.03386 -0.00463 C 0.03386 0.00277 0.03282 0.01643 0.0319 0.02338 C 0.03164 0.02592 0.03021 0.02893 0.03086 0.03055 C 0.03138 0.03171 0.03477 0.02685 0.03555 0.02569 C 0.03711 0.00995 0.03711 0.0287 0.03737 0.03518 C 0.03841 0.08078 0.03698 0.06666 0.04115 0.05162 C 0.04206 0.04051 0.04493 0.0331 0.04792 0.03055 C 0.05 0.02199 0.05 0.01597 0.05196 0.02801 C 0.05261 0.02708 0.05326 0.02407 0.05404 0.02569 C 0.0556 0.02986 0.05677 0.05254 0.05821 0.06088 C 0.06667 0.05833 0.06667 0.06365 0.07019 0.03981 C 0.07019 0.03426 0.06966 0.02893 0.06966 0.02338 C 0.06966 0.01875 0.06966 0.0331 0.07019 0.03727 C 0.07045 0.03981 0.07149 0.04051 0.07188 0.0419 C 0.07305 0.04051 0.07435 0.03981 0.075 0.03727 C 0.07657 0.03333 0.07644 0.02662 0.07709 0.02106 C 0.078 0.01041 0.07774 0.01273 0.08008 0.00717 C 0.08373 0.01041 0.08659 0.01852 0.09024 0.02338 C 0.09219 0.03402 0.09271 0.0419 0.08907 0.04699 C 0.08698 0.05856 0.08894 0.05347 0.08646 0.04699 C 0.08607 0.04537 0.08542 0.04537 0.08477 0.04444 C 0.08282 0.04537 0.0806 0.04444 0.07865 0.04699 C 0.07774 0.04791 0.08164 0.04606 0.08125 0.04907 C 0.08034 0.05486 0.07774 0.05185 0.07618 0.0537 C 0.07591 0.05625 0.07461 0.05856 0.075 0.06088 C 0.07604 0.06412 0.07761 0.06365 0.07865 0.06319 C 0.08164 0.06273 0.08438 0.06018 0.08737 0.05833 C 0.08907 0.05717 0.09271 0.0537 0.09271 0.05393 C 0.09532 0.04884 0.0974 0.04652 0.10013 0.04444 C 0.10261 0.05949 0.10521 0.05578 0.10951 0.0537 C 0.11107 0.04629 0.11185 0.03865 0.11263 0.03055 C 0.11289 0.02754 0.11302 0.02407 0.11341 0.02106 C 0.11368 0.01828 0.11446 0.01111 0.11472 0.01389 C 0.1181 0.05 0.11237 0.03264 0.11706 0.04444 C 0.11758 0.04328 0.12071 0.03449 0.12123 0.03518 C 0.12201 0.03634 0.12149 0.04143 0.12188 0.04444 C 0.1224 0.06389 0.12149 0.07615 0.12618 0.05833 C 0.12722 0.04514 0.12591 0.0574 0.12865 0.04699 C 0.12917 0.04514 0.12969 0.03981 0.12969 0.04004 C 0.13008 0.03727 0.13073 0.03518 0.13086 0.03264 C 0.13125 0.03055 0.13086 0.02569 0.13164 0.02569 C 0.13282 0.02569 0.1319 0.03634 0.13282 0.03981 C 0.13425 0.04467 0.13646 0.04328 0.13815 0.04444 C 0.14219 0.04143 0.14388 0.0368 0.14675 0.02569 C 0.14688 0.02338 0.14675 0.01875 0.1474 0.01875 C 0.14805 0.01875 0.14831 0.02338 0.14857 0.02569 C 0.14987 0.03217 0.14987 0.03078 0.15248 0.03518 " pathEditMode="relative" rAng="0" ptsTypes="AAAAAAAAAAAAAAAAAAAAAAAAAAAAAAAAAAAAAAAAAAAAAAAAAAAAAAAAA">
                                      <p:cBhvr>
                                        <p:cTn id="80" dur="27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91667E-6 -3.7037E-7 C 0.00052 0.01852 -2.91667E-6 0.02407 0.00469 0.03056 C 0.00886 0.02616 0.01055 0.025 0.01367 0.01389 C 0.01498 0.00949 0.01732 -3.7037E-7 0.01732 0.00023 C 0.01602 0.01482 0.01563 0.025 0.01315 0.03982 C 0.01289 0.04236 0.01146 0.04514 0.01198 0.04699 C 0.01211 0.04745 0.01732 0.04051 0.0181 0.03982 C 0.01979 0.03264 0.02149 0.02894 0.02292 0.02107 C 0.02227 0.03032 0.02136 0.0331 0.02591 0.02569 C 0.02865 0.0213 0.03125 0.01273 0.03334 0.00463 C 0.03347 0.00162 0.03386 -0.00764 0.03386 -0.00463 C 0.03386 0.00278 0.03282 0.01644 0.0319 0.02338 C 0.03164 0.02593 0.03021 0.02894 0.03086 0.03056 C 0.03138 0.03171 0.03477 0.02685 0.03555 0.02569 C 0.03711 0.00995 0.03711 0.0287 0.03737 0.03519 C 0.03841 0.08079 0.03698 0.06667 0.04115 0.05162 C 0.04206 0.04051 0.04492 0.0331 0.04792 0.03056 C 0.05 0.02199 0.05 0.01597 0.05196 0.02801 C 0.05261 0.02708 0.05326 0.02407 0.05404 0.02569 C 0.0556 0.02986 0.05677 0.05255 0.05821 0.06088 C 0.06667 0.05833 0.06667 0.06366 0.07019 0.03982 C 0.07019 0.03426 0.06966 0.02894 0.06966 0.02338 C 0.06966 0.01875 0.06966 0.0331 0.07019 0.03727 C 0.07045 0.03982 0.07149 0.04051 0.07188 0.0419 C 0.07305 0.04051 0.07435 0.03982 0.075 0.03727 C 0.07657 0.03333 0.07644 0.02662 0.07709 0.02107 C 0.078 0.01042 0.07774 0.01273 0.08008 0.00718 C 0.08373 0.01042 0.08659 0.01852 0.09024 0.02338 C 0.09219 0.03403 0.09271 0.0419 0.08907 0.04699 C 0.08698 0.05857 0.08894 0.05347 0.08646 0.04699 C 0.08607 0.04537 0.08542 0.04537 0.08477 0.04444 C 0.08282 0.04537 0.0806 0.04444 0.07865 0.04699 C 0.07774 0.04792 0.08164 0.04607 0.08125 0.04907 C 0.08034 0.05486 0.07774 0.05185 0.07617 0.0537 C 0.07591 0.05625 0.07461 0.05857 0.075 0.06088 C 0.07604 0.06412 0.07761 0.06366 0.07865 0.06319 C 0.08164 0.06273 0.08438 0.06019 0.08737 0.05833 C 0.08907 0.05718 0.09271 0.0537 0.09271 0.05394 C 0.09532 0.04884 0.0974 0.04653 0.10013 0.04444 C 0.10261 0.05949 0.10521 0.05579 0.10951 0.0537 C 0.11107 0.0463 0.11185 0.03866 0.11263 0.03056 C 0.11289 0.02755 0.11302 0.02407 0.11341 0.02107 C 0.11367 0.01829 0.11446 0.01111 0.11472 0.01389 C 0.1181 0.05 0.11237 0.03264 0.11706 0.04444 C 0.11758 0.04329 0.12071 0.03449 0.12123 0.03519 C 0.12201 0.03634 0.12149 0.04144 0.12188 0.04444 C 0.1224 0.06389 0.12149 0.07616 0.12617 0.05833 C 0.12722 0.04514 0.12591 0.05741 0.12865 0.04699 C 0.12917 0.04514 0.12969 0.03982 0.12969 0.04005 C 0.13008 0.03727 0.13073 0.03519 0.13086 0.03264 C 0.13125 0.03056 0.13086 0.02569 0.13164 0.02569 C 0.13282 0.02569 0.1319 0.03634 0.13282 0.03982 C 0.13425 0.04468 0.13646 0.04329 0.13815 0.04444 C 0.14219 0.04144 0.14388 0.03681 0.14675 0.02569 C 0.14688 0.02338 0.14675 0.01875 0.1474 0.01875 C 0.14805 0.01875 0.14831 0.02338 0.14857 0.02569 C 0.14987 0.03218 0.14987 0.03079 0.15248 0.03519 " pathEditMode="relative" rAng="0" ptsTypes="AAAAAAAAAAAAAAAAAAAAAAAAAAAAAAAAAAAAAAAAAAAAAAAAAAAAAAAAA">
                                      <p:cBhvr>
                                        <p:cTn id="108" dur="2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4" grpId="0"/>
      <p:bldP spid="227" grpId="0"/>
      <p:bldP spid="230" grpId="0"/>
      <p:bldP spid="240" grpId="0"/>
      <p:bldP spid="244" grpId="0"/>
      <p:bldP spid="247" grpId="0"/>
      <p:bldP spid="249" grpId="0" animBg="1"/>
      <p:bldP spid="250" grpId="0"/>
      <p:bldP spid="25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32FD506-E715-44C8-91F2-07CC74FB1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433" y="1322638"/>
            <a:ext cx="75342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b/ </a:t>
            </a:r>
            <a:r>
              <a:rPr kumimoji="0" lang="en-US" altLang="en-US" sz="34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3400" b="1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1" u="none" strike="noStrike" cap="none" normalizeH="0" dirty="0" err="1">
                <a:ln>
                  <a:noFill/>
                </a:ln>
                <a:solidFill>
                  <a:srgbClr val="00B05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kumimoji="0" lang="en-US" altLang="en-US" sz="3400" b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FAE63F-AE07-F146-BC65-C91CD1B420F5}"/>
              </a:ext>
            </a:extLst>
          </p:cNvPr>
          <p:cNvSpPr/>
          <p:nvPr/>
        </p:nvSpPr>
        <p:spPr>
          <a:xfrm>
            <a:off x="550432" y="5303775"/>
            <a:ext cx="7179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Nhắn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nhủ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gìn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huy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tộc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#9Slide03 Oswald Light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2183CE-7466-90BB-7A95-AD19C8789A7D}"/>
              </a:ext>
            </a:extLst>
          </p:cNvPr>
          <p:cNvSpPr/>
          <p:nvPr/>
        </p:nvSpPr>
        <p:spPr>
          <a:xfrm>
            <a:off x="550432" y="2591602"/>
            <a:ext cx="5187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800" dirty="0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?”: </a:t>
            </a:r>
            <a:endParaRPr lang="en-US" sz="2800" dirty="0">
              <a:latin typeface="#9Slide03 Oswald Light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66F97-771D-5A0F-8684-6D462AE05213}"/>
              </a:ext>
            </a:extLst>
          </p:cNvPr>
          <p:cNvSpPr/>
          <p:nvPr/>
        </p:nvSpPr>
        <p:spPr>
          <a:xfrm>
            <a:off x="5679907" y="2108574"/>
            <a:ext cx="6096000" cy="15788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vi,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lụi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BCAA0-DDE4-7672-D1F2-FB65360CBDAE}"/>
              </a:ext>
            </a:extLst>
          </p:cNvPr>
          <p:cNvSpPr/>
          <p:nvPr/>
        </p:nvSpPr>
        <p:spPr>
          <a:xfrm>
            <a:off x="550433" y="4222467"/>
            <a:ext cx="7274043" cy="559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Kỷ niệm 65 năm Hội Nhà văn VN (1957-2022): 'Ông đồ' Vũ Đình Liên ăn… cơm  nắm!">
            <a:extLst>
              <a:ext uri="{FF2B5EF4-FFF2-40B4-BE49-F238E27FC236}">
                <a16:creationId xmlns:a16="http://schemas.microsoft.com/office/drawing/2014/main" id="{40DC6EB8-628A-D111-CA7D-7F7FCD7D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84780" y="3575572"/>
            <a:ext cx="2993414" cy="29747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7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025715" y="2715554"/>
            <a:ext cx="5909951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7200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</a:t>
            </a:r>
            <a:r>
              <a:rPr lang="en-US" sz="7200" dirty="0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7200" dirty="0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7200" dirty="0" err="1">
                <a:latin typeface="#9Slide06 ThuPhap Thien An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7200" dirty="0">
              <a:latin typeface="#9Slide06 ThuPhap Thien An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-898525" y="0"/>
            <a:ext cx="5102225" cy="2793999"/>
            <a:chOff x="-898525" y="0"/>
            <a:chExt cx="5102225" cy="2793999"/>
          </a:xfrm>
        </p:grpSpPr>
        <p:grpSp>
          <p:nvGrpSpPr>
            <p:cNvPr id="3" name="Group 2"/>
            <p:cNvGrpSpPr/>
            <p:nvPr/>
          </p:nvGrpSpPr>
          <p:grpSpPr>
            <a:xfrm>
              <a:off x="-898525" y="0"/>
              <a:ext cx="5102225" cy="2793999"/>
              <a:chOff x="-9525" y="254000"/>
              <a:chExt cx="5836082" cy="3371959"/>
            </a:xfrm>
          </p:grpSpPr>
          <p:pic>
            <p:nvPicPr>
              <p:cNvPr id="13318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55186" y="888433"/>
              <a:ext cx="2027734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ngũ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063937" y="3964054"/>
            <a:ext cx="5102225" cy="2793999"/>
            <a:chOff x="2063937" y="3695700"/>
            <a:chExt cx="5102225" cy="2793999"/>
          </a:xfrm>
        </p:grpSpPr>
        <p:grpSp>
          <p:nvGrpSpPr>
            <p:cNvPr id="20" name="Group 19"/>
            <p:cNvGrpSpPr/>
            <p:nvPr/>
          </p:nvGrpSpPr>
          <p:grpSpPr>
            <a:xfrm>
              <a:off x="2063937" y="3695700"/>
              <a:ext cx="5102225" cy="2793999"/>
              <a:chOff x="-9525" y="254000"/>
              <a:chExt cx="5836082" cy="3371959"/>
            </a:xfrm>
          </p:grpSpPr>
          <p:pic>
            <p:nvPicPr>
              <p:cNvPr id="21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3675883" y="4600281"/>
              <a:ext cx="19939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ngậm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ngùi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trầm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11185" y="3875656"/>
            <a:ext cx="5102225" cy="2793999"/>
            <a:chOff x="8111185" y="3607302"/>
            <a:chExt cx="5102225" cy="2793999"/>
          </a:xfrm>
        </p:grpSpPr>
        <p:grpSp>
          <p:nvGrpSpPr>
            <p:cNvPr id="26" name="Group 25"/>
            <p:cNvGrpSpPr/>
            <p:nvPr/>
          </p:nvGrpSpPr>
          <p:grpSpPr>
            <a:xfrm>
              <a:off x="8111185" y="3607302"/>
              <a:ext cx="5102225" cy="2793999"/>
              <a:chOff x="-9525" y="254000"/>
              <a:chExt cx="5836082" cy="3371959"/>
            </a:xfrm>
          </p:grpSpPr>
          <p:pic>
            <p:nvPicPr>
              <p:cNvPr id="27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9662332" y="4477470"/>
              <a:ext cx="195613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lặp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92700" y="0"/>
            <a:ext cx="5102225" cy="2793999"/>
            <a:chOff x="5092700" y="0"/>
            <a:chExt cx="5102225" cy="2793999"/>
          </a:xfrm>
        </p:grpSpPr>
        <p:grpSp>
          <p:nvGrpSpPr>
            <p:cNvPr id="11" name="Group 10"/>
            <p:cNvGrpSpPr/>
            <p:nvPr/>
          </p:nvGrpSpPr>
          <p:grpSpPr>
            <a:xfrm>
              <a:off x="5092700" y="0"/>
              <a:ext cx="5102225" cy="2793999"/>
              <a:chOff x="-9525" y="254000"/>
              <a:chExt cx="5836082" cy="3371959"/>
            </a:xfrm>
          </p:grpSpPr>
          <p:pic>
            <p:nvPicPr>
              <p:cNvPr id="12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6756032" y="888433"/>
              <a:ext cx="191842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014091" y="3964054"/>
            <a:ext cx="5102225" cy="2793999"/>
            <a:chOff x="-1014091" y="3695700"/>
            <a:chExt cx="5102225" cy="2793999"/>
          </a:xfrm>
        </p:grpSpPr>
        <p:grpSp>
          <p:nvGrpSpPr>
            <p:cNvPr id="17" name="Group 16"/>
            <p:cNvGrpSpPr/>
            <p:nvPr/>
          </p:nvGrpSpPr>
          <p:grpSpPr>
            <a:xfrm>
              <a:off x="-1014091" y="3695700"/>
              <a:ext cx="5102225" cy="2793999"/>
              <a:chOff x="-9525" y="254000"/>
              <a:chExt cx="5836082" cy="3371959"/>
            </a:xfrm>
          </p:grpSpPr>
          <p:pic>
            <p:nvPicPr>
              <p:cNvPr id="18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512934" y="4530612"/>
              <a:ext cx="197522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so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hoán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36775" y="-2676"/>
            <a:ext cx="5102225" cy="2793999"/>
            <a:chOff x="2136775" y="-2676"/>
            <a:chExt cx="5102225" cy="2793999"/>
          </a:xfrm>
        </p:grpSpPr>
        <p:grpSp>
          <p:nvGrpSpPr>
            <p:cNvPr id="8" name="Group 7"/>
            <p:cNvGrpSpPr/>
            <p:nvPr/>
          </p:nvGrpSpPr>
          <p:grpSpPr>
            <a:xfrm>
              <a:off x="2136775" y="-2676"/>
              <a:ext cx="5102225" cy="2793999"/>
              <a:chOff x="-9525" y="254000"/>
              <a:chExt cx="5836082" cy="3371959"/>
            </a:xfrm>
          </p:grpSpPr>
          <p:pic>
            <p:nvPicPr>
              <p:cNvPr id="9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3693453" y="893740"/>
              <a:ext cx="198886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17333" y="3961378"/>
            <a:ext cx="5102225" cy="2793999"/>
            <a:chOff x="5117333" y="3693024"/>
            <a:chExt cx="5102225" cy="2793999"/>
          </a:xfrm>
        </p:grpSpPr>
        <p:grpSp>
          <p:nvGrpSpPr>
            <p:cNvPr id="23" name="Group 22"/>
            <p:cNvGrpSpPr/>
            <p:nvPr/>
          </p:nvGrpSpPr>
          <p:grpSpPr>
            <a:xfrm>
              <a:off x="5117333" y="3693024"/>
              <a:ext cx="5102225" cy="2793999"/>
              <a:chOff x="-9525" y="254000"/>
              <a:chExt cx="5836082" cy="3371959"/>
            </a:xfrm>
          </p:grpSpPr>
          <p:pic>
            <p:nvPicPr>
              <p:cNvPr id="24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6729928" y="4280692"/>
              <a:ext cx="2033917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nỗi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xưa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92216" y="-37119"/>
            <a:ext cx="5140334" cy="2959099"/>
            <a:chOff x="7992216" y="-37119"/>
            <a:chExt cx="5140334" cy="2959099"/>
          </a:xfrm>
        </p:grpSpPr>
        <p:grpSp>
          <p:nvGrpSpPr>
            <p:cNvPr id="14" name="Group 13"/>
            <p:cNvGrpSpPr/>
            <p:nvPr/>
          </p:nvGrpSpPr>
          <p:grpSpPr>
            <a:xfrm>
              <a:off x="7992216" y="-37119"/>
              <a:ext cx="5140334" cy="2959099"/>
              <a:chOff x="-9525" y="254000"/>
              <a:chExt cx="5836082" cy="3371959"/>
            </a:xfrm>
          </p:grpSpPr>
          <p:pic>
            <p:nvPicPr>
              <p:cNvPr id="15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9542877" y="546453"/>
              <a:ext cx="211216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Khắc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họa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hình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ảnh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ông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đồ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thơ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hiện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nỗi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tiếc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nuối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cho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giá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trị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văn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hóa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cổ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truyền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dân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tộc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đang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bị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tàn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phai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.</a:t>
              </a:r>
              <a:endParaRPr lang="en-US" sz="2000" dirty="0">
                <a:latin typeface="#9Slide03 Oswald Light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95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705488" y="304970"/>
            <a:ext cx="5102225" cy="2793999"/>
            <a:chOff x="-898525" y="0"/>
            <a:chExt cx="5102225" cy="2793999"/>
          </a:xfrm>
        </p:grpSpPr>
        <p:grpSp>
          <p:nvGrpSpPr>
            <p:cNvPr id="7" name="Group 6"/>
            <p:cNvGrpSpPr/>
            <p:nvPr/>
          </p:nvGrpSpPr>
          <p:grpSpPr>
            <a:xfrm>
              <a:off x="-898525" y="0"/>
              <a:ext cx="5102225" cy="2793999"/>
              <a:chOff x="-9525" y="254000"/>
              <a:chExt cx="5836082" cy="3371959"/>
            </a:xfrm>
          </p:grpSpPr>
          <p:pic>
            <p:nvPicPr>
              <p:cNvPr id="9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655186" y="888433"/>
              <a:ext cx="2027734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ngũ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79491" y="416560"/>
            <a:ext cx="5102225" cy="2793999"/>
            <a:chOff x="2063937" y="3695700"/>
            <a:chExt cx="5102225" cy="2793999"/>
          </a:xfrm>
        </p:grpSpPr>
        <p:grpSp>
          <p:nvGrpSpPr>
            <p:cNvPr id="12" name="Group 11"/>
            <p:cNvGrpSpPr/>
            <p:nvPr/>
          </p:nvGrpSpPr>
          <p:grpSpPr>
            <a:xfrm>
              <a:off x="2063937" y="3695700"/>
              <a:ext cx="5102225" cy="2793999"/>
              <a:chOff x="-9525" y="254000"/>
              <a:chExt cx="5836082" cy="3371959"/>
            </a:xfrm>
          </p:grpSpPr>
          <p:pic>
            <p:nvPicPr>
              <p:cNvPr id="14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3675883" y="4600281"/>
              <a:ext cx="19939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ngậm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ngùi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trầm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04976" y="3756355"/>
            <a:ext cx="5102225" cy="2793999"/>
            <a:chOff x="8111185" y="3607302"/>
            <a:chExt cx="5102225" cy="2793999"/>
          </a:xfrm>
        </p:grpSpPr>
        <p:grpSp>
          <p:nvGrpSpPr>
            <p:cNvPr id="17" name="Group 16"/>
            <p:cNvGrpSpPr/>
            <p:nvPr/>
          </p:nvGrpSpPr>
          <p:grpSpPr>
            <a:xfrm>
              <a:off x="8111185" y="3607302"/>
              <a:ext cx="5102225" cy="2793999"/>
              <a:chOff x="-9525" y="254000"/>
              <a:chExt cx="5836082" cy="3371959"/>
            </a:xfrm>
          </p:grpSpPr>
          <p:pic>
            <p:nvPicPr>
              <p:cNvPr id="19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9662332" y="4477470"/>
              <a:ext cx="195613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lặp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69579" y="3850215"/>
            <a:ext cx="5102225" cy="2793999"/>
            <a:chOff x="5092700" y="0"/>
            <a:chExt cx="5102225" cy="2793999"/>
          </a:xfrm>
        </p:grpSpPr>
        <p:grpSp>
          <p:nvGrpSpPr>
            <p:cNvPr id="22" name="Group 21"/>
            <p:cNvGrpSpPr/>
            <p:nvPr/>
          </p:nvGrpSpPr>
          <p:grpSpPr>
            <a:xfrm>
              <a:off x="5092700" y="0"/>
              <a:ext cx="5102225" cy="2793999"/>
              <a:chOff x="-9525" y="254000"/>
              <a:chExt cx="5836082" cy="3371959"/>
            </a:xfrm>
          </p:grpSpPr>
          <p:pic>
            <p:nvPicPr>
              <p:cNvPr id="24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6756032" y="888433"/>
              <a:ext cx="191842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32887" y="3759031"/>
            <a:ext cx="5102225" cy="2793999"/>
            <a:chOff x="-1014091" y="3695700"/>
            <a:chExt cx="5102225" cy="2793999"/>
          </a:xfrm>
        </p:grpSpPr>
        <p:grpSp>
          <p:nvGrpSpPr>
            <p:cNvPr id="27" name="Group 26"/>
            <p:cNvGrpSpPr/>
            <p:nvPr/>
          </p:nvGrpSpPr>
          <p:grpSpPr>
            <a:xfrm>
              <a:off x="-1014091" y="3695700"/>
              <a:ext cx="5102225" cy="2793999"/>
              <a:chOff x="-9525" y="254000"/>
              <a:chExt cx="5836082" cy="3371959"/>
            </a:xfrm>
          </p:grpSpPr>
          <p:pic>
            <p:nvPicPr>
              <p:cNvPr id="29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512934" y="4530612"/>
              <a:ext cx="197522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so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hoán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0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78888" y="478812"/>
            <a:ext cx="2854325" cy="2537178"/>
            <a:chOff x="6521006" y="165133"/>
            <a:chExt cx="2854325" cy="2537178"/>
          </a:xfrm>
        </p:grpSpPr>
        <p:pic>
          <p:nvPicPr>
            <p:cNvPr id="47" name="Picture 2" descr="Màu Vàng Hàng Hóa Giỏ - png tải về - Miễn phí trong suốt Lưu Trữ Giỏ png  Tải về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25" l="0" r="99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006" y="165133"/>
              <a:ext cx="2854325" cy="253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/>
            <p:cNvSpPr/>
            <p:nvPr/>
          </p:nvSpPr>
          <p:spPr>
            <a:xfrm>
              <a:off x="7157567" y="2021076"/>
              <a:ext cx="17251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#9Slide03 Oswald Light" panose="000004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Nghệ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#9Slide03 Oswald Light" panose="000004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#9Slide03 Oswald Light" panose="000004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thuật</a:t>
              </a:r>
              <a:endParaRPr lang="en-US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3 Oswald Light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40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54537" y="2840937"/>
            <a:ext cx="3082925" cy="3036678"/>
            <a:chOff x="9337675" y="1433722"/>
            <a:chExt cx="2854325" cy="2537178"/>
          </a:xfrm>
        </p:grpSpPr>
        <p:pic>
          <p:nvPicPr>
            <p:cNvPr id="4" name="Picture 2" descr="Màu Vàng Hàng Hóa Giỏ - png tải về - Miễn phí trong suốt Lưu Trữ Giỏ png  Tải về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625" l="0" r="99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7675" y="1433722"/>
              <a:ext cx="2854325" cy="253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0079167" y="3283892"/>
              <a:ext cx="141417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#9Slide03 Oswald Light" panose="000004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#9Slide03 Oswald Light" panose="000004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</a:t>
              </a:r>
              <a:endParaRPr lang="en-US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3 Oswald Light" panose="00000400000000000000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976792" y="599251"/>
            <a:ext cx="6391721" cy="3470533"/>
            <a:chOff x="2136775" y="-2676"/>
            <a:chExt cx="5102225" cy="2793999"/>
          </a:xfrm>
        </p:grpSpPr>
        <p:grpSp>
          <p:nvGrpSpPr>
            <p:cNvPr id="9" name="Group 8"/>
            <p:cNvGrpSpPr/>
            <p:nvPr/>
          </p:nvGrpSpPr>
          <p:grpSpPr>
            <a:xfrm>
              <a:off x="2136775" y="-2676"/>
              <a:ext cx="5102225" cy="2793999"/>
              <a:chOff x="-9525" y="254000"/>
              <a:chExt cx="5836082" cy="3371959"/>
            </a:xfrm>
          </p:grpSpPr>
          <p:pic>
            <p:nvPicPr>
              <p:cNvPr id="11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768307" y="786564"/>
              <a:ext cx="1988867" cy="1988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tàn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71787" y="466146"/>
            <a:ext cx="6795267" cy="4019973"/>
            <a:chOff x="5117333" y="3693024"/>
            <a:chExt cx="5102225" cy="3000013"/>
          </a:xfrm>
        </p:grpSpPr>
        <p:grpSp>
          <p:nvGrpSpPr>
            <p:cNvPr id="14" name="Group 13"/>
            <p:cNvGrpSpPr/>
            <p:nvPr/>
          </p:nvGrpSpPr>
          <p:grpSpPr>
            <a:xfrm>
              <a:off x="5117333" y="3693024"/>
              <a:ext cx="5102225" cy="2793999"/>
              <a:chOff x="-9525" y="254000"/>
              <a:chExt cx="5836082" cy="3371959"/>
            </a:xfrm>
          </p:grpSpPr>
          <p:pic>
            <p:nvPicPr>
              <p:cNvPr id="16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729928" y="4280692"/>
              <a:ext cx="2033917" cy="2412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tàn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nỗi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tiếc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xưa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latin typeface="#9Slide03 Oswald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337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96873" y="1865779"/>
            <a:ext cx="3119543" cy="3091642"/>
            <a:chOff x="8754957" y="4274799"/>
            <a:chExt cx="2854325" cy="2537178"/>
          </a:xfrm>
        </p:grpSpPr>
        <p:pic>
          <p:nvPicPr>
            <p:cNvPr id="6" name="Picture 2" descr="Màu Vàng Hàng Hóa Giỏ - png tải về - Miễn phí trong suốt Lưu Trữ Giỏ png  Tải về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625" l="0" r="99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4957" y="4274799"/>
              <a:ext cx="2854325" cy="253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9686819" y="6132787"/>
              <a:ext cx="12218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#9Slide03 Oswald Light" panose="00000400000000000000" pitchFamily="2" charset="0"/>
                  <a:cs typeface="Times New Roman" panose="02020603050405020304" pitchFamily="18" charset="0"/>
                </a:rPr>
                <a:t>Ý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#9Slide03 Oswald Light" panose="00000400000000000000" pitchFamily="2" charset="0"/>
                  <a:cs typeface="Times New Roman" panose="02020603050405020304" pitchFamily="18" charset="0"/>
                </a:rPr>
                <a:t>nghĩa</a:t>
              </a:r>
              <a:endParaRPr lang="en-US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3 Oswald Light" panose="00000400000000000000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64496" y="1055081"/>
            <a:ext cx="8044348" cy="4799619"/>
            <a:chOff x="7992216" y="-37119"/>
            <a:chExt cx="5140334" cy="2959099"/>
          </a:xfrm>
        </p:grpSpPr>
        <p:grpSp>
          <p:nvGrpSpPr>
            <p:cNvPr id="9" name="Group 8"/>
            <p:cNvGrpSpPr/>
            <p:nvPr/>
          </p:nvGrpSpPr>
          <p:grpSpPr>
            <a:xfrm>
              <a:off x="7992216" y="-37119"/>
              <a:ext cx="5140334" cy="2959099"/>
              <a:chOff x="-9525" y="254000"/>
              <a:chExt cx="5836082" cy="3371959"/>
            </a:xfrm>
          </p:grpSpPr>
          <p:pic>
            <p:nvPicPr>
              <p:cNvPr id="11" name="Picture 6" descr="Máy tính Biểu tượng Hoa anh Đào hoa - hoa anh đào png tải về - Miễn phí  trong suốt Màu Hồng png Tải về.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154" b="98846" l="10000" r="90000">
                            <a14:foregroundMark x1="50000" y1="34038" x2="50000" y2="34038"/>
                            <a14:foregroundMark x1="50444" y1="43846" x2="50444" y2="43846"/>
                            <a14:foregroundMark x1="50444" y1="36346" x2="50444" y2="36346"/>
                            <a14:foregroundMark x1="50889" y1="49808" x2="50889" y2="49808"/>
                            <a14:foregroundMark x1="50444" y1="49808" x2="50444" y2="49808"/>
                            <a14:foregroundMark x1="49667" y1="50000" x2="49667" y2="50000"/>
                            <a14:foregroundMark x1="43556" y1="47500" x2="43556" y2="47500"/>
                            <a14:foregroundMark x1="42222" y1="46154" x2="42222" y2="46154"/>
                            <a14:foregroundMark x1="42222" y1="46154" x2="42222" y2="46154"/>
                            <a14:foregroundMark x1="42111" y1="46154" x2="42111" y2="46154"/>
                            <a14:foregroundMark x1="41222" y1="44038" x2="41222" y2="44038"/>
                            <a14:foregroundMark x1="41222" y1="43846" x2="41222" y2="43846"/>
                            <a14:foregroundMark x1="43000" y1="43269" x2="43000" y2="43269"/>
                            <a14:foregroundMark x1="48778" y1="55385" x2="48778" y2="55385"/>
                            <a14:foregroundMark x1="46444" y1="49038" x2="46444" y2="49038"/>
                            <a14:foregroundMark x1="47333" y1="57500" x2="47333" y2="57500"/>
                            <a14:foregroundMark x1="46111" y1="61346" x2="46111" y2="61346"/>
                            <a14:foregroundMark x1="45556" y1="62308" x2="45556" y2="62308"/>
                            <a14:foregroundMark x1="55111" y1="62885" x2="55111" y2="62885"/>
                            <a14:foregroundMark x1="53333" y1="57500" x2="53333" y2="57500"/>
                            <a14:foregroundMark x1="55889" y1="62500" x2="55889" y2="62500"/>
                            <a14:foregroundMark x1="58111" y1="46731" x2="58111" y2="46731"/>
                            <a14:foregroundMark x1="55778" y1="47115" x2="55778" y2="47115"/>
                            <a14:foregroundMark x1="49778" y1="35577" x2="49778" y2="35577"/>
                            <a14:foregroundMark x1="59556" y1="45577" x2="59556" y2="45577"/>
                            <a14:backgroundMark x1="50000" y1="33654" x2="50000" y2="33654"/>
                            <a14:backgroundMark x1="58778" y1="45192" x2="58778" y2="45192"/>
                            <a14:backgroundMark x1="50778" y1="51154" x2="50778" y2="51154"/>
                            <a14:backgroundMark x1="50222" y1="49615" x2="50222" y2="49615"/>
                            <a14:backgroundMark x1="41556" y1="45962" x2="41556" y2="45962"/>
                            <a14:backgroundMark x1="44889" y1="61538" x2="44889" y2="61538"/>
                            <a14:backgroundMark x1="54333" y1="63462" x2="54333" y2="63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25" y="254000"/>
                <a:ext cx="5836082" cy="337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222500" y="1206500"/>
                <a:ext cx="1409700" cy="1460500"/>
              </a:xfrm>
              <a:prstGeom prst="rect">
                <a:avLst/>
              </a:prstGeom>
              <a:solidFill>
                <a:srgbClr val="FF8882"/>
              </a:solidFill>
              <a:ln>
                <a:solidFill>
                  <a:srgbClr val="FF88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9522888" y="723143"/>
              <a:ext cx="2112167" cy="138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Khắc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ảnh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ông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đồ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nhà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thơ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hiện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nỗi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tiếc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nuối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hóa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cổ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truyền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dân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tộc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đang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bị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tàn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phai</a:t>
              </a:r>
              <a:r>
                <a:rPr lang="en-US" sz="2800" dirty="0">
                  <a:latin typeface="#9Slide03 Oswald Light" panose="00000400000000000000" pitchFamily="2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latin typeface="#9Slide03 Oswald Light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85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41FA7F-790E-4063-AED4-4DB53FBE392C}"/>
              </a:ext>
            </a:extLst>
          </p:cNvPr>
          <p:cNvSpPr txBox="1"/>
          <p:nvPr/>
        </p:nvSpPr>
        <p:spPr>
          <a:xfrm>
            <a:off x="2595746" y="351607"/>
            <a:ext cx="609790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Ông đồ</a:t>
            </a:r>
            <a:endParaRPr lang="en-US" sz="3400" b="1" dirty="0">
              <a:solidFill>
                <a:srgbClr val="FF0000"/>
              </a:solidFill>
              <a:effectLst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	_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Vũ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_</a:t>
            </a:r>
            <a:endParaRPr lang="vi-VN" sz="2800" b="1" dirty="0">
              <a:solidFill>
                <a:srgbClr val="FF0000"/>
              </a:solidFill>
              <a:effectLst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0514FC-C77D-457B-A893-2131CA471F15}"/>
              </a:ext>
            </a:extLst>
          </p:cNvPr>
          <p:cNvSpPr txBox="1"/>
          <p:nvPr/>
        </p:nvSpPr>
        <p:spPr>
          <a:xfrm>
            <a:off x="158115" y="1599386"/>
            <a:ext cx="3613786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 năm hoa đào nở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 thấy ông đồ già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 mực Tàu, giấy đỏ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 phố đông người qua</a:t>
            </a:r>
            <a:endParaRPr lang="en-US" sz="2400" b="0" dirty="0">
              <a:solidFill>
                <a:srgbClr val="0070C0"/>
              </a:solidFill>
              <a:effectLst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vi-VN" sz="2400" b="0" dirty="0">
              <a:solidFill>
                <a:srgbClr val="0070C0"/>
              </a:solidFill>
              <a:effectLst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D99D2-1F6E-4289-87E2-FFABD6E4E432}"/>
              </a:ext>
            </a:extLst>
          </p:cNvPr>
          <p:cNvSpPr txBox="1"/>
          <p:nvPr/>
        </p:nvSpPr>
        <p:spPr>
          <a:xfrm>
            <a:off x="3888105" y="1599386"/>
            <a:ext cx="4215447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Bao nhiêu người thuê viết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Tấm tắc ngợi khen tài: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“Hoa tay thảo những nét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 phượng múa, rồng bay”</a:t>
            </a:r>
            <a:endParaRPr lang="en-US" sz="2400" b="0" dirty="0">
              <a:solidFill>
                <a:srgbClr val="0070C0"/>
              </a:solidFill>
              <a:effectLst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400" b="0" dirty="0">
              <a:solidFill>
                <a:srgbClr val="0070C0"/>
              </a:solidFill>
              <a:effectLst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 mỗi năm mỗi vắng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 thuê viết nay đâu?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 đỏ buồn không thắm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Mực đọng trong nghiên sầu</a:t>
            </a:r>
            <a:endParaRPr lang="en-US" sz="2400" b="0" dirty="0">
              <a:solidFill>
                <a:srgbClr val="0070C0"/>
              </a:solidFill>
              <a:effectLst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A1864B-F006-4E93-9A58-EDFCA1ACC6C1}"/>
              </a:ext>
            </a:extLst>
          </p:cNvPr>
          <p:cNvSpPr txBox="1"/>
          <p:nvPr/>
        </p:nvSpPr>
        <p:spPr>
          <a:xfrm>
            <a:off x="8219757" y="1599386"/>
            <a:ext cx="3972243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Ông đồ vẫn ngồi đấy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 đường không ai hay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vàng rơi trên giấy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Ngoài trời mưa bụi bay</a:t>
            </a:r>
            <a:endParaRPr lang="en-US" sz="2400" b="0" dirty="0">
              <a:solidFill>
                <a:srgbClr val="0070C0"/>
              </a:solidFill>
              <a:effectLst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vi-VN" sz="2400" b="0" dirty="0">
              <a:solidFill>
                <a:srgbClr val="0070C0"/>
              </a:solidFill>
              <a:effectLst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nay đào lại nở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 thấy ông đồ xưa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 người muôn năm cũ</a:t>
            </a:r>
            <a:b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 ở đâu bây giờ?</a:t>
            </a:r>
          </a:p>
        </p:txBody>
      </p:sp>
      <p:pic>
        <p:nvPicPr>
          <p:cNvPr id="1026" name="Picture 2" descr="ông đồ thư pháp psd - shopvectorvn">
            <a:extLst>
              <a:ext uri="{FF2B5EF4-FFF2-40B4-BE49-F238E27FC236}">
                <a16:creationId xmlns:a16="http://schemas.microsoft.com/office/drawing/2014/main" id="{08C9207E-571D-4807-BCDE-982C0001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4" b="99870" l="3320" r="92969">
                        <a14:foregroundMark x1="29883" y1="7422" x2="37598" y2="7422"/>
                        <a14:foregroundMark x1="37598" y1="7422" x2="45898" y2="11849"/>
                        <a14:foregroundMark x1="45898" y1="11849" x2="48242" y2="16276"/>
                        <a14:foregroundMark x1="36230" y1="2214" x2="40234" y2="3516"/>
                        <a14:foregroundMark x1="41406" y1="34635" x2="52539" y2="45573"/>
                        <a14:foregroundMark x1="66992" y1="36068" x2="60156" y2="48177"/>
                        <a14:foregroundMark x1="54004" y1="39583" x2="54004" y2="67188"/>
                        <a14:foregroundMark x1="54883" y1="27995" x2="63867" y2="44401"/>
                        <a14:foregroundMark x1="73340" y1="32422" x2="83008" y2="40755"/>
                        <a14:foregroundMark x1="83008" y1="40755" x2="89551" y2="51953"/>
                        <a14:foregroundMark x1="89551" y1="51953" x2="89746" y2="54427"/>
                        <a14:foregroundMark x1="73047" y1="27344" x2="78613" y2="35547"/>
                        <a14:foregroundMark x1="70801" y1="25781" x2="74316" y2="30208"/>
                        <a14:foregroundMark x1="93164" y1="58724" x2="91406" y2="55990"/>
                        <a14:foregroundMark x1="62402" y1="82161" x2="59180" y2="64323"/>
                        <a14:foregroundMark x1="36523" y1="93750" x2="24902" y2="91276"/>
                        <a14:foregroundMark x1="24902" y1="91276" x2="7324" y2="79948"/>
                        <a14:foregroundMark x1="7324" y1="79948" x2="13672" y2="69401"/>
                        <a14:foregroundMark x1="13672" y1="69401" x2="32520" y2="63411"/>
                        <a14:foregroundMark x1="32520" y1="63411" x2="41211" y2="72917"/>
                        <a14:foregroundMark x1="41211" y1="72917" x2="32324" y2="94271"/>
                        <a14:foregroundMark x1="2344" y1="77604" x2="31445" y2="95182"/>
                        <a14:foregroundMark x1="31445" y1="95182" x2="34277" y2="99870"/>
                        <a14:foregroundMark x1="3320" y1="80990" x2="22070" y2="72656"/>
                        <a14:foregroundMark x1="36133" y1="58464" x2="46973" y2="52734"/>
                        <a14:foregroundMark x1="66797" y1="77344" x2="67090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" y="4069308"/>
            <a:ext cx="35179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timgsa.baidu.com/timg?image&amp;quality=80&amp;size=b9999_10000&amp;sec=1497865415681&amp;di=f047c8d25a417fa970f71a5671416a43&amp;imgtype=0&amp;src=http%3A%2F%2Fs4.sinaimg.cn%2Fmw690%2F005UL6Wvgy6PqTBg2bxc3%26690">
            <a:extLst>
              <a:ext uri="{FF2B5EF4-FFF2-40B4-BE49-F238E27FC236}">
                <a16:creationId xmlns:a16="http://schemas.microsoft.com/office/drawing/2014/main" id="{CB8E1869-6D82-459D-8830-17E892EA1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6552" y="0"/>
            <a:ext cx="4215447" cy="224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0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33282" y="992142"/>
            <a:ext cx="8662678" cy="4848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318842" y="1403025"/>
            <a:ext cx="1796281" cy="634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defRPr sz="2400">
                <a:solidFill>
                  <a:prstClr val="black"/>
                </a:solidFill>
                <a:effectLst>
                  <a:glow rad="101600">
                    <a:schemeClr val="bg1"/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pPr algn="l"/>
            <a:r>
              <a:rPr lang="en-US" sz="4400" dirty="0" err="1">
                <a:solidFill>
                  <a:srgbClr val="FF0000"/>
                </a:solidFill>
                <a:effectLst/>
                <a:latin typeface="#9Slide03 Oswald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0000"/>
                </a:solidFill>
                <a:effectLst/>
                <a:latin typeface="#9Slide03 Oswald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#9Slide03 Oswald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zh-CN" altLang="en-US" sz="4400" dirty="0">
              <a:solidFill>
                <a:srgbClr val="FF0000"/>
              </a:solidFill>
              <a:effectLst/>
              <a:latin typeface="#9Slide03 Oswald Light" panose="00000400000000000000" pitchFamily="2" charset="0"/>
              <a:ea typeface="方正华隶简体" pitchFamily="65" charset="-122"/>
            </a:endParaRPr>
          </a:p>
        </p:txBody>
      </p:sp>
      <p:grpSp>
        <p:nvGrpSpPr>
          <p:cNvPr id="18" name="组合 2"/>
          <p:cNvGrpSpPr/>
          <p:nvPr/>
        </p:nvGrpSpPr>
        <p:grpSpPr>
          <a:xfrm>
            <a:off x="793863" y="242381"/>
            <a:ext cx="2591944" cy="6347746"/>
            <a:chOff x="6990361" y="626204"/>
            <a:chExt cx="1086513" cy="3855875"/>
          </a:xfrm>
        </p:grpSpPr>
        <p:pic>
          <p:nvPicPr>
            <p:cNvPr id="19" name="Picture 2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/>
          </p:blipFill>
          <p:spPr bwMode="auto">
            <a:xfrm rot="5400000">
              <a:off x="5682355" y="2087559"/>
              <a:ext cx="3702526" cy="108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 rot="10800000">
              <a:off x="7117786" y="626204"/>
              <a:ext cx="694997" cy="3563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000" dirty="0" err="1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6000" dirty="0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6000" dirty="0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6000" dirty="0">
                <a:solidFill>
                  <a:schemeClr val="bg1"/>
                </a:solidFill>
                <a:latin typeface="#9Slide06 ThuPhap Thien An" panose="0204060305050602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096934" y="2300145"/>
            <a:ext cx="42400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nho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xưa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nho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#9Slide03 Oswald Light" panose="00000400000000000000" pitchFamily="2" charset="0"/>
            </a:endParaRPr>
          </a:p>
        </p:txBody>
      </p:sp>
      <p:pic>
        <p:nvPicPr>
          <p:cNvPr id="2" name="Picture 6" descr="Thay_giao">
            <a:extLst>
              <a:ext uri="{FF2B5EF4-FFF2-40B4-BE49-F238E27FC236}">
                <a16:creationId xmlns:a16="http://schemas.microsoft.com/office/drawing/2014/main" id="{1F3747D9-F1A1-D7D3-C7CD-76F201E7A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5" r="9240"/>
          <a:stretch/>
        </p:blipFill>
        <p:spPr>
          <a:xfrm>
            <a:off x="7759712" y="2327440"/>
            <a:ext cx="2696356" cy="2522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89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22649" y="1002771"/>
            <a:ext cx="8662678" cy="4848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999892" y="1747956"/>
            <a:ext cx="1796281" cy="648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defRPr sz="2400">
                <a:solidFill>
                  <a:prstClr val="black"/>
                </a:solidFill>
                <a:effectLst>
                  <a:glow rad="101600">
                    <a:schemeClr val="bg1"/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pPr algn="l"/>
            <a:r>
              <a:rPr lang="en-US" sz="4400" dirty="0" err="1">
                <a:solidFill>
                  <a:srgbClr val="FF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400" dirty="0">
                <a:solidFill>
                  <a:srgbClr val="FF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zh-CN" altLang="en-US" sz="4400" dirty="0">
              <a:solidFill>
                <a:srgbClr val="FF0000"/>
              </a:solidFill>
              <a:effectLst/>
              <a:latin typeface="#9Slide03 Oswald Light" panose="00000400000000000000" pitchFamily="2" charset="0"/>
              <a:ea typeface="方正华隶简体" pitchFamily="65" charset="-122"/>
            </a:endParaRPr>
          </a:p>
        </p:txBody>
      </p:sp>
      <p:grpSp>
        <p:nvGrpSpPr>
          <p:cNvPr id="18" name="组合 2"/>
          <p:cNvGrpSpPr/>
          <p:nvPr/>
        </p:nvGrpSpPr>
        <p:grpSpPr>
          <a:xfrm>
            <a:off x="783230" y="253010"/>
            <a:ext cx="2591944" cy="6347746"/>
            <a:chOff x="6990361" y="626204"/>
            <a:chExt cx="1086513" cy="3855875"/>
          </a:xfrm>
        </p:grpSpPr>
        <p:pic>
          <p:nvPicPr>
            <p:cNvPr id="19" name="Picture 2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/>
          </p:blipFill>
          <p:spPr bwMode="auto">
            <a:xfrm rot="5400000">
              <a:off x="5682355" y="2087559"/>
              <a:ext cx="3702526" cy="108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 rot="10800000">
              <a:off x="7117786" y="626204"/>
              <a:ext cx="694997" cy="3563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000" dirty="0" err="1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6000" dirty="0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6000" dirty="0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6000" dirty="0">
                <a:solidFill>
                  <a:schemeClr val="bg1"/>
                </a:solidFill>
                <a:latin typeface="#9Slide06 ThuPhap Thien An" panose="0204060305050602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079899" y="2675945"/>
            <a:ext cx="4240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#9Slide03 Oswald Light" panose="00000400000000000000" pitchFamily="2" charset="0"/>
              </a:rPr>
              <a:t>Thỏi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mực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đen</a:t>
            </a:r>
            <a:r>
              <a:rPr lang="en-US" sz="3600" dirty="0">
                <a:latin typeface="#9Slide03 Oswald Light" panose="00000400000000000000" pitchFamily="2" charset="0"/>
              </a:rPr>
              <a:t>, </a:t>
            </a:r>
            <a:r>
              <a:rPr lang="en-US" sz="3600" dirty="0" err="1">
                <a:latin typeface="#9Slide03 Oswald Light" panose="00000400000000000000" pitchFamily="2" charset="0"/>
              </a:rPr>
              <a:t>mài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với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nước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làm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mực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để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viết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chữ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Hán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hoặc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chữ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nho</a:t>
            </a:r>
            <a:r>
              <a:rPr lang="en-US" sz="3600" dirty="0">
                <a:latin typeface="#9Slide03 Oswald Light" panose="00000400000000000000" pitchFamily="2" charset="0"/>
              </a:rPr>
              <a:t>.</a:t>
            </a:r>
          </a:p>
        </p:txBody>
      </p:sp>
      <p:pic>
        <p:nvPicPr>
          <p:cNvPr id="21506" name="Picture 2" descr="Tổng hợp Thỏi Mực Tàu giá rẻ, bán chạy tháng 8/2022 - BeeCo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57" y="1747956"/>
            <a:ext cx="3048000" cy="304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8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339608" y="1002773"/>
            <a:ext cx="8662678" cy="4848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16851" y="1747958"/>
            <a:ext cx="1796281" cy="648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defRPr sz="2400">
                <a:solidFill>
                  <a:prstClr val="black"/>
                </a:solidFill>
                <a:effectLst>
                  <a:glow rad="101600">
                    <a:schemeClr val="bg1"/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pPr algn="l"/>
            <a:r>
              <a:rPr lang="en-US" sz="4400" dirty="0" err="1">
                <a:solidFill>
                  <a:srgbClr val="FF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endParaRPr lang="zh-CN" altLang="en-US" sz="4400" dirty="0">
              <a:solidFill>
                <a:srgbClr val="FF0000"/>
              </a:solidFill>
              <a:effectLst/>
              <a:latin typeface="#9Slide03 Oswald Light" panose="00000400000000000000" pitchFamily="2" charset="0"/>
              <a:ea typeface="方正华隶简体" pitchFamily="65" charset="-122"/>
            </a:endParaRPr>
          </a:p>
        </p:txBody>
      </p:sp>
      <p:grpSp>
        <p:nvGrpSpPr>
          <p:cNvPr id="18" name="组合 2"/>
          <p:cNvGrpSpPr/>
          <p:nvPr/>
        </p:nvGrpSpPr>
        <p:grpSpPr>
          <a:xfrm>
            <a:off x="900189" y="253012"/>
            <a:ext cx="2591944" cy="6347746"/>
            <a:chOff x="6990361" y="626204"/>
            <a:chExt cx="1086513" cy="3855875"/>
          </a:xfrm>
        </p:grpSpPr>
        <p:pic>
          <p:nvPicPr>
            <p:cNvPr id="19" name="Picture 2" descr="C:\Users\Thinkpad\Desktop\PNG\1_0003_图层-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/>
            <a:stretch/>
          </p:blipFill>
          <p:spPr bwMode="auto">
            <a:xfrm rot="5400000">
              <a:off x="5682355" y="2087559"/>
              <a:ext cx="3702526" cy="108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 rot="10800000">
              <a:off x="7117786" y="626204"/>
              <a:ext cx="694997" cy="3563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000" dirty="0" err="1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6000" dirty="0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6000" dirty="0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bg1"/>
                  </a:solidFill>
                  <a:latin typeface="#9Slide06 ThuPhap Thien An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6000" dirty="0">
                <a:solidFill>
                  <a:schemeClr val="bg1"/>
                </a:solidFill>
                <a:latin typeface="#9Slide06 ThuPhap Thien An" panose="0204060305050602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196858" y="2675947"/>
            <a:ext cx="4240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#9Slide03 Oswald Light" panose="00000400000000000000" pitchFamily="2" charset="0"/>
              </a:rPr>
              <a:t>Dụng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cụ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làm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bằng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chất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liệu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cứng</a:t>
            </a:r>
            <a:r>
              <a:rPr lang="en-US" sz="3600" dirty="0">
                <a:latin typeface="#9Slide03 Oswald Light" panose="00000400000000000000" pitchFamily="2" charset="0"/>
              </a:rPr>
              <a:t>, </a:t>
            </a:r>
            <a:r>
              <a:rPr lang="en-US" sz="3600" dirty="0" err="1">
                <a:latin typeface="#9Slide03 Oswald Light" panose="00000400000000000000" pitchFamily="2" charset="0"/>
              </a:rPr>
              <a:t>có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lòng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trũng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để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mài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mực</a:t>
            </a:r>
            <a:r>
              <a:rPr lang="en-US" sz="3600" dirty="0">
                <a:latin typeface="#9Slide03 Oswald Light" panose="00000400000000000000" pitchFamily="2" charset="0"/>
              </a:rPr>
              <a:t> </a:t>
            </a:r>
            <a:r>
              <a:rPr lang="en-US" sz="3600" dirty="0" err="1">
                <a:latin typeface="#9Slide03 Oswald Light" panose="00000400000000000000" pitchFamily="2" charset="0"/>
              </a:rPr>
              <a:t>tàu</a:t>
            </a:r>
            <a:r>
              <a:rPr lang="en-US" sz="3600" dirty="0">
                <a:latin typeface="#9Slide03 Oswald Light" panose="00000400000000000000" pitchFamily="2" charset="0"/>
              </a:rPr>
              <a:t>.</a:t>
            </a:r>
          </a:p>
        </p:txBody>
      </p:sp>
      <p:pic>
        <p:nvPicPr>
          <p:cNvPr id="23554" name="Picture 2" descr="NGHIÊN MÀI MỰC THƯ PHÁP ĐẸP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882" y="1262183"/>
            <a:ext cx="2066379" cy="2066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6" name="Picture 4" descr="Nghệ thuật viết Thư Pháp: Nét đẹp của chữ và tâm hồn người cầm bú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108" y="3306141"/>
            <a:ext cx="2606675" cy="1855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155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2D12F-4019-4FE6-A065-8A190FD9CC05}"/>
              </a:ext>
            </a:extLst>
          </p:cNvPr>
          <p:cNvSpPr txBox="1"/>
          <p:nvPr/>
        </p:nvSpPr>
        <p:spPr>
          <a:xfrm>
            <a:off x="220625" y="257585"/>
            <a:ext cx="4128091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Theo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phong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tục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mỗi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dịp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Tết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xuân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sắm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đối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treo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Tết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cầu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mong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điều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tốt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lành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thuê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(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hoặc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)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đối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ông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Ở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phố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giáp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Tết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ông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ngồi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đối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hè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phố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</a:t>
            </a:r>
            <a:endParaRPr lang="en-US" sz="32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" name="Picture 2" descr="ImageView[49]">
            <a:extLst>
              <a:ext uri="{FF2B5EF4-FFF2-40B4-BE49-F238E27FC236}">
                <a16:creationId xmlns:a16="http://schemas.microsoft.com/office/drawing/2014/main" id="{4E7D35AC-3460-45F1-8224-426BC739F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41" y="746524"/>
            <a:ext cx="6887438" cy="536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8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ình ảnh có liên quan">
            <a:extLst>
              <a:ext uri="{FF2B5EF4-FFF2-40B4-BE49-F238E27FC236}">
                <a16:creationId xmlns:a16="http://schemas.microsoft.com/office/drawing/2014/main" id="{E6738EF2-717C-4D47-BD18-187B783FF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9"/>
          <a:stretch/>
        </p:blipFill>
        <p:spPr bwMode="auto">
          <a:xfrm>
            <a:off x="0" y="0"/>
            <a:ext cx="12253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>
            <a:extLst>
              <a:ext uri="{FF2B5EF4-FFF2-40B4-BE49-F238E27FC236}">
                <a16:creationId xmlns:a16="http://schemas.microsoft.com/office/drawing/2014/main" id="{9EF53750-9D53-48C2-95C8-560FB396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53833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>
            <a:extLst>
              <a:ext uri="{FF2B5EF4-FFF2-40B4-BE49-F238E27FC236}">
                <a16:creationId xmlns:a16="http://schemas.microsoft.com/office/drawing/2014/main" id="{981CA70B-6791-4106-A9FC-EB9CC4800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12646" b="8932"/>
          <a:stretch/>
        </p:blipFill>
        <p:spPr bwMode="auto">
          <a:xfrm>
            <a:off x="-1" y="50801"/>
            <a:ext cx="12253833" cy="68071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6">
            <a:extLst>
              <a:ext uri="{FF2B5EF4-FFF2-40B4-BE49-F238E27FC236}">
                <a16:creationId xmlns:a16="http://schemas.microsoft.com/office/drawing/2014/main" id="{C6DC5958-1495-4B78-BE51-C98D55FDC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11520" b="8619"/>
          <a:stretch/>
        </p:blipFill>
        <p:spPr bwMode="auto">
          <a:xfrm>
            <a:off x="-61833" y="0"/>
            <a:ext cx="12253833" cy="6857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7">
            <a:extLst>
              <a:ext uri="{FF2B5EF4-FFF2-40B4-BE49-F238E27FC236}">
                <a16:creationId xmlns:a16="http://schemas.microsoft.com/office/drawing/2014/main" id="{B639C2C4-5850-410E-AE33-6575A573D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1" b="11315"/>
          <a:stretch/>
        </p:blipFill>
        <p:spPr bwMode="auto">
          <a:xfrm>
            <a:off x="-61833" y="0"/>
            <a:ext cx="123774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FCC7A83-C4BA-4308-B3A4-10BCB7C40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b="4361"/>
          <a:stretch/>
        </p:blipFill>
        <p:spPr bwMode="auto">
          <a:xfrm>
            <a:off x="-2" y="0"/>
            <a:ext cx="12377498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47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 flipH="1">
            <a:off x="325754" y="2377440"/>
            <a:ext cx="3811905" cy="3093703"/>
          </a:xfrm>
          <a:custGeom>
            <a:avLst/>
            <a:gdLst>
              <a:gd name="connsiteX0" fmla="*/ 3791747 w 6631297"/>
              <a:gd name="connsiteY0" fmla="*/ 0 h 4399247"/>
              <a:gd name="connsiteX1" fmla="*/ 6068319 w 6631297"/>
              <a:gd name="connsiteY1" fmla="*/ 3604425 h 4399247"/>
              <a:gd name="connsiteX2" fmla="*/ 4049819 w 6631297"/>
              <a:gd name="connsiteY2" fmla="*/ 4399247 h 4399247"/>
              <a:gd name="connsiteX3" fmla="*/ 234025 w 6631297"/>
              <a:gd name="connsiteY3" fmla="*/ 2809604 h 4399247"/>
              <a:gd name="connsiteX4" fmla="*/ 3791747 w 6631297"/>
              <a:gd name="connsiteY4" fmla="*/ 0 h 43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1297" h="4399247">
                <a:moveTo>
                  <a:pt x="3791747" y="0"/>
                </a:moveTo>
                <a:cubicBezTo>
                  <a:pt x="7119044" y="0"/>
                  <a:pt x="6990008" y="2153414"/>
                  <a:pt x="6068319" y="3604425"/>
                </a:cubicBezTo>
                <a:cubicBezTo>
                  <a:pt x="5718076" y="4158953"/>
                  <a:pt x="4934640" y="4399247"/>
                  <a:pt x="4049819" y="4399247"/>
                </a:cubicBezTo>
                <a:cubicBezTo>
                  <a:pt x="2611986" y="4399247"/>
                  <a:pt x="888425" y="3761541"/>
                  <a:pt x="234025" y="2809604"/>
                </a:cubicBezTo>
                <a:cubicBezTo>
                  <a:pt x="-816700" y="1275411"/>
                  <a:pt x="1902282" y="0"/>
                  <a:pt x="379174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10153" r="2093" b="23853"/>
          <a:stretch/>
        </p:blipFill>
        <p:spPr>
          <a:xfrm flipH="1">
            <a:off x="323858" y="2431567"/>
            <a:ext cx="3548468" cy="3085296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6BB390-9B90-46C0-9323-31FE16559498}"/>
              </a:ext>
            </a:extLst>
          </p:cNvPr>
          <p:cNvSpPr txBox="1"/>
          <p:nvPr/>
        </p:nvSpPr>
        <p:spPr>
          <a:xfrm>
            <a:off x="4350311" y="303368"/>
            <a:ext cx="3491378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lnSpc>
                <a:spcPct val="115000"/>
              </a:lnSpc>
              <a:spcAft>
                <a:spcPts val="1200"/>
              </a:spcAft>
            </a:pPr>
            <a:r>
              <a:rPr lang="en-US" sz="4400" b="1" dirty="0" err="1" smtClean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Tác</a:t>
            </a:r>
            <a:r>
              <a:rPr lang="en-US" sz="4400" b="1" dirty="0" smtClean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ea typeface="Times New Roman" panose="02020603050405020304" pitchFamily="18" charset="0"/>
              </a:rPr>
              <a:t>giả</a:t>
            </a:r>
            <a:endParaRPr lang="en-US" sz="3600" dirty="0">
              <a:effectLst/>
              <a:latin typeface="#9Slide07 IcielLa Chic Pro Shad" panose="0200050609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024AEE-25A2-4119-85EC-B1D2D9F23C89}"/>
              </a:ext>
            </a:extLst>
          </p:cNvPr>
          <p:cNvSpPr txBox="1"/>
          <p:nvPr/>
        </p:nvSpPr>
        <p:spPr>
          <a:xfrm>
            <a:off x="4549140" y="1672590"/>
            <a:ext cx="725805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30480" indent="-4572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Vũ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Đình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Liên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(1913 - 1996)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gốc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Hải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Dương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sống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chủ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yếu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ở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</a:t>
            </a:r>
            <a:r>
              <a:rPr lang="en-US" sz="320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Nội</a:t>
            </a:r>
            <a:endParaRPr lang="en-US" sz="32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0DD55-0D2C-448D-9D75-58F77B1D2F1F}"/>
              </a:ext>
            </a:extLst>
          </p:cNvPr>
          <p:cNvSpPr txBox="1"/>
          <p:nvPr/>
        </p:nvSpPr>
        <p:spPr>
          <a:xfrm>
            <a:off x="4549140" y="3096260"/>
            <a:ext cx="7258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góp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thắng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lợi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trào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-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</a:t>
            </a:r>
            <a:endParaRPr lang="en-US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0349A-48D8-47D4-B7F8-5F74E299807F}"/>
              </a:ext>
            </a:extLst>
          </p:cNvPr>
          <p:cNvSpPr txBox="1"/>
          <p:nvPr/>
        </p:nvSpPr>
        <p:spPr>
          <a:xfrm>
            <a:off x="4549140" y="4895255"/>
            <a:ext cx="7258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nặng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xưa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cổ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vọng</a:t>
            </a:r>
            <a:endParaRPr lang="en-US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2616</TotalTime>
  <Words>2238</Words>
  <Application>Microsoft Office PowerPoint</Application>
  <PresentationFormat>Widescreen</PresentationFormat>
  <Paragraphs>275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#9Slide07 IcielLa Chic Pro Shad</vt:lpstr>
      <vt:lpstr>Times New Roman</vt:lpstr>
      <vt:lpstr>#9Slide03 Oswald Light</vt:lpstr>
      <vt:lpstr>方正华隶简体</vt:lpstr>
      <vt:lpstr>Arial</vt:lpstr>
      <vt:lpstr>#9Slide03 AmpleSoft Bold</vt:lpstr>
      <vt:lpstr>#9Slide03 Arima Madurai</vt:lpstr>
      <vt:lpstr>Calibri</vt:lpstr>
      <vt:lpstr>#9Slide03 AmpleSoft</vt:lpstr>
      <vt:lpstr>#9Slide03 Arima Madurai Medium</vt:lpstr>
      <vt:lpstr>#9Slide06 ThuPhap Thien An</vt:lpstr>
      <vt:lpstr>微软雅黑</vt:lpstr>
      <vt:lpstr>Wingdings</vt:lpstr>
      <vt:lpstr>等线</vt:lpstr>
      <vt:lpstr>Symbol</vt:lpstr>
      <vt:lpstr>Calibri Light</vt:lpstr>
      <vt:lpstr>#9Slide03 Arima Madurai Black</vt:lpstr>
      <vt:lpstr>#9Slide03 Ample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LINH</cp:lastModifiedBy>
  <cp:revision>147</cp:revision>
  <dcterms:created xsi:type="dcterms:W3CDTF">2018-01-28T07:11:08Z</dcterms:created>
  <dcterms:modified xsi:type="dcterms:W3CDTF">2025-05-17T13:39:02Z</dcterms:modified>
</cp:coreProperties>
</file>